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02" autoAdjust="0"/>
    <p:restoredTop sz="69981"/>
  </p:normalViewPr>
  <p:slideViewPr>
    <p:cSldViewPr snapToGrid="0" snapToObjects="1">
      <p:cViewPr varScale="1">
        <p:scale>
          <a:sx n="64" d="100"/>
          <a:sy n="64" d="100"/>
        </p:scale>
        <p:origin x="1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59525-B207-F74D-B3E2-AEE35965A0B2}" type="datetimeFigureOut">
              <a:rPr lang="en-US" smtClean="0"/>
              <a:t>9/6/2016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523E7-CA9F-7A46-B573-927D2490CCDD}" type="slidenum">
              <a:rPr lang="en-US" smtClean="0"/>
              <a:t>‹#›</a:t>
            </a:fld>
            <a:endParaRPr lang="en-US"/>
          </a:p>
        </p:txBody>
      </p:sp>
    </p:spTree>
    <p:extLst>
      <p:ext uri="{BB962C8B-B14F-4D97-AF65-F5344CB8AC3E}">
        <p14:creationId xmlns:p14="http://schemas.microsoft.com/office/powerpoint/2010/main" val="1680149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File:Speicherkoog_Kartoffelacker_Abflammger%C3%A4t_Envo-Dan.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Soil Solarization Presentation</a:t>
            </a:r>
          </a:p>
          <a:p>
            <a:pPr lvl="0"/>
            <a:r>
              <a:rPr lang="en-US" i="1" dirty="0" smtClean="0"/>
              <a:t>A Daily Dose of Sun Keeps the Pests Away:</a:t>
            </a:r>
            <a:r>
              <a:rPr lang="en-US" i="1" baseline="0" dirty="0" smtClean="0"/>
              <a:t> </a:t>
            </a:r>
            <a:r>
              <a:rPr lang="en-US" sz="1200" i="1" dirty="0" smtClean="0"/>
              <a:t>How Soil Solarization Works </a:t>
            </a:r>
            <a:r>
              <a:rPr lang="en-US" sz="1200" dirty="0" smtClean="0"/>
              <a:t>lesson;</a:t>
            </a:r>
            <a:r>
              <a:rPr lang="en-US" sz="1200" baseline="0" dirty="0" smtClean="0"/>
              <a:t> TeachEngineering.org</a:t>
            </a:r>
            <a:endParaRPr lang="en-US" sz="1200" dirty="0" smtClean="0"/>
          </a:p>
          <a:p>
            <a:pPr lvl="0"/>
            <a:r>
              <a:rPr lang="en-US" sz="1200" kern="1200" dirty="0" smtClean="0">
                <a:solidFill>
                  <a:schemeClr val="tx1"/>
                </a:solidFill>
                <a:effectLst/>
                <a:latin typeface="+mn-lt"/>
                <a:ea typeface="+mn-ea"/>
                <a:cs typeface="+mn-cs"/>
              </a:rPr>
              <a:t>Learning Objectives: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Define herbicide and pesticide and understand their detrimental side effects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Describe the major processes of soil </a:t>
            </a:r>
            <a:r>
              <a:rPr lang="en-US" sz="1200" kern="1200" dirty="0" err="1" smtClean="0">
                <a:solidFill>
                  <a:schemeClr val="tx1"/>
                </a:solidFill>
                <a:effectLst/>
                <a:latin typeface="+mn-lt"/>
                <a:ea typeface="+mn-ea"/>
                <a:cs typeface="+mn-cs"/>
              </a:rPr>
              <a:t>solarization</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Understand how engineering the solarizing process by changing the variables involved impacts the effectiveness of the technique</a:t>
            </a:r>
            <a:endParaRPr lang="en-US" dirty="0" smtClean="0"/>
          </a:p>
          <a:p>
            <a:r>
              <a:rPr lang="en-US" dirty="0" smtClean="0"/>
              <a:t>~</a:t>
            </a:r>
          </a:p>
          <a:p>
            <a:r>
              <a:rPr lang="en-US" dirty="0" smtClean="0"/>
              <a:t>Image source:</a:t>
            </a:r>
          </a:p>
          <a:p>
            <a:r>
              <a:rPr lang="en-US" dirty="0" smtClean="0"/>
              <a:t>Preparing a field for </a:t>
            </a:r>
            <a:r>
              <a:rPr lang="en-US" dirty="0" err="1" smtClean="0"/>
              <a:t>solarization</a:t>
            </a:r>
            <a:r>
              <a:rPr lang="en-US" dirty="0" smtClean="0"/>
              <a:t>: </a:t>
            </a:r>
            <a:r>
              <a:rPr lang="en-US" sz="1200" kern="1200" dirty="0" smtClean="0">
                <a:solidFill>
                  <a:schemeClr val="tx1"/>
                </a:solidFill>
                <a:effectLst/>
                <a:latin typeface="+mn-lt"/>
                <a:ea typeface="+mn-ea"/>
                <a:cs typeface="+mn-cs"/>
              </a:rPr>
              <a:t>2008 Dirk Ingo Franke, Wikimedia Commons </a:t>
            </a:r>
            <a:r>
              <a:rPr lang="en-US" sz="1200" u="sng" kern="1200" dirty="0" smtClean="0">
                <a:solidFill>
                  <a:schemeClr val="tx1"/>
                </a:solidFill>
                <a:effectLst/>
                <a:latin typeface="+mn-lt"/>
                <a:ea typeface="+mn-ea"/>
                <a:cs typeface="+mn-cs"/>
                <a:hlinkClick r:id="rId3"/>
              </a:rPr>
              <a:t>https://commons.wikimedia.org/wiki/File:Speicherkoog_Kartoffelacker_Abflammger%C3%A4t_Envo-Dan.jpg</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B4523E7-CA9F-7A46-B573-927D2490CCDD}" type="slidenum">
              <a:rPr lang="en-US" smtClean="0"/>
              <a:t>1</a:t>
            </a:fld>
            <a:endParaRPr lang="en-US"/>
          </a:p>
        </p:txBody>
      </p:sp>
    </p:spTree>
    <p:extLst>
      <p:ext uri="{BB962C8B-B14F-4D97-AF65-F5344CB8AC3E}">
        <p14:creationId xmlns:p14="http://schemas.microsoft.com/office/powerpoint/2010/main" val="1676167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Have you ever been inside a greenhouse? Was it warmer or colder inside the greenhouse than outside? (Answer: Warmer.) Why do you think that temperature difference exists? The glass walls permit solar radiation into the greenhouse, but do not let it out. The radiation is absorbed by the plants and floor so heat builds up inside. For soil </a:t>
            </a:r>
            <a:r>
              <a:rPr lang="en-US" sz="1200" kern="1200" dirty="0" err="1" smtClean="0">
                <a:solidFill>
                  <a:schemeClr val="tx1"/>
                </a:solidFill>
                <a:effectLst/>
                <a:latin typeface="+mn-lt"/>
                <a:ea typeface="+mn-ea"/>
                <a:cs typeface="+mn-cs"/>
              </a:rPr>
              <a:t>solarization</a:t>
            </a:r>
            <a:r>
              <a:rPr lang="en-US" sz="1200" kern="1200" dirty="0" smtClean="0">
                <a:solidFill>
                  <a:schemeClr val="tx1"/>
                </a:solidFill>
                <a:effectLst/>
                <a:latin typeface="+mn-lt"/>
                <a:ea typeface="+mn-ea"/>
                <a:cs typeface="+mn-cs"/>
              </a:rPr>
              <a:t>, farmers cover their field rows with transparent plastic tarps that let the sun’s radiation pass through, like the greenhouse glass. Since the soil is dark in color, it absorbs much of the radiation, causing it to heat up. The tarp prevents the radiation and heat from escaping, causing the soil to heat up substantially. Weed seeds and pests cannot live in the high temperatures created by </a:t>
            </a:r>
            <a:r>
              <a:rPr lang="en-US" sz="1200" kern="1200" dirty="0" err="1" smtClean="0">
                <a:solidFill>
                  <a:schemeClr val="tx1"/>
                </a:solidFill>
                <a:effectLst/>
                <a:latin typeface="+mn-lt"/>
                <a:ea typeface="+mn-ea"/>
                <a:cs typeface="+mn-cs"/>
              </a:rPr>
              <a:t>solarization</a:t>
            </a:r>
            <a:r>
              <a:rPr lang="en-US" sz="1200" kern="1200" dirty="0" smtClean="0">
                <a:solidFill>
                  <a:schemeClr val="tx1"/>
                </a:solidFill>
                <a:effectLst/>
                <a:latin typeface="+mn-lt"/>
                <a:ea typeface="+mn-ea"/>
                <a:cs typeface="+mn-cs"/>
              </a:rPr>
              <a:t>. They either die or migrate to another area where they are comfortable, similar to how humans can only live in a certain temperature range, between 50 to 100 °F, without discomfort or death.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r>
              <a:rPr lang="en-US" baseline="0" dirty="0" smtClean="0"/>
              <a:t>Image source:</a:t>
            </a:r>
          </a:p>
          <a:p>
            <a:r>
              <a:rPr lang="en-US" baseline="0" dirty="0" smtClean="0"/>
              <a:t>Greenhouse photo: 2010 John Phelan, Wikimedia Commons https://commons.wikimedia.org/wiki/File:Greenhouse_at_Wilson_Farm,_East_Lexington_MA.jpg</a:t>
            </a:r>
          </a:p>
        </p:txBody>
      </p:sp>
      <p:sp>
        <p:nvSpPr>
          <p:cNvPr id="4" name="Slide Number Placeholder 3"/>
          <p:cNvSpPr>
            <a:spLocks noGrp="1"/>
          </p:cNvSpPr>
          <p:nvPr>
            <p:ph type="sldNum" sz="quarter" idx="10"/>
          </p:nvPr>
        </p:nvSpPr>
        <p:spPr/>
        <p:txBody>
          <a:bodyPr/>
          <a:lstStyle/>
          <a:p>
            <a:fld id="{6B4523E7-CA9F-7A46-B573-927D2490CCDD}" type="slidenum">
              <a:rPr lang="en-US" smtClean="0"/>
              <a:t>10</a:t>
            </a:fld>
            <a:endParaRPr lang="en-US"/>
          </a:p>
        </p:txBody>
      </p:sp>
    </p:spTree>
    <p:extLst>
      <p:ext uri="{BB962C8B-B14F-4D97-AF65-F5344CB8AC3E}">
        <p14:creationId xmlns:p14="http://schemas.microsoft.com/office/powerpoint/2010/main" val="1330622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Microbes live in soil. (Ask students: Have you ever heard of microbes? What are microbes? Have them go through the same deduction process to discover the meaning of “microorganism.”)</a:t>
            </a:r>
          </a:p>
          <a:p>
            <a:r>
              <a:rPr lang="en-US" baseline="0" dirty="0" smtClean="0"/>
              <a:t>~</a:t>
            </a:r>
          </a:p>
          <a:p>
            <a:r>
              <a:rPr lang="en-US" baseline="0" dirty="0" smtClean="0"/>
              <a:t>Image source:</a:t>
            </a:r>
          </a:p>
          <a:p>
            <a:r>
              <a:rPr lang="en-US" baseline="0" dirty="0" smtClean="0"/>
              <a:t>Bacteria: </a:t>
            </a:r>
            <a:r>
              <a:rPr lang="en-US" baseline="0" dirty="0" err="1" smtClean="0"/>
              <a:t>Pixabay</a:t>
            </a:r>
            <a:r>
              <a:rPr lang="en-US" baseline="0" dirty="0" smtClean="0"/>
              <a:t> (public domain; CC0) https://pixabay.com/en/bacteria-pathogen-infection-green-426997/</a:t>
            </a:r>
          </a:p>
        </p:txBody>
      </p:sp>
      <p:sp>
        <p:nvSpPr>
          <p:cNvPr id="4" name="Slide Number Placeholder 3"/>
          <p:cNvSpPr>
            <a:spLocks noGrp="1"/>
          </p:cNvSpPr>
          <p:nvPr>
            <p:ph type="sldNum" sz="quarter" idx="10"/>
          </p:nvPr>
        </p:nvSpPr>
        <p:spPr/>
        <p:txBody>
          <a:bodyPr/>
          <a:lstStyle/>
          <a:p>
            <a:fld id="{6B4523E7-CA9F-7A46-B573-927D2490CCDD}" type="slidenum">
              <a:rPr lang="en-US" smtClean="0"/>
              <a:t>11</a:t>
            </a:fld>
            <a:endParaRPr lang="en-US"/>
          </a:p>
        </p:txBody>
      </p:sp>
    </p:spTree>
    <p:extLst>
      <p:ext uri="{BB962C8B-B14F-4D97-AF65-F5344CB8AC3E}">
        <p14:creationId xmlns:p14="http://schemas.microsoft.com/office/powerpoint/2010/main" val="746125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Microorganism/bacteria clipart:</a:t>
            </a:r>
            <a:r>
              <a:rPr lang="en-US" baseline="0" dirty="0" smtClean="0"/>
              <a:t> </a:t>
            </a:r>
            <a:r>
              <a:rPr lang="en-US" baseline="0" dirty="0" err="1" smtClean="0"/>
              <a:t>WorldArtsMe</a:t>
            </a:r>
            <a:r>
              <a:rPr lang="en-US" baseline="0" dirty="0" smtClean="0"/>
              <a:t> (free clipart) http://worldartsme.com/bacteria/?order=downloads</a:t>
            </a:r>
          </a:p>
        </p:txBody>
      </p:sp>
      <p:sp>
        <p:nvSpPr>
          <p:cNvPr id="4" name="Slide Number Placeholder 3"/>
          <p:cNvSpPr>
            <a:spLocks noGrp="1"/>
          </p:cNvSpPr>
          <p:nvPr>
            <p:ph type="sldNum" sz="quarter" idx="10"/>
          </p:nvPr>
        </p:nvSpPr>
        <p:spPr/>
        <p:txBody>
          <a:bodyPr/>
          <a:lstStyle/>
          <a:p>
            <a:fld id="{6B4523E7-CA9F-7A46-B573-927D2490CCDD}" type="slidenum">
              <a:rPr lang="en-US" smtClean="0"/>
              <a:t>12</a:t>
            </a:fld>
            <a:endParaRPr lang="en-US"/>
          </a:p>
        </p:txBody>
      </p:sp>
    </p:spTree>
    <p:extLst>
      <p:ext uri="{BB962C8B-B14F-4D97-AF65-F5344CB8AC3E}">
        <p14:creationId xmlns:p14="http://schemas.microsoft.com/office/powerpoint/2010/main" val="1818370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solarizing a field, agricultural engineers choose from different types of plastics because light rays interact differently with different materials. Black plastic does not permit radiation to pass through, but instead directly absorb the sun’s radiation. This method is less effective in heating the soil, but still prevents the photosynthesis of weeds surrounding the plants. Clear plastic lets the sun’s radiation easily pass through to heat the soil. This method does not prevent the photosynthesis of other plants, but it is very effective in heating the soil.</a:t>
            </a:r>
          </a:p>
          <a:p>
            <a:r>
              <a:rPr lang="en-US" dirty="0" smtClean="0"/>
              <a:t>~</a:t>
            </a:r>
          </a:p>
          <a:p>
            <a:r>
              <a:rPr lang="en-US" dirty="0" smtClean="0"/>
              <a:t>Image sources:</a:t>
            </a:r>
          </a:p>
          <a:p>
            <a:r>
              <a:rPr lang="en-US" dirty="0" smtClean="0"/>
              <a:t>Black</a:t>
            </a:r>
            <a:r>
              <a:rPr lang="en-US" baseline="0" dirty="0" smtClean="0"/>
              <a:t> plastic tarp around strawberries: 2009 Bn100, Wikimedia Commons, https://commons.wikimedia.org/wiki/File:Plasticulture.jpg</a:t>
            </a:r>
          </a:p>
          <a:p>
            <a:r>
              <a:rPr lang="en-US" baseline="0" dirty="0" smtClean="0"/>
              <a:t>Clear plastic tarp around veggies: 2006 USDA, Wikimedia Commons https://commons.wikimedia.org/wiki/File:Vegetables_grown_on_plastic_mulch.JPG</a:t>
            </a:r>
          </a:p>
        </p:txBody>
      </p:sp>
      <p:sp>
        <p:nvSpPr>
          <p:cNvPr id="4" name="Slide Number Placeholder 3"/>
          <p:cNvSpPr>
            <a:spLocks noGrp="1"/>
          </p:cNvSpPr>
          <p:nvPr>
            <p:ph type="sldNum" sz="quarter" idx="10"/>
          </p:nvPr>
        </p:nvSpPr>
        <p:spPr/>
        <p:txBody>
          <a:bodyPr/>
          <a:lstStyle/>
          <a:p>
            <a:fld id="{6B4523E7-CA9F-7A46-B573-927D2490CCDD}" type="slidenum">
              <a:rPr lang="en-US" smtClean="0"/>
              <a:t>14</a:t>
            </a:fld>
            <a:endParaRPr lang="en-US"/>
          </a:p>
        </p:txBody>
      </p:sp>
    </p:spTree>
    <p:extLst>
      <p:ext uri="{BB962C8B-B14F-4D97-AF65-F5344CB8AC3E}">
        <p14:creationId xmlns:p14="http://schemas.microsoft.com/office/powerpoint/2010/main" val="1846892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class: What is composting? How does composting work? (Listen</a:t>
            </a:r>
            <a:r>
              <a:rPr lang="en-US" baseline="0" dirty="0" smtClean="0"/>
              <a:t> to student ideas.) Have you ever been near a compost pile and felt heat coming off it? Or seen a compost pile being mixed and seen steam rising from it? Compost piles can get really warm, up to 150 °F! Ask students to brainstorm: What is making the heat? Answer: Microorganisms! When the microbes eat food and break it down, a by-product is heat. Think about when you run and start to sweat. The reason you sweat is to cool down your body from the heat it is producing from breaking down your food to make energy. The microorganisms function similarly. </a:t>
            </a:r>
            <a:endParaRPr lang="en-US" dirty="0" smtClean="0"/>
          </a:p>
          <a:p>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Microorganism/bacteria clipart:</a:t>
            </a:r>
            <a:r>
              <a:rPr lang="en-US" baseline="0" dirty="0" smtClean="0"/>
              <a:t> </a:t>
            </a:r>
            <a:r>
              <a:rPr lang="en-US" baseline="0" dirty="0" err="1" smtClean="0"/>
              <a:t>WorldArtsMe</a:t>
            </a:r>
            <a:r>
              <a:rPr lang="en-US" baseline="0" dirty="0" smtClean="0"/>
              <a:t> (free clipart) http://worldartsme.com/bacteria/?order=downloads</a:t>
            </a:r>
          </a:p>
        </p:txBody>
      </p:sp>
      <p:sp>
        <p:nvSpPr>
          <p:cNvPr id="4" name="Slide Number Placeholder 3"/>
          <p:cNvSpPr>
            <a:spLocks noGrp="1"/>
          </p:cNvSpPr>
          <p:nvPr>
            <p:ph type="sldNum" sz="quarter" idx="10"/>
          </p:nvPr>
        </p:nvSpPr>
        <p:spPr/>
        <p:txBody>
          <a:bodyPr/>
          <a:lstStyle/>
          <a:p>
            <a:fld id="{6B4523E7-CA9F-7A46-B573-927D2490CCDD}" type="slidenum">
              <a:rPr lang="en-US" smtClean="0"/>
              <a:t>16</a:t>
            </a:fld>
            <a:endParaRPr lang="en-US"/>
          </a:p>
        </p:txBody>
      </p:sp>
    </p:spTree>
    <p:extLst>
      <p:ext uri="{BB962C8B-B14F-4D97-AF65-F5344CB8AC3E}">
        <p14:creationId xmlns:p14="http://schemas.microsoft.com/office/powerpoint/2010/main" val="2987984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523E7-CA9F-7A46-B573-927D2490CCDD}" type="slidenum">
              <a:rPr lang="en-US" smtClean="0"/>
              <a:t>17</a:t>
            </a:fld>
            <a:endParaRPr lang="en-US"/>
          </a:p>
        </p:txBody>
      </p:sp>
    </p:spTree>
    <p:extLst>
      <p:ext uri="{BB962C8B-B14F-4D97-AF65-F5344CB8AC3E}">
        <p14:creationId xmlns:p14="http://schemas.microsoft.com/office/powerpoint/2010/main" val="5693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Did you know that in order for a strawberry to make it to your home, it had to survive what might be called “an agricultural war”? Farmers are fighting pests like fungus and weeds in order to grow healthy produce for us to eat. Currently, humans use pesticides and herbicides to defend their crops; however, in addition to harming the target enemies, these chemicals also hurt beneficial microorganisms and insects, and the health of the surrounding environment. It is the job of engineers and researchers to invent equally effective, but more sustainable ways to protect our crops without negatively impacting the ecosystems around farms. Today we are going to learn about one of these techniques called soil </a:t>
            </a:r>
            <a:r>
              <a:rPr lang="en-US" sz="1200" kern="1200" dirty="0" err="1" smtClean="0">
                <a:solidFill>
                  <a:schemeClr val="tx1"/>
                </a:solidFill>
                <a:effectLst/>
                <a:latin typeface="+mn-lt"/>
                <a:ea typeface="+mn-ea"/>
                <a:cs typeface="+mn-cs"/>
              </a:rPr>
              <a:t>solarization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dirty="0" smtClean="0"/>
              <a:t>Click through the images, making the point that </a:t>
            </a:r>
            <a:r>
              <a:rPr lang="en-US" baseline="0" dirty="0" smtClean="0"/>
              <a:t>many natural predators want to eat crops that people grow, including animals, insects, fungi and diseases. Humans must fend off these pests so we have ripe and healthy food for our own bellies. </a:t>
            </a:r>
          </a:p>
          <a:p>
            <a:r>
              <a:rPr lang="en-US"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ripe</a:t>
            </a:r>
            <a:r>
              <a:rPr lang="en-US" baseline="0" dirty="0" smtClean="0"/>
              <a:t> strawberries: 2007 Sharon </a:t>
            </a:r>
            <a:r>
              <a:rPr lang="en-US" baseline="0" dirty="0" err="1" smtClean="0"/>
              <a:t>Mollerus</a:t>
            </a:r>
            <a:r>
              <a:rPr lang="en-US" baseline="0" dirty="0" smtClean="0"/>
              <a:t>, Wikimedia Commons https://commons.wikimedia.org/wiki/File:Strawberries_with_hulls_-_scan.jpg </a:t>
            </a:r>
            <a:endParaRPr lang="en-US" dirty="0" smtClean="0"/>
          </a:p>
          <a:p>
            <a:r>
              <a:rPr lang="en-US" dirty="0" smtClean="0"/>
              <a:t>Moldy strawberries: 2005 </a:t>
            </a:r>
            <a:r>
              <a:rPr lang="en-US" dirty="0" err="1" smtClean="0"/>
              <a:t>Rasbak</a:t>
            </a:r>
            <a:r>
              <a:rPr lang="en-US" dirty="0" smtClean="0"/>
              <a:t>, Wikimedia</a:t>
            </a:r>
            <a:r>
              <a:rPr lang="en-US" baseline="0" dirty="0" smtClean="0"/>
              <a:t> Commons https://commons.wikimedia.org/wiki/File:Aardbei_Lambada_vruchtrot_Botrytis_cinerea.jpg</a:t>
            </a:r>
          </a:p>
          <a:p>
            <a:r>
              <a:rPr lang="en-US" dirty="0" smtClean="0"/>
              <a:t>Strawberry</a:t>
            </a:r>
            <a:r>
              <a:rPr lang="en-US" baseline="0" dirty="0" smtClean="0"/>
              <a:t> snail: Pixabay.com CC0 license; https://www.pexels.com/photo/snail-strawberry-shell-mollusk-35877/</a:t>
            </a:r>
          </a:p>
        </p:txBody>
      </p:sp>
      <p:sp>
        <p:nvSpPr>
          <p:cNvPr id="4" name="Slide Number Placeholder 3"/>
          <p:cNvSpPr>
            <a:spLocks noGrp="1"/>
          </p:cNvSpPr>
          <p:nvPr>
            <p:ph type="sldNum" sz="quarter" idx="10"/>
          </p:nvPr>
        </p:nvSpPr>
        <p:spPr/>
        <p:txBody>
          <a:bodyPr/>
          <a:lstStyle/>
          <a:p>
            <a:fld id="{6B4523E7-CA9F-7A46-B573-927D2490CCDD}" type="slidenum">
              <a:rPr lang="en-US" smtClean="0"/>
              <a:t>2</a:t>
            </a:fld>
            <a:endParaRPr lang="en-US"/>
          </a:p>
        </p:txBody>
      </p:sp>
    </p:spTree>
    <p:extLst>
      <p:ext uri="{BB962C8B-B14F-4D97-AF65-F5344CB8AC3E}">
        <p14:creationId xmlns:p14="http://schemas.microsoft.com/office/powerpoint/2010/main" val="101546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t>
            </a:r>
            <a:r>
              <a:rPr lang="en-US" baseline="0" dirty="0" smtClean="0"/>
              <a:t>break the word herbicide into its parts: “herb” and “</a:t>
            </a:r>
            <a:r>
              <a:rPr lang="en-US" baseline="0" dirty="0" err="1" smtClean="0"/>
              <a:t>icide</a:t>
            </a:r>
            <a:r>
              <a:rPr lang="en-US" baseline="0" dirty="0" smtClean="0"/>
              <a:t>.” You have likely heard of herbs in terms of cooking and can guess that this refers to plants of all kinds. The second word is a little harder, but you might be able to guess if you think of how it is part of other words that you know, like genocide and suicide. Together, these two parts mean “plant killer.”  </a:t>
            </a:r>
            <a:endParaRPr lang="en-US" dirty="0"/>
          </a:p>
        </p:txBody>
      </p:sp>
      <p:sp>
        <p:nvSpPr>
          <p:cNvPr id="4" name="Slide Number Placeholder 3"/>
          <p:cNvSpPr>
            <a:spLocks noGrp="1"/>
          </p:cNvSpPr>
          <p:nvPr>
            <p:ph type="sldNum" sz="quarter" idx="10"/>
          </p:nvPr>
        </p:nvSpPr>
        <p:spPr/>
        <p:txBody>
          <a:bodyPr/>
          <a:lstStyle/>
          <a:p>
            <a:fld id="{6B4523E7-CA9F-7A46-B573-927D2490CCDD}" type="slidenum">
              <a:rPr lang="en-US" smtClean="0"/>
              <a:t>3</a:t>
            </a:fld>
            <a:endParaRPr lang="en-US"/>
          </a:p>
        </p:txBody>
      </p:sp>
    </p:spTree>
    <p:extLst>
      <p:ext uri="{BB962C8B-B14F-4D97-AF65-F5344CB8AC3E}">
        <p14:creationId xmlns:p14="http://schemas.microsoft.com/office/powerpoint/2010/main" val="203686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a:t>
            </a:r>
            <a:r>
              <a:rPr lang="en-US" baseline="0" dirty="0" smtClean="0"/>
              <a:t> use the same word breakdown method as before to deduce the definition of “pesticide.” (Expect some students to suggest that pest means annoying or obnoxious, which is on the right track; lead them to understand how pests can be “annoying” in agriculture.)</a:t>
            </a:r>
            <a:endParaRPr lang="en-US" dirty="0"/>
          </a:p>
        </p:txBody>
      </p:sp>
      <p:sp>
        <p:nvSpPr>
          <p:cNvPr id="4" name="Slide Number Placeholder 3"/>
          <p:cNvSpPr>
            <a:spLocks noGrp="1"/>
          </p:cNvSpPr>
          <p:nvPr>
            <p:ph type="sldNum" sz="quarter" idx="10"/>
          </p:nvPr>
        </p:nvSpPr>
        <p:spPr/>
        <p:txBody>
          <a:bodyPr/>
          <a:lstStyle/>
          <a:p>
            <a:fld id="{6B4523E7-CA9F-7A46-B573-927D2490CCDD}" type="slidenum">
              <a:rPr lang="en-US" smtClean="0"/>
              <a:t>4</a:t>
            </a:fld>
            <a:endParaRPr lang="en-US"/>
          </a:p>
        </p:txBody>
      </p:sp>
    </p:spTree>
    <p:extLst>
      <p:ext uri="{BB962C8B-B14F-4D97-AF65-F5344CB8AC3E}">
        <p14:creationId xmlns:p14="http://schemas.microsoft.com/office/powerpoint/2010/main" val="43312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Can you make an educated guess as to why the man in the photo wears so much protective gear? (After hearing some student hypotheses, point out that since pesticides and herbicides kill other living things like plants and animals, they are also toxic to humans. So people who are exposed to a lot of these chemicals need protective gear or else they get sick.)</a:t>
            </a:r>
          </a:p>
          <a:p>
            <a:r>
              <a:rPr lang="en-US" sz="1200" kern="1200" dirty="0" smtClean="0">
                <a:solidFill>
                  <a:schemeClr val="tx1"/>
                </a:solidFill>
                <a:effectLst/>
                <a:latin typeface="+mn-lt"/>
                <a:ea typeface="+mn-ea"/>
                <a:cs typeface="+mn-cs"/>
              </a:rPr>
              <a:t>Also make the point that the chemicals are non-specific—that means that they kill or harm most living things that they are in contact with—which means they kill helpful/beneficial insects and plants as wells as undesirable ones.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man using gear to apply p</a:t>
            </a:r>
            <a:r>
              <a:rPr lang="en-US" dirty="0" smtClean="0"/>
              <a:t>esticide in a field:</a:t>
            </a:r>
            <a:r>
              <a:rPr lang="en-US" baseline="0" dirty="0" smtClean="0"/>
              <a:t> 2014 Day Donaldson, Flickr; CC BY 2.0 license: https://www.flickr.com/photos/thespeakernews/15275793969 AND https://creativecommons.org/licenses/by/2.0/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Skull and cross bones poison symbol: Pixabay.com CC0 license; https://pixabay.com/en/poison-skull-and-crossbones-98648/</a:t>
            </a:r>
            <a:endParaRPr lang="en-US" dirty="0"/>
          </a:p>
        </p:txBody>
      </p:sp>
      <p:sp>
        <p:nvSpPr>
          <p:cNvPr id="4" name="Slide Number Placeholder 3"/>
          <p:cNvSpPr>
            <a:spLocks noGrp="1"/>
          </p:cNvSpPr>
          <p:nvPr>
            <p:ph type="sldNum" sz="quarter" idx="10"/>
          </p:nvPr>
        </p:nvSpPr>
        <p:spPr/>
        <p:txBody>
          <a:bodyPr/>
          <a:lstStyle/>
          <a:p>
            <a:fld id="{6B4523E7-CA9F-7A46-B573-927D2490CCDD}" type="slidenum">
              <a:rPr lang="en-US" smtClean="0"/>
              <a:t>5</a:t>
            </a:fld>
            <a:endParaRPr lang="en-US"/>
          </a:p>
        </p:txBody>
      </p:sp>
    </p:spTree>
    <p:extLst>
      <p:ext uri="{BB962C8B-B14F-4D97-AF65-F5344CB8AC3E}">
        <p14:creationId xmlns:p14="http://schemas.microsoft.com/office/powerpoint/2010/main" val="1317458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disadvantage of using pesticides is that when it rains, the chemicals are washed away into the surface water, including rivers, streams and lakes, and into the surrounding land where they travels in the soil to wells and aquifers. These chemicals can then disrupt the ecosystems in lakes, rivers and streams, as well as pollute drinking water sources.</a:t>
            </a:r>
          </a:p>
          <a:p>
            <a:r>
              <a:rPr lang="en-US" baseline="0" dirty="0" smtClean="0"/>
              <a:t>~</a:t>
            </a:r>
          </a:p>
          <a:p>
            <a:r>
              <a:rPr lang="en-US" baseline="0" dirty="0" smtClean="0"/>
              <a:t>Image sources:</a:t>
            </a:r>
          </a:p>
          <a:p>
            <a:r>
              <a:rPr lang="en-US" baseline="0" dirty="0" smtClean="0"/>
              <a:t>Gray cloud with rain clipart: (public domain) http://www.freestockphotos.biz/stockphoto/15143 </a:t>
            </a:r>
          </a:p>
          <a:p>
            <a:r>
              <a:rPr lang="en-US" baseline="0" dirty="0" smtClean="0"/>
              <a:t>Cotton crop field: 2010 Soil Science from Raleigh, Wikimedia Commons https://commons.wikimedia.org/wiki/File:Cotton_Production_in_the_North_Carolina_Coastal_Plain.jpg</a:t>
            </a:r>
          </a:p>
          <a:p>
            <a:r>
              <a:rPr lang="en-US" baseline="0" dirty="0" smtClean="0"/>
              <a:t>Meandering river: (public domain CC0) https://pixabay.com/en/oregon-wood-river-marsh-water-139402/</a:t>
            </a:r>
            <a:endParaRPr lang="en-US" dirty="0"/>
          </a:p>
        </p:txBody>
      </p:sp>
      <p:sp>
        <p:nvSpPr>
          <p:cNvPr id="4" name="Slide Number Placeholder 3"/>
          <p:cNvSpPr>
            <a:spLocks noGrp="1"/>
          </p:cNvSpPr>
          <p:nvPr>
            <p:ph type="sldNum" sz="quarter" idx="10"/>
          </p:nvPr>
        </p:nvSpPr>
        <p:spPr/>
        <p:txBody>
          <a:bodyPr/>
          <a:lstStyle/>
          <a:p>
            <a:fld id="{6B4523E7-CA9F-7A46-B573-927D2490CCDD}" type="slidenum">
              <a:rPr lang="en-US" smtClean="0"/>
              <a:t>6</a:t>
            </a:fld>
            <a:endParaRPr lang="en-US"/>
          </a:p>
        </p:txBody>
      </p:sp>
    </p:spTree>
    <p:extLst>
      <p:ext uri="{BB962C8B-B14F-4D97-AF65-F5344CB8AC3E}">
        <p14:creationId xmlns:p14="http://schemas.microsoft.com/office/powerpoint/2010/main" val="78223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pros and cons. See if students can first remember the</a:t>
            </a:r>
            <a:r>
              <a:rPr lang="en-US" baseline="0" dirty="0" smtClean="0"/>
              <a:t> points already talked about before revealing the answers. Emphasize that the cons outweigh the pros, especially since other less harmful ways exist to protect crops from predators. </a:t>
            </a:r>
          </a:p>
          <a:p>
            <a:r>
              <a:rPr lang="en-US" baseline="0" dirty="0" smtClean="0"/>
              <a:t>~</a:t>
            </a:r>
          </a:p>
          <a:p>
            <a:r>
              <a:rPr lang="en-US" baseline="0" dirty="0" smtClean="0"/>
              <a:t>Image sources:</a:t>
            </a:r>
          </a:p>
          <a:p>
            <a:r>
              <a:rPr lang="en-US" baseline="0" dirty="0" smtClean="0"/>
              <a:t>Thumbs up: (public domain CC0) https://pixabay.com/en/thumbs-up-thumb-hand-positive-1006172/</a:t>
            </a:r>
          </a:p>
          <a:p>
            <a:r>
              <a:rPr lang="en-US" baseline="0" dirty="0" smtClean="0"/>
              <a:t>Thumbs down: 2007 </a:t>
            </a:r>
            <a:r>
              <a:rPr lang="en-US" baseline="0" dirty="0" err="1" smtClean="0"/>
              <a:t>J.nesta</a:t>
            </a:r>
            <a:r>
              <a:rPr lang="en-US" baseline="0" dirty="0" smtClean="0"/>
              <a:t>, Wikimedia Commons https://en.wikipedia.org/wiki/File:The_Thumbs-down_position.jpg </a:t>
            </a:r>
          </a:p>
        </p:txBody>
      </p:sp>
      <p:sp>
        <p:nvSpPr>
          <p:cNvPr id="4" name="Slide Number Placeholder 3"/>
          <p:cNvSpPr>
            <a:spLocks noGrp="1"/>
          </p:cNvSpPr>
          <p:nvPr>
            <p:ph type="sldNum" sz="quarter" idx="10"/>
          </p:nvPr>
        </p:nvSpPr>
        <p:spPr/>
        <p:txBody>
          <a:bodyPr/>
          <a:lstStyle/>
          <a:p>
            <a:fld id="{6B4523E7-CA9F-7A46-B573-927D2490CCDD}" type="slidenum">
              <a:rPr lang="en-US" smtClean="0"/>
              <a:t>7</a:t>
            </a:fld>
            <a:endParaRPr lang="en-US"/>
          </a:p>
        </p:txBody>
      </p:sp>
    </p:spTree>
    <p:extLst>
      <p:ext uri="{BB962C8B-B14F-4D97-AF65-F5344CB8AC3E}">
        <p14:creationId xmlns:p14="http://schemas.microsoft.com/office/powerpoint/2010/main" val="81560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alternatives to using chemical means to rid fields of pests include introducing natural predators, such as introducing ladybugs to eat aphids if you have an aphid problem, mulching by covering the ground surrounding the crop with wood chips so weeds cannot photosynthesize, and another approach called soil </a:t>
            </a:r>
            <a:r>
              <a:rPr lang="en-US" sz="1200" kern="1200" dirty="0" err="1" smtClean="0">
                <a:solidFill>
                  <a:schemeClr val="tx1"/>
                </a:solidFill>
                <a:effectLst/>
                <a:latin typeface="+mn-lt"/>
                <a:ea typeface="+mn-ea"/>
                <a:cs typeface="+mn-cs"/>
              </a:rPr>
              <a:t>solarization</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B4523E7-CA9F-7A46-B573-927D2490CCDD}" type="slidenum">
              <a:rPr lang="en-US" smtClean="0"/>
              <a:t>8</a:t>
            </a:fld>
            <a:endParaRPr lang="en-US"/>
          </a:p>
        </p:txBody>
      </p:sp>
    </p:spTree>
    <p:extLst>
      <p:ext uri="{BB962C8B-B14F-4D97-AF65-F5344CB8AC3E}">
        <p14:creationId xmlns:p14="http://schemas.microsoft.com/office/powerpoint/2010/main" val="33066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523E7-CA9F-7A46-B573-927D2490CCDD}" type="slidenum">
              <a:rPr lang="en-US" smtClean="0"/>
              <a:t>9</a:t>
            </a:fld>
            <a:endParaRPr lang="en-US"/>
          </a:p>
        </p:txBody>
      </p:sp>
    </p:spTree>
    <p:extLst>
      <p:ext uri="{BB962C8B-B14F-4D97-AF65-F5344CB8AC3E}">
        <p14:creationId xmlns:p14="http://schemas.microsoft.com/office/powerpoint/2010/main" val="1729396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9/6/2016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7/79/Speicherkoog_Kartoffelacker_Abflammger%C3%A4t_Envo-Dan.jpg/240px-Speicherkoog_Kartoffelacker_Abflammger%C3%A4t_Envo-D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3" y="0"/>
            <a:ext cx="6857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1328" y="1866058"/>
            <a:ext cx="3649917" cy="4071186"/>
          </a:xfrm>
        </p:spPr>
        <p:txBody>
          <a:bodyPr>
            <a:noAutofit/>
          </a:bodyPr>
          <a:lstStyle/>
          <a:p>
            <a:pPr algn="r"/>
            <a:r>
              <a:rPr lang="en-US" sz="5000" dirty="0" smtClean="0">
                <a:solidFill>
                  <a:schemeClr val="accent1"/>
                </a:solidFill>
              </a:rPr>
              <a:t>A Daily Dose of Sun Keeps the Pests Away</a:t>
            </a:r>
            <a:endParaRPr lang="en-US" sz="5000" dirty="0">
              <a:solidFill>
                <a:schemeClr val="accent1"/>
              </a:solidFill>
            </a:endParaRPr>
          </a:p>
        </p:txBody>
      </p:sp>
      <p:sp>
        <p:nvSpPr>
          <p:cNvPr id="3" name="Subtitle 2"/>
          <p:cNvSpPr>
            <a:spLocks noGrp="1"/>
          </p:cNvSpPr>
          <p:nvPr>
            <p:ph type="subTitle" idx="1"/>
          </p:nvPr>
        </p:nvSpPr>
        <p:spPr>
          <a:xfrm>
            <a:off x="859536" y="6047232"/>
            <a:ext cx="4271709" cy="548639"/>
          </a:xfrm>
        </p:spPr>
        <p:txBody>
          <a:bodyPr>
            <a:noAutofit/>
          </a:bodyPr>
          <a:lstStyle/>
          <a:p>
            <a:pPr algn="r"/>
            <a:r>
              <a:rPr lang="en-US" sz="2200" b="1" dirty="0" smtClean="0">
                <a:solidFill>
                  <a:schemeClr val="accent2"/>
                </a:solidFill>
              </a:rPr>
              <a:t>How Soil Solarization Works</a:t>
            </a:r>
            <a:endParaRPr lang="en-US" sz="2200" b="1" dirty="0">
              <a:solidFill>
                <a:schemeClr val="accent2"/>
              </a:solidFill>
            </a:endParaRPr>
          </a:p>
        </p:txBody>
      </p:sp>
      <p:sp>
        <p:nvSpPr>
          <p:cNvPr id="5" name="Subtitle 2"/>
          <p:cNvSpPr txBox="1">
            <a:spLocks/>
          </p:cNvSpPr>
          <p:nvPr/>
        </p:nvSpPr>
        <p:spPr>
          <a:xfrm>
            <a:off x="0" y="0"/>
            <a:ext cx="12192000" cy="1756070"/>
          </a:xfrm>
          <a:prstGeom prst="rect">
            <a:avLst/>
          </a:prstGeom>
          <a:solidFill>
            <a:schemeClr val="tx2"/>
          </a:solidFill>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spcBef>
                <a:spcPts val="0"/>
              </a:spcBef>
            </a:pPr>
            <a:r>
              <a:rPr lang="en-US" sz="6000" spc="2000" dirty="0" smtClean="0">
                <a:solidFill>
                  <a:schemeClr val="bg1"/>
                </a:solidFill>
                <a:latin typeface="Segoe Print" panose="02000600000000000000" pitchFamily="2" charset="0"/>
              </a:rPr>
              <a:t>Soil Solarization</a:t>
            </a:r>
            <a:endParaRPr lang="en-US" sz="6000" spc="2000" dirty="0">
              <a:solidFill>
                <a:schemeClr val="bg1"/>
              </a:solidFill>
              <a:latin typeface="Segoe Print" panose="02000600000000000000" pitchFamily="2" charset="0"/>
            </a:endParaRPr>
          </a:p>
        </p:txBody>
      </p:sp>
    </p:spTree>
    <p:extLst>
      <p:ext uri="{BB962C8B-B14F-4D97-AF65-F5344CB8AC3E}">
        <p14:creationId xmlns:p14="http://schemas.microsoft.com/office/powerpoint/2010/main" val="66429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78240" y="1998658"/>
            <a:ext cx="4922607" cy="3909739"/>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50040" y="1323375"/>
            <a:ext cx="6506586" cy="5296879"/>
          </a:xfrm>
        </p:spPr>
      </p:pic>
      <p:sp>
        <p:nvSpPr>
          <p:cNvPr id="2" name="Title 1"/>
          <p:cNvSpPr>
            <a:spLocks noGrp="1"/>
          </p:cNvSpPr>
          <p:nvPr>
            <p:ph type="title"/>
          </p:nvPr>
        </p:nvSpPr>
        <p:spPr>
          <a:xfrm>
            <a:off x="1792225" y="546599"/>
            <a:ext cx="6437376" cy="971305"/>
          </a:xfrm>
        </p:spPr>
        <p:txBody>
          <a:bodyPr>
            <a:noAutofit/>
          </a:bodyPr>
          <a:lstStyle/>
          <a:p>
            <a:r>
              <a:rPr lang="en-US" sz="4400" dirty="0" smtClean="0"/>
              <a:t>How does it work?</a:t>
            </a:r>
            <a:endParaRPr lang="en-US" sz="4400" dirty="0"/>
          </a:p>
        </p:txBody>
      </p:sp>
      <p:sp>
        <p:nvSpPr>
          <p:cNvPr id="7" name="TextBox 6"/>
          <p:cNvSpPr txBox="1"/>
          <p:nvPr/>
        </p:nvSpPr>
        <p:spPr>
          <a:xfrm>
            <a:off x="4828033" y="5331638"/>
            <a:ext cx="2356426" cy="950976"/>
          </a:xfrm>
          <a:prstGeom prst="rect">
            <a:avLst/>
          </a:prstGeom>
          <a:noFill/>
        </p:spPr>
        <p:txBody>
          <a:bodyPr wrap="none" rtlCol="0">
            <a:noAutofit/>
          </a:bodyPr>
          <a:lstStyle/>
          <a:p>
            <a:pPr algn="ctr"/>
            <a:r>
              <a:rPr lang="en-US" sz="5400" b="1" dirty="0" smtClean="0">
                <a:solidFill>
                  <a:schemeClr val="accent2">
                    <a:lumMod val="75000"/>
                  </a:schemeClr>
                </a:solidFill>
              </a:rPr>
              <a:t>HEAT</a:t>
            </a:r>
            <a:endParaRPr lang="en-US" sz="5400" b="1" dirty="0">
              <a:solidFill>
                <a:schemeClr val="accent2">
                  <a:lumMod val="75000"/>
                </a:schemeClr>
              </a:solidFill>
            </a:endParaRPr>
          </a:p>
        </p:txBody>
      </p:sp>
    </p:spTree>
    <p:extLst>
      <p:ext uri="{BB962C8B-B14F-4D97-AF65-F5344CB8AC3E}">
        <p14:creationId xmlns:p14="http://schemas.microsoft.com/office/powerpoint/2010/main" val="184935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7"/>
                                        </p:tgtEl>
                                        <p:attrNameLst>
                                          <p:attrName>style.visibility</p:attrName>
                                        </p:attrNameLst>
                                      </p:cBhvr>
                                      <p:to>
                                        <p:strVal val="visible"/>
                                      </p:to>
                                    </p:set>
                                  </p:childTnLst>
                                </p:cTn>
                              </p:par>
                              <p:par>
                                <p:cTn id="11" presetID="36" presetClass="emph" presetSubtype="0" fill="hold" grpId="1" nodeType="withEffect">
                                  <p:stCondLst>
                                    <p:cond delay="0"/>
                                  </p:stCondLst>
                                  <p:iterate type="lt">
                                    <p:tmPct val="10000"/>
                                  </p:iterate>
                                  <p:childTnLst>
                                    <p:animScale>
                                      <p:cBhvr>
                                        <p:cTn id="12" dur="250" autoRev="1" fill="hold">
                                          <p:stCondLst>
                                            <p:cond delay="0"/>
                                          </p:stCondLst>
                                        </p:cTn>
                                        <p:tgtEl>
                                          <p:spTgt spid="7"/>
                                        </p:tgtEl>
                                      </p:cBhvr>
                                      <p:to x="80000" y="100000"/>
                                    </p:animScale>
                                    <p:anim by="(#ppt_w*0.10)" calcmode="lin" valueType="num">
                                      <p:cBhvr>
                                        <p:cTn id="13" dur="250" autoRev="1" fill="hold">
                                          <p:stCondLst>
                                            <p:cond delay="0"/>
                                          </p:stCondLst>
                                        </p:cTn>
                                        <p:tgtEl>
                                          <p:spTgt spid="7"/>
                                        </p:tgtEl>
                                        <p:attrNameLst>
                                          <p:attrName>ppt_x</p:attrName>
                                        </p:attrNameLst>
                                      </p:cBhvr>
                                    </p:anim>
                                    <p:anim by="(-#ppt_w*0.10)" calcmode="lin" valueType="num">
                                      <p:cBhvr>
                                        <p:cTn id="14" dur="250" autoRev="1" fill="hold">
                                          <p:stCondLst>
                                            <p:cond delay="0"/>
                                          </p:stCondLst>
                                        </p:cTn>
                                        <p:tgtEl>
                                          <p:spTgt spid="7"/>
                                        </p:tgtEl>
                                        <p:attrNameLst>
                                          <p:attrName>ppt_y</p:attrName>
                                        </p:attrNameLst>
                                      </p:cBhvr>
                                    </p:anim>
                                    <p:animRot by="-480000">
                                      <p:cBhvr>
                                        <p:cTn id="15" dur="2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7" y="624110"/>
            <a:ext cx="5669279" cy="841117"/>
          </a:xfrm>
        </p:spPr>
        <p:txBody>
          <a:bodyPr>
            <a:noAutofit/>
          </a:bodyPr>
          <a:lstStyle/>
          <a:p>
            <a:r>
              <a:rPr lang="en-US" sz="4400" dirty="0" smtClean="0"/>
              <a:t>How does it work?</a:t>
            </a:r>
            <a:endParaRPr lang="en-US" sz="4400" dirty="0"/>
          </a:p>
        </p:txBody>
      </p:sp>
      <p:sp>
        <p:nvSpPr>
          <p:cNvPr id="3" name="Content Placeholder 2"/>
          <p:cNvSpPr>
            <a:spLocks noGrp="1"/>
          </p:cNvSpPr>
          <p:nvPr>
            <p:ph idx="1"/>
          </p:nvPr>
        </p:nvSpPr>
        <p:spPr>
          <a:xfrm>
            <a:off x="2249424" y="2133600"/>
            <a:ext cx="7187184" cy="4419600"/>
          </a:xfrm>
        </p:spPr>
        <p:txBody>
          <a:bodyPr>
            <a:noAutofit/>
          </a:bodyPr>
          <a:lstStyle/>
          <a:p>
            <a:r>
              <a:rPr lang="en-US" sz="3200" dirty="0" smtClean="0"/>
              <a:t>Along with weeds and pests, </a:t>
            </a:r>
            <a:r>
              <a:rPr lang="en-US" sz="3200" b="1" dirty="0" smtClean="0"/>
              <a:t>microorganisms</a:t>
            </a:r>
            <a:r>
              <a:rPr lang="en-US" sz="3200" dirty="0" smtClean="0"/>
              <a:t> live in the soil</a:t>
            </a:r>
          </a:p>
          <a:p>
            <a:r>
              <a:rPr lang="en-US" sz="3200" b="1" dirty="0" smtClean="0"/>
              <a:t>What are microorganisms???</a:t>
            </a:r>
          </a:p>
          <a:p>
            <a:pPr lvl="1"/>
            <a:r>
              <a:rPr lang="en-US" sz="3200" dirty="0" smtClean="0"/>
              <a:t>Micro = tiny</a:t>
            </a:r>
          </a:p>
          <a:p>
            <a:pPr lvl="1"/>
            <a:r>
              <a:rPr lang="en-US" sz="3200" dirty="0" smtClean="0"/>
              <a:t>Organism = living thing</a:t>
            </a:r>
          </a:p>
          <a:p>
            <a:r>
              <a:rPr lang="en-US" sz="3200" b="1" dirty="0" smtClean="0"/>
              <a:t>Microorganism = tiny living thing</a:t>
            </a:r>
          </a:p>
          <a:p>
            <a:pPr lvl="1"/>
            <a:r>
              <a:rPr lang="en-US" sz="3000" dirty="0" smtClean="0"/>
              <a:t>Such as bacteria, fungi or viruses</a:t>
            </a:r>
            <a:endParaRPr lang="en-US" sz="3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3102"/>
          <a:stretch/>
        </p:blipFill>
        <p:spPr>
          <a:xfrm>
            <a:off x="2249424" y="1482420"/>
            <a:ext cx="7780420" cy="5070780"/>
          </a:xfrm>
          <a:prstGeom prst="rect">
            <a:avLst/>
          </a:prstGeom>
        </p:spPr>
      </p:pic>
      <p:pic>
        <p:nvPicPr>
          <p:cNvPr id="6" name="Picture 5"/>
          <p:cNvPicPr>
            <a:picLocks noChangeAspect="1"/>
          </p:cNvPicPr>
          <p:nvPr/>
        </p:nvPicPr>
        <p:blipFill>
          <a:blip r:embed="rId4"/>
          <a:stretch>
            <a:fillRect/>
          </a:stretch>
        </p:blipFill>
        <p:spPr>
          <a:xfrm>
            <a:off x="9490395" y="4343400"/>
            <a:ext cx="1940433" cy="1224812"/>
          </a:xfrm>
          <a:prstGeom prst="rect">
            <a:avLst/>
          </a:prstGeom>
        </p:spPr>
      </p:pic>
    </p:spTree>
    <p:extLst>
      <p:ext uri="{BB962C8B-B14F-4D97-AF65-F5344CB8AC3E}">
        <p14:creationId xmlns:p14="http://schemas.microsoft.com/office/powerpoint/2010/main" val="15454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0"/>
                            </p:stCondLst>
                            <p:childTnLst>
                              <p:par>
                                <p:cTn id="22" presetID="32" presetClass="emph" presetSubtype="0" fill="hold" nodeType="afterEffect">
                                  <p:stCondLst>
                                    <p:cond delay="0"/>
                                  </p:stCondLst>
                                  <p:childTnLst>
                                    <p:animRot by="120000">
                                      <p:cBhvr>
                                        <p:cTn id="23" dur="100" fill="hold">
                                          <p:stCondLst>
                                            <p:cond delay="0"/>
                                          </p:stCondLst>
                                        </p:cTn>
                                        <p:tgtEl>
                                          <p:spTgt spid="6"/>
                                        </p:tgtEl>
                                        <p:attrNameLst>
                                          <p:attrName>r</p:attrName>
                                        </p:attrNameLst>
                                      </p:cBhvr>
                                    </p:animRot>
                                    <p:animRot by="-240000">
                                      <p:cBhvr>
                                        <p:cTn id="24" dur="200" fill="hold">
                                          <p:stCondLst>
                                            <p:cond delay="200"/>
                                          </p:stCondLst>
                                        </p:cTn>
                                        <p:tgtEl>
                                          <p:spTgt spid="6"/>
                                        </p:tgtEl>
                                        <p:attrNameLst>
                                          <p:attrName>r</p:attrName>
                                        </p:attrNameLst>
                                      </p:cBhvr>
                                    </p:animRot>
                                    <p:animRot by="240000">
                                      <p:cBhvr>
                                        <p:cTn id="25" dur="200" fill="hold">
                                          <p:stCondLst>
                                            <p:cond delay="400"/>
                                          </p:stCondLst>
                                        </p:cTn>
                                        <p:tgtEl>
                                          <p:spTgt spid="6"/>
                                        </p:tgtEl>
                                        <p:attrNameLst>
                                          <p:attrName>r</p:attrName>
                                        </p:attrNameLst>
                                      </p:cBhvr>
                                    </p:animRot>
                                    <p:animRot by="-240000">
                                      <p:cBhvr>
                                        <p:cTn id="26" dur="200" fill="hold">
                                          <p:stCondLst>
                                            <p:cond delay="600"/>
                                          </p:stCondLst>
                                        </p:cTn>
                                        <p:tgtEl>
                                          <p:spTgt spid="6"/>
                                        </p:tgtEl>
                                        <p:attrNameLst>
                                          <p:attrName>r</p:attrName>
                                        </p:attrNameLst>
                                      </p:cBhvr>
                                    </p:animRot>
                                    <p:animRot by="120000">
                                      <p:cBhvr>
                                        <p:cTn id="27" dur="200" fill="hold">
                                          <p:stCondLst>
                                            <p:cond delay="800"/>
                                          </p:stCondLst>
                                        </p:cTn>
                                        <p:tgtEl>
                                          <p:spTgt spid="6"/>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375" y="566210"/>
            <a:ext cx="5742433" cy="951706"/>
          </a:xfrm>
        </p:spPr>
        <p:txBody>
          <a:bodyPr>
            <a:noAutofit/>
          </a:bodyPr>
          <a:lstStyle/>
          <a:p>
            <a:r>
              <a:rPr lang="en-US" sz="4400" dirty="0" smtClean="0"/>
              <a:t>How does it work?</a:t>
            </a:r>
            <a:endParaRPr lang="en-US" sz="4400" dirty="0"/>
          </a:p>
        </p:txBody>
      </p:sp>
      <p:sp>
        <p:nvSpPr>
          <p:cNvPr id="3" name="Content Placeholder 2"/>
          <p:cNvSpPr>
            <a:spLocks noGrp="1"/>
          </p:cNvSpPr>
          <p:nvPr>
            <p:ph idx="1"/>
          </p:nvPr>
        </p:nvSpPr>
        <p:spPr>
          <a:xfrm>
            <a:off x="1865375" y="1463054"/>
            <a:ext cx="9635524" cy="3846552"/>
          </a:xfrm>
        </p:spPr>
        <p:txBody>
          <a:bodyPr>
            <a:noAutofit/>
          </a:bodyPr>
          <a:lstStyle/>
          <a:p>
            <a:r>
              <a:rPr lang="en-US" sz="3200" dirty="0" smtClean="0"/>
              <a:t>Some microorganisms prefer to live in the heated environment that </a:t>
            </a:r>
            <a:r>
              <a:rPr lang="en-US" sz="3200" dirty="0" err="1" smtClean="0"/>
              <a:t>solarization</a:t>
            </a:r>
            <a:r>
              <a:rPr lang="en-US" sz="3200" dirty="0" smtClean="0"/>
              <a:t> creates</a:t>
            </a:r>
          </a:p>
          <a:p>
            <a:r>
              <a:rPr lang="en-US" sz="3200" dirty="0" smtClean="0"/>
              <a:t>Under these conditions, they produce acids that are toxic to weeds and pests</a:t>
            </a:r>
          </a:p>
          <a:p>
            <a:r>
              <a:rPr lang="en-US" sz="3200" dirty="0" smtClean="0"/>
              <a:t>The longer you solarize the soil, the more acids are created and the fewer weeds and pests can survive</a:t>
            </a:r>
            <a:endParaRPr lang="en-US" sz="3200" dirty="0"/>
          </a:p>
        </p:txBody>
      </p:sp>
      <p:sp>
        <p:nvSpPr>
          <p:cNvPr id="5" name="TextBox 4"/>
          <p:cNvSpPr txBox="1"/>
          <p:nvPr/>
        </p:nvSpPr>
        <p:spPr>
          <a:xfrm>
            <a:off x="8545786" y="5592998"/>
            <a:ext cx="1685539" cy="769441"/>
          </a:xfrm>
          <a:prstGeom prst="rect">
            <a:avLst/>
          </a:prstGeom>
          <a:noFill/>
        </p:spPr>
        <p:txBody>
          <a:bodyPr wrap="square" rtlCol="0">
            <a:spAutoFit/>
          </a:bodyPr>
          <a:lstStyle/>
          <a:p>
            <a:r>
              <a:rPr lang="en-US" sz="4400" b="1" dirty="0" smtClean="0">
                <a:solidFill>
                  <a:schemeClr val="accent2">
                    <a:lumMod val="75000"/>
                  </a:schemeClr>
                </a:solidFill>
              </a:rPr>
              <a:t>HEAT</a:t>
            </a:r>
            <a:endParaRPr lang="en-US" sz="4400" b="1" dirty="0">
              <a:solidFill>
                <a:schemeClr val="accent2">
                  <a:lumMod val="75000"/>
                </a:schemeClr>
              </a:solidFill>
            </a:endParaRPr>
          </a:p>
        </p:txBody>
      </p:sp>
      <p:pic>
        <p:nvPicPr>
          <p:cNvPr id="6" name="Picture 5"/>
          <p:cNvPicPr>
            <a:picLocks noChangeAspect="1"/>
          </p:cNvPicPr>
          <p:nvPr/>
        </p:nvPicPr>
        <p:blipFill>
          <a:blip r:embed="rId3"/>
          <a:stretch>
            <a:fillRect/>
          </a:stretch>
        </p:blipFill>
        <p:spPr>
          <a:xfrm>
            <a:off x="4797709" y="4862466"/>
            <a:ext cx="1940433" cy="1224812"/>
          </a:xfrm>
          <a:prstGeom prst="rect">
            <a:avLst/>
          </a:prstGeom>
        </p:spPr>
      </p:pic>
      <p:pic>
        <p:nvPicPr>
          <p:cNvPr id="7" name="Picture 6"/>
          <p:cNvPicPr>
            <a:picLocks noChangeAspect="1"/>
          </p:cNvPicPr>
          <p:nvPr/>
        </p:nvPicPr>
        <p:blipFill>
          <a:blip r:embed="rId3"/>
          <a:stretch>
            <a:fillRect/>
          </a:stretch>
        </p:blipFill>
        <p:spPr>
          <a:xfrm>
            <a:off x="6936449" y="5844669"/>
            <a:ext cx="1342718" cy="847531"/>
          </a:xfrm>
          <a:prstGeom prst="rect">
            <a:avLst/>
          </a:prstGeom>
        </p:spPr>
      </p:pic>
      <p:pic>
        <p:nvPicPr>
          <p:cNvPr id="8" name="Picture 7"/>
          <p:cNvPicPr>
            <a:picLocks noChangeAspect="1"/>
          </p:cNvPicPr>
          <p:nvPr/>
        </p:nvPicPr>
        <p:blipFill>
          <a:blip r:embed="rId3"/>
          <a:stretch>
            <a:fillRect/>
          </a:stretch>
        </p:blipFill>
        <p:spPr>
          <a:xfrm>
            <a:off x="10321940" y="4956972"/>
            <a:ext cx="1593389" cy="1005756"/>
          </a:xfrm>
          <a:prstGeom prst="rect">
            <a:avLst/>
          </a:prstGeom>
        </p:spPr>
      </p:pic>
      <p:sp>
        <p:nvSpPr>
          <p:cNvPr id="9" name="TextBox 8"/>
          <p:cNvSpPr txBox="1"/>
          <p:nvPr/>
        </p:nvSpPr>
        <p:spPr>
          <a:xfrm>
            <a:off x="7405570" y="4808168"/>
            <a:ext cx="2130711" cy="523220"/>
          </a:xfrm>
          <a:prstGeom prst="rect">
            <a:avLst/>
          </a:prstGeom>
          <a:noFill/>
        </p:spPr>
        <p:txBody>
          <a:bodyPr wrap="none" rtlCol="0">
            <a:spAutoFit/>
          </a:bodyPr>
          <a:lstStyle/>
          <a:p>
            <a:r>
              <a:rPr lang="en-US" sz="2800" b="1" dirty="0" smtClean="0">
                <a:solidFill>
                  <a:schemeClr val="bg2">
                    <a:lumMod val="50000"/>
                  </a:schemeClr>
                </a:solidFill>
              </a:rPr>
              <a:t>Toxic acids</a:t>
            </a:r>
            <a:endParaRPr lang="en-US" sz="2800" b="1" dirty="0">
              <a:solidFill>
                <a:schemeClr val="bg2">
                  <a:lumMod val="50000"/>
                </a:schemeClr>
              </a:solidFill>
            </a:endParaRPr>
          </a:p>
        </p:txBody>
      </p:sp>
      <p:cxnSp>
        <p:nvCxnSpPr>
          <p:cNvPr id="11" name="Straight Arrow Connector 10"/>
          <p:cNvCxnSpPr/>
          <p:nvPr/>
        </p:nvCxnSpPr>
        <p:spPr>
          <a:xfrm>
            <a:off x="6698107" y="5165157"/>
            <a:ext cx="478819" cy="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p:cNvCxnSpPr>
          <p:nvPr/>
        </p:nvCxnSpPr>
        <p:spPr>
          <a:xfrm flipV="1">
            <a:off x="7607808" y="5341327"/>
            <a:ext cx="538262" cy="503342"/>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9764925" y="5156660"/>
            <a:ext cx="466400" cy="17095"/>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60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0"/>
                                  </p:iterate>
                                  <p:childTnLst>
                                    <p:set>
                                      <p:cBhvr>
                                        <p:cTn id="16" dur="1" fill="hold">
                                          <p:stCondLst>
                                            <p:cond delay="0"/>
                                          </p:stCondLst>
                                        </p:cTn>
                                        <p:tgtEl>
                                          <p:spTgt spid="5"/>
                                        </p:tgtEl>
                                        <p:attrNameLst>
                                          <p:attrName>style.visibility</p:attrName>
                                        </p:attrNameLst>
                                      </p:cBhvr>
                                      <p:to>
                                        <p:strVal val="visible"/>
                                      </p:to>
                                    </p:set>
                                  </p:childTnLst>
                                </p:cTn>
                              </p:par>
                              <p:par>
                                <p:cTn id="17" presetID="36" presetClass="emph" presetSubtype="0" fill="hold" grpId="1" nodeType="withEffect">
                                  <p:stCondLst>
                                    <p:cond delay="0"/>
                                  </p:stCondLst>
                                  <p:iterate type="lt">
                                    <p:tmPct val="10000"/>
                                  </p:iterate>
                                  <p:childTnLst>
                                    <p:animScale>
                                      <p:cBhvr>
                                        <p:cTn id="18" dur="250" autoRev="1" fill="hold">
                                          <p:stCondLst>
                                            <p:cond delay="0"/>
                                          </p:stCondLst>
                                        </p:cTn>
                                        <p:tgtEl>
                                          <p:spTgt spid="5"/>
                                        </p:tgtEl>
                                      </p:cBhvr>
                                      <p:to x="80000" y="100000"/>
                                    </p:animScale>
                                    <p:anim by="(#ppt_w*0.10)" calcmode="lin" valueType="num">
                                      <p:cBhvr>
                                        <p:cTn id="19" dur="250" autoRev="1" fill="hold">
                                          <p:stCondLst>
                                            <p:cond delay="0"/>
                                          </p:stCondLst>
                                        </p:cTn>
                                        <p:tgtEl>
                                          <p:spTgt spid="5"/>
                                        </p:tgtEl>
                                        <p:attrNameLst>
                                          <p:attrName>ppt_x</p:attrName>
                                        </p:attrNameLst>
                                      </p:cBhvr>
                                    </p:anim>
                                    <p:anim by="(-#ppt_w*0.10)" calcmode="lin" valueType="num">
                                      <p:cBhvr>
                                        <p:cTn id="20" dur="250" autoRev="1" fill="hold">
                                          <p:stCondLst>
                                            <p:cond delay="0"/>
                                          </p:stCondLst>
                                        </p:cTn>
                                        <p:tgtEl>
                                          <p:spTgt spid="5"/>
                                        </p:tgtEl>
                                        <p:attrNameLst>
                                          <p:attrName>ppt_y</p:attrName>
                                        </p:attrNameLst>
                                      </p:cBhvr>
                                    </p:anim>
                                    <p:animRot by="-480000">
                                      <p:cBhvr>
                                        <p:cTn id="21" dur="250" autoRev="1"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24" y="624110"/>
            <a:ext cx="10241280" cy="1280890"/>
          </a:xfrm>
        </p:spPr>
        <p:txBody>
          <a:bodyPr>
            <a:noAutofit/>
          </a:bodyPr>
          <a:lstStyle/>
          <a:p>
            <a:r>
              <a:rPr lang="en-US" sz="4400" dirty="0" smtClean="0"/>
              <a:t>Solarization Variables</a:t>
            </a:r>
            <a:br>
              <a:rPr lang="en-US" sz="4400" dirty="0" smtClean="0"/>
            </a:br>
            <a:r>
              <a:rPr lang="en-US" sz="4400" dirty="0" smtClean="0"/>
              <a:t>for Engineering Design</a:t>
            </a:r>
            <a:endParaRPr lang="en-US" sz="4400" dirty="0"/>
          </a:p>
        </p:txBody>
      </p:sp>
      <p:sp>
        <p:nvSpPr>
          <p:cNvPr id="3" name="Content Placeholder 2"/>
          <p:cNvSpPr>
            <a:spLocks noGrp="1"/>
          </p:cNvSpPr>
          <p:nvPr>
            <p:ph idx="1"/>
          </p:nvPr>
        </p:nvSpPr>
        <p:spPr>
          <a:xfrm>
            <a:off x="1930844" y="2340864"/>
            <a:ext cx="8915400" cy="2761488"/>
          </a:xfrm>
        </p:spPr>
        <p:txBody>
          <a:bodyPr>
            <a:noAutofit/>
          </a:bodyPr>
          <a:lstStyle/>
          <a:p>
            <a:r>
              <a:rPr lang="en-US" sz="3600" dirty="0" smtClean="0"/>
              <a:t>Type/color of plastic used</a:t>
            </a:r>
          </a:p>
          <a:p>
            <a:r>
              <a:rPr lang="en-US" sz="3600" dirty="0" smtClean="0"/>
              <a:t>Amount of water in soil</a:t>
            </a:r>
          </a:p>
          <a:p>
            <a:r>
              <a:rPr lang="en-US" sz="3600" dirty="0" smtClean="0"/>
              <a:t>Addition of compost to soil</a:t>
            </a:r>
            <a:endParaRPr lang="en-US" sz="3600" dirty="0"/>
          </a:p>
        </p:txBody>
      </p:sp>
    </p:spTree>
    <p:extLst>
      <p:ext uri="{BB962C8B-B14F-4D97-AF65-F5344CB8AC3E}">
        <p14:creationId xmlns:p14="http://schemas.microsoft.com/office/powerpoint/2010/main" val="294763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731" y="624110"/>
            <a:ext cx="6382173" cy="813402"/>
          </a:xfrm>
        </p:spPr>
        <p:txBody>
          <a:bodyPr>
            <a:noAutofit/>
          </a:bodyPr>
          <a:lstStyle/>
          <a:p>
            <a:r>
              <a:rPr lang="en-US" sz="4400" dirty="0" smtClean="0"/>
              <a:t>Type/Color of Plastic </a:t>
            </a:r>
            <a:endParaRPr lang="en-US" sz="4400" dirty="0"/>
          </a:p>
        </p:txBody>
      </p:sp>
      <p:sp>
        <p:nvSpPr>
          <p:cNvPr id="6" name="TextBox 5"/>
          <p:cNvSpPr txBox="1"/>
          <p:nvPr/>
        </p:nvSpPr>
        <p:spPr>
          <a:xfrm>
            <a:off x="5904117" y="3992380"/>
            <a:ext cx="825867" cy="584775"/>
          </a:xfrm>
          <a:prstGeom prst="rect">
            <a:avLst/>
          </a:prstGeom>
          <a:noFill/>
        </p:spPr>
        <p:txBody>
          <a:bodyPr wrap="none" rtlCol="0">
            <a:noAutofit/>
          </a:bodyPr>
          <a:lstStyle/>
          <a:p>
            <a:r>
              <a:rPr lang="en-US" sz="3200" b="1" dirty="0"/>
              <a:t>v</a:t>
            </a:r>
            <a:r>
              <a:rPr lang="en-US" sz="3200" b="1" dirty="0" smtClean="0"/>
              <a:t>s. </a:t>
            </a:r>
            <a:endParaRPr lang="en-US" sz="3200" b="1" dirty="0"/>
          </a:p>
        </p:txBody>
      </p:sp>
      <p:sp>
        <p:nvSpPr>
          <p:cNvPr id="7" name="TextBox 6"/>
          <p:cNvSpPr txBox="1"/>
          <p:nvPr/>
        </p:nvSpPr>
        <p:spPr>
          <a:xfrm>
            <a:off x="2574967" y="5586047"/>
            <a:ext cx="1409360" cy="584775"/>
          </a:xfrm>
          <a:prstGeom prst="rect">
            <a:avLst/>
          </a:prstGeom>
          <a:noFill/>
        </p:spPr>
        <p:txBody>
          <a:bodyPr wrap="none" rtlCol="0">
            <a:noAutofit/>
          </a:bodyPr>
          <a:lstStyle/>
          <a:p>
            <a:pPr algn="ctr"/>
            <a:r>
              <a:rPr lang="en-US" sz="3200" b="1" dirty="0" smtClean="0"/>
              <a:t>Black </a:t>
            </a:r>
            <a:endParaRPr lang="en-US" sz="3200" b="1" dirty="0"/>
          </a:p>
        </p:txBody>
      </p:sp>
      <p:sp>
        <p:nvSpPr>
          <p:cNvPr id="8" name="TextBox 7"/>
          <p:cNvSpPr txBox="1"/>
          <p:nvPr/>
        </p:nvSpPr>
        <p:spPr>
          <a:xfrm>
            <a:off x="8541934" y="5586047"/>
            <a:ext cx="1278035"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algn="ctr"/>
            <a:r>
              <a:rPr lang="en-US" sz="3200" b="1" dirty="0" smtClean="0">
                <a:solidFill>
                  <a:schemeClr val="bg1"/>
                </a:solidFill>
              </a:rPr>
              <a:t>White</a:t>
            </a:r>
            <a:r>
              <a:rPr lang="en-US" sz="3200" b="1" dirty="0" smtClean="0"/>
              <a:t> </a:t>
            </a:r>
            <a:endParaRPr lang="en-US" sz="3200" b="1" dirty="0"/>
          </a:p>
        </p:txBody>
      </p:sp>
      <p:pic>
        <p:nvPicPr>
          <p:cNvPr id="9" name="Picture 8"/>
          <p:cNvPicPr>
            <a:picLocks noChangeAspect="1"/>
          </p:cNvPicPr>
          <p:nvPr/>
        </p:nvPicPr>
        <p:blipFill>
          <a:blip r:embed="rId3"/>
          <a:stretch>
            <a:fillRect/>
          </a:stretch>
        </p:blipFill>
        <p:spPr>
          <a:xfrm>
            <a:off x="841247" y="1871193"/>
            <a:ext cx="4876800" cy="36576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10490"/>
          <a:stretch/>
        </p:blipFill>
        <p:spPr>
          <a:xfrm>
            <a:off x="6729984" y="1871193"/>
            <a:ext cx="4383495" cy="3657600"/>
          </a:xfrm>
          <a:prstGeom prst="rect">
            <a:avLst/>
          </a:prstGeom>
        </p:spPr>
      </p:pic>
    </p:spTree>
    <p:extLst>
      <p:ext uri="{BB962C8B-B14F-4D97-AF65-F5344CB8AC3E}">
        <p14:creationId xmlns:p14="http://schemas.microsoft.com/office/powerpoint/2010/main" val="18138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953" y="624110"/>
            <a:ext cx="5596127" cy="1280890"/>
          </a:xfrm>
        </p:spPr>
        <p:txBody>
          <a:bodyPr>
            <a:noAutofit/>
          </a:bodyPr>
          <a:lstStyle/>
          <a:p>
            <a:r>
              <a:rPr lang="en-US" sz="4400" dirty="0" smtClean="0"/>
              <a:t>Water in the Soil</a:t>
            </a:r>
            <a:endParaRPr lang="en-US" sz="4400" dirty="0"/>
          </a:p>
        </p:txBody>
      </p:sp>
      <p:sp>
        <p:nvSpPr>
          <p:cNvPr id="3" name="Content Placeholder 2"/>
          <p:cNvSpPr>
            <a:spLocks noGrp="1"/>
          </p:cNvSpPr>
          <p:nvPr>
            <p:ph idx="1"/>
          </p:nvPr>
        </p:nvSpPr>
        <p:spPr>
          <a:xfrm>
            <a:off x="1572768" y="1664208"/>
            <a:ext cx="10472928" cy="4681728"/>
          </a:xfrm>
        </p:spPr>
        <p:txBody>
          <a:bodyPr>
            <a:noAutofit/>
          </a:bodyPr>
          <a:lstStyle/>
          <a:p>
            <a:r>
              <a:rPr lang="en-US" sz="3200" dirty="0" smtClean="0"/>
              <a:t>The more water in the soil, the longer it takes to heat up</a:t>
            </a:r>
          </a:p>
          <a:p>
            <a:pPr marL="457200" lvl="1" indent="0">
              <a:buNone/>
            </a:pPr>
            <a:r>
              <a:rPr lang="en-US" sz="2800" dirty="0" smtClean="0">
                <a:solidFill>
                  <a:schemeClr val="accent6"/>
                </a:solidFill>
              </a:rPr>
              <a:t>Think about making pancakes: It takes longer to cook really soupy batter than it does to cook thick batter.</a:t>
            </a:r>
          </a:p>
          <a:p>
            <a:r>
              <a:rPr lang="en-US" sz="3200" dirty="0" smtClean="0"/>
              <a:t>Yet the microorganisms in the soil need water to live</a:t>
            </a:r>
          </a:p>
          <a:p>
            <a:r>
              <a:rPr lang="en-US" sz="3200" dirty="0" smtClean="0"/>
              <a:t>So for the technique to work, it is best if the soil is in the “sweet spot” between too wet and too dry</a:t>
            </a:r>
            <a:endParaRPr lang="en-US" sz="3200" dirty="0"/>
          </a:p>
        </p:txBody>
      </p:sp>
    </p:spTree>
    <p:extLst>
      <p:ext uri="{BB962C8B-B14F-4D97-AF65-F5344CB8AC3E}">
        <p14:creationId xmlns:p14="http://schemas.microsoft.com/office/powerpoint/2010/main" val="169330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723" y="210093"/>
            <a:ext cx="7981765" cy="6497792"/>
          </a:xfrm>
          <a:prstGeom prst="rect">
            <a:avLst/>
          </a:prstGeom>
        </p:spPr>
      </p:pic>
      <p:pic>
        <p:nvPicPr>
          <p:cNvPr id="6" name="Picture 5"/>
          <p:cNvPicPr>
            <a:picLocks noChangeAspect="1"/>
          </p:cNvPicPr>
          <p:nvPr/>
        </p:nvPicPr>
        <p:blipFill>
          <a:blip r:embed="rId4"/>
          <a:stretch>
            <a:fillRect/>
          </a:stretch>
        </p:blipFill>
        <p:spPr>
          <a:xfrm>
            <a:off x="4309087" y="5206164"/>
            <a:ext cx="571500" cy="360734"/>
          </a:xfrm>
          <a:prstGeom prst="rect">
            <a:avLst/>
          </a:prstGeom>
        </p:spPr>
      </p:pic>
      <p:pic>
        <p:nvPicPr>
          <p:cNvPr id="7" name="Picture 6"/>
          <p:cNvPicPr>
            <a:picLocks noChangeAspect="1"/>
          </p:cNvPicPr>
          <p:nvPr/>
        </p:nvPicPr>
        <p:blipFill>
          <a:blip r:embed="rId4"/>
          <a:stretch>
            <a:fillRect/>
          </a:stretch>
        </p:blipFill>
        <p:spPr>
          <a:xfrm>
            <a:off x="5446560" y="6070242"/>
            <a:ext cx="571500" cy="360734"/>
          </a:xfrm>
          <a:prstGeom prst="rect">
            <a:avLst/>
          </a:prstGeom>
        </p:spPr>
      </p:pic>
      <p:pic>
        <p:nvPicPr>
          <p:cNvPr id="8" name="Picture 7"/>
          <p:cNvPicPr>
            <a:picLocks noChangeAspect="1"/>
          </p:cNvPicPr>
          <p:nvPr/>
        </p:nvPicPr>
        <p:blipFill>
          <a:blip r:embed="rId4"/>
          <a:stretch>
            <a:fillRect/>
          </a:stretch>
        </p:blipFill>
        <p:spPr>
          <a:xfrm>
            <a:off x="7526297" y="5386531"/>
            <a:ext cx="571500" cy="360734"/>
          </a:xfrm>
          <a:prstGeom prst="rect">
            <a:avLst/>
          </a:prstGeom>
        </p:spPr>
      </p:pic>
      <p:sp>
        <p:nvSpPr>
          <p:cNvPr id="9" name="TextBox 8"/>
          <p:cNvSpPr txBox="1"/>
          <p:nvPr/>
        </p:nvSpPr>
        <p:spPr>
          <a:xfrm>
            <a:off x="5623941" y="5197566"/>
            <a:ext cx="1300356" cy="338554"/>
          </a:xfrm>
          <a:prstGeom prst="rect">
            <a:avLst/>
          </a:prstGeom>
          <a:noFill/>
        </p:spPr>
        <p:txBody>
          <a:bodyPr wrap="none" rtlCol="0">
            <a:spAutoFit/>
          </a:bodyPr>
          <a:lstStyle/>
          <a:p>
            <a:r>
              <a:rPr lang="en-US" sz="1600" b="1" dirty="0" smtClean="0">
                <a:solidFill>
                  <a:schemeClr val="bg2">
                    <a:lumMod val="50000"/>
                  </a:schemeClr>
                </a:solidFill>
              </a:rPr>
              <a:t>Toxic acids</a:t>
            </a:r>
            <a:endParaRPr lang="en-US" sz="1600" b="1" dirty="0">
              <a:solidFill>
                <a:schemeClr val="bg2">
                  <a:lumMod val="50000"/>
                </a:schemeClr>
              </a:solidFill>
            </a:endParaRPr>
          </a:p>
        </p:txBody>
      </p:sp>
      <p:cxnSp>
        <p:nvCxnSpPr>
          <p:cNvPr id="11" name="Straight Arrow Connector 10"/>
          <p:cNvCxnSpPr/>
          <p:nvPr/>
        </p:nvCxnSpPr>
        <p:spPr>
          <a:xfrm>
            <a:off x="4880587" y="5390729"/>
            <a:ext cx="478819" cy="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p:cNvCxnSpPr>
          <p:nvPr/>
        </p:nvCxnSpPr>
        <p:spPr>
          <a:xfrm flipV="1">
            <a:off x="5732310" y="5566898"/>
            <a:ext cx="152653" cy="503344"/>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143753" y="5366843"/>
            <a:ext cx="620290" cy="32485"/>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24586" y="5035316"/>
            <a:ext cx="2978701" cy="523220"/>
          </a:xfrm>
          <a:prstGeom prst="rect">
            <a:avLst/>
          </a:prstGeom>
          <a:noFill/>
        </p:spPr>
        <p:txBody>
          <a:bodyPr wrap="none" rtlCol="0">
            <a:spAutoFit/>
          </a:bodyPr>
          <a:lstStyle/>
          <a:p>
            <a:r>
              <a:rPr lang="en-US" sz="2800" b="1" dirty="0" smtClean="0">
                <a:solidFill>
                  <a:schemeClr val="accent3">
                    <a:lumMod val="50000"/>
                  </a:schemeClr>
                </a:solidFill>
              </a:rPr>
              <a:t>Before compost</a:t>
            </a:r>
            <a:endParaRPr lang="en-US" sz="2800" b="1" dirty="0">
              <a:solidFill>
                <a:schemeClr val="accent3">
                  <a:lumMod val="50000"/>
                </a:schemeClr>
              </a:solidFill>
            </a:endParaRPr>
          </a:p>
        </p:txBody>
      </p:sp>
      <p:sp>
        <p:nvSpPr>
          <p:cNvPr id="12" name="TextBox 11"/>
          <p:cNvSpPr txBox="1"/>
          <p:nvPr/>
        </p:nvSpPr>
        <p:spPr>
          <a:xfrm>
            <a:off x="1224586" y="5747265"/>
            <a:ext cx="2685351" cy="523220"/>
          </a:xfrm>
          <a:prstGeom prst="rect">
            <a:avLst/>
          </a:prstGeom>
          <a:noFill/>
        </p:spPr>
        <p:txBody>
          <a:bodyPr wrap="none" rtlCol="0">
            <a:spAutoFit/>
          </a:bodyPr>
          <a:lstStyle/>
          <a:p>
            <a:r>
              <a:rPr lang="en-US" sz="2800" b="1" dirty="0" smtClean="0">
                <a:solidFill>
                  <a:schemeClr val="accent3">
                    <a:lumMod val="50000"/>
                  </a:schemeClr>
                </a:solidFill>
              </a:rPr>
              <a:t>After compost</a:t>
            </a:r>
            <a:endParaRPr lang="en-US" sz="2800" b="1" dirty="0">
              <a:solidFill>
                <a:schemeClr val="accent3">
                  <a:lumMod val="50000"/>
                </a:schemeClr>
              </a:solidFill>
            </a:endParaRPr>
          </a:p>
        </p:txBody>
      </p:sp>
      <p:pic>
        <p:nvPicPr>
          <p:cNvPr id="15" name="Picture 14"/>
          <p:cNvPicPr>
            <a:picLocks noChangeAspect="1"/>
          </p:cNvPicPr>
          <p:nvPr/>
        </p:nvPicPr>
        <p:blipFill>
          <a:blip r:embed="rId4"/>
          <a:stretch>
            <a:fillRect/>
          </a:stretch>
        </p:blipFill>
        <p:spPr>
          <a:xfrm>
            <a:off x="6581066" y="5880641"/>
            <a:ext cx="571500" cy="360734"/>
          </a:xfrm>
          <a:prstGeom prst="rect">
            <a:avLst/>
          </a:prstGeom>
        </p:spPr>
      </p:pic>
      <p:pic>
        <p:nvPicPr>
          <p:cNvPr id="17" name="Picture 16"/>
          <p:cNvPicPr>
            <a:picLocks noChangeAspect="1"/>
          </p:cNvPicPr>
          <p:nvPr/>
        </p:nvPicPr>
        <p:blipFill>
          <a:blip r:embed="rId4"/>
          <a:stretch>
            <a:fillRect/>
          </a:stretch>
        </p:blipFill>
        <p:spPr>
          <a:xfrm>
            <a:off x="7458890" y="6105596"/>
            <a:ext cx="571500" cy="360734"/>
          </a:xfrm>
          <a:prstGeom prst="rect">
            <a:avLst/>
          </a:prstGeom>
        </p:spPr>
      </p:pic>
      <p:pic>
        <p:nvPicPr>
          <p:cNvPr id="18" name="Picture 17"/>
          <p:cNvPicPr>
            <a:picLocks noChangeAspect="1"/>
          </p:cNvPicPr>
          <p:nvPr/>
        </p:nvPicPr>
        <p:blipFill>
          <a:blip r:embed="rId4"/>
          <a:stretch>
            <a:fillRect/>
          </a:stretch>
        </p:blipFill>
        <p:spPr>
          <a:xfrm>
            <a:off x="4585449" y="5909751"/>
            <a:ext cx="571500" cy="360734"/>
          </a:xfrm>
          <a:prstGeom prst="rect">
            <a:avLst/>
          </a:prstGeom>
        </p:spPr>
      </p:pic>
      <p:sp>
        <p:nvSpPr>
          <p:cNvPr id="2" name="Title 1"/>
          <p:cNvSpPr>
            <a:spLocks noGrp="1"/>
          </p:cNvSpPr>
          <p:nvPr>
            <p:ph type="title"/>
          </p:nvPr>
        </p:nvSpPr>
        <p:spPr>
          <a:xfrm>
            <a:off x="4627626" y="563437"/>
            <a:ext cx="5076965" cy="749808"/>
          </a:xfrm>
          <a:noFill/>
        </p:spPr>
        <p:txBody>
          <a:bodyPr>
            <a:noAutofit/>
          </a:bodyPr>
          <a:lstStyle/>
          <a:p>
            <a:r>
              <a:rPr lang="en-US" sz="4400" dirty="0"/>
              <a:t>Adding Compost</a:t>
            </a:r>
          </a:p>
        </p:txBody>
      </p:sp>
      <p:sp>
        <p:nvSpPr>
          <p:cNvPr id="3" name="Content Placeholder 2"/>
          <p:cNvSpPr>
            <a:spLocks noGrp="1"/>
          </p:cNvSpPr>
          <p:nvPr>
            <p:ph idx="1"/>
          </p:nvPr>
        </p:nvSpPr>
        <p:spPr>
          <a:xfrm>
            <a:off x="5669605" y="1553902"/>
            <a:ext cx="6089142" cy="2194560"/>
          </a:xfrm>
          <a:solidFill>
            <a:schemeClr val="bg1"/>
          </a:solidFill>
        </p:spPr>
        <p:txBody>
          <a:bodyPr>
            <a:noAutofit/>
          </a:bodyPr>
          <a:lstStyle/>
          <a:p>
            <a:r>
              <a:rPr lang="en-US" sz="2400" dirty="0"/>
              <a:t>Compost contains microorganisms that </a:t>
            </a:r>
            <a:r>
              <a:rPr lang="en-US" sz="2400" dirty="0" smtClean="0"/>
              <a:t>thrive in warm conditions</a:t>
            </a:r>
          </a:p>
          <a:p>
            <a:r>
              <a:rPr lang="en-US" sz="2400" dirty="0" smtClean="0"/>
              <a:t>Under </a:t>
            </a:r>
            <a:r>
              <a:rPr lang="en-US" sz="2400" dirty="0" err="1" smtClean="0"/>
              <a:t>solarization</a:t>
            </a:r>
            <a:r>
              <a:rPr lang="en-US" sz="2400" dirty="0" smtClean="0"/>
              <a:t> conditions, the microorganisms in the soil produce </a:t>
            </a:r>
            <a:r>
              <a:rPr lang="en-US" sz="2400" b="1" dirty="0" smtClean="0"/>
              <a:t>toxic acids</a:t>
            </a:r>
            <a:endParaRPr lang="en-US" sz="2400" dirty="0"/>
          </a:p>
        </p:txBody>
      </p:sp>
    </p:spTree>
    <p:extLst>
      <p:ext uri="{BB962C8B-B14F-4D97-AF65-F5344CB8AC3E}">
        <p14:creationId xmlns:p14="http://schemas.microsoft.com/office/powerpoint/2010/main" val="30656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0">
                                            <p:txEl>
                                              <p:pRg st="0" end="0"/>
                                            </p:txEl>
                                          </p:spTgt>
                                        </p:tgtEl>
                                      </p:cBhvr>
                                    </p:animEffect>
                                    <p:set>
                                      <p:cBhvr>
                                        <p:cTn id="41"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grpId="1" nodeType="clickEffect">
                                  <p:stCondLst>
                                    <p:cond delay="0"/>
                                  </p:stCondLst>
                                  <p:childTnLst>
                                    <p:animScale>
                                      <p:cBhvr>
                                        <p:cTn id="55"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336" y="624110"/>
            <a:ext cx="5312770" cy="945942"/>
          </a:xfrm>
        </p:spPr>
        <p:txBody>
          <a:bodyPr>
            <a:noAutofit/>
          </a:bodyPr>
          <a:lstStyle/>
          <a:p>
            <a:r>
              <a:rPr lang="en-US" sz="4400" dirty="0" smtClean="0"/>
              <a:t>Concept Review</a:t>
            </a:r>
            <a:endParaRPr lang="en-US" sz="4400" dirty="0"/>
          </a:p>
        </p:txBody>
      </p:sp>
      <p:sp>
        <p:nvSpPr>
          <p:cNvPr id="3" name="Content Placeholder 2"/>
          <p:cNvSpPr>
            <a:spLocks noGrp="1"/>
          </p:cNvSpPr>
          <p:nvPr>
            <p:ph idx="1"/>
          </p:nvPr>
        </p:nvSpPr>
        <p:spPr>
          <a:xfrm>
            <a:off x="1572768" y="1570052"/>
            <a:ext cx="10277856" cy="4922188"/>
          </a:xfrm>
        </p:spPr>
        <p:txBody>
          <a:bodyPr>
            <a:noAutofit/>
          </a:bodyPr>
          <a:lstStyle/>
          <a:p>
            <a:r>
              <a:rPr lang="en-US" sz="2600" dirty="0" smtClean="0"/>
              <a:t>A pesticide is a chemical that is applied to a field to eliminate _____________ that can harm crops.</a:t>
            </a:r>
          </a:p>
          <a:p>
            <a:r>
              <a:rPr lang="en-US" sz="2600" dirty="0" smtClean="0"/>
              <a:t>________________ and _________________ are toxic to humans and disrupt ecosystems.</a:t>
            </a:r>
          </a:p>
          <a:p>
            <a:r>
              <a:rPr lang="en-US" sz="2600" dirty="0" smtClean="0"/>
              <a:t>Soil </a:t>
            </a:r>
            <a:r>
              <a:rPr lang="en-US" sz="2600" dirty="0" err="1" smtClean="0"/>
              <a:t>solarization</a:t>
            </a:r>
            <a:r>
              <a:rPr lang="en-US" sz="2600" dirty="0" smtClean="0"/>
              <a:t> uses the sun’s _______________ to heat the soil.</a:t>
            </a:r>
          </a:p>
          <a:p>
            <a:r>
              <a:rPr lang="en-US" sz="2600" dirty="0" smtClean="0"/>
              <a:t>The heat and ______________ produced by microbes prevent weeds and pests from living in the soil where crops grow. </a:t>
            </a:r>
          </a:p>
          <a:p>
            <a:r>
              <a:rPr lang="en-US" sz="2600" dirty="0" smtClean="0"/>
              <a:t>Engineers can decide the ____________________________, ____________________ and whether to add _______________ in order to change the effectiveness of soil </a:t>
            </a:r>
            <a:r>
              <a:rPr lang="en-US" sz="2600" dirty="0" err="1" smtClean="0"/>
              <a:t>solarization</a:t>
            </a:r>
            <a:r>
              <a:rPr lang="en-US" sz="2600" dirty="0" smtClean="0"/>
              <a:t>. </a:t>
            </a:r>
            <a:endParaRPr lang="en-US" sz="2600" dirty="0"/>
          </a:p>
        </p:txBody>
      </p:sp>
      <p:sp>
        <p:nvSpPr>
          <p:cNvPr id="5" name="TextBox 4"/>
          <p:cNvSpPr txBox="1"/>
          <p:nvPr/>
        </p:nvSpPr>
        <p:spPr>
          <a:xfrm>
            <a:off x="2170877" y="2461130"/>
            <a:ext cx="2163379" cy="369332"/>
          </a:xfrm>
          <a:prstGeom prst="rect">
            <a:avLst/>
          </a:prstGeom>
          <a:noFill/>
        </p:spPr>
        <p:txBody>
          <a:bodyPr wrap="none" rtlCol="0">
            <a:noAutofit/>
          </a:bodyPr>
          <a:lstStyle/>
          <a:p>
            <a:r>
              <a:rPr lang="en-US" sz="2400" b="1" dirty="0" smtClean="0">
                <a:solidFill>
                  <a:schemeClr val="accent1"/>
                </a:solidFill>
              </a:rPr>
              <a:t>Pesticides</a:t>
            </a:r>
            <a:endParaRPr lang="en-US" b="1" dirty="0">
              <a:solidFill>
                <a:schemeClr val="accent1"/>
              </a:solidFill>
            </a:endParaRPr>
          </a:p>
        </p:txBody>
      </p:sp>
      <p:sp>
        <p:nvSpPr>
          <p:cNvPr id="6" name="TextBox 5"/>
          <p:cNvSpPr txBox="1"/>
          <p:nvPr/>
        </p:nvSpPr>
        <p:spPr>
          <a:xfrm>
            <a:off x="5920823" y="2473377"/>
            <a:ext cx="1984872" cy="536936"/>
          </a:xfrm>
          <a:prstGeom prst="rect">
            <a:avLst/>
          </a:prstGeom>
          <a:noFill/>
        </p:spPr>
        <p:txBody>
          <a:bodyPr wrap="none" rtlCol="0">
            <a:noAutofit/>
          </a:bodyPr>
          <a:lstStyle/>
          <a:p>
            <a:r>
              <a:rPr lang="en-US" sz="2400" b="1" dirty="0" smtClean="0">
                <a:solidFill>
                  <a:schemeClr val="accent1"/>
                </a:solidFill>
              </a:rPr>
              <a:t>herbicides</a:t>
            </a:r>
            <a:endParaRPr lang="en-US" b="1" dirty="0">
              <a:solidFill>
                <a:schemeClr val="accent1"/>
              </a:solidFill>
            </a:endParaRPr>
          </a:p>
        </p:txBody>
      </p:sp>
      <p:sp>
        <p:nvSpPr>
          <p:cNvPr id="7" name="TextBox 6"/>
          <p:cNvSpPr txBox="1"/>
          <p:nvPr/>
        </p:nvSpPr>
        <p:spPr>
          <a:xfrm>
            <a:off x="4103848" y="1953902"/>
            <a:ext cx="1309400" cy="461665"/>
          </a:xfrm>
          <a:prstGeom prst="rect">
            <a:avLst/>
          </a:prstGeom>
          <a:noFill/>
        </p:spPr>
        <p:txBody>
          <a:bodyPr wrap="square" rtlCol="0">
            <a:noAutofit/>
          </a:bodyPr>
          <a:lstStyle/>
          <a:p>
            <a:r>
              <a:rPr lang="en-US" sz="2400" b="1" dirty="0" smtClean="0">
                <a:solidFill>
                  <a:schemeClr val="accent1"/>
                </a:solidFill>
              </a:rPr>
              <a:t>pests</a:t>
            </a:r>
            <a:endParaRPr lang="en-US" sz="2400" b="1" dirty="0">
              <a:solidFill>
                <a:schemeClr val="accent1"/>
              </a:solidFill>
            </a:endParaRPr>
          </a:p>
        </p:txBody>
      </p:sp>
      <p:sp>
        <p:nvSpPr>
          <p:cNvPr id="8" name="TextBox 7"/>
          <p:cNvSpPr txBox="1"/>
          <p:nvPr/>
        </p:nvSpPr>
        <p:spPr>
          <a:xfrm>
            <a:off x="7114033" y="3390089"/>
            <a:ext cx="1700784" cy="420221"/>
          </a:xfrm>
          <a:prstGeom prst="rect">
            <a:avLst/>
          </a:prstGeom>
          <a:noFill/>
        </p:spPr>
        <p:txBody>
          <a:bodyPr wrap="none" rtlCol="0">
            <a:noAutofit/>
          </a:bodyPr>
          <a:lstStyle/>
          <a:p>
            <a:r>
              <a:rPr lang="en-US" sz="2400" b="1" dirty="0" smtClean="0">
                <a:solidFill>
                  <a:schemeClr val="accent1"/>
                </a:solidFill>
              </a:rPr>
              <a:t>radiation</a:t>
            </a:r>
            <a:endParaRPr lang="en-US" b="1" dirty="0">
              <a:solidFill>
                <a:schemeClr val="accent1"/>
              </a:solidFill>
            </a:endParaRPr>
          </a:p>
        </p:txBody>
      </p:sp>
      <p:sp>
        <p:nvSpPr>
          <p:cNvPr id="9" name="TextBox 8"/>
          <p:cNvSpPr txBox="1"/>
          <p:nvPr/>
        </p:nvSpPr>
        <p:spPr>
          <a:xfrm>
            <a:off x="4515406" y="3913442"/>
            <a:ext cx="1795684" cy="461665"/>
          </a:xfrm>
          <a:prstGeom prst="rect">
            <a:avLst/>
          </a:prstGeom>
          <a:noFill/>
        </p:spPr>
        <p:txBody>
          <a:bodyPr wrap="none" rtlCol="0">
            <a:spAutoFit/>
          </a:bodyPr>
          <a:lstStyle/>
          <a:p>
            <a:r>
              <a:rPr lang="en-US" sz="2400" b="1" dirty="0">
                <a:solidFill>
                  <a:schemeClr val="accent1"/>
                </a:solidFill>
              </a:rPr>
              <a:t>t</a:t>
            </a:r>
            <a:r>
              <a:rPr lang="en-US" sz="2400" b="1" dirty="0" smtClean="0">
                <a:solidFill>
                  <a:schemeClr val="accent1"/>
                </a:solidFill>
              </a:rPr>
              <a:t>oxic</a:t>
            </a:r>
            <a:r>
              <a:rPr lang="en-US" b="1" dirty="0" smtClean="0">
                <a:solidFill>
                  <a:schemeClr val="accent1"/>
                </a:solidFill>
              </a:rPr>
              <a:t> </a:t>
            </a:r>
            <a:r>
              <a:rPr lang="en-US" sz="2400" b="1" dirty="0" smtClean="0">
                <a:solidFill>
                  <a:schemeClr val="accent1"/>
                </a:solidFill>
              </a:rPr>
              <a:t>acids</a:t>
            </a:r>
            <a:endParaRPr lang="en-US" b="1" dirty="0">
              <a:solidFill>
                <a:schemeClr val="accent1"/>
              </a:solidFill>
            </a:endParaRPr>
          </a:p>
        </p:txBody>
      </p:sp>
      <p:sp>
        <p:nvSpPr>
          <p:cNvPr id="10" name="TextBox 9"/>
          <p:cNvSpPr txBox="1"/>
          <p:nvPr/>
        </p:nvSpPr>
        <p:spPr>
          <a:xfrm>
            <a:off x="2281365" y="5233266"/>
            <a:ext cx="2836061" cy="532182"/>
          </a:xfrm>
          <a:prstGeom prst="rect">
            <a:avLst/>
          </a:prstGeom>
          <a:noFill/>
        </p:spPr>
        <p:txBody>
          <a:bodyPr wrap="none" rtlCol="0">
            <a:noAutofit/>
          </a:bodyPr>
          <a:lstStyle/>
          <a:p>
            <a:r>
              <a:rPr lang="en-US" sz="2400" b="1" dirty="0">
                <a:solidFill>
                  <a:schemeClr val="accent1"/>
                </a:solidFill>
              </a:rPr>
              <a:t>a</a:t>
            </a:r>
            <a:r>
              <a:rPr lang="en-US" sz="2400" b="1" dirty="0" smtClean="0">
                <a:solidFill>
                  <a:schemeClr val="accent1"/>
                </a:solidFill>
              </a:rPr>
              <a:t>mount of water</a:t>
            </a:r>
            <a:endParaRPr lang="en-US" sz="2400" b="1" dirty="0">
              <a:solidFill>
                <a:schemeClr val="accent1"/>
              </a:solidFill>
            </a:endParaRPr>
          </a:p>
        </p:txBody>
      </p:sp>
      <p:sp>
        <p:nvSpPr>
          <p:cNvPr id="11" name="TextBox 10"/>
          <p:cNvSpPr txBox="1"/>
          <p:nvPr/>
        </p:nvSpPr>
        <p:spPr>
          <a:xfrm>
            <a:off x="6727088" y="4801222"/>
            <a:ext cx="2895721" cy="517658"/>
          </a:xfrm>
          <a:prstGeom prst="rect">
            <a:avLst/>
          </a:prstGeom>
          <a:noFill/>
        </p:spPr>
        <p:txBody>
          <a:bodyPr wrap="square" rtlCol="0">
            <a:noAutofit/>
          </a:bodyPr>
          <a:lstStyle/>
          <a:p>
            <a:r>
              <a:rPr lang="en-US" sz="2400" b="1" dirty="0">
                <a:solidFill>
                  <a:schemeClr val="accent1"/>
                </a:solidFill>
              </a:rPr>
              <a:t>t</a:t>
            </a:r>
            <a:r>
              <a:rPr lang="en-US" sz="2400" b="1" dirty="0" smtClean="0">
                <a:solidFill>
                  <a:schemeClr val="accent1"/>
                </a:solidFill>
              </a:rPr>
              <a:t>ype of plastic</a:t>
            </a:r>
            <a:endParaRPr lang="en-US" sz="2400" b="1" dirty="0">
              <a:solidFill>
                <a:schemeClr val="accent1"/>
              </a:solidFill>
            </a:endParaRPr>
          </a:p>
        </p:txBody>
      </p:sp>
      <p:sp>
        <p:nvSpPr>
          <p:cNvPr id="13" name="TextBox 12"/>
          <p:cNvSpPr txBox="1"/>
          <p:nvPr/>
        </p:nvSpPr>
        <p:spPr>
          <a:xfrm>
            <a:off x="9189900" y="5226598"/>
            <a:ext cx="2042571" cy="369332"/>
          </a:xfrm>
          <a:prstGeom prst="rect">
            <a:avLst/>
          </a:prstGeom>
          <a:noFill/>
        </p:spPr>
        <p:txBody>
          <a:bodyPr wrap="none" rtlCol="0">
            <a:noAutofit/>
          </a:bodyPr>
          <a:lstStyle/>
          <a:p>
            <a:r>
              <a:rPr lang="en-US" sz="2400" b="1" dirty="0" smtClean="0">
                <a:solidFill>
                  <a:schemeClr val="accent1"/>
                </a:solidFill>
              </a:rPr>
              <a:t>compost</a:t>
            </a:r>
            <a:endParaRPr lang="en-US" sz="2400" b="1" dirty="0">
              <a:solidFill>
                <a:schemeClr val="accent1"/>
              </a:solidFill>
            </a:endParaRPr>
          </a:p>
        </p:txBody>
      </p:sp>
    </p:spTree>
    <p:extLst>
      <p:ext uri="{BB962C8B-B14F-4D97-AF65-F5344CB8AC3E}">
        <p14:creationId xmlns:p14="http://schemas.microsoft.com/office/powerpoint/2010/main" val="190863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3942"/>
          <a:stretch/>
        </p:blipFill>
        <p:spPr>
          <a:xfrm>
            <a:off x="1828799" y="1097280"/>
            <a:ext cx="5602647" cy="5486400"/>
          </a:xfrm>
          <a:prstGeom prst="rect">
            <a:avLst/>
          </a:prstGeom>
        </p:spPr>
      </p:pic>
      <p:sp>
        <p:nvSpPr>
          <p:cNvPr id="2" name="Title 1"/>
          <p:cNvSpPr>
            <a:spLocks noGrp="1"/>
          </p:cNvSpPr>
          <p:nvPr>
            <p:ph type="title"/>
          </p:nvPr>
        </p:nvSpPr>
        <p:spPr>
          <a:xfrm>
            <a:off x="1719633" y="329184"/>
            <a:ext cx="7716975" cy="768096"/>
          </a:xfrm>
        </p:spPr>
        <p:txBody>
          <a:bodyPr>
            <a:noAutofit/>
          </a:bodyPr>
          <a:lstStyle/>
          <a:p>
            <a:r>
              <a:rPr lang="en-US" sz="4400" dirty="0" smtClean="0"/>
              <a:t>Agricultural “Warfare”</a:t>
            </a:r>
            <a:endParaRPr lang="en-US" sz="4400"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688" r="10581"/>
          <a:stretch/>
        </p:blipFill>
        <p:spPr>
          <a:xfrm>
            <a:off x="4342792" y="1097280"/>
            <a:ext cx="3587263" cy="54864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5222" r="16748"/>
          <a:stretch/>
        </p:blipFill>
        <p:spPr>
          <a:xfrm>
            <a:off x="7692491" y="1097280"/>
            <a:ext cx="3986844" cy="5486400"/>
          </a:xfrm>
          <a:prstGeom prst="rect">
            <a:avLst/>
          </a:prstGeom>
        </p:spPr>
      </p:pic>
    </p:spTree>
    <p:extLst>
      <p:ext uri="{BB962C8B-B14F-4D97-AF65-F5344CB8AC3E}">
        <p14:creationId xmlns:p14="http://schemas.microsoft.com/office/powerpoint/2010/main" val="93023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105" y="605822"/>
            <a:ext cx="9529508" cy="930370"/>
          </a:xfrm>
        </p:spPr>
        <p:txBody>
          <a:bodyPr>
            <a:noAutofit/>
          </a:bodyPr>
          <a:lstStyle/>
          <a:p>
            <a:r>
              <a:rPr lang="en-US" sz="4400" dirty="0" smtClean="0"/>
              <a:t>Current Practice: Herbicides</a:t>
            </a:r>
            <a:endParaRPr lang="en-US" sz="4400" dirty="0"/>
          </a:p>
        </p:txBody>
      </p:sp>
      <p:sp>
        <p:nvSpPr>
          <p:cNvPr id="3" name="Content Placeholder 2"/>
          <p:cNvSpPr>
            <a:spLocks noGrp="1"/>
          </p:cNvSpPr>
          <p:nvPr>
            <p:ph idx="1"/>
          </p:nvPr>
        </p:nvSpPr>
        <p:spPr>
          <a:xfrm>
            <a:off x="1975105" y="1639824"/>
            <a:ext cx="9529507" cy="4779264"/>
          </a:xfrm>
        </p:spPr>
        <p:txBody>
          <a:bodyPr>
            <a:noAutofit/>
          </a:bodyPr>
          <a:lstStyle/>
          <a:p>
            <a:r>
              <a:rPr lang="en-US" sz="3600" b="1" dirty="0" smtClean="0"/>
              <a:t>What is an </a:t>
            </a:r>
            <a:r>
              <a:rPr lang="en-US" sz="3600" b="1" dirty="0" smtClean="0">
                <a:solidFill>
                  <a:schemeClr val="accent2"/>
                </a:solidFill>
              </a:rPr>
              <a:t>herbicide</a:t>
            </a:r>
            <a:r>
              <a:rPr lang="en-US" sz="3600" b="1" dirty="0" smtClean="0"/>
              <a:t>?</a:t>
            </a:r>
          </a:p>
          <a:p>
            <a:pPr lvl="1"/>
            <a:r>
              <a:rPr lang="en-US" sz="3600" dirty="0" smtClean="0"/>
              <a:t>Herb = plant</a:t>
            </a:r>
          </a:p>
          <a:p>
            <a:pPr lvl="1"/>
            <a:r>
              <a:rPr lang="en-US" sz="3600" dirty="0" smtClean="0"/>
              <a:t>-</a:t>
            </a:r>
            <a:r>
              <a:rPr lang="en-US" sz="3600" dirty="0" err="1" smtClean="0"/>
              <a:t>icide</a:t>
            </a:r>
            <a:r>
              <a:rPr lang="en-US" sz="3600" dirty="0"/>
              <a:t> </a:t>
            </a:r>
            <a:r>
              <a:rPr lang="en-US" sz="3600" dirty="0" smtClean="0"/>
              <a:t>= describes the act of killing</a:t>
            </a:r>
          </a:p>
          <a:p>
            <a:pPr marL="914400" lvl="2" indent="0">
              <a:buNone/>
            </a:pPr>
            <a:r>
              <a:rPr lang="en-US" sz="3600" dirty="0" smtClean="0"/>
              <a:t>For example: suicide or genocide</a:t>
            </a:r>
          </a:p>
          <a:p>
            <a:r>
              <a:rPr lang="en-US" sz="3600" b="1" dirty="0" smtClean="0"/>
              <a:t>Herb + </a:t>
            </a:r>
            <a:r>
              <a:rPr lang="en-US" sz="3600" b="1" dirty="0" err="1" smtClean="0"/>
              <a:t>icide</a:t>
            </a:r>
            <a:r>
              <a:rPr lang="en-US" sz="3600" b="1" dirty="0" smtClean="0"/>
              <a:t> = plant killer</a:t>
            </a:r>
          </a:p>
          <a:p>
            <a:r>
              <a:rPr lang="en-US" sz="3600" b="1" dirty="0" smtClean="0"/>
              <a:t>These chemicals remove unwanted plants from the fields</a:t>
            </a:r>
            <a:endParaRPr lang="en-US" sz="3600" b="1" dirty="0"/>
          </a:p>
        </p:txBody>
      </p:sp>
      <p:sp>
        <p:nvSpPr>
          <p:cNvPr id="4" name="5-Point Star 3"/>
          <p:cNvSpPr/>
          <p:nvPr/>
        </p:nvSpPr>
        <p:spPr>
          <a:xfrm>
            <a:off x="1085626" y="4303776"/>
            <a:ext cx="731520" cy="658368"/>
          </a:xfrm>
          <a:prstGeom prst="star5">
            <a:avLst>
              <a:gd name="adj" fmla="val 21611"/>
              <a:gd name="hf" fmla="val 105146"/>
              <a:gd name="vf" fmla="val 11055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44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1" y="624110"/>
            <a:ext cx="8595359" cy="1003522"/>
          </a:xfrm>
        </p:spPr>
        <p:txBody>
          <a:bodyPr>
            <a:noAutofit/>
          </a:bodyPr>
          <a:lstStyle/>
          <a:p>
            <a:r>
              <a:rPr lang="en-US" sz="4400" dirty="0" smtClean="0"/>
              <a:t>Current Practice: Pesticides</a:t>
            </a:r>
            <a:endParaRPr lang="en-US" sz="4400" dirty="0"/>
          </a:p>
        </p:txBody>
      </p:sp>
      <p:sp>
        <p:nvSpPr>
          <p:cNvPr id="3" name="Content Placeholder 2"/>
          <p:cNvSpPr>
            <a:spLocks noGrp="1"/>
          </p:cNvSpPr>
          <p:nvPr>
            <p:ph idx="1"/>
          </p:nvPr>
        </p:nvSpPr>
        <p:spPr>
          <a:xfrm>
            <a:off x="2011681" y="1627632"/>
            <a:ext cx="9838943" cy="4828032"/>
          </a:xfrm>
        </p:spPr>
        <p:txBody>
          <a:bodyPr>
            <a:noAutofit/>
          </a:bodyPr>
          <a:lstStyle/>
          <a:p>
            <a:r>
              <a:rPr lang="en-US" sz="3200" dirty="0" smtClean="0"/>
              <a:t>Based on the word roots you learned from “herbicide,” guess the definition of “</a:t>
            </a:r>
            <a:r>
              <a:rPr lang="en-US" sz="3200" b="1" dirty="0" smtClean="0">
                <a:solidFill>
                  <a:schemeClr val="accent2"/>
                </a:solidFill>
              </a:rPr>
              <a:t>pesticide</a:t>
            </a:r>
            <a:r>
              <a:rPr lang="en-US" sz="3200" dirty="0" smtClean="0"/>
              <a:t>”</a:t>
            </a:r>
          </a:p>
          <a:p>
            <a:pPr lvl="1"/>
            <a:r>
              <a:rPr lang="en-US" sz="3200" dirty="0" smtClean="0"/>
              <a:t>Pest = </a:t>
            </a:r>
            <a:r>
              <a:rPr lang="en-US" sz="3200" dirty="0"/>
              <a:t>a destructive insect or </a:t>
            </a:r>
            <a:r>
              <a:rPr lang="en-US" sz="3200" dirty="0" smtClean="0"/>
              <a:t>animal </a:t>
            </a:r>
            <a:r>
              <a:rPr lang="en-US" sz="3200" dirty="0"/>
              <a:t>that attacks </a:t>
            </a:r>
            <a:r>
              <a:rPr lang="en-US" sz="3200" dirty="0" smtClean="0"/>
              <a:t>(eats or infects) crops </a:t>
            </a:r>
          </a:p>
          <a:p>
            <a:pPr lvl="1"/>
            <a:r>
              <a:rPr lang="en-US" sz="3200" b="1" dirty="0"/>
              <a:t>-</a:t>
            </a:r>
            <a:r>
              <a:rPr lang="en-US" sz="3200" dirty="0" err="1"/>
              <a:t>icide</a:t>
            </a:r>
            <a:r>
              <a:rPr lang="en-US" sz="3200" dirty="0"/>
              <a:t> = </a:t>
            </a:r>
            <a:r>
              <a:rPr lang="en-US" sz="3200" dirty="0" smtClean="0"/>
              <a:t>describes </a:t>
            </a:r>
            <a:r>
              <a:rPr lang="en-US" sz="3200" dirty="0"/>
              <a:t>the act of </a:t>
            </a:r>
            <a:r>
              <a:rPr lang="en-US" sz="3200" dirty="0" smtClean="0"/>
              <a:t>killing</a:t>
            </a:r>
          </a:p>
          <a:p>
            <a:r>
              <a:rPr lang="en-US" sz="3200" b="1" dirty="0" smtClean="0"/>
              <a:t>Pest + </a:t>
            </a:r>
            <a:r>
              <a:rPr lang="en-US" sz="3200" b="1" dirty="0" err="1" smtClean="0"/>
              <a:t>icide</a:t>
            </a:r>
            <a:r>
              <a:rPr lang="en-US" sz="3200" b="1" dirty="0" smtClean="0"/>
              <a:t> = unwanted insect or animal killer</a:t>
            </a:r>
          </a:p>
          <a:p>
            <a:r>
              <a:rPr lang="en-US" sz="3200" b="1" dirty="0"/>
              <a:t>These chemicals </a:t>
            </a:r>
            <a:r>
              <a:rPr lang="en-US" sz="3200" b="1" dirty="0" smtClean="0"/>
              <a:t>remove </a:t>
            </a:r>
            <a:r>
              <a:rPr lang="en-US" sz="3200" b="1" dirty="0"/>
              <a:t>unwanted </a:t>
            </a:r>
            <a:r>
              <a:rPr lang="en-US" sz="3200" b="1" dirty="0" smtClean="0"/>
              <a:t>insects and animals </a:t>
            </a:r>
            <a:r>
              <a:rPr lang="en-US" sz="3200" b="1" dirty="0"/>
              <a:t>from the </a:t>
            </a:r>
            <a:r>
              <a:rPr lang="en-US" sz="3200" b="1" dirty="0" smtClean="0"/>
              <a:t>fields</a:t>
            </a:r>
            <a:endParaRPr lang="en-US" sz="3200" dirty="0"/>
          </a:p>
        </p:txBody>
      </p:sp>
      <p:sp>
        <p:nvSpPr>
          <p:cNvPr id="4" name="5-Point Star 3"/>
          <p:cNvSpPr/>
          <p:nvPr/>
        </p:nvSpPr>
        <p:spPr>
          <a:xfrm>
            <a:off x="1164605" y="4406459"/>
            <a:ext cx="731520" cy="658368"/>
          </a:xfrm>
          <a:prstGeom prst="star5">
            <a:avLst>
              <a:gd name="adj" fmla="val 21611"/>
              <a:gd name="hf" fmla="val 105146"/>
              <a:gd name="vf" fmla="val 11055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86120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969" y="624110"/>
            <a:ext cx="7059167" cy="942562"/>
          </a:xfrm>
        </p:spPr>
        <p:txBody>
          <a:bodyPr>
            <a:noAutofit/>
          </a:bodyPr>
          <a:lstStyle/>
          <a:p>
            <a:r>
              <a:rPr lang="en-US" sz="4400" dirty="0" smtClean="0"/>
              <a:t>Pesticides &amp; Herbicides</a:t>
            </a:r>
            <a:endParaRPr lang="en-US" sz="4400" dirty="0"/>
          </a:p>
        </p:txBody>
      </p:sp>
      <p:sp>
        <p:nvSpPr>
          <p:cNvPr id="5" name="TextBox 4"/>
          <p:cNvSpPr txBox="1"/>
          <p:nvPr/>
        </p:nvSpPr>
        <p:spPr>
          <a:xfrm>
            <a:off x="1609346" y="5101082"/>
            <a:ext cx="5062976" cy="923330"/>
          </a:xfrm>
          <a:prstGeom prst="rect">
            <a:avLst/>
          </a:prstGeom>
          <a:noFill/>
        </p:spPr>
        <p:txBody>
          <a:bodyPr wrap="square" rtlCol="0">
            <a:noAutofit/>
          </a:bodyPr>
          <a:lstStyle/>
          <a:p>
            <a:r>
              <a:rPr lang="en-US" i="1" dirty="0" smtClean="0"/>
              <a:t>Hypothesize: </a:t>
            </a:r>
            <a:r>
              <a:rPr lang="en-US" dirty="0" smtClean="0"/>
              <a:t>Why do you think this man is wearing a mask and protective suit? </a:t>
            </a:r>
            <a:br>
              <a:rPr lang="en-US" dirty="0" smtClean="0"/>
            </a:br>
            <a:r>
              <a:rPr lang="en-US" dirty="0" smtClean="0"/>
              <a:t>Write your answer in your notebook. </a:t>
            </a:r>
            <a:endParaRPr lang="en-US" dirty="0"/>
          </a:p>
        </p:txBody>
      </p:sp>
      <p:sp>
        <p:nvSpPr>
          <p:cNvPr id="8" name="TextBox 7"/>
          <p:cNvSpPr txBox="1"/>
          <p:nvPr/>
        </p:nvSpPr>
        <p:spPr>
          <a:xfrm>
            <a:off x="2458387" y="6024412"/>
            <a:ext cx="9270217" cy="646331"/>
          </a:xfrm>
          <a:prstGeom prst="rect">
            <a:avLst/>
          </a:prstGeom>
          <a:noFill/>
        </p:spPr>
        <p:txBody>
          <a:bodyPr wrap="square" rtlCol="0">
            <a:noAutofit/>
          </a:bodyPr>
          <a:lstStyle/>
          <a:p>
            <a:r>
              <a:rPr lang="en-US" dirty="0" smtClean="0"/>
              <a:t>These chemicals are designed </a:t>
            </a:r>
            <a:r>
              <a:rPr lang="en-US" b="1" dirty="0" smtClean="0"/>
              <a:t>to kill living things</a:t>
            </a:r>
            <a:r>
              <a:rPr lang="en-US" dirty="0" smtClean="0"/>
              <a:t>. HUMANS are livings things, too!</a:t>
            </a:r>
          </a:p>
          <a:p>
            <a:r>
              <a:rPr lang="en-US" dirty="0" smtClean="0"/>
              <a:t>Exposing humans to pesticides and herbicides is dangerous to people!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080" y="1911202"/>
            <a:ext cx="4284111" cy="37686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346" y="1440957"/>
            <a:ext cx="5062976" cy="3607370"/>
          </a:xfrm>
          <a:prstGeom prst="rect">
            <a:avLst/>
          </a:prstGeom>
        </p:spPr>
      </p:pic>
    </p:spTree>
    <p:extLst>
      <p:ext uri="{BB962C8B-B14F-4D97-AF65-F5344CB8AC3E}">
        <p14:creationId xmlns:p14="http://schemas.microsoft.com/office/powerpoint/2010/main" val="20465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622" y="2342435"/>
            <a:ext cx="5132147" cy="3849110"/>
          </a:xfrm>
          <a:prstGeom prst="rect">
            <a:avLst/>
          </a:prstGeom>
        </p:spPr>
      </p:pic>
      <p:sp>
        <p:nvSpPr>
          <p:cNvPr id="2" name="Title 1"/>
          <p:cNvSpPr>
            <a:spLocks noGrp="1"/>
          </p:cNvSpPr>
          <p:nvPr>
            <p:ph type="title"/>
          </p:nvPr>
        </p:nvSpPr>
        <p:spPr>
          <a:xfrm>
            <a:off x="1986119" y="616425"/>
            <a:ext cx="7011577" cy="919767"/>
          </a:xfrm>
        </p:spPr>
        <p:txBody>
          <a:bodyPr>
            <a:noAutofit/>
          </a:bodyPr>
          <a:lstStyle/>
          <a:p>
            <a:r>
              <a:rPr lang="en-US" sz="4400" dirty="0" smtClean="0"/>
              <a:t>Pesticides &amp; Herbicides</a:t>
            </a:r>
            <a:endParaRPr lang="en-US" sz="4400" dirty="0"/>
          </a:p>
        </p:txBody>
      </p:sp>
      <p:pic>
        <p:nvPicPr>
          <p:cNvPr id="6" name="Picture 5"/>
          <p:cNvPicPr>
            <a:picLocks noChangeAspect="1"/>
          </p:cNvPicPr>
          <p:nvPr/>
        </p:nvPicPr>
        <p:blipFill>
          <a:blip r:embed="rId4"/>
          <a:stretch>
            <a:fillRect/>
          </a:stretch>
        </p:blipFill>
        <p:spPr>
          <a:xfrm>
            <a:off x="1280707" y="3219305"/>
            <a:ext cx="4558985" cy="3419239"/>
          </a:xfrm>
          <a:prstGeom prst="rect">
            <a:avLst/>
          </a:prstGeom>
        </p:spPr>
      </p:pic>
      <p:sp>
        <p:nvSpPr>
          <p:cNvPr id="5" name="TextBox 4"/>
          <p:cNvSpPr txBox="1"/>
          <p:nvPr/>
        </p:nvSpPr>
        <p:spPr>
          <a:xfrm>
            <a:off x="1323190" y="1664682"/>
            <a:ext cx="3372573" cy="1334241"/>
          </a:xfrm>
          <a:prstGeom prst="rect">
            <a:avLst/>
          </a:prstGeom>
          <a:noFill/>
        </p:spPr>
        <p:txBody>
          <a:bodyPr wrap="none" rtlCol="0">
            <a:noAutofit/>
          </a:bodyPr>
          <a:lstStyle/>
          <a:p>
            <a:r>
              <a:rPr lang="en-US" sz="3600" b="1" dirty="0" smtClean="0">
                <a:solidFill>
                  <a:schemeClr val="bg1"/>
                </a:solidFill>
              </a:rPr>
              <a:t>Pesticides </a:t>
            </a:r>
          </a:p>
          <a:p>
            <a:r>
              <a:rPr lang="en-US" sz="3600" b="1" dirty="0" smtClean="0">
                <a:solidFill>
                  <a:schemeClr val="bg1"/>
                </a:solidFill>
              </a:rPr>
              <a:t>&amp; herbicides</a:t>
            </a:r>
            <a:endParaRPr lang="en-US" sz="3600" b="1" dirty="0">
              <a:solidFill>
                <a:schemeClr val="bg1"/>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6908" y="1594342"/>
            <a:ext cx="2286000" cy="2286000"/>
          </a:xfrm>
          <a:prstGeom prst="rect">
            <a:avLst/>
          </a:prstGeom>
        </p:spPr>
      </p:pic>
    </p:spTree>
    <p:extLst>
      <p:ext uri="{BB962C8B-B14F-4D97-AF65-F5344CB8AC3E}">
        <p14:creationId xmlns:p14="http://schemas.microsoft.com/office/powerpoint/2010/main" val="78310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7 -1.11111E-6 L 0.00091 0.37199 " pathEditMode="relative" rAng="0" ptsTypes="AA">
                                      <p:cBhvr>
                                        <p:cTn id="6" dur="2000" fill="hold"/>
                                        <p:tgtEl>
                                          <p:spTgt spid="5"/>
                                        </p:tgtEl>
                                        <p:attrNameLst>
                                          <p:attrName>ppt_x</p:attrName>
                                          <p:attrName>ppt_y</p:attrName>
                                        </p:attrNameLst>
                                      </p:cBhvr>
                                      <p:rCtr x="26" y="18657"/>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0.00092 0.37199 L 0.52474 0.37106 " pathEditMode="relative" rAng="0" ptsTypes="AA">
                                      <p:cBhvr>
                                        <p:cTn id="17" dur="2000" fill="hold"/>
                                        <p:tgtEl>
                                          <p:spTgt spid="5"/>
                                        </p:tgtEl>
                                        <p:attrNameLst>
                                          <p:attrName>ppt_x</p:attrName>
                                          <p:attrName>ppt_y</p:attrName>
                                        </p:attrNameLst>
                                      </p:cBhvr>
                                      <p:rCtr x="26185"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1" y="624110"/>
            <a:ext cx="7022592" cy="963426"/>
          </a:xfrm>
        </p:spPr>
        <p:txBody>
          <a:bodyPr>
            <a:noAutofit/>
          </a:bodyPr>
          <a:lstStyle/>
          <a:p>
            <a:r>
              <a:rPr lang="en-US" sz="4400" dirty="0" smtClean="0"/>
              <a:t>Pesticides &amp; Herbicides</a:t>
            </a:r>
            <a:endParaRPr lang="en-US" sz="4400" dirty="0"/>
          </a:p>
        </p:txBody>
      </p:sp>
      <p:sp>
        <p:nvSpPr>
          <p:cNvPr id="4" name="Text Placeholder 3"/>
          <p:cNvSpPr>
            <a:spLocks noGrp="1"/>
          </p:cNvSpPr>
          <p:nvPr>
            <p:ph type="body" idx="1"/>
          </p:nvPr>
        </p:nvSpPr>
        <p:spPr>
          <a:xfrm>
            <a:off x="2406347" y="1890599"/>
            <a:ext cx="1580438" cy="658367"/>
          </a:xfrm>
        </p:spPr>
        <p:txBody>
          <a:bodyPr/>
          <a:lstStyle/>
          <a:p>
            <a:r>
              <a:rPr lang="en-US" sz="3600" b="1" dirty="0" smtClean="0">
                <a:solidFill>
                  <a:schemeClr val="accent4">
                    <a:lumMod val="50000"/>
                  </a:schemeClr>
                </a:solidFill>
              </a:rPr>
              <a:t>Pros</a:t>
            </a:r>
            <a:r>
              <a:rPr lang="en-US" dirty="0" smtClean="0"/>
              <a:t>	</a:t>
            </a:r>
            <a:endParaRPr lang="en-US" dirty="0"/>
          </a:p>
        </p:txBody>
      </p:sp>
      <p:sp>
        <p:nvSpPr>
          <p:cNvPr id="5" name="Content Placeholder 4"/>
          <p:cNvSpPr>
            <a:spLocks noGrp="1"/>
          </p:cNvSpPr>
          <p:nvPr>
            <p:ph sz="half" idx="2"/>
          </p:nvPr>
        </p:nvSpPr>
        <p:spPr>
          <a:xfrm>
            <a:off x="2511168" y="2548965"/>
            <a:ext cx="3450720" cy="1316413"/>
          </a:xfrm>
        </p:spPr>
        <p:txBody>
          <a:bodyPr/>
          <a:lstStyle/>
          <a:p>
            <a:r>
              <a:rPr lang="en-US" sz="2000" dirty="0" smtClean="0"/>
              <a:t>Very effective at killing animals and plants that want to eat our crops</a:t>
            </a:r>
          </a:p>
          <a:p>
            <a:endParaRPr lang="en-US" dirty="0"/>
          </a:p>
        </p:txBody>
      </p:sp>
      <p:sp>
        <p:nvSpPr>
          <p:cNvPr id="6" name="Text Placeholder 5"/>
          <p:cNvSpPr>
            <a:spLocks noGrp="1"/>
          </p:cNvSpPr>
          <p:nvPr>
            <p:ph type="body" sz="quarter" idx="3"/>
          </p:nvPr>
        </p:nvSpPr>
        <p:spPr>
          <a:xfrm>
            <a:off x="7214022" y="1890598"/>
            <a:ext cx="2108980" cy="658368"/>
          </a:xfrm>
        </p:spPr>
        <p:txBody>
          <a:bodyPr/>
          <a:lstStyle/>
          <a:p>
            <a:r>
              <a:rPr lang="en-US" sz="3600" b="1" dirty="0" smtClean="0">
                <a:solidFill>
                  <a:schemeClr val="accent1">
                    <a:lumMod val="75000"/>
                  </a:schemeClr>
                </a:solidFill>
              </a:rPr>
              <a:t>Cons</a:t>
            </a:r>
            <a:endParaRPr lang="en-US" sz="3600" b="1" dirty="0">
              <a:solidFill>
                <a:schemeClr val="accent1">
                  <a:lumMod val="75000"/>
                </a:schemeClr>
              </a:solidFill>
            </a:endParaRPr>
          </a:p>
        </p:txBody>
      </p:sp>
      <p:sp>
        <p:nvSpPr>
          <p:cNvPr id="7" name="Content Placeholder 6"/>
          <p:cNvSpPr>
            <a:spLocks noGrp="1"/>
          </p:cNvSpPr>
          <p:nvPr>
            <p:ph sz="quarter" idx="4"/>
          </p:nvPr>
        </p:nvSpPr>
        <p:spPr>
          <a:xfrm>
            <a:off x="7166956" y="2545738"/>
            <a:ext cx="4683667" cy="2227430"/>
          </a:xfrm>
        </p:spPr>
        <p:txBody>
          <a:bodyPr>
            <a:normAutofit/>
          </a:bodyPr>
          <a:lstStyle/>
          <a:p>
            <a:r>
              <a:rPr lang="en-US" sz="2000" dirty="0" smtClean="0"/>
              <a:t>Toxic to humans</a:t>
            </a:r>
          </a:p>
          <a:p>
            <a:r>
              <a:rPr lang="en-US" sz="2000" dirty="0" smtClean="0"/>
              <a:t>Kill both harmful AND helpful plants and animals</a:t>
            </a:r>
          </a:p>
          <a:p>
            <a:r>
              <a:rPr lang="en-US" sz="2000" dirty="0" smtClean="0"/>
              <a:t>Can run off into surrounding areas and damage ecosystems</a:t>
            </a:r>
            <a:endParaRPr lang="en-US" sz="2000" dirty="0"/>
          </a:p>
        </p:txBody>
      </p:sp>
      <p:sp>
        <p:nvSpPr>
          <p:cNvPr id="10" name="5-Point Star 9"/>
          <p:cNvSpPr/>
          <p:nvPr/>
        </p:nvSpPr>
        <p:spPr>
          <a:xfrm>
            <a:off x="1439974" y="1890598"/>
            <a:ext cx="731520" cy="658368"/>
          </a:xfrm>
          <a:prstGeom prst="star5">
            <a:avLst>
              <a:gd name="adj" fmla="val 21611"/>
              <a:gd name="hf" fmla="val 105146"/>
              <a:gd name="vf" fmla="val 11055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6142829" y="1890598"/>
            <a:ext cx="731520" cy="658368"/>
          </a:xfrm>
          <a:prstGeom prst="star5">
            <a:avLst>
              <a:gd name="adj" fmla="val 21611"/>
              <a:gd name="hf" fmla="val 105146"/>
              <a:gd name="vf" fmla="val 11055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ttps://upload.wikimedia.org/wikipedia/en/thumb/2/23/The_Thumbs-down_position.jpg/169px-The_Thumbs-down_posi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712" y="4577485"/>
            <a:ext cx="1371600" cy="19478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8349" y="3786077"/>
            <a:ext cx="1453034" cy="2150490"/>
          </a:xfrm>
          <a:prstGeom prst="rect">
            <a:avLst/>
          </a:prstGeom>
        </p:spPr>
      </p:pic>
    </p:spTree>
    <p:extLst>
      <p:ext uri="{BB962C8B-B14F-4D97-AF65-F5344CB8AC3E}">
        <p14:creationId xmlns:p14="http://schemas.microsoft.com/office/powerpoint/2010/main" val="89644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528" y="624110"/>
            <a:ext cx="9948671" cy="893794"/>
          </a:xfrm>
        </p:spPr>
        <p:txBody>
          <a:bodyPr>
            <a:noAutofit/>
          </a:bodyPr>
          <a:lstStyle/>
          <a:p>
            <a:r>
              <a:rPr lang="en-US" sz="4400" dirty="0" smtClean="0"/>
              <a:t>Alternatives </a:t>
            </a:r>
            <a:r>
              <a:rPr lang="en-US" sz="4000" dirty="0" smtClean="0"/>
              <a:t>to Pesticides &amp; Herbicides</a:t>
            </a:r>
            <a:endParaRPr lang="en-US" sz="4000" dirty="0"/>
          </a:p>
        </p:txBody>
      </p:sp>
      <p:sp>
        <p:nvSpPr>
          <p:cNvPr id="3" name="Content Placeholder 2"/>
          <p:cNvSpPr>
            <a:spLocks noGrp="1"/>
          </p:cNvSpPr>
          <p:nvPr>
            <p:ph idx="1"/>
          </p:nvPr>
        </p:nvSpPr>
        <p:spPr>
          <a:xfrm>
            <a:off x="1938528" y="1737360"/>
            <a:ext cx="9566084" cy="4133088"/>
          </a:xfrm>
        </p:spPr>
        <p:txBody>
          <a:bodyPr>
            <a:noAutofit/>
          </a:bodyPr>
          <a:lstStyle/>
          <a:p>
            <a:r>
              <a:rPr lang="en-US" sz="3200" dirty="0" smtClean="0"/>
              <a:t>Introduce </a:t>
            </a:r>
            <a:r>
              <a:rPr lang="en-US" sz="3200" b="1" dirty="0" smtClean="0"/>
              <a:t>natural predators</a:t>
            </a:r>
          </a:p>
          <a:p>
            <a:pPr marL="457200" lvl="1" indent="0">
              <a:buNone/>
            </a:pPr>
            <a:r>
              <a:rPr lang="en-US" sz="2800" dirty="0" smtClean="0"/>
              <a:t>For example, introduce ladybugs to eat aphids</a:t>
            </a:r>
          </a:p>
          <a:p>
            <a:r>
              <a:rPr lang="en-US" sz="3000" b="1" dirty="0" smtClean="0"/>
              <a:t>Mulch</a:t>
            </a:r>
            <a:r>
              <a:rPr lang="en-US" sz="3000" dirty="0" smtClean="0"/>
              <a:t> surrounding soil </a:t>
            </a:r>
          </a:p>
          <a:p>
            <a:pPr marL="457200" lvl="1" indent="0">
              <a:buNone/>
            </a:pPr>
            <a:r>
              <a:rPr lang="en-US" sz="2800" dirty="0" smtClean="0"/>
              <a:t>For example, cover the ground surrounding the crop with wood chips so weeds cannot photosynthesize</a:t>
            </a:r>
          </a:p>
          <a:p>
            <a:r>
              <a:rPr lang="en-US" sz="3200" b="1" dirty="0" smtClean="0"/>
              <a:t>Soil </a:t>
            </a:r>
            <a:r>
              <a:rPr lang="en-US" sz="3200" b="1" dirty="0" err="1" smtClean="0"/>
              <a:t>solarization</a:t>
            </a:r>
            <a:r>
              <a:rPr lang="en-US" sz="3200" b="1" dirty="0" smtClean="0"/>
              <a:t>! </a:t>
            </a:r>
            <a:endParaRPr lang="en-US" sz="3200" b="1" dirty="0"/>
          </a:p>
        </p:txBody>
      </p:sp>
    </p:spTree>
    <p:extLst>
      <p:ext uri="{BB962C8B-B14F-4D97-AF65-F5344CB8AC3E}">
        <p14:creationId xmlns:p14="http://schemas.microsoft.com/office/powerpoint/2010/main" val="25101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1" y="624110"/>
            <a:ext cx="4974335" cy="875506"/>
          </a:xfrm>
        </p:spPr>
        <p:txBody>
          <a:bodyPr>
            <a:noAutofit/>
          </a:bodyPr>
          <a:lstStyle/>
          <a:p>
            <a:r>
              <a:rPr lang="en-US" sz="4400" dirty="0"/>
              <a:t>Soil </a:t>
            </a:r>
            <a:r>
              <a:rPr lang="en-US" sz="4400" dirty="0" smtClean="0"/>
              <a:t>Solarization</a:t>
            </a:r>
            <a:endParaRPr lang="en-US" sz="4400" dirty="0"/>
          </a:p>
        </p:txBody>
      </p:sp>
      <p:sp>
        <p:nvSpPr>
          <p:cNvPr id="3" name="Content Placeholder 2"/>
          <p:cNvSpPr>
            <a:spLocks noGrp="1"/>
          </p:cNvSpPr>
          <p:nvPr>
            <p:ph idx="1"/>
          </p:nvPr>
        </p:nvSpPr>
        <p:spPr>
          <a:xfrm>
            <a:off x="2589212" y="2375122"/>
            <a:ext cx="8603044" cy="3536100"/>
          </a:xfrm>
        </p:spPr>
        <p:txBody>
          <a:bodyPr>
            <a:normAutofit/>
          </a:bodyPr>
          <a:lstStyle/>
          <a:p>
            <a:r>
              <a:rPr lang="en-US" sz="3600" b="1" dirty="0" smtClean="0"/>
              <a:t>Definition: </a:t>
            </a:r>
            <a:r>
              <a:rPr lang="en-US" sz="3600" dirty="0" smtClean="0"/>
              <a:t>A pest </a:t>
            </a:r>
            <a:r>
              <a:rPr lang="en-US" sz="3600" dirty="0"/>
              <a:t>control technique in agriculture that uses the sun’s radiation to heat the soil and </a:t>
            </a:r>
            <a:r>
              <a:rPr lang="en-US" sz="3600" dirty="0" smtClean="0"/>
              <a:t>eliminate unwanted </a:t>
            </a:r>
            <a:r>
              <a:rPr lang="en-US" sz="3600" dirty="0"/>
              <a:t>animals, plants or fungi that could harm the </a:t>
            </a:r>
            <a:r>
              <a:rPr lang="en-US" sz="3600" dirty="0" smtClean="0"/>
              <a:t>crops</a:t>
            </a:r>
          </a:p>
        </p:txBody>
      </p:sp>
      <p:sp>
        <p:nvSpPr>
          <p:cNvPr id="4" name="5-Point Star 3"/>
          <p:cNvSpPr/>
          <p:nvPr/>
        </p:nvSpPr>
        <p:spPr>
          <a:xfrm>
            <a:off x="1645921" y="2375122"/>
            <a:ext cx="731520" cy="658368"/>
          </a:xfrm>
          <a:prstGeom prst="star5">
            <a:avLst>
              <a:gd name="adj" fmla="val 21611"/>
              <a:gd name="hf" fmla="val 105146"/>
              <a:gd name="vf" fmla="val 11055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523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3009</TotalTime>
  <Words>1892</Words>
  <Application>Microsoft Office PowerPoint</Application>
  <PresentationFormat>Widescreen</PresentationFormat>
  <Paragraphs>156</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Segoe Print</vt:lpstr>
      <vt:lpstr>Wingdings 3</vt:lpstr>
      <vt:lpstr>Wisp</vt:lpstr>
      <vt:lpstr>A Daily Dose of Sun Keeps the Pests Away</vt:lpstr>
      <vt:lpstr>Agricultural “Warfare”</vt:lpstr>
      <vt:lpstr>Current Practice: Herbicides</vt:lpstr>
      <vt:lpstr>Current Practice: Pesticides</vt:lpstr>
      <vt:lpstr>Pesticides &amp; Herbicides</vt:lpstr>
      <vt:lpstr>Pesticides &amp; Herbicides</vt:lpstr>
      <vt:lpstr>Pesticides &amp; Herbicides</vt:lpstr>
      <vt:lpstr>Alternatives to Pesticides &amp; Herbicides</vt:lpstr>
      <vt:lpstr>Soil Solarization</vt:lpstr>
      <vt:lpstr>How does it work?</vt:lpstr>
      <vt:lpstr>How does it work?</vt:lpstr>
      <vt:lpstr>How does it work?</vt:lpstr>
      <vt:lpstr>Solarization Variables for Engineering Design</vt:lpstr>
      <vt:lpstr>Type/Color of Plastic </vt:lpstr>
      <vt:lpstr>Water in the Soil</vt:lpstr>
      <vt:lpstr>Adding Compost</vt:lpstr>
      <vt:lpstr>Concept Review</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Daily Dose of Sun Keeps the Pests Away</dc:title>
  <dc:creator>Denise</dc:creator>
  <cp:lastModifiedBy>Denise</cp:lastModifiedBy>
  <cp:revision>92</cp:revision>
  <dcterms:created xsi:type="dcterms:W3CDTF">2016-05-08T22:32:48Z</dcterms:created>
  <dcterms:modified xsi:type="dcterms:W3CDTF">2016-09-07T03:40:08Z</dcterms:modified>
</cp:coreProperties>
</file>