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9" r:id="rId3"/>
    <p:sldId id="257" r:id="rId4"/>
    <p:sldId id="256" r:id="rId5"/>
    <p:sldId id="259" r:id="rId6"/>
    <p:sldId id="267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51A6-01C7-4E89-A78A-4079140C7DE1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1F82-871C-474B-A333-ABB25F76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AB6-AB56-4FA8-97BC-CF037B791D37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697C-754C-4869-838F-52C719D4E96C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405A-158E-40EF-9B8A-A494541EEC88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88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078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976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4102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653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613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801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3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E928-9760-4E73-8DBF-2DC6957ED1E4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1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6157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347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749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D6F1-823D-4AF3-BB99-174C03998507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EE8-E673-4760-8A9D-6FF72CA057F9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6285-708B-40FE-BF8A-AC0E06AB79C8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5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409D-FB8C-43CD-9F0B-28FB7726EC60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5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A99-3676-48E2-8FDB-AFCB92748D9B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7E5-E4EF-46E5-9733-C02C77E53ED3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0363-AE32-4019-9CD3-AFFCF14F7E09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3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0FAD-AA8A-425A-BF61-0EB477118E6B}" type="datetime1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Version: 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FF03-2A72-4E4C-ADA1-622A28063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7792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rduino.cc/en/Guide/Librari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Get Cracking! Force Sensor Instructions</a:t>
            </a:r>
            <a:endParaRPr sz="2133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4001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40235"/>
              </p:ext>
            </p:extLst>
          </p:nvPr>
        </p:nvGraphicFramePr>
        <p:xfrm>
          <a:off x="665212" y="989171"/>
          <a:ext cx="10149953" cy="551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203">
                  <a:extLst>
                    <a:ext uri="{9D8B030D-6E8A-4147-A177-3AD203B41FA5}">
                      <a16:colId xmlns:a16="http://schemas.microsoft.com/office/drawing/2014/main" val="2102232768"/>
                    </a:ext>
                  </a:extLst>
                </a:gridCol>
                <a:gridCol w="7127673">
                  <a:extLst>
                    <a:ext uri="{9D8B030D-6E8A-4147-A177-3AD203B41FA5}">
                      <a16:colId xmlns:a16="http://schemas.microsoft.com/office/drawing/2014/main" val="3533798268"/>
                    </a:ext>
                  </a:extLst>
                </a:gridCol>
                <a:gridCol w="1473077">
                  <a:extLst>
                    <a:ext uri="{9D8B030D-6E8A-4147-A177-3AD203B41FA5}">
                      <a16:colId xmlns:a16="http://schemas.microsoft.com/office/drawing/2014/main" val="2770558918"/>
                    </a:ext>
                  </a:extLst>
                </a:gridCol>
              </a:tblGrid>
              <a:tr h="463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Quantity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Price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93599"/>
                  </a:ext>
                </a:extLst>
              </a:tr>
              <a:tr h="723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HX711 Amplifier (Weight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Weighing Load Cell Conversion Module for Arduino Microcontroller)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$7.69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779761"/>
                  </a:ext>
                </a:extLst>
              </a:tr>
              <a:tr h="723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Mustcam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Megapixel USB Digital Microscope with Measurement Software for Windows/Mac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$39.99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2979"/>
                  </a:ext>
                </a:extLst>
              </a:tr>
              <a:tr h="723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kg Platform Scale Sensor Weighting Sensor Load Cell Sensor for Electronic Balance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$13.99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22362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Adafruit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Motor/Stepper/Servo Shield for Arduino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v 2.3 Kit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$19.95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02639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Arduino UNO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$22.00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16423"/>
                  </a:ext>
                </a:extLst>
              </a:tr>
              <a:tr h="10276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400mm Length Travel Linear Stage Actuator with Square Linear Rails + CBX1605 Ball Screw 1605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Ballscrew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Motorized XY XYZ Linear Stage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Table with Nema23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$132.28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62017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Digi-Key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AC/DC 3.3V 6.6W Power Supply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$13.47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26703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$249.37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14187" marR="114187" marT="57093" marB="57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066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6989" y="279133"/>
            <a:ext cx="101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Force Sensor Parts List (prices accurate December 2019)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bridge hx711 arduino ana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548" b="16056"/>
          <a:stretch/>
        </p:blipFill>
        <p:spPr bwMode="auto">
          <a:xfrm>
            <a:off x="155561" y="293847"/>
            <a:ext cx="3044839" cy="42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dafruit motor shield v2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5901" y="1001148"/>
            <a:ext cx="5756205" cy="3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840" y="3197974"/>
            <a:ext cx="2727333" cy="152181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11173" y="4094480"/>
            <a:ext cx="113346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496910" y="3899338"/>
            <a:ext cx="1156138" cy="357352"/>
          </a:xfrm>
          <a:custGeom>
            <a:avLst/>
            <a:gdLst>
              <a:gd name="connsiteX0" fmla="*/ 0 w 1156138"/>
              <a:gd name="connsiteY0" fmla="*/ 0 h 357352"/>
              <a:gd name="connsiteX1" fmla="*/ 840828 w 1156138"/>
              <a:gd name="connsiteY1" fmla="*/ 0 h 357352"/>
              <a:gd name="connsiteX2" fmla="*/ 840828 w 1156138"/>
              <a:gd name="connsiteY2" fmla="*/ 357352 h 357352"/>
              <a:gd name="connsiteX3" fmla="*/ 1156138 w 1156138"/>
              <a:gd name="connsiteY3" fmla="*/ 357352 h 35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138" h="357352">
                <a:moveTo>
                  <a:pt x="0" y="0"/>
                </a:moveTo>
                <a:lnTo>
                  <a:pt x="840828" y="0"/>
                </a:lnTo>
                <a:lnTo>
                  <a:pt x="840828" y="357352"/>
                </a:lnTo>
                <a:lnTo>
                  <a:pt x="1156138" y="357352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96910" y="3520966"/>
            <a:ext cx="1292773" cy="178675"/>
          </a:xfrm>
          <a:custGeom>
            <a:avLst/>
            <a:gdLst>
              <a:gd name="connsiteX0" fmla="*/ 0 w 1292773"/>
              <a:gd name="connsiteY0" fmla="*/ 178675 h 178675"/>
              <a:gd name="connsiteX1" fmla="*/ 840828 w 1292773"/>
              <a:gd name="connsiteY1" fmla="*/ 168165 h 178675"/>
              <a:gd name="connsiteX2" fmla="*/ 840828 w 1292773"/>
              <a:gd name="connsiteY2" fmla="*/ 0 h 178675"/>
              <a:gd name="connsiteX3" fmla="*/ 1292773 w 1292773"/>
              <a:gd name="connsiteY3" fmla="*/ 10510 h 1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773" h="178675">
                <a:moveTo>
                  <a:pt x="0" y="178675"/>
                </a:moveTo>
                <a:lnTo>
                  <a:pt x="840828" y="168165"/>
                </a:lnTo>
                <a:lnTo>
                  <a:pt x="840828" y="0"/>
                </a:lnTo>
                <a:lnTo>
                  <a:pt x="1292773" y="1051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07421" y="3258207"/>
            <a:ext cx="1166648" cy="1030014"/>
          </a:xfrm>
          <a:custGeom>
            <a:avLst/>
            <a:gdLst>
              <a:gd name="connsiteX0" fmla="*/ 0 w 1166648"/>
              <a:gd name="connsiteY0" fmla="*/ 1030014 h 1030014"/>
              <a:gd name="connsiteX1" fmla="*/ 493986 w 1166648"/>
              <a:gd name="connsiteY1" fmla="*/ 1030014 h 1030014"/>
              <a:gd name="connsiteX2" fmla="*/ 493986 w 1166648"/>
              <a:gd name="connsiteY2" fmla="*/ 0 h 1030014"/>
              <a:gd name="connsiteX3" fmla="*/ 1166648 w 1166648"/>
              <a:gd name="connsiteY3" fmla="*/ 0 h 10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648" h="1030014">
                <a:moveTo>
                  <a:pt x="0" y="1030014"/>
                </a:moveTo>
                <a:lnTo>
                  <a:pt x="493986" y="1030014"/>
                </a:lnTo>
                <a:lnTo>
                  <a:pt x="493986" y="0"/>
                </a:lnTo>
                <a:lnTo>
                  <a:pt x="1166648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03973" y="5877686"/>
            <a:ext cx="162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TO STEPPER MOTOR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113069" y="5322771"/>
            <a:ext cx="0" cy="523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60062" y="5322771"/>
            <a:ext cx="0" cy="5239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54049" y="5322771"/>
            <a:ext cx="0" cy="523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16807" y="5322771"/>
            <a:ext cx="0" cy="5239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ages-na.ssl-images-amazon.com/images/I/81jddVSiEq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9237" y="4866678"/>
            <a:ext cx="1759266" cy="17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96038" y="2331517"/>
            <a:ext cx="1424539" cy="85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BLACK GND to GND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GREEN DT to A1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WHITE SCK to A0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RED VCC to 5V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906" y="5396794"/>
            <a:ext cx="1212834" cy="122915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143296" y="1806906"/>
            <a:ext cx="551929" cy="2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43296" y="2042295"/>
            <a:ext cx="551929" cy="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37081" y="1620031"/>
            <a:ext cx="109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TO DC BARREL JACK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9801" y="263261"/>
            <a:ext cx="1514559" cy="11359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34582" y="156920"/>
            <a:ext cx="109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50 KG LOAD CELL SENSOR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38750" y="2911166"/>
            <a:ext cx="13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HX711 AMPLIFIER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08537" y="5836068"/>
            <a:ext cx="135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NEMA23 STEPPER MOTOR ON RAILS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0025" y="293847"/>
            <a:ext cx="3987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ADAFRUIT MOTOR SHIELD V2.3 MOUNTED TO ARDUINO UNO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2438" y="997437"/>
            <a:ext cx="1320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AC/DC 3.3V 6.6W POWER SUPPLY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360062" y="2042295"/>
            <a:ext cx="348761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67131" y="2166084"/>
            <a:ext cx="112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VIN JUMPER REMOVED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85149" y="6110144"/>
            <a:ext cx="4912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Force Sensor Wiring Diagram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04" y="0"/>
            <a:ext cx="4491789" cy="3368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75" y="3222056"/>
            <a:ext cx="4847925" cy="3635944"/>
          </a:xfrm>
          <a:prstGeom prst="rect">
            <a:avLst/>
          </a:prstGeo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8528F675-4099-4E8C-9B28-5EE098F78F8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7169565" y="231006"/>
            <a:ext cx="3851362" cy="201557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18836" y="520384"/>
            <a:ext cx="149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HX711 on PCB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11643" y="3560639"/>
            <a:ext cx="283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Motor shield on Arduino UNO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4118"/>
            <a:ext cx="12192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0746" y="527612"/>
            <a:ext cx="289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Motor shield on Arduino UNO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7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The Software Side of Things…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79" y="1049154"/>
            <a:ext cx="10758654" cy="62234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Connect the Arduino UNO Board to your computer using the USB cable.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You will need to download and install two libraries (see 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https://www.arduino.cc/en/Guide/Libraries</a:t>
            </a:r>
            <a:r>
              <a:rPr lang="en-US" sz="2000" dirty="0">
                <a:latin typeface="Arial Narrow" panose="020B0606020202030204" pitchFamily="34" charset="0"/>
              </a:rPr>
              <a:t>):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 Narrow" panose="020B0606020202030204" pitchFamily="34" charset="0"/>
              </a:rPr>
              <a:t>Adafruit_Motor_Shield_V2_Library-master.zip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 Narrow" panose="020B0606020202030204" pitchFamily="34" charset="0"/>
              </a:rPr>
              <a:t>HX711-master.zip</a:t>
            </a:r>
            <a:endParaRPr lang="en-US" sz="16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You will need to include them in the </a:t>
            </a:r>
            <a:r>
              <a:rPr lang="en-US" sz="2000" dirty="0" smtClean="0">
                <a:latin typeface="Arial Narrow" panose="020B0606020202030204" pitchFamily="34" charset="0"/>
              </a:rPr>
              <a:t>Arduino </a:t>
            </a:r>
            <a:r>
              <a:rPr lang="en-US" sz="2000" dirty="0">
                <a:latin typeface="Arial Narrow" panose="020B0606020202030204" pitchFamily="34" charset="0"/>
              </a:rPr>
              <a:t>sketch.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Use the </a:t>
            </a:r>
            <a:r>
              <a:rPr lang="en-US" sz="2000" i="1" dirty="0" err="1">
                <a:latin typeface="Arial Narrow" panose="020B0606020202030204" pitchFamily="34" charset="0"/>
              </a:rPr>
              <a:t>NoBonesAboutIt.ino</a:t>
            </a:r>
            <a:r>
              <a:rPr lang="en-US" sz="2000" dirty="0">
                <a:latin typeface="Arial Narrow" panose="020B0606020202030204" pitchFamily="34" charset="0"/>
              </a:rPr>
              <a:t> code shown on the next page or write your own.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Check for compiling errors and then upload to the Arduino board.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Connect the power supply to the motor shield to power the motor.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Calibrate the scale using the procedure (in two pages).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After you set the scale calibration value in the code, you will need to re-compile </a:t>
            </a:r>
            <a:r>
              <a:rPr lang="en-US" sz="2000" i="1" dirty="0" err="1">
                <a:latin typeface="Arial Narrow" panose="020B0606020202030204" pitchFamily="34" charset="0"/>
              </a:rPr>
              <a:t>NoBonesAboutIt.ino</a:t>
            </a:r>
            <a:r>
              <a:rPr lang="en-US" sz="2000" dirty="0">
                <a:latin typeface="Arial Narrow" panose="020B0606020202030204" pitchFamily="34" charset="0"/>
              </a:rPr>
              <a:t> and upload to the Arduino board again.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Finally, open a Serial Window (newline) and type </a:t>
            </a:r>
            <a:r>
              <a:rPr lang="en-US" sz="2000" dirty="0" err="1">
                <a:latin typeface="Arial Narrow" panose="020B0606020202030204" pitchFamily="34" charset="0"/>
              </a:rPr>
              <a:t>type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</a:rPr>
              <a:t>U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latin typeface="Arial Narrow" panose="020B0606020202030204" pitchFamily="34" charset="0"/>
              </a:rPr>
              <a:t>D</a:t>
            </a:r>
            <a:r>
              <a:rPr lang="en-US" sz="2000" dirty="0">
                <a:latin typeface="Arial Narrow" panose="020B0606020202030204" pitchFamily="34" charset="0"/>
              </a:rPr>
              <a:t> for up and down using the interleave stepping function or </a:t>
            </a:r>
            <a:r>
              <a:rPr lang="en-US" sz="2000" i="1" dirty="0">
                <a:latin typeface="Arial Narrow" panose="020B0606020202030204" pitchFamily="34" charset="0"/>
              </a:rPr>
              <a:t>u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latin typeface="Arial Narrow" panose="020B0606020202030204" pitchFamily="34" charset="0"/>
              </a:rPr>
              <a:t>d</a:t>
            </a:r>
            <a:r>
              <a:rPr lang="en-US" sz="2000" dirty="0">
                <a:latin typeface="Arial Narrow" panose="020B0606020202030204" pitchFamily="34" charset="0"/>
              </a:rPr>
              <a:t> to use the </a:t>
            </a:r>
            <a:r>
              <a:rPr lang="en-US" sz="2000" dirty="0" err="1">
                <a:latin typeface="Arial Narrow" panose="020B0606020202030204" pitchFamily="34" charset="0"/>
              </a:rPr>
              <a:t>microsetepping</a:t>
            </a:r>
            <a:r>
              <a:rPr lang="en-US" sz="2000" dirty="0">
                <a:latin typeface="Arial Narrow" panose="020B0606020202030204" pitchFamily="34" charset="0"/>
              </a:rPr>
              <a:t> function; in either case, you will be prompted to enter the number of steps.  Type </a:t>
            </a:r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en-US" sz="2000" dirty="0">
                <a:latin typeface="Arial Narrow" panose="020B0606020202030204" pitchFamily="34" charset="0"/>
              </a:rPr>
              <a:t> for tare and </a:t>
            </a:r>
            <a:r>
              <a:rPr lang="en-US" sz="2000" i="1" dirty="0">
                <a:latin typeface="Arial Narrow" panose="020B0606020202030204" pitchFamily="34" charset="0"/>
              </a:rPr>
              <a:t>m</a:t>
            </a:r>
            <a:r>
              <a:rPr lang="en-US" sz="2000" dirty="0">
                <a:latin typeface="Arial Narrow" panose="020B0606020202030204" pitchFamily="34" charset="0"/>
              </a:rPr>
              <a:t> for measure.</a:t>
            </a:r>
          </a:p>
          <a:p>
            <a:pPr>
              <a:lnSpc>
                <a:spcPct val="100000"/>
              </a:lnSpc>
              <a:buFont typeface="+mj-lt"/>
              <a:buAutoNum type="arabicPeriod" startAt="7"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073"/>
          <a:stretch/>
        </p:blipFill>
        <p:spPr>
          <a:xfrm>
            <a:off x="5682314" y="2483318"/>
            <a:ext cx="3695700" cy="4934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0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81862" y="1146027"/>
            <a:ext cx="215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Sample Arduino Code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7" name="TextBox1" r:id="rId2" imgW="7391520" imgH="5753160"/>
        </mc:Choice>
        <mc:Fallback>
          <p:control name="TextBox1" r:id="rId2" imgW="7391520" imgH="5753160">
            <p:pic>
              <p:nvPicPr>
                <p:cNvPr id="9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1909" y="125715"/>
                  <a:ext cx="7392938" cy="575532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899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073" y="664028"/>
            <a:ext cx="10999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Arduino to open the </a:t>
            </a:r>
            <a:r>
              <a:rPr lang="en-US" i="1" dirty="0" err="1"/>
              <a:t>NoBonesAboutIt</a:t>
            </a:r>
            <a:r>
              <a:rPr lang="en-US" i="1" dirty="0"/>
              <a:t> </a:t>
            </a:r>
            <a:r>
              <a:rPr lang="en-US" dirty="0"/>
              <a:t>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Remove the </a:t>
            </a:r>
            <a:r>
              <a:rPr lang="en-US" dirty="0" err="1"/>
              <a:t>scale.set_scale</a:t>
            </a:r>
            <a:r>
              <a:rPr lang="en-US" dirty="0"/>
              <a:t>() number. You will </a:t>
            </a:r>
            <a:br>
              <a:rPr lang="en-US" dirty="0"/>
            </a:br>
            <a:r>
              <a:rPr lang="en-US" dirty="0"/>
              <a:t>replace it later at the end of this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Type </a:t>
            </a:r>
            <a:r>
              <a:rPr lang="en-US" i="1" dirty="0"/>
              <a:t>t</a:t>
            </a:r>
            <a:r>
              <a:rPr lang="en-US" dirty="0"/>
              <a:t> for tare.  This is your (0, 0) starting point </a:t>
            </a:r>
            <a:br>
              <a:rPr lang="en-US" dirty="0"/>
            </a:br>
            <a:r>
              <a:rPr lang="en-US" dirty="0"/>
              <a:t>in the graph shown below.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known weights, beginning with a basket for holding weights and measure each successive force reading.  I attached some embroidery floss to a plastic hummus cup as my basket.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verifying that the results are linear, find the slope of the line.  This is your scale factor.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the number to the </a:t>
            </a:r>
            <a:r>
              <a:rPr lang="en-US" dirty="0" err="1"/>
              <a:t>scale.set_scale</a:t>
            </a:r>
            <a:r>
              <a:rPr lang="en-US" dirty="0"/>
              <a:t>(79.1156) line and upload the updated code to the board.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32" y="3357340"/>
            <a:ext cx="4278430" cy="2734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8811" y="6073247"/>
                <a:ext cx="516808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𝑆𝐶𝐴𝐿𝐸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𝐹𝐴𝐶𝑇𝑂𝑅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(43031−0)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(543.9−0)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=79.1156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11" y="6073247"/>
                <a:ext cx="5168081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3" y="3279688"/>
            <a:ext cx="4819650" cy="308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092" y="1061395"/>
            <a:ext cx="5505165" cy="88399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7388938" y="1403569"/>
            <a:ext cx="1620308" cy="39637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01422" y="1242268"/>
            <a:ext cx="190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REMOVE NUMBER FROM ()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7073" y="140808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Calibrating the Scale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Version: 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9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443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Cambria Math</vt:lpstr>
      <vt:lpstr>Open Sans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Software Side of Things…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Diane</dc:creator>
  <cp:lastModifiedBy>Zain Iqbal</cp:lastModifiedBy>
  <cp:revision>43</cp:revision>
  <dcterms:created xsi:type="dcterms:W3CDTF">2019-03-23T15:28:02Z</dcterms:created>
  <dcterms:modified xsi:type="dcterms:W3CDTF">2019-12-29T04:12:33Z</dcterms:modified>
</cp:coreProperties>
</file>