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4" r:id="rId3"/>
    <p:sldId id="256" r:id="rId4"/>
    <p:sldId id="257" r:id="rId5"/>
    <p:sldId id="258" r:id="rId6"/>
    <p:sldId id="259" r:id="rId7"/>
    <p:sldId id="260" r:id="rId8"/>
    <p:sldId id="261" r:id="rId9"/>
    <p:sldId id="262"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7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26DB38-FB93-4B03-BD57-486C31E3A50B}" type="datetimeFigureOut">
              <a:rPr lang="en-US" smtClean="0"/>
              <a:t>12/28/2019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5194A5-16B9-492E-8691-1583120B28BF}" type="slidenum">
              <a:rPr lang="en-US" smtClean="0"/>
              <a:t>‹#›</a:t>
            </a:fld>
            <a:endParaRPr lang="en-US"/>
          </a:p>
        </p:txBody>
      </p:sp>
    </p:spTree>
    <p:extLst>
      <p:ext uri="{BB962C8B-B14F-4D97-AF65-F5344CB8AC3E}">
        <p14:creationId xmlns:p14="http://schemas.microsoft.com/office/powerpoint/2010/main" val="364544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339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308766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155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27509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62238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759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30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84224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9235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676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7809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392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33564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56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57872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019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41129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1803579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156890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338971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12930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164790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B6412F-B6E1-406F-85F2-07E776AF7B68}" type="datetimeFigureOut">
              <a:rPr lang="en-US" smtClean="0"/>
              <a:t>12/28/2019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BBCA09-2098-41AF-AAE0-2B15E7B68703}" type="slidenum">
              <a:rPr lang="en-US" smtClean="0"/>
              <a:t>‹#›</a:t>
            </a:fld>
            <a:endParaRPr lang="en-US" dirty="0"/>
          </a:p>
        </p:txBody>
      </p:sp>
    </p:spTree>
    <p:extLst>
      <p:ext uri="{BB962C8B-B14F-4D97-AF65-F5344CB8AC3E}">
        <p14:creationId xmlns:p14="http://schemas.microsoft.com/office/powerpoint/2010/main" val="244406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6412F-B6E1-406F-85F2-07E776AF7B68}" type="datetimeFigureOut">
              <a:rPr lang="en-US" smtClean="0"/>
              <a:t>12/28/2019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BCA09-2098-41AF-AAE0-2B15E7B68703}" type="slidenum">
              <a:rPr lang="en-US" smtClean="0"/>
              <a:t>‹#›</a:t>
            </a:fld>
            <a:endParaRPr lang="en-US" dirty="0"/>
          </a:p>
        </p:txBody>
      </p:sp>
    </p:spTree>
    <p:extLst>
      <p:ext uri="{BB962C8B-B14F-4D97-AF65-F5344CB8AC3E}">
        <p14:creationId xmlns:p14="http://schemas.microsoft.com/office/powerpoint/2010/main" val="244562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574851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133" b="1" kern="0" dirty="0" smtClean="0">
                <a:solidFill>
                  <a:srgbClr val="FFFFFF"/>
                </a:solidFill>
                <a:latin typeface="Open Sans"/>
                <a:ea typeface="Open Sans"/>
                <a:cs typeface="Open Sans"/>
                <a:sym typeface="Open Sans"/>
              </a:rPr>
              <a:t>Let’s Get Cracking! </a:t>
            </a:r>
            <a:r>
              <a:rPr lang="en" sz="2133" b="1" kern="0" smtClean="0">
                <a:solidFill>
                  <a:srgbClr val="FFFFFF"/>
                </a:solidFill>
                <a:latin typeface="Open Sans"/>
                <a:ea typeface="Open Sans"/>
                <a:cs typeface="Open Sans"/>
                <a:sym typeface="Open Sans"/>
              </a:rPr>
              <a:t>– Station Signs</a:t>
            </a:r>
            <a:endParaRPr sz="2133" b="1" kern="0"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8227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066931" y="233824"/>
            <a:ext cx="3003081" cy="40177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3" y="3744264"/>
            <a:ext cx="2559395" cy="19250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008" y="3744264"/>
            <a:ext cx="1442258" cy="1928553"/>
          </a:xfrm>
          <a:prstGeom prst="rect">
            <a:avLst/>
          </a:prstGeom>
        </p:spPr>
      </p:pic>
      <p:sp>
        <p:nvSpPr>
          <p:cNvPr id="7" name="TextBox 6"/>
          <p:cNvSpPr txBox="1"/>
          <p:nvPr/>
        </p:nvSpPr>
        <p:spPr>
          <a:xfrm>
            <a:off x="5159141" y="596766"/>
            <a:ext cx="6574055" cy="5632311"/>
          </a:xfrm>
          <a:prstGeom prst="rect">
            <a:avLst/>
          </a:prstGeom>
          <a:noFill/>
        </p:spPr>
        <p:txBody>
          <a:bodyPr wrap="square" rtlCol="0">
            <a:spAutoFit/>
          </a:bodyPr>
          <a:lstStyle/>
          <a:p>
            <a:r>
              <a:rPr lang="en-US" sz="2000" b="1" dirty="0" smtClean="0">
                <a:latin typeface="Comic Sans MS" panose="030F0702030302020204" pitchFamily="66" charset="0"/>
              </a:rPr>
              <a:t>No Bones About It</a:t>
            </a:r>
          </a:p>
          <a:p>
            <a:endParaRPr lang="en-US" sz="2000" b="1" dirty="0">
              <a:latin typeface="Comic Sans MS" panose="030F0702030302020204" pitchFamily="66" charset="0"/>
            </a:endParaRPr>
          </a:p>
          <a:p>
            <a:r>
              <a:rPr lang="en-US" sz="2000" dirty="0" smtClean="0">
                <a:latin typeface="Comic Sans MS" panose="030F0702030302020204" pitchFamily="66" charset="0"/>
              </a:rPr>
              <a:t>At this station you will act as Biomedical Engineers and use a force sensor and a microscopic camera to collect data, analyze and graph the data, and calculate the stiffness of a decalcified chicken bone with:  hollow core, soft core, and hard core.</a:t>
            </a:r>
          </a:p>
          <a:p>
            <a:endParaRPr lang="en-US" sz="2000" dirty="0">
              <a:latin typeface="Comic Sans MS" panose="030F0702030302020204" pitchFamily="66" charset="0"/>
            </a:endParaRPr>
          </a:p>
          <a:p>
            <a:r>
              <a:rPr lang="en-US" sz="2000" b="1" dirty="0" smtClean="0">
                <a:latin typeface="Comic Sans MS" panose="030F0702030302020204" pitchFamily="66" charset="0"/>
              </a:rPr>
              <a:t>Engineering Connection / Motivation</a:t>
            </a:r>
          </a:p>
          <a:p>
            <a:endParaRPr lang="en-US" sz="2000" b="1" dirty="0">
              <a:latin typeface="Comic Sans MS" panose="030F0702030302020204" pitchFamily="66" charset="0"/>
            </a:endParaRPr>
          </a:p>
          <a:p>
            <a:r>
              <a:rPr lang="en-US" sz="2000" dirty="0" smtClean="0">
                <a:latin typeface="Comic Sans MS" panose="030F0702030302020204" pitchFamily="66" charset="0"/>
              </a:rPr>
              <a:t>Biomedical Engineers continuously research new materials in order to advance medicine including wound healing, tissue and organ growth, and bone repair/replacement.  They also study bone strength in humans to create products that protect the body during sports and to protect the elderly during falls.  In addition, engineers create replacement products using materials that mimic human bone</a:t>
            </a:r>
            <a:r>
              <a:rPr lang="en-US" dirty="0" smtClean="0"/>
              <a:t>.</a:t>
            </a:r>
            <a:endParaRPr lang="en-US" dirty="0"/>
          </a:p>
        </p:txBody>
      </p:sp>
    </p:spTree>
    <p:extLst>
      <p:ext uri="{BB962C8B-B14F-4D97-AF65-F5344CB8AC3E}">
        <p14:creationId xmlns:p14="http://schemas.microsoft.com/office/powerpoint/2010/main" val="268906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95697" y="596766"/>
            <a:ext cx="5437499" cy="2862322"/>
          </a:xfrm>
          <a:prstGeom prst="rect">
            <a:avLst/>
          </a:prstGeom>
          <a:noFill/>
        </p:spPr>
        <p:txBody>
          <a:bodyPr wrap="square" rtlCol="0">
            <a:spAutoFit/>
          </a:bodyPr>
          <a:lstStyle/>
          <a:p>
            <a:r>
              <a:rPr lang="en-US" sz="2000" b="1" dirty="0" smtClean="0">
                <a:latin typeface="Comic Sans MS" panose="030F0702030302020204" pitchFamily="66" charset="0"/>
              </a:rPr>
              <a:t>Funnybones</a:t>
            </a:r>
          </a:p>
          <a:p>
            <a:endParaRPr lang="en-US" sz="2000" b="1" dirty="0">
              <a:latin typeface="Comic Sans MS" panose="030F0702030302020204" pitchFamily="66" charset="0"/>
            </a:endParaRPr>
          </a:p>
          <a:p>
            <a:r>
              <a:rPr lang="en-US" sz="2000" dirty="0" smtClean="0">
                <a:latin typeface="Comic Sans MS" panose="030F0702030302020204" pitchFamily="66" charset="0"/>
              </a:rPr>
              <a:t>At this station you will act as Materials Science Engineers studying the stress-strain relationship of various materials (candy).  You will apply force (tension = pulling) to investigate how materials break/stretch in response.</a:t>
            </a:r>
          </a:p>
          <a:p>
            <a:endParaRPr lang="en-US" sz="2000" dirty="0">
              <a:latin typeface="Comic Sans MS" panose="030F0702030302020204" pitchFamily="66"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7567" b="23428"/>
          <a:stretch/>
        </p:blipFill>
        <p:spPr>
          <a:xfrm rot="10800000">
            <a:off x="599088" y="428314"/>
            <a:ext cx="4830469" cy="3030774"/>
          </a:xfrm>
          <a:prstGeom prst="rect">
            <a:avLst/>
          </a:prstGeom>
        </p:spPr>
      </p:pic>
      <p:sp>
        <p:nvSpPr>
          <p:cNvPr id="3" name="Rectangle 2"/>
          <p:cNvSpPr/>
          <p:nvPr/>
        </p:nvSpPr>
        <p:spPr>
          <a:xfrm>
            <a:off x="415491" y="3743522"/>
            <a:ext cx="11317705" cy="2800767"/>
          </a:xfrm>
          <a:prstGeom prst="rect">
            <a:avLst/>
          </a:prstGeom>
        </p:spPr>
        <p:txBody>
          <a:bodyPr wrap="square">
            <a:spAutoFit/>
          </a:bodyPr>
          <a:lstStyle/>
          <a:p>
            <a:r>
              <a:rPr lang="en-US" b="1" dirty="0">
                <a:latin typeface="Comic Sans MS" panose="030F0702030302020204" pitchFamily="66" charset="0"/>
              </a:rPr>
              <a:t>Engineering Connection / Motivation</a:t>
            </a:r>
          </a:p>
          <a:p>
            <a:endParaRPr lang="en-US" b="1" dirty="0">
              <a:latin typeface="Comic Sans MS" panose="030F0702030302020204" pitchFamily="66" charset="0"/>
            </a:endParaRPr>
          </a:p>
          <a:p>
            <a:r>
              <a:rPr lang="en-US" sz="2000" dirty="0">
                <a:latin typeface="Comic Sans MS" panose="030F0702030302020204" pitchFamily="66" charset="0"/>
              </a:rPr>
              <a:t>Materials Science Engineers analyze the material of any product prior to production in order to determine the linear region, deformation region, and point of fracture.  Materials Science Engineers characterize materials using force, displacement, stress, and strain.  They analyze the behavior of materials in order to define safety </a:t>
            </a:r>
            <a:r>
              <a:rPr lang="en-US" sz="2000" dirty="0" smtClean="0">
                <a:latin typeface="Comic Sans MS" panose="030F0702030302020204" pitchFamily="66" charset="0"/>
              </a:rPr>
              <a:t>constraints.  In simple terms, they need to determine how much stress can be applied before a material breaks or becomes permanently deformed.  Likewise, Biomedical Engineers test materials to strengthen or replace tissues or broken bones.</a:t>
            </a:r>
            <a:endParaRPr lang="en-US" sz="2000" dirty="0"/>
          </a:p>
        </p:txBody>
      </p:sp>
    </p:spTree>
    <p:extLst>
      <p:ext uri="{BB962C8B-B14F-4D97-AF65-F5344CB8AC3E}">
        <p14:creationId xmlns:p14="http://schemas.microsoft.com/office/powerpoint/2010/main" val="951419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35580" y="441433"/>
            <a:ext cx="6741110" cy="3785652"/>
          </a:xfrm>
          <a:prstGeom prst="rect">
            <a:avLst/>
          </a:prstGeom>
          <a:noFill/>
        </p:spPr>
        <p:txBody>
          <a:bodyPr wrap="square" rtlCol="0">
            <a:spAutoFit/>
          </a:bodyPr>
          <a:lstStyle/>
          <a:p>
            <a:r>
              <a:rPr lang="en-US" sz="2000" b="1" dirty="0" smtClean="0">
                <a:latin typeface="Comic Sans MS" panose="030F0702030302020204" pitchFamily="66" charset="0"/>
              </a:rPr>
              <a:t>I Don’t Wanna Be a Chicken</a:t>
            </a:r>
          </a:p>
          <a:p>
            <a:endParaRPr lang="en-US" sz="2000" b="1" dirty="0">
              <a:latin typeface="Comic Sans MS" panose="030F0702030302020204" pitchFamily="66" charset="0"/>
            </a:endParaRPr>
          </a:p>
          <a:p>
            <a:r>
              <a:rPr lang="en-US" sz="2000" dirty="0" smtClean="0">
                <a:latin typeface="Comic Sans MS" panose="030F0702030302020204" pitchFamily="66" charset="0"/>
              </a:rPr>
              <a:t>At this station you will act as Biomedical Engineers and analyze real force-displacement data order to define region subsets (linear, ductile, and fracture), and calculate the value of stiffness (slope).  You will determine the best fit models for each region along with their corresponding domains resulting in an overall piecewise-defined function.  (This test requires stronger equipment than is available in a classroom, hence the data from research is provided.)</a:t>
            </a:r>
          </a:p>
          <a:p>
            <a:endParaRPr lang="en-US" sz="2000" dirty="0">
              <a:latin typeface="Comic Sans MS" panose="030F0702030302020204" pitchFamily="66"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065" t="18576" r="33438" b="30896"/>
          <a:stretch/>
        </p:blipFill>
        <p:spPr>
          <a:xfrm>
            <a:off x="367862" y="179112"/>
            <a:ext cx="4410366" cy="3857297"/>
          </a:xfrm>
          <a:prstGeom prst="rect">
            <a:avLst/>
          </a:prstGeom>
        </p:spPr>
      </p:pic>
      <p:sp>
        <p:nvSpPr>
          <p:cNvPr id="3" name="Rectangle 2"/>
          <p:cNvSpPr/>
          <p:nvPr/>
        </p:nvSpPr>
        <p:spPr>
          <a:xfrm>
            <a:off x="472965" y="3774087"/>
            <a:ext cx="11151476" cy="2800767"/>
          </a:xfrm>
          <a:prstGeom prst="rect">
            <a:avLst/>
          </a:prstGeom>
        </p:spPr>
        <p:txBody>
          <a:bodyPr wrap="square">
            <a:spAutoFit/>
          </a:bodyPr>
          <a:lstStyle/>
          <a:p>
            <a:r>
              <a:rPr lang="en-US" b="1" dirty="0">
                <a:latin typeface="Comic Sans MS" panose="030F0702030302020204" pitchFamily="66" charset="0"/>
              </a:rPr>
              <a:t>Engineering Connection / Motivation</a:t>
            </a:r>
          </a:p>
          <a:p>
            <a:endParaRPr lang="en-US" b="1" dirty="0">
              <a:latin typeface="Comic Sans MS" panose="030F0702030302020204" pitchFamily="66" charset="0"/>
            </a:endParaRPr>
          </a:p>
          <a:p>
            <a:r>
              <a:rPr lang="en-US" sz="2000" dirty="0" smtClean="0">
                <a:latin typeface="Comic Sans MS" panose="030F0702030302020204" pitchFamily="66" charset="0"/>
              </a:rPr>
              <a:t>In a three-point bend test, a beam (in this case a brittle chicken bone) is supported on both ends while a concentrated load, or force, is applied at the center.  Mechanical Engineers run a test called finite element analysis on materials that will be used for an eventual product be it commercial or medical.  In order to understand the safety limitations of a material, engineers determine the way in which it behaves under varying conditions.  It is important to understand what conditions a material fails so that the product is not used under such conditions.</a:t>
            </a:r>
            <a:endParaRPr lang="en-US" sz="2000" dirty="0"/>
          </a:p>
        </p:txBody>
      </p:sp>
    </p:spTree>
    <p:extLst>
      <p:ext uri="{BB962C8B-B14F-4D97-AF65-F5344CB8AC3E}">
        <p14:creationId xmlns:p14="http://schemas.microsoft.com/office/powerpoint/2010/main" val="316036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59141" y="596766"/>
            <a:ext cx="6574055" cy="5016758"/>
          </a:xfrm>
          <a:prstGeom prst="rect">
            <a:avLst/>
          </a:prstGeom>
          <a:noFill/>
        </p:spPr>
        <p:txBody>
          <a:bodyPr wrap="square" rtlCol="0">
            <a:spAutoFit/>
          </a:bodyPr>
          <a:lstStyle/>
          <a:p>
            <a:r>
              <a:rPr lang="en-US" sz="2000" b="1" dirty="0" smtClean="0">
                <a:latin typeface="Comic Sans MS" panose="030F0702030302020204" pitchFamily="66" charset="0"/>
              </a:rPr>
              <a:t>Stereognosis</a:t>
            </a:r>
          </a:p>
          <a:p>
            <a:endParaRPr lang="en-US" sz="2000" b="1" dirty="0">
              <a:latin typeface="Comic Sans MS" panose="030F0702030302020204" pitchFamily="66" charset="0"/>
            </a:endParaRPr>
          </a:p>
          <a:p>
            <a:r>
              <a:rPr lang="en-US" sz="2000" dirty="0" smtClean="0">
                <a:latin typeface="Comic Sans MS" panose="030F0702030302020204" pitchFamily="66" charset="0"/>
              </a:rPr>
              <a:t>At this station, if you are the student wearing the blindfold, you will rely on your sense of touch in order to perceive the Young’s Modulus of varying materials.  You will reach into a paper bag containing each sample and then order the samples from softest to stiffest.</a:t>
            </a:r>
          </a:p>
          <a:p>
            <a:endParaRPr lang="en-US" sz="2000" dirty="0">
              <a:latin typeface="Comic Sans MS" panose="030F0702030302020204" pitchFamily="66" charset="0"/>
            </a:endParaRPr>
          </a:p>
          <a:p>
            <a:r>
              <a:rPr lang="en-US" sz="2000" b="1" dirty="0" smtClean="0">
                <a:latin typeface="Comic Sans MS" panose="030F0702030302020204" pitchFamily="66" charset="0"/>
              </a:rPr>
              <a:t>Engineering Connection / Motivation</a:t>
            </a:r>
          </a:p>
          <a:p>
            <a:endParaRPr lang="en-US" sz="2000" b="1" dirty="0">
              <a:latin typeface="Comic Sans MS" panose="030F0702030302020204" pitchFamily="66" charset="0"/>
            </a:endParaRPr>
          </a:p>
          <a:p>
            <a:r>
              <a:rPr lang="en-US" sz="2000" dirty="0" smtClean="0">
                <a:latin typeface="Comic Sans MS" panose="030F0702030302020204" pitchFamily="66" charset="0"/>
              </a:rPr>
              <a:t>Everything is made from something.  Be it a bridge, a cell phone case, a football, an abdominal aortic aneurism mesh, or a contact lens, Materials Science Engineers study the properties of things in an effort to understand limitations and most likely to improve the properties.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94" y="228904"/>
            <a:ext cx="4120516" cy="25037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858343" y="3079530"/>
            <a:ext cx="3517464" cy="2638098"/>
          </a:xfrm>
          <a:prstGeom prst="rect">
            <a:avLst/>
          </a:prstGeom>
        </p:spPr>
      </p:pic>
    </p:spTree>
    <p:extLst>
      <p:ext uri="{BB962C8B-B14F-4D97-AF65-F5344CB8AC3E}">
        <p14:creationId xmlns:p14="http://schemas.microsoft.com/office/powerpoint/2010/main" val="320556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32692" y="176353"/>
            <a:ext cx="8828687" cy="6555641"/>
          </a:xfrm>
          <a:prstGeom prst="rect">
            <a:avLst/>
          </a:prstGeom>
          <a:noFill/>
        </p:spPr>
        <p:txBody>
          <a:bodyPr wrap="square" rtlCol="0">
            <a:spAutoFit/>
          </a:bodyPr>
          <a:lstStyle/>
          <a:p>
            <a:r>
              <a:rPr lang="en-US" sz="2000" b="1" dirty="0" smtClean="0">
                <a:latin typeface="Comic Sans MS" panose="030F0702030302020204" pitchFamily="66" charset="0"/>
              </a:rPr>
              <a:t>Stopping Flopping</a:t>
            </a:r>
          </a:p>
          <a:p>
            <a:endParaRPr lang="en-US" sz="2000" b="1" dirty="0">
              <a:latin typeface="Comic Sans MS" panose="030F0702030302020204" pitchFamily="66" charset="0"/>
            </a:endParaRPr>
          </a:p>
          <a:p>
            <a:r>
              <a:rPr lang="en-US" sz="2000" dirty="0" smtClean="0">
                <a:latin typeface="Comic Sans MS" panose="030F0702030302020204" pitchFamily="66" charset="0"/>
              </a:rPr>
              <a:t>Men’s and Women’s World Cup Soccer is broadcast world-wide leaving only a two-year void that is easily filled with MLS professional games.  Even non-players or spectators are familiar with “flopping” as referees are left to determine if an injury is real or being faked by the player as a strategic maneuver for adding stoppage time to the end of the game.  Each sport comes with its own specific set of protective fear and soccer is one example with optional head gear and required shin guards.  Tibia fractures are a dangerous soccer injury, often requiring surgery to implant a metal rod, and resulting in months of recovery.</a:t>
            </a:r>
          </a:p>
          <a:p>
            <a:endParaRPr lang="en-US" sz="2000" dirty="0">
              <a:latin typeface="Comic Sans MS" panose="030F0702030302020204" pitchFamily="66" charset="0"/>
            </a:endParaRPr>
          </a:p>
          <a:p>
            <a:r>
              <a:rPr lang="en-US" sz="2000" b="1" dirty="0" smtClean="0">
                <a:latin typeface="Comic Sans MS" panose="030F0702030302020204" pitchFamily="66" charset="0"/>
              </a:rPr>
              <a:t>Engineering Connection / Motivation</a:t>
            </a:r>
          </a:p>
          <a:p>
            <a:endParaRPr lang="en-US" sz="2000" b="1" dirty="0">
              <a:latin typeface="Comic Sans MS" panose="030F0702030302020204" pitchFamily="66" charset="0"/>
            </a:endParaRPr>
          </a:p>
          <a:p>
            <a:r>
              <a:rPr lang="en-US" sz="2000" dirty="0" smtClean="0">
                <a:latin typeface="Comic Sans MS" panose="030F0702030302020204" pitchFamily="66" charset="0"/>
              </a:rPr>
              <a:t>Sports and sporting equipment are big business and protective gear is one lucrative subset.  Shin guards are a necessity meant to reduce tibia injury.  Although shin guards cannot guarantee tibia fracture prevention, they can reduce lacerations and contusions and minimize the risk of a tibia fracture.  Since 2008, the National Operating Committee on Standards for Athletic Equipment (NOCSAE) requires all high school players in the United States to wear NOCSAE-approved shin guards.</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04" r="15414"/>
          <a:stretch/>
        </p:blipFill>
        <p:spPr>
          <a:xfrm>
            <a:off x="472966" y="70619"/>
            <a:ext cx="2259726" cy="32243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93279" y="3672051"/>
            <a:ext cx="3016472" cy="2262354"/>
          </a:xfrm>
          <a:prstGeom prst="rect">
            <a:avLst/>
          </a:prstGeom>
        </p:spPr>
      </p:pic>
    </p:spTree>
    <p:extLst>
      <p:ext uri="{BB962C8B-B14F-4D97-AF65-F5344CB8AC3E}">
        <p14:creationId xmlns:p14="http://schemas.microsoft.com/office/powerpoint/2010/main" val="105040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30621" y="2384564"/>
            <a:ext cx="11102575" cy="3785652"/>
          </a:xfrm>
          <a:prstGeom prst="rect">
            <a:avLst/>
          </a:prstGeom>
          <a:noFill/>
        </p:spPr>
        <p:txBody>
          <a:bodyPr wrap="square" rtlCol="0">
            <a:spAutoFit/>
          </a:bodyPr>
          <a:lstStyle/>
          <a:p>
            <a:r>
              <a:rPr lang="en-US" sz="2000" b="1" dirty="0" smtClean="0">
                <a:latin typeface="Comic Sans MS" panose="030F0702030302020204" pitchFamily="66" charset="0"/>
              </a:rPr>
              <a:t>Flap Your Wings</a:t>
            </a:r>
          </a:p>
          <a:p>
            <a:endParaRPr lang="en-US" sz="2000" b="1" dirty="0">
              <a:latin typeface="Comic Sans MS" panose="030F0702030302020204" pitchFamily="66" charset="0"/>
            </a:endParaRPr>
          </a:p>
          <a:p>
            <a:r>
              <a:rPr lang="en-US" sz="2000" dirty="0" smtClean="0">
                <a:latin typeface="Comic Sans MS" panose="030F0702030302020204" pitchFamily="66" charset="0"/>
              </a:rPr>
              <a:t>Many first-year engineering students have difficulty applying mathematics to engineering practice problems.  In this station, you will apply your knowledge of stress, strain, force, displacement, and Young’s Modulus to possible problems that Mrs. Walsh has considered.</a:t>
            </a:r>
          </a:p>
          <a:p>
            <a:endParaRPr lang="en-US" sz="2000" dirty="0">
              <a:latin typeface="Comic Sans MS" panose="030F0702030302020204" pitchFamily="66" charset="0"/>
            </a:endParaRPr>
          </a:p>
          <a:p>
            <a:r>
              <a:rPr lang="en-US" sz="2000" b="1" dirty="0" smtClean="0">
                <a:latin typeface="Comic Sans MS" panose="030F0702030302020204" pitchFamily="66" charset="0"/>
              </a:rPr>
              <a:t>Engineering Connection / Motivation</a:t>
            </a:r>
          </a:p>
          <a:p>
            <a:endParaRPr lang="en-US" sz="2000" b="1" dirty="0">
              <a:latin typeface="Comic Sans MS" panose="030F0702030302020204" pitchFamily="66" charset="0"/>
            </a:endParaRPr>
          </a:p>
          <a:p>
            <a:r>
              <a:rPr lang="en-US" sz="2000" dirty="0" smtClean="0">
                <a:latin typeface="Comic Sans MS" panose="030F0702030302020204" pitchFamily="66" charset="0"/>
              </a:rPr>
              <a:t>Everyone agrees that applied mathematics is significant to an engineering education. In other words, it is understood that engineering students need to think mathematically and use mathematics to describe and analyze the different aspects of the real world they plan to engineer.</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462213" y="234916"/>
                <a:ext cx="7439389" cy="1813317"/>
              </a:xfrm>
              <a:prstGeom prst="rect">
                <a:avLst/>
              </a:prstGeom>
              <a:noFill/>
            </p:spPr>
            <p:txBody>
              <a:bodyPr wrap="square" rtlCol="0">
                <a:spAutoFit/>
              </a:bodyPr>
              <a:lstStyle/>
              <a:p>
                <a:r>
                  <a:rPr lang="en-US" sz="4800" dirty="0" smtClean="0"/>
                  <a:t>YM </a:t>
                </a:r>
                <a14:m>
                  <m:oMath xmlns:m="http://schemas.openxmlformats.org/officeDocument/2006/math">
                    <m:r>
                      <a:rPr lang="en-US" sz="4800" b="0" i="1" smtClean="0">
                        <a:latin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𝐸</m:t>
                    </m:r>
                    <m:r>
                      <a:rPr lang="en-US" sz="4800" b="0" i="1" smtClean="0">
                        <a:latin typeface="Cambria Math" panose="02040503050406030204" pitchFamily="18" charset="0"/>
                        <a:ea typeface="Cambria Math" panose="02040503050406030204" pitchFamily="18" charset="0"/>
                      </a:rPr>
                      <m:t>=</m:t>
                    </m:r>
                    <m:f>
                      <m:fPr>
                        <m:ctrlPr>
                          <a:rPr lang="en-US" sz="4800" b="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𝑠𝑡𝑟𝑒𝑠𝑠</m:t>
                        </m:r>
                      </m:num>
                      <m:den>
                        <m:r>
                          <a:rPr lang="en-US" sz="4800" b="0" i="1" smtClean="0">
                            <a:latin typeface="Cambria Math" panose="02040503050406030204" pitchFamily="18" charset="0"/>
                            <a:ea typeface="Cambria Math" panose="02040503050406030204" pitchFamily="18" charset="0"/>
                          </a:rPr>
                          <m:t>𝑠𝑡𝑟𝑎𝑖𝑛</m:t>
                        </m:r>
                      </m:den>
                    </m:f>
                    <m:r>
                      <a:rPr lang="en-US" sz="4800" b="0" i="1" smtClean="0">
                        <a:latin typeface="Cambria Math" panose="02040503050406030204" pitchFamily="18" charset="0"/>
                        <a:ea typeface="Cambria Math" panose="02040503050406030204" pitchFamily="18" charset="0"/>
                      </a:rPr>
                      <m:t>=</m:t>
                    </m:r>
                    <m:f>
                      <m:fPr>
                        <m:ctrlPr>
                          <a:rPr lang="en-US" sz="4800" b="0" i="1" smtClean="0">
                            <a:latin typeface="Cambria Math" panose="02040503050406030204" pitchFamily="18" charset="0"/>
                            <a:ea typeface="Cambria Math" panose="02040503050406030204" pitchFamily="18" charset="0"/>
                          </a:rPr>
                        </m:ctrlPr>
                      </m:fPr>
                      <m:num>
                        <m:f>
                          <m:fPr>
                            <m:ctrlPr>
                              <a:rPr lang="en-US" sz="4800" b="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𝐹</m:t>
                            </m:r>
                          </m:num>
                          <m:den>
                            <m:r>
                              <a:rPr lang="en-US" sz="4800" b="0" i="1" smtClean="0">
                                <a:latin typeface="Cambria Math" panose="02040503050406030204" pitchFamily="18" charset="0"/>
                                <a:ea typeface="Cambria Math" panose="02040503050406030204" pitchFamily="18" charset="0"/>
                              </a:rPr>
                              <m:t>𝐴</m:t>
                            </m:r>
                          </m:den>
                        </m:f>
                      </m:num>
                      <m:den>
                        <m:f>
                          <m:fPr>
                            <m:ctrlPr>
                              <a:rPr lang="en-US" sz="4800" b="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𝐿</m:t>
                            </m:r>
                          </m:num>
                          <m:den>
                            <m:r>
                              <a:rPr lang="en-US" sz="4800" b="0" i="1" smtClean="0">
                                <a:latin typeface="Cambria Math" panose="02040503050406030204" pitchFamily="18" charset="0"/>
                                <a:ea typeface="Cambria Math" panose="02040503050406030204" pitchFamily="18" charset="0"/>
                              </a:rPr>
                              <m:t>𝐿</m:t>
                            </m:r>
                          </m:den>
                        </m:f>
                      </m:den>
                    </m:f>
                    <m:r>
                      <a:rPr lang="en-US" sz="4800" b="0" i="1" smtClean="0">
                        <a:latin typeface="Cambria Math" panose="02040503050406030204" pitchFamily="18" charset="0"/>
                        <a:ea typeface="Cambria Math" panose="02040503050406030204" pitchFamily="18" charset="0"/>
                      </a:rPr>
                      <m:t>=</m:t>
                    </m:r>
                    <m:f>
                      <m:fPr>
                        <m:ctrlPr>
                          <a:rPr lang="en-US" sz="4800" b="0" i="1" smtClean="0">
                            <a:latin typeface="Cambria Math" panose="02040503050406030204" pitchFamily="18" charset="0"/>
                            <a:ea typeface="Cambria Math" panose="02040503050406030204" pitchFamily="18" charset="0"/>
                          </a:rPr>
                        </m:ctrlPr>
                      </m:fPr>
                      <m:num>
                        <m:f>
                          <m:fPr>
                            <m:ctrlPr>
                              <a:rPr lang="en-US" sz="4800" b="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𝑚</m:t>
                            </m:r>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𝑎</m:t>
                            </m:r>
                          </m:num>
                          <m:den>
                            <m:r>
                              <a:rPr lang="en-US" sz="4800" b="0" i="1" smtClean="0">
                                <a:latin typeface="Cambria Math" panose="02040503050406030204" pitchFamily="18" charset="0"/>
                                <a:ea typeface="Cambria Math" panose="02040503050406030204" pitchFamily="18" charset="0"/>
                              </a:rPr>
                              <m:t>𝜋</m:t>
                            </m:r>
                            <m:sSup>
                              <m:sSupPr>
                                <m:ctrlPr>
                                  <a:rPr lang="en-US" sz="4800" b="0" i="1" smtClean="0">
                                    <a:latin typeface="Cambria Math" panose="02040503050406030204" pitchFamily="18" charset="0"/>
                                    <a:ea typeface="Cambria Math" panose="02040503050406030204" pitchFamily="18" charset="0"/>
                                  </a:rPr>
                                </m:ctrlPr>
                              </m:sSupPr>
                              <m:e>
                                <m:r>
                                  <a:rPr lang="en-US" sz="4800" b="0" i="1" smtClean="0">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num>
                      <m:den>
                        <m:f>
                          <m:fPr>
                            <m:ctrlPr>
                              <a:rPr lang="en-US" sz="4800" b="0" i="1" smtClean="0">
                                <a:latin typeface="Cambria Math" panose="02040503050406030204" pitchFamily="18" charset="0"/>
                                <a:ea typeface="Cambria Math" panose="02040503050406030204" pitchFamily="18" charset="0"/>
                              </a:rPr>
                            </m:ctrlPr>
                          </m:fPr>
                          <m:num>
                            <m:r>
                              <a:rPr lang="en-US" sz="4800" b="0" i="1" smtClean="0">
                                <a:latin typeface="Cambria Math" panose="02040503050406030204" pitchFamily="18" charset="0"/>
                                <a:ea typeface="Cambria Math" panose="02040503050406030204" pitchFamily="18" charset="0"/>
                              </a:rPr>
                              <m:t>∆</m:t>
                            </m:r>
                            <m:r>
                              <a:rPr lang="en-US" sz="4800" b="0" i="1" smtClean="0">
                                <a:latin typeface="Cambria Math" panose="02040503050406030204" pitchFamily="18" charset="0"/>
                                <a:ea typeface="Cambria Math" panose="02040503050406030204" pitchFamily="18" charset="0"/>
                              </a:rPr>
                              <m:t>𝐿</m:t>
                            </m:r>
                          </m:num>
                          <m:den>
                            <m:r>
                              <a:rPr lang="en-US" sz="4800" b="0" i="1" smtClean="0">
                                <a:latin typeface="Cambria Math" panose="02040503050406030204" pitchFamily="18" charset="0"/>
                                <a:ea typeface="Cambria Math" panose="02040503050406030204" pitchFamily="18" charset="0"/>
                              </a:rPr>
                              <m:t>𝐿</m:t>
                            </m:r>
                          </m:den>
                        </m:f>
                      </m:den>
                    </m:f>
                  </m:oMath>
                </a14:m>
                <a:endParaRPr lang="en-US" sz="4800" dirty="0"/>
              </a:p>
            </p:txBody>
          </p:sp>
        </mc:Choice>
        <mc:Fallback xmlns="">
          <p:sp>
            <p:nvSpPr>
              <p:cNvPr id="8" name="TextBox 7"/>
              <p:cNvSpPr txBox="1">
                <a:spLocks noRot="1" noChangeAspect="1" noMove="1" noResize="1" noEditPoints="1" noAdjustHandles="1" noChangeArrowheads="1" noChangeShapeType="1" noTextEdit="1"/>
              </p:cNvSpPr>
              <p:nvPr/>
            </p:nvSpPr>
            <p:spPr>
              <a:xfrm>
                <a:off x="2462213" y="234916"/>
                <a:ext cx="7439389" cy="1813317"/>
              </a:xfrm>
              <a:prstGeom prst="rect">
                <a:avLst/>
              </a:prstGeom>
              <a:blipFill>
                <a:blip r:embed="rId2"/>
                <a:stretch>
                  <a:fillRect l="-3770"/>
                </a:stretch>
              </a:blipFill>
            </p:spPr>
            <p:txBody>
              <a:bodyPr/>
              <a:lstStyle/>
              <a:p>
                <a:r>
                  <a:rPr lang="en-US">
                    <a:noFill/>
                  </a:rPr>
                  <a:t> </a:t>
                </a:r>
              </a:p>
            </p:txBody>
          </p:sp>
        </mc:Fallback>
      </mc:AlternateContent>
    </p:spTree>
    <p:extLst>
      <p:ext uri="{BB962C8B-B14F-4D97-AF65-F5344CB8AC3E}">
        <p14:creationId xmlns:p14="http://schemas.microsoft.com/office/powerpoint/2010/main" val="328061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91868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867</Words>
  <Application>Microsoft Office PowerPoint</Application>
  <PresentationFormat>Widescreen</PresentationFormat>
  <Paragraphs>42</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Cambria Math</vt:lpstr>
      <vt:lpstr>Comic Sans MS</vt:lpstr>
      <vt:lpstr>Open Sans</vt:lpstr>
      <vt:lpstr>Office Theme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Diane</dc:creator>
  <cp:lastModifiedBy>Zain Iqbal</cp:lastModifiedBy>
  <cp:revision>10</cp:revision>
  <cp:lastPrinted>2018-10-01T11:31:38Z</cp:lastPrinted>
  <dcterms:created xsi:type="dcterms:W3CDTF">2018-10-01T01:53:59Z</dcterms:created>
  <dcterms:modified xsi:type="dcterms:W3CDTF">2019-12-29T05:06:40Z</dcterms:modified>
</cp:coreProperties>
</file>