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61" r:id="rId4"/>
    <p:sldId id="260" r:id="rId5"/>
    <p:sldId id="259" r:id="rId6"/>
    <p:sldId id="258"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Open Sans" panose="020B08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1BA"/>
    <a:srgbClr val="9FCC3B"/>
    <a:srgbClr val="8D64AA"/>
    <a:srgbClr val="F8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4660"/>
  </p:normalViewPr>
  <p:slideViewPr>
    <p:cSldViewPr snapToGrid="0">
      <p:cViewPr varScale="1">
        <p:scale>
          <a:sx n="142" d="100"/>
          <a:sy n="142" d="100"/>
        </p:scale>
        <p:origin x="31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197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02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591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17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935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77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40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Oh Baby!  Contractions and Calculations / Activity Part 3</a:t>
            </a:r>
            <a:endParaRPr sz="1600" b="1" dirty="0">
              <a:solidFill>
                <a:srgbClr val="FFFFF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A6125552-361F-C848-A769-3A8D948E19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061" y="1100777"/>
            <a:ext cx="6689504" cy="12686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698" y="381001"/>
            <a:ext cx="8341235" cy="157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The Analog-to-Digital Converter</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panose="020B0604020202020204" charset="0"/>
                <a:ea typeface="Open Sans" panose="020B0604020202020204" charset="0"/>
                <a:cs typeface="Open Sans" panose="020B0604020202020204" charset="0"/>
                <a:sym typeface="Open Sans"/>
              </a:rPr>
              <a:t>The Arduino has a built-in analog to digital converter capable of storing a 10-bit number.  Therefore, the Arduino can recognize 2</a:t>
            </a:r>
            <a:r>
              <a:rPr lang="en-US" sz="1400" baseline="30000" dirty="0">
                <a:solidFill>
                  <a:srgbClr val="000000"/>
                </a:solidFill>
                <a:latin typeface="Open Sans" panose="020B0604020202020204" charset="0"/>
                <a:ea typeface="Open Sans" panose="020B0604020202020204" charset="0"/>
                <a:cs typeface="Open Sans" panose="020B0604020202020204" charset="0"/>
                <a:sym typeface="Open Sans"/>
              </a:rPr>
              <a:t>10</a:t>
            </a:r>
            <a:r>
              <a:rPr lang="en-US" sz="1400" dirty="0">
                <a:solidFill>
                  <a:srgbClr val="000000"/>
                </a:solidFill>
                <a:latin typeface="Open Sans" panose="020B0604020202020204" charset="0"/>
                <a:ea typeface="Open Sans" panose="020B0604020202020204" charset="0"/>
                <a:cs typeface="Open Sans" panose="020B0604020202020204" charset="0"/>
                <a:sym typeface="Open Sans"/>
              </a:rPr>
              <a:t> = 1024 different values ranging from 0‒1023.  </a:t>
            </a: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2473291979"/>
              </p:ext>
            </p:extLst>
          </p:nvPr>
        </p:nvGraphicFramePr>
        <p:xfrm>
          <a:off x="1180038" y="1597641"/>
          <a:ext cx="6452638" cy="1077914"/>
        </p:xfrm>
        <a:graphic>
          <a:graphicData uri="http://schemas.openxmlformats.org/drawingml/2006/table">
            <a:tbl>
              <a:tblPr firstRow="1" firstCol="1" bandRow="1"/>
              <a:tblGrid>
                <a:gridCol w="645181">
                  <a:extLst>
                    <a:ext uri="{9D8B030D-6E8A-4147-A177-3AD203B41FA5}">
                      <a16:colId xmlns:a16="http://schemas.microsoft.com/office/drawing/2014/main" val="3031384608"/>
                    </a:ext>
                  </a:extLst>
                </a:gridCol>
                <a:gridCol w="645181">
                  <a:extLst>
                    <a:ext uri="{9D8B030D-6E8A-4147-A177-3AD203B41FA5}">
                      <a16:colId xmlns:a16="http://schemas.microsoft.com/office/drawing/2014/main" val="1807541612"/>
                    </a:ext>
                  </a:extLst>
                </a:gridCol>
                <a:gridCol w="645181">
                  <a:extLst>
                    <a:ext uri="{9D8B030D-6E8A-4147-A177-3AD203B41FA5}">
                      <a16:colId xmlns:a16="http://schemas.microsoft.com/office/drawing/2014/main" val="1810250858"/>
                    </a:ext>
                  </a:extLst>
                </a:gridCol>
                <a:gridCol w="645181">
                  <a:extLst>
                    <a:ext uri="{9D8B030D-6E8A-4147-A177-3AD203B41FA5}">
                      <a16:colId xmlns:a16="http://schemas.microsoft.com/office/drawing/2014/main" val="680818509"/>
                    </a:ext>
                  </a:extLst>
                </a:gridCol>
                <a:gridCol w="645181">
                  <a:extLst>
                    <a:ext uri="{9D8B030D-6E8A-4147-A177-3AD203B41FA5}">
                      <a16:colId xmlns:a16="http://schemas.microsoft.com/office/drawing/2014/main" val="3216974144"/>
                    </a:ext>
                  </a:extLst>
                </a:gridCol>
                <a:gridCol w="645181">
                  <a:extLst>
                    <a:ext uri="{9D8B030D-6E8A-4147-A177-3AD203B41FA5}">
                      <a16:colId xmlns:a16="http://schemas.microsoft.com/office/drawing/2014/main" val="1107042667"/>
                    </a:ext>
                  </a:extLst>
                </a:gridCol>
                <a:gridCol w="645181">
                  <a:extLst>
                    <a:ext uri="{9D8B030D-6E8A-4147-A177-3AD203B41FA5}">
                      <a16:colId xmlns:a16="http://schemas.microsoft.com/office/drawing/2014/main" val="4273365431"/>
                    </a:ext>
                  </a:extLst>
                </a:gridCol>
                <a:gridCol w="645181">
                  <a:extLst>
                    <a:ext uri="{9D8B030D-6E8A-4147-A177-3AD203B41FA5}">
                      <a16:colId xmlns:a16="http://schemas.microsoft.com/office/drawing/2014/main" val="2917667623"/>
                    </a:ext>
                  </a:extLst>
                </a:gridCol>
                <a:gridCol w="645181">
                  <a:extLst>
                    <a:ext uri="{9D8B030D-6E8A-4147-A177-3AD203B41FA5}">
                      <a16:colId xmlns:a16="http://schemas.microsoft.com/office/drawing/2014/main" val="1598175005"/>
                    </a:ext>
                  </a:extLst>
                </a:gridCol>
                <a:gridCol w="646009">
                  <a:extLst>
                    <a:ext uri="{9D8B030D-6E8A-4147-A177-3AD203B41FA5}">
                      <a16:colId xmlns:a16="http://schemas.microsoft.com/office/drawing/2014/main" val="2341193855"/>
                    </a:ext>
                  </a:extLst>
                </a:gridCol>
              </a:tblGrid>
              <a:tr h="53895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706992"/>
                  </a:ext>
                </a:extLst>
              </a:tr>
              <a:tr h="538957">
                <a:tc gridSpan="10">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Digital Value 735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509952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699" y="381000"/>
            <a:ext cx="4470910" cy="369146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The Delimeter Character</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a:ea typeface="Open Sans"/>
                <a:cs typeface="Open Sans"/>
                <a:sym typeface="Open Sans"/>
              </a:rPr>
              <a:t>In this activity, we are using serial communication to transmit data (FSR values) over Bluetooth.  This means the Arduino sends each character as an 8-bit byte using the ASCII character value encoded as a decimal.  The receiving end, the Android device, defaults to displaying byte values using the assigned ASCII value.  Each force value (message) is separated by the decimal-encoded ASCII character for a line feed.</a:t>
            </a: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pic>
        <p:nvPicPr>
          <p:cNvPr id="2" name="Picture 1"/>
          <p:cNvPicPr>
            <a:picLocks noChangeAspect="1"/>
          </p:cNvPicPr>
          <p:nvPr/>
        </p:nvPicPr>
        <p:blipFill>
          <a:blip r:embed="rId3"/>
          <a:stretch>
            <a:fillRect/>
          </a:stretch>
        </p:blipFill>
        <p:spPr>
          <a:xfrm>
            <a:off x="4782609" y="1118393"/>
            <a:ext cx="3981346" cy="2047347"/>
          </a:xfrm>
          <a:prstGeom prst="rect">
            <a:avLst/>
          </a:prstGeom>
        </p:spPr>
      </p:pic>
      <p:sp>
        <p:nvSpPr>
          <p:cNvPr id="6" name="Oval 5"/>
          <p:cNvSpPr/>
          <p:nvPr/>
        </p:nvSpPr>
        <p:spPr>
          <a:xfrm>
            <a:off x="7566278" y="2185663"/>
            <a:ext cx="807255" cy="8072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23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93134"/>
            <a:ext cx="3783440" cy="4557892"/>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ASCII Line Feed</a:t>
            </a:r>
            <a:endParaRPr sz="2400" b="1" dirty="0">
              <a:solidFill>
                <a:srgbClr val="6091BA"/>
              </a:solidFill>
              <a:latin typeface="Open Sans"/>
              <a:ea typeface="Open Sans"/>
              <a:cs typeface="Open Sans"/>
              <a:sym typeface="Open Sans"/>
            </a:endParaRPr>
          </a:p>
          <a:p>
            <a:pPr lvl="0">
              <a:lnSpc>
                <a:spcPct val="115000"/>
              </a:lnSpc>
            </a:pP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5947667" y="4077197"/>
            <a:ext cx="27915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ASCII table</a:t>
            </a:r>
            <a:endParaRPr sz="1100" dirty="0">
              <a:solidFill>
                <a:srgbClr val="B7B7B7"/>
              </a:solidFill>
              <a:latin typeface="Open Sans"/>
              <a:ea typeface="Open Sans"/>
              <a:cs typeface="Open Sans"/>
              <a:sym typeface="Open Sans"/>
            </a:endParaRPr>
          </a:p>
        </p:txBody>
      </p:sp>
      <p:pic>
        <p:nvPicPr>
          <p:cNvPr id="2" name="Picture 1" descr="File:ASCII-Table.svg - Wikipedia"/>
          <p:cNvPicPr>
            <a:picLocks noChangeAspect="1"/>
          </p:cNvPicPr>
          <p:nvPr/>
        </p:nvPicPr>
        <p:blipFill rotWithShape="1">
          <a:blip r:embed="rId3">
            <a:extLst>
              <a:ext uri="{28A0092B-C50C-407E-A947-70E740481C1C}">
                <a14:useLocalDpi xmlns:a14="http://schemas.microsoft.com/office/drawing/2010/main" val="0"/>
              </a:ext>
            </a:extLst>
          </a:blip>
          <a:srcRect r="60511" b="54123"/>
          <a:stretch/>
        </p:blipFill>
        <p:spPr>
          <a:xfrm>
            <a:off x="4254438" y="763603"/>
            <a:ext cx="3284303" cy="3098419"/>
          </a:xfrm>
          <a:prstGeom prst="rect">
            <a:avLst/>
          </a:prstGeom>
        </p:spPr>
      </p:pic>
      <p:sp>
        <p:nvSpPr>
          <p:cNvPr id="3" name="Right Arrow 2"/>
          <p:cNvSpPr/>
          <p:nvPr/>
        </p:nvSpPr>
        <p:spPr>
          <a:xfrm>
            <a:off x="762000" y="2372080"/>
            <a:ext cx="3587140" cy="863600"/>
          </a:xfrm>
          <a:prstGeom prst="rightArrow">
            <a:avLst/>
          </a:prstGeom>
          <a:solidFill>
            <a:srgbClr val="9FCC3B"/>
          </a:solidFill>
          <a:ln>
            <a:solidFill>
              <a:srgbClr val="609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079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23332"/>
            <a:ext cx="7994100" cy="422769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Buffers and Bytes</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panose="020B0604020202020204" charset="0"/>
                <a:ea typeface="Open Sans" panose="020B0604020202020204" charset="0"/>
                <a:cs typeface="Open Sans" panose="020B0604020202020204" charset="0"/>
                <a:sym typeface="Open Sans"/>
              </a:rPr>
              <a:t>Setting the number of bytes to receive = -1 (or any negative number), signifies that there is no maximum number of bytes to the serial message.  </a:t>
            </a: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grpSp>
        <p:nvGrpSpPr>
          <p:cNvPr id="5" name="Group 4"/>
          <p:cNvGrpSpPr/>
          <p:nvPr/>
        </p:nvGrpSpPr>
        <p:grpSpPr>
          <a:xfrm>
            <a:off x="572029" y="2123941"/>
            <a:ext cx="6238875" cy="2124075"/>
            <a:chOff x="411162" y="2065961"/>
            <a:chExt cx="6238875" cy="2124075"/>
          </a:xfrm>
        </p:grpSpPr>
        <p:pic>
          <p:nvPicPr>
            <p:cNvPr id="3" name="Picture 2"/>
            <p:cNvPicPr>
              <a:picLocks noChangeAspect="1"/>
            </p:cNvPicPr>
            <p:nvPr/>
          </p:nvPicPr>
          <p:blipFill>
            <a:blip r:embed="rId3"/>
            <a:stretch>
              <a:fillRect/>
            </a:stretch>
          </p:blipFill>
          <p:spPr>
            <a:xfrm>
              <a:off x="411162" y="2065961"/>
              <a:ext cx="6238875" cy="2124075"/>
            </a:xfrm>
            <a:prstGeom prst="rect">
              <a:avLst/>
            </a:prstGeom>
          </p:spPr>
        </p:pic>
        <p:sp>
          <p:nvSpPr>
            <p:cNvPr id="4" name="Oval 3"/>
            <p:cNvSpPr/>
            <p:nvPr/>
          </p:nvSpPr>
          <p:spPr>
            <a:xfrm>
              <a:off x="5737478" y="2751666"/>
              <a:ext cx="807255" cy="8072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544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699" y="282760"/>
            <a:ext cx="7950097" cy="436826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Delimeters, Buffers, and Timing</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a:ea typeface="Open Sans"/>
                <a:cs typeface="Open Sans"/>
                <a:sym typeface="Open Sans"/>
              </a:rPr>
              <a:t>You will need a delay (1000 milliseconds) in the Arduino code and a clock timer (250 milliseconds) in the MIT App Inventor code.</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You want the app timer to be faster than the Arduino delay.  If it were the other way around, then there would be a lag on the app end.  The app would not be able to process the information because data would arrive faster than it can process it.  But if the app is faster than the Arduino delay, then there will never be any bytes in the buffer.</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57340431"/>
              </p:ext>
            </p:extLst>
          </p:nvPr>
        </p:nvGraphicFramePr>
        <p:xfrm>
          <a:off x="448730" y="2698766"/>
          <a:ext cx="7899402" cy="1500700"/>
        </p:xfrm>
        <a:graphic>
          <a:graphicData uri="http://schemas.openxmlformats.org/drawingml/2006/table">
            <a:tbl>
              <a:tblPr firstRow="1" bandRow="1">
                <a:tableStyleId>{5C22544A-7EE6-4342-B048-85BDC9FD1C3A}</a:tableStyleId>
              </a:tblPr>
              <a:tblGrid>
                <a:gridCol w="2633134">
                  <a:extLst>
                    <a:ext uri="{9D8B030D-6E8A-4147-A177-3AD203B41FA5}">
                      <a16:colId xmlns:a16="http://schemas.microsoft.com/office/drawing/2014/main" val="4075319363"/>
                    </a:ext>
                  </a:extLst>
                </a:gridCol>
                <a:gridCol w="2633134">
                  <a:extLst>
                    <a:ext uri="{9D8B030D-6E8A-4147-A177-3AD203B41FA5}">
                      <a16:colId xmlns:a16="http://schemas.microsoft.com/office/drawing/2014/main" val="3427110128"/>
                    </a:ext>
                  </a:extLst>
                </a:gridCol>
                <a:gridCol w="2633134">
                  <a:extLst>
                    <a:ext uri="{9D8B030D-6E8A-4147-A177-3AD203B41FA5}">
                      <a16:colId xmlns:a16="http://schemas.microsoft.com/office/drawing/2014/main" val="4254978292"/>
                    </a:ext>
                  </a:extLst>
                </a:gridCol>
              </a:tblGrid>
              <a:tr h="750350">
                <a:tc>
                  <a:txBody>
                    <a:bodyPr/>
                    <a:lstStyle/>
                    <a:p>
                      <a:pPr algn="ctr"/>
                      <a:r>
                        <a:rPr lang="en-US" dirty="0">
                          <a:solidFill>
                            <a:srgbClr val="6091BA"/>
                          </a:solidFill>
                        </a:rPr>
                        <a:t>App Clock Interval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6091BA"/>
                          </a:solidFill>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6091BA"/>
                          </a:solidFill>
                        </a:rPr>
                        <a:t>Arduino Delay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273698"/>
                  </a:ext>
                </a:extLst>
              </a:tr>
              <a:tr h="750350">
                <a:tc>
                  <a:txBody>
                    <a:bodyPr/>
                    <a:lstStyle/>
                    <a:p>
                      <a:pPr algn="ctr"/>
                      <a:endParaRPr lang="en-US" dirty="0">
                        <a:solidFill>
                          <a:srgbClr val="6091B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6091BA"/>
                          </a:solidFill>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6091B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359129"/>
                  </a:ext>
                </a:extLst>
              </a:tr>
            </a:tbl>
          </a:graphicData>
        </a:graphic>
      </p:graphicFrame>
      <p:pic>
        <p:nvPicPr>
          <p:cNvPr id="6" name="Picture 5"/>
          <p:cNvPicPr>
            <a:picLocks noChangeAspect="1"/>
          </p:cNvPicPr>
          <p:nvPr/>
        </p:nvPicPr>
        <p:blipFill>
          <a:blip r:embed="rId3"/>
          <a:stretch>
            <a:fillRect/>
          </a:stretch>
        </p:blipFill>
        <p:spPr>
          <a:xfrm>
            <a:off x="1014148" y="3525133"/>
            <a:ext cx="1533525" cy="600075"/>
          </a:xfrm>
          <a:prstGeom prst="rect">
            <a:avLst/>
          </a:prstGeom>
        </p:spPr>
      </p:pic>
      <p:pic>
        <p:nvPicPr>
          <p:cNvPr id="4" name="Picture 3"/>
          <p:cNvPicPr>
            <a:picLocks noChangeAspect="1"/>
          </p:cNvPicPr>
          <p:nvPr/>
        </p:nvPicPr>
        <p:blipFill>
          <a:blip r:embed="rId4"/>
          <a:stretch>
            <a:fillRect/>
          </a:stretch>
        </p:blipFill>
        <p:spPr>
          <a:xfrm>
            <a:off x="6180141" y="3596570"/>
            <a:ext cx="1714500" cy="457200"/>
          </a:xfrm>
          <a:prstGeom prst="rect">
            <a:avLst/>
          </a:prstGeom>
        </p:spPr>
      </p:pic>
    </p:spTree>
    <p:extLst>
      <p:ext uri="{BB962C8B-B14F-4D97-AF65-F5344CB8AC3E}">
        <p14:creationId xmlns:p14="http://schemas.microsoft.com/office/powerpoint/2010/main" val="140456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0"/>
            <a:ext cx="7333700" cy="436826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A Serial Packet or Frame</a:t>
            </a:r>
            <a:br>
              <a:rPr lang="en-US" sz="2400"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Each character in a message has start and stop bits to indicate the beginning and end of the byte along with a parity bit (outside today’s scope) that basically checks for even/odd errors.  We are concerned with the 8-bit byte of message.</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Let's say that we had two sensor values in a row, separated by the line feed character.  Suppose the sensor values were ADC 57 followed by ADC 864.  The way the serial communication works is to send  the character 7 encoded for ASCII as a decimal, followed by the 5, followed by the line feed character code, followed by the 4, then 6 then 8, then finally the line feed.</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graphicFrame>
        <p:nvGraphicFramePr>
          <p:cNvPr id="2" name="Table 1"/>
          <p:cNvGraphicFramePr>
            <a:graphicFrameLocks noGrp="1"/>
          </p:cNvGraphicFramePr>
          <p:nvPr>
            <p:extLst>
              <p:ext uri="{D42A27DB-BD31-4B8C-83A1-F6EECF244321}">
                <p14:modId xmlns:p14="http://schemas.microsoft.com/office/powerpoint/2010/main" val="724345199"/>
              </p:ext>
            </p:extLst>
          </p:nvPr>
        </p:nvGraphicFramePr>
        <p:xfrm>
          <a:off x="311700" y="1707620"/>
          <a:ext cx="5937250" cy="349758"/>
        </p:xfrm>
        <a:graphic>
          <a:graphicData uri="http://schemas.openxmlformats.org/drawingml/2006/table">
            <a:tbl>
              <a:tblPr firstRow="1" firstCol="1" bandRow="1">
                <a:tableStyleId>{5C22544A-7EE6-4342-B048-85BDC9FD1C3A}</a:tableStyleId>
              </a:tblPr>
              <a:tblGrid>
                <a:gridCol w="539750">
                  <a:extLst>
                    <a:ext uri="{9D8B030D-6E8A-4147-A177-3AD203B41FA5}">
                      <a16:colId xmlns:a16="http://schemas.microsoft.com/office/drawing/2014/main" val="1790747435"/>
                    </a:ext>
                  </a:extLst>
                </a:gridCol>
                <a:gridCol w="539750">
                  <a:extLst>
                    <a:ext uri="{9D8B030D-6E8A-4147-A177-3AD203B41FA5}">
                      <a16:colId xmlns:a16="http://schemas.microsoft.com/office/drawing/2014/main" val="83778623"/>
                    </a:ext>
                  </a:extLst>
                </a:gridCol>
                <a:gridCol w="539750">
                  <a:extLst>
                    <a:ext uri="{9D8B030D-6E8A-4147-A177-3AD203B41FA5}">
                      <a16:colId xmlns:a16="http://schemas.microsoft.com/office/drawing/2014/main" val="4027045538"/>
                    </a:ext>
                  </a:extLst>
                </a:gridCol>
                <a:gridCol w="539750">
                  <a:extLst>
                    <a:ext uri="{9D8B030D-6E8A-4147-A177-3AD203B41FA5}">
                      <a16:colId xmlns:a16="http://schemas.microsoft.com/office/drawing/2014/main" val="3474373706"/>
                    </a:ext>
                  </a:extLst>
                </a:gridCol>
                <a:gridCol w="539750">
                  <a:extLst>
                    <a:ext uri="{9D8B030D-6E8A-4147-A177-3AD203B41FA5}">
                      <a16:colId xmlns:a16="http://schemas.microsoft.com/office/drawing/2014/main" val="1837619754"/>
                    </a:ext>
                  </a:extLst>
                </a:gridCol>
                <a:gridCol w="539750">
                  <a:extLst>
                    <a:ext uri="{9D8B030D-6E8A-4147-A177-3AD203B41FA5}">
                      <a16:colId xmlns:a16="http://schemas.microsoft.com/office/drawing/2014/main" val="1447295673"/>
                    </a:ext>
                  </a:extLst>
                </a:gridCol>
                <a:gridCol w="539750">
                  <a:extLst>
                    <a:ext uri="{9D8B030D-6E8A-4147-A177-3AD203B41FA5}">
                      <a16:colId xmlns:a16="http://schemas.microsoft.com/office/drawing/2014/main" val="1895201607"/>
                    </a:ext>
                  </a:extLst>
                </a:gridCol>
                <a:gridCol w="539750">
                  <a:extLst>
                    <a:ext uri="{9D8B030D-6E8A-4147-A177-3AD203B41FA5}">
                      <a16:colId xmlns:a16="http://schemas.microsoft.com/office/drawing/2014/main" val="887999546"/>
                    </a:ext>
                  </a:extLst>
                </a:gridCol>
                <a:gridCol w="539750">
                  <a:extLst>
                    <a:ext uri="{9D8B030D-6E8A-4147-A177-3AD203B41FA5}">
                      <a16:colId xmlns:a16="http://schemas.microsoft.com/office/drawing/2014/main" val="3320708507"/>
                    </a:ext>
                  </a:extLst>
                </a:gridCol>
                <a:gridCol w="539750">
                  <a:extLst>
                    <a:ext uri="{9D8B030D-6E8A-4147-A177-3AD203B41FA5}">
                      <a16:colId xmlns:a16="http://schemas.microsoft.com/office/drawing/2014/main" val="269763508"/>
                    </a:ext>
                  </a:extLst>
                </a:gridCol>
                <a:gridCol w="539750">
                  <a:extLst>
                    <a:ext uri="{9D8B030D-6E8A-4147-A177-3AD203B41FA5}">
                      <a16:colId xmlns:a16="http://schemas.microsoft.com/office/drawing/2014/main" val="1314947410"/>
                    </a:ext>
                  </a:extLst>
                </a:gridCol>
              </a:tblGrid>
              <a:tr h="0">
                <a:tc>
                  <a:txBody>
                    <a:bodyPr/>
                    <a:lstStyle/>
                    <a:p>
                      <a:pPr marL="0" marR="0" algn="ctr">
                        <a:lnSpc>
                          <a:spcPct val="107000"/>
                        </a:lnSpc>
                        <a:spcBef>
                          <a:spcPts val="0"/>
                        </a:spcBef>
                        <a:spcAft>
                          <a:spcPts val="0"/>
                        </a:spcAft>
                      </a:pPr>
                      <a:r>
                        <a:rPr lang="en-US" sz="1100" dirty="0">
                          <a:effectLst/>
                        </a:rPr>
                        <a:t>Start Bit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Bit 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Parity Bit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tc>
                  <a:txBody>
                    <a:bodyPr/>
                    <a:lstStyle/>
                    <a:p>
                      <a:pPr marL="0" marR="0" algn="ctr">
                        <a:lnSpc>
                          <a:spcPct val="107000"/>
                        </a:lnSpc>
                        <a:spcBef>
                          <a:spcPts val="0"/>
                        </a:spcBef>
                        <a:spcAft>
                          <a:spcPts val="0"/>
                        </a:spcAft>
                      </a:pPr>
                      <a:r>
                        <a:rPr lang="en-US" sz="1100" dirty="0">
                          <a:effectLst/>
                        </a:rPr>
                        <a:t>Stop Bit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091BA"/>
                    </a:solidFill>
                  </a:tcPr>
                </a:tc>
                <a:extLst>
                  <a:ext uri="{0D108BD9-81ED-4DB2-BD59-A6C34878D82A}">
                    <a16:rowId xmlns:a16="http://schemas.microsoft.com/office/drawing/2014/main" val="2371462216"/>
                  </a:ext>
                </a:extLst>
              </a:tr>
            </a:tbl>
          </a:graphicData>
        </a:graphic>
      </p:graphicFrame>
    </p:spTree>
    <p:extLst>
      <p:ext uri="{BB962C8B-B14F-4D97-AF65-F5344CB8AC3E}">
        <p14:creationId xmlns:p14="http://schemas.microsoft.com/office/powerpoint/2010/main" val="133937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0"/>
            <a:ext cx="8552900" cy="436826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Two Readings and Two Delimeters</a:t>
            </a:r>
            <a:br>
              <a:rPr lang="en-US" sz="2400"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Let’s look at the ASCII table and discuss the values in the table below.</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pic>
        <p:nvPicPr>
          <p:cNvPr id="4" name="Picture 3" descr="File:ASCII-Table.svg - Wikipedia"/>
          <p:cNvPicPr>
            <a:picLocks noChangeAspect="1"/>
          </p:cNvPicPr>
          <p:nvPr/>
        </p:nvPicPr>
        <p:blipFill rotWithShape="1">
          <a:blip r:embed="rId3">
            <a:extLst>
              <a:ext uri="{28A0092B-C50C-407E-A947-70E740481C1C}">
                <a14:useLocalDpi xmlns:a14="http://schemas.microsoft.com/office/drawing/2010/main" val="0"/>
              </a:ext>
            </a:extLst>
          </a:blip>
          <a:srcRect l="1025" t="7780" r="60743" b="71285"/>
          <a:stretch/>
        </p:blipFill>
        <p:spPr>
          <a:xfrm>
            <a:off x="4588150" y="1052959"/>
            <a:ext cx="3179811" cy="14139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19868219"/>
              </p:ext>
            </p:extLst>
          </p:nvPr>
        </p:nvGraphicFramePr>
        <p:xfrm>
          <a:off x="414866" y="1166145"/>
          <a:ext cx="3725333" cy="3484880"/>
        </p:xfrm>
        <a:graphic>
          <a:graphicData uri="http://schemas.openxmlformats.org/drawingml/2006/table">
            <a:tbl>
              <a:tblPr firstRow="1" bandRow="1">
                <a:tableStyleId>{5C22544A-7EE6-4342-B048-85BDC9FD1C3A}</a:tableStyleId>
              </a:tblPr>
              <a:tblGrid>
                <a:gridCol w="857678">
                  <a:extLst>
                    <a:ext uri="{9D8B030D-6E8A-4147-A177-3AD203B41FA5}">
                      <a16:colId xmlns:a16="http://schemas.microsoft.com/office/drawing/2014/main" val="4107768031"/>
                    </a:ext>
                  </a:extLst>
                </a:gridCol>
                <a:gridCol w="910055">
                  <a:extLst>
                    <a:ext uri="{9D8B030D-6E8A-4147-A177-3AD203B41FA5}">
                      <a16:colId xmlns:a16="http://schemas.microsoft.com/office/drawing/2014/main" val="2060705080"/>
                    </a:ext>
                  </a:extLst>
                </a:gridCol>
                <a:gridCol w="1957600">
                  <a:extLst>
                    <a:ext uri="{9D8B030D-6E8A-4147-A177-3AD203B41FA5}">
                      <a16:colId xmlns:a16="http://schemas.microsoft.com/office/drawing/2014/main" val="3577953516"/>
                    </a:ext>
                  </a:extLst>
                </a:gridCol>
              </a:tblGrid>
              <a:tr h="370840">
                <a:tc gridSpan="3">
                  <a:txBody>
                    <a:bodyPr/>
                    <a:lstStyle/>
                    <a:p>
                      <a:pPr algn="ctr"/>
                      <a:r>
                        <a:rPr lang="en-US" b="1" dirty="0">
                          <a:solidFill>
                            <a:schemeClr val="bg1"/>
                          </a:solidFill>
                        </a:rPr>
                        <a:t>ASCII Characters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091BA"/>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3632236"/>
                  </a:ext>
                </a:extLst>
              </a:tr>
              <a:tr h="370840">
                <a:tc>
                  <a:txBody>
                    <a:bodyPr/>
                    <a:lstStyle/>
                    <a:p>
                      <a:pPr algn="ctr"/>
                      <a:r>
                        <a:rPr lang="en-US" dirty="0"/>
                        <a:t>Character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Binary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540209"/>
                  </a:ext>
                </a:extLst>
              </a:tr>
              <a:tr h="370840">
                <a:tc>
                  <a:txBody>
                    <a:bodyPr/>
                    <a:lstStyle/>
                    <a:p>
                      <a:pPr algn="ctr"/>
                      <a:r>
                        <a:rPr lang="en-U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0011</a:t>
                      </a:r>
                      <a:r>
                        <a:rPr lang="en-US" baseline="0" dirty="0"/>
                        <a:t> 0111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765272"/>
                  </a:ext>
                </a:extLst>
              </a:tr>
              <a:tr h="370840">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0011 0101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717769"/>
                  </a:ext>
                </a:extLst>
              </a:tr>
              <a:tr h="370840">
                <a:tc>
                  <a:txBody>
                    <a:bodyPr/>
                    <a:lstStyle/>
                    <a:p>
                      <a:pPr algn="ctr"/>
                      <a:r>
                        <a:rPr lang="en-US" dirty="0"/>
                        <a:t>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0000</a:t>
                      </a:r>
                      <a:r>
                        <a:rPr lang="en-US" baseline="0" dirty="0"/>
                        <a:t> 1010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807114"/>
                  </a:ext>
                </a:extLst>
              </a:tr>
              <a:tr h="370840">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0011 0100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494477"/>
                  </a:ext>
                </a:extLst>
              </a:tr>
              <a:tr h="37084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0011 0110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9867918"/>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0011 1000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848420"/>
                  </a:ext>
                </a:extLst>
              </a:tr>
              <a:tr h="370840">
                <a:tc>
                  <a:txBody>
                    <a:bodyPr/>
                    <a:lstStyle/>
                    <a:p>
                      <a:pPr algn="ctr"/>
                      <a:r>
                        <a:rPr lang="en-US" dirty="0"/>
                        <a:t>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0000 1010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387377"/>
                  </a:ext>
                </a:extLst>
              </a:tr>
            </a:tbl>
          </a:graphicData>
        </a:graphic>
      </p:graphicFrame>
      <p:pic>
        <p:nvPicPr>
          <p:cNvPr id="6" name="Picture 5" descr="File:ASCII-Table.svg - Wikipedia"/>
          <p:cNvPicPr>
            <a:picLocks noChangeAspect="1"/>
          </p:cNvPicPr>
          <p:nvPr/>
        </p:nvPicPr>
        <p:blipFill rotWithShape="1">
          <a:blip r:embed="rId3">
            <a:extLst>
              <a:ext uri="{28A0092B-C50C-407E-A947-70E740481C1C}">
                <a14:useLocalDpi xmlns:a14="http://schemas.microsoft.com/office/drawing/2010/main" val="0"/>
              </a:ext>
            </a:extLst>
          </a:blip>
          <a:srcRect l="40305" t="7780" r="31483" b="71285"/>
          <a:stretch/>
        </p:blipFill>
        <p:spPr>
          <a:xfrm>
            <a:off x="4672449" y="2731629"/>
            <a:ext cx="2346416" cy="1413934"/>
          </a:xfrm>
          <a:prstGeom prst="rect">
            <a:avLst/>
          </a:prstGeom>
        </p:spPr>
      </p:pic>
    </p:spTree>
    <p:extLst>
      <p:ext uri="{BB962C8B-B14F-4D97-AF65-F5344CB8AC3E}">
        <p14:creationId xmlns:p14="http://schemas.microsoft.com/office/powerpoint/2010/main" val="65211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0"/>
            <a:ext cx="8552900" cy="436826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The Serial Flow</a:t>
            </a:r>
            <a:br>
              <a:rPr lang="en-US" sz="2400" b="1" dirty="0">
                <a:solidFill>
                  <a:srgbClr val="6091BA"/>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panose="020B0604020202020204" charset="0"/>
                <a:ea typeface="Open Sans" panose="020B0604020202020204" charset="0"/>
                <a:cs typeface="Open Sans" panose="020B0604020202020204" charset="0"/>
                <a:sym typeface="Open Sans"/>
              </a:rPr>
            </a:b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sp>
        <p:nvSpPr>
          <p:cNvPr id="3" name="Rectangle 2"/>
          <p:cNvSpPr/>
          <p:nvPr/>
        </p:nvSpPr>
        <p:spPr>
          <a:xfrm>
            <a:off x="440267" y="973667"/>
            <a:ext cx="567266" cy="3386666"/>
          </a:xfrm>
          <a:prstGeom prst="rect">
            <a:avLst/>
          </a:prstGeom>
          <a:solidFill>
            <a:srgbClr val="6091BA"/>
          </a:solidFill>
          <a:ln>
            <a:solidFill>
              <a:srgbClr val="9FC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a:p>
            <a:pPr algn="ctr"/>
            <a:r>
              <a:rPr lang="en-US" dirty="0"/>
              <a:t>R</a:t>
            </a:r>
          </a:p>
          <a:p>
            <a:pPr algn="ctr"/>
            <a:r>
              <a:rPr lang="en-US" dirty="0"/>
              <a:t>A</a:t>
            </a:r>
          </a:p>
          <a:p>
            <a:pPr algn="ctr"/>
            <a:r>
              <a:rPr lang="en-US" dirty="0"/>
              <a:t>N</a:t>
            </a:r>
          </a:p>
          <a:p>
            <a:pPr algn="ctr"/>
            <a:r>
              <a:rPr lang="en-US" dirty="0"/>
              <a:t>S</a:t>
            </a:r>
          </a:p>
          <a:p>
            <a:pPr algn="ctr"/>
            <a:r>
              <a:rPr lang="en-US" dirty="0"/>
              <a:t>M</a:t>
            </a:r>
          </a:p>
          <a:p>
            <a:pPr algn="ctr"/>
            <a:r>
              <a:rPr lang="en-US" dirty="0"/>
              <a:t>I</a:t>
            </a:r>
          </a:p>
          <a:p>
            <a:pPr algn="ctr"/>
            <a:r>
              <a:rPr lang="en-US" dirty="0"/>
              <a:t>T</a:t>
            </a:r>
          </a:p>
        </p:txBody>
      </p:sp>
      <p:sp>
        <p:nvSpPr>
          <p:cNvPr id="8" name="Rectangle 7"/>
          <p:cNvSpPr/>
          <p:nvPr/>
        </p:nvSpPr>
        <p:spPr>
          <a:xfrm>
            <a:off x="8551334" y="773559"/>
            <a:ext cx="567266" cy="3386666"/>
          </a:xfrm>
          <a:prstGeom prst="rect">
            <a:avLst/>
          </a:prstGeom>
          <a:solidFill>
            <a:srgbClr val="F8A81B"/>
          </a:solidFill>
          <a:ln>
            <a:solidFill>
              <a:srgbClr val="8D6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a:p>
            <a:pPr algn="ctr"/>
            <a:r>
              <a:rPr lang="en-US" dirty="0"/>
              <a:t>E</a:t>
            </a:r>
          </a:p>
          <a:p>
            <a:pPr algn="ctr"/>
            <a:r>
              <a:rPr lang="en-US" dirty="0"/>
              <a:t>C</a:t>
            </a:r>
          </a:p>
          <a:p>
            <a:pPr algn="ctr"/>
            <a:r>
              <a:rPr lang="en-US" dirty="0"/>
              <a:t>E</a:t>
            </a:r>
          </a:p>
          <a:p>
            <a:pPr algn="ctr"/>
            <a:r>
              <a:rPr lang="en-US" dirty="0"/>
              <a:t>I</a:t>
            </a:r>
          </a:p>
          <a:p>
            <a:pPr algn="ctr"/>
            <a:r>
              <a:rPr lang="en-US" dirty="0"/>
              <a:t>V</a:t>
            </a:r>
          </a:p>
          <a:p>
            <a:pPr algn="ctr"/>
            <a:r>
              <a:rPr lang="en-US" dirty="0"/>
              <a:t>E</a:t>
            </a:r>
          </a:p>
        </p:txBody>
      </p:sp>
      <p:graphicFrame>
        <p:nvGraphicFramePr>
          <p:cNvPr id="5" name="Table 4"/>
          <p:cNvGraphicFramePr>
            <a:graphicFrameLocks noGrp="1"/>
          </p:cNvGraphicFramePr>
          <p:nvPr>
            <p:extLst>
              <p:ext uri="{D42A27DB-BD31-4B8C-83A1-F6EECF244321}">
                <p14:modId xmlns:p14="http://schemas.microsoft.com/office/powerpoint/2010/main" val="1937250055"/>
              </p:ext>
            </p:extLst>
          </p:nvPr>
        </p:nvGraphicFramePr>
        <p:xfrm>
          <a:off x="6712732" y="3838716"/>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extLst>
                  <a:ext uri="{0D108BD9-81ED-4DB2-BD59-A6C34878D82A}">
                    <a16:rowId xmlns:a16="http://schemas.microsoft.com/office/drawing/2014/main" val="380403484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17676983"/>
              </p:ext>
            </p:extLst>
          </p:nvPr>
        </p:nvGraphicFramePr>
        <p:xfrm>
          <a:off x="4248379" y="3847988"/>
          <a:ext cx="1938130" cy="370840"/>
        </p:xfrm>
        <a:graphic>
          <a:graphicData uri="http://schemas.openxmlformats.org/drawingml/2006/table">
            <a:tbl>
              <a:tblPr firstRow="1" bandRow="1">
                <a:tableStyleId>{5C22544A-7EE6-4342-B048-85BDC9FD1C3A}</a:tableStyleId>
              </a:tblPr>
              <a:tblGrid>
                <a:gridCol w="330517">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extLst>
                  <a:ext uri="{0D108BD9-81ED-4DB2-BD59-A6C34878D82A}">
                    <a16:rowId xmlns:a16="http://schemas.microsoft.com/office/drawing/2014/main" val="380403484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17193655"/>
              </p:ext>
            </p:extLst>
          </p:nvPr>
        </p:nvGraphicFramePr>
        <p:xfrm>
          <a:off x="1702504" y="3847988"/>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1</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1</a:t>
                      </a:r>
                    </a:p>
                  </a:txBody>
                  <a:tcPr anchor="ctr">
                    <a:solidFill>
                      <a:srgbClr val="9FCC3B"/>
                    </a:solidFill>
                  </a:tcPr>
                </a:tc>
                <a:tc>
                  <a:txBody>
                    <a:bodyPr/>
                    <a:lstStyle/>
                    <a:p>
                      <a:pPr algn="ctr"/>
                      <a:r>
                        <a:rPr lang="en-US" dirty="0"/>
                        <a:t>0</a:t>
                      </a:r>
                    </a:p>
                  </a:txBody>
                  <a:tcPr anchor="ctr">
                    <a:solidFill>
                      <a:srgbClr val="9FCC3B"/>
                    </a:solidFill>
                  </a:tcPr>
                </a:tc>
                <a:extLst>
                  <a:ext uri="{0D108BD9-81ED-4DB2-BD59-A6C34878D82A}">
                    <a16:rowId xmlns:a16="http://schemas.microsoft.com/office/drawing/2014/main" val="380403484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88837561"/>
              </p:ext>
            </p:extLst>
          </p:nvPr>
        </p:nvGraphicFramePr>
        <p:xfrm>
          <a:off x="4976070" y="2167520"/>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extLst>
                  <a:ext uri="{0D108BD9-81ED-4DB2-BD59-A6C34878D82A}">
                    <a16:rowId xmlns:a16="http://schemas.microsoft.com/office/drawing/2014/main" val="380403484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01270911"/>
              </p:ext>
            </p:extLst>
          </p:nvPr>
        </p:nvGraphicFramePr>
        <p:xfrm>
          <a:off x="2411107" y="2167520"/>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extLst>
                  <a:ext uri="{0D108BD9-81ED-4DB2-BD59-A6C34878D82A}">
                    <a16:rowId xmlns:a16="http://schemas.microsoft.com/office/drawing/2014/main" val="3804034849"/>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3081039"/>
              </p:ext>
            </p:extLst>
          </p:nvPr>
        </p:nvGraphicFramePr>
        <p:xfrm>
          <a:off x="4391852" y="971884"/>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1</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tc>
                  <a:txBody>
                    <a:bodyPr/>
                    <a:lstStyle/>
                    <a:p>
                      <a:pPr algn="ctr"/>
                      <a:r>
                        <a:rPr lang="en-US" dirty="0"/>
                        <a:t>0</a:t>
                      </a:r>
                    </a:p>
                  </a:txBody>
                  <a:tcPr anchor="ctr">
                    <a:solidFill>
                      <a:srgbClr val="8D64AA"/>
                    </a:solidFill>
                  </a:tcPr>
                </a:tc>
                <a:extLst>
                  <a:ext uri="{0D108BD9-81ED-4DB2-BD59-A6C34878D82A}">
                    <a16:rowId xmlns:a16="http://schemas.microsoft.com/office/drawing/2014/main" val="3804034849"/>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95269878"/>
              </p:ext>
            </p:extLst>
          </p:nvPr>
        </p:nvGraphicFramePr>
        <p:xfrm>
          <a:off x="1023349" y="961919"/>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1</a:t>
                      </a:r>
                    </a:p>
                  </a:txBody>
                  <a:tcPr anchor="ctr">
                    <a:solidFill>
                      <a:srgbClr val="9FCC3B"/>
                    </a:solidFill>
                  </a:tcPr>
                </a:tc>
                <a:tc>
                  <a:txBody>
                    <a:bodyPr/>
                    <a:lstStyle/>
                    <a:p>
                      <a:pPr algn="ctr"/>
                      <a:r>
                        <a:rPr lang="en-US" dirty="0"/>
                        <a:t>0</a:t>
                      </a:r>
                    </a:p>
                  </a:txBody>
                  <a:tcPr anchor="ctr">
                    <a:solidFill>
                      <a:srgbClr val="9FCC3B"/>
                    </a:solidFill>
                  </a:tcPr>
                </a:tc>
                <a:tc>
                  <a:txBody>
                    <a:bodyPr/>
                    <a:lstStyle/>
                    <a:p>
                      <a:pPr algn="ctr"/>
                      <a:r>
                        <a:rPr lang="en-US" dirty="0"/>
                        <a:t>1</a:t>
                      </a:r>
                    </a:p>
                  </a:txBody>
                  <a:tcPr anchor="ctr">
                    <a:solidFill>
                      <a:srgbClr val="9FCC3B"/>
                    </a:solidFill>
                  </a:tcPr>
                </a:tc>
                <a:tc>
                  <a:txBody>
                    <a:bodyPr/>
                    <a:lstStyle/>
                    <a:p>
                      <a:pPr algn="ctr"/>
                      <a:r>
                        <a:rPr lang="en-US" dirty="0"/>
                        <a:t>0</a:t>
                      </a:r>
                    </a:p>
                  </a:txBody>
                  <a:tcPr anchor="ctr">
                    <a:solidFill>
                      <a:srgbClr val="9FCC3B"/>
                    </a:solidFill>
                  </a:tcPr>
                </a:tc>
                <a:extLst>
                  <a:ext uri="{0D108BD9-81ED-4DB2-BD59-A6C34878D82A}">
                    <a16:rowId xmlns:a16="http://schemas.microsoft.com/office/drawing/2014/main" val="3804034849"/>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31424813"/>
              </p:ext>
            </p:extLst>
          </p:nvPr>
        </p:nvGraphicFramePr>
        <p:xfrm>
          <a:off x="1023349" y="1286701"/>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endParaRPr lang="en-US" dirty="0"/>
                    </a:p>
                  </a:txBody>
                  <a:tcPr anchor="ctr">
                    <a:solidFill>
                      <a:srgbClr val="9FCC3B"/>
                    </a:solidFill>
                  </a:tcPr>
                </a:tc>
                <a:tc>
                  <a:txBody>
                    <a:bodyPr/>
                    <a:lstStyle/>
                    <a:p>
                      <a:r>
                        <a:rPr lang="en-US" dirty="0"/>
                        <a:t>B</a:t>
                      </a:r>
                    </a:p>
                  </a:txBody>
                  <a:tcPr anchor="ctr">
                    <a:solidFill>
                      <a:srgbClr val="9FCC3B"/>
                    </a:solidFill>
                  </a:tcPr>
                </a:tc>
                <a:tc>
                  <a:txBody>
                    <a:bodyPr/>
                    <a:lstStyle/>
                    <a:p>
                      <a:r>
                        <a:rPr lang="en-US" dirty="0"/>
                        <a:t>U</a:t>
                      </a:r>
                    </a:p>
                  </a:txBody>
                  <a:tcPr anchor="ctr">
                    <a:solidFill>
                      <a:srgbClr val="9FCC3B"/>
                    </a:solidFill>
                  </a:tcPr>
                </a:tc>
                <a:tc>
                  <a:txBody>
                    <a:bodyPr/>
                    <a:lstStyle/>
                    <a:p>
                      <a:r>
                        <a:rPr lang="en-US" dirty="0"/>
                        <a:t>F</a:t>
                      </a:r>
                    </a:p>
                  </a:txBody>
                  <a:tcPr anchor="ctr">
                    <a:solidFill>
                      <a:srgbClr val="9FCC3B"/>
                    </a:solidFill>
                  </a:tcPr>
                </a:tc>
                <a:tc>
                  <a:txBody>
                    <a:bodyPr/>
                    <a:lstStyle/>
                    <a:p>
                      <a:r>
                        <a:rPr lang="en-US" dirty="0"/>
                        <a:t>F</a:t>
                      </a:r>
                    </a:p>
                  </a:txBody>
                  <a:tcPr anchor="ctr">
                    <a:solidFill>
                      <a:srgbClr val="9FCC3B"/>
                    </a:solidFill>
                  </a:tcPr>
                </a:tc>
                <a:tc>
                  <a:txBody>
                    <a:bodyPr/>
                    <a:lstStyle/>
                    <a:p>
                      <a:r>
                        <a:rPr lang="en-US" dirty="0"/>
                        <a:t>E</a:t>
                      </a:r>
                    </a:p>
                  </a:txBody>
                  <a:tcPr anchor="ctr">
                    <a:solidFill>
                      <a:srgbClr val="9FCC3B"/>
                    </a:solidFill>
                  </a:tcPr>
                </a:tc>
                <a:tc>
                  <a:txBody>
                    <a:bodyPr/>
                    <a:lstStyle/>
                    <a:p>
                      <a:r>
                        <a:rPr lang="en-US" dirty="0"/>
                        <a:t>R</a:t>
                      </a:r>
                    </a:p>
                  </a:txBody>
                  <a:tcPr anchor="ctr">
                    <a:solidFill>
                      <a:srgbClr val="9FCC3B"/>
                    </a:solidFill>
                  </a:tcPr>
                </a:tc>
                <a:tc>
                  <a:txBody>
                    <a:bodyPr/>
                    <a:lstStyle/>
                    <a:p>
                      <a:endParaRPr lang="en-US" dirty="0"/>
                    </a:p>
                  </a:txBody>
                  <a:tcPr anchor="ctr">
                    <a:solidFill>
                      <a:srgbClr val="9FCC3B"/>
                    </a:solidFill>
                  </a:tcPr>
                </a:tc>
                <a:extLst>
                  <a:ext uri="{0D108BD9-81ED-4DB2-BD59-A6C34878D82A}">
                    <a16:rowId xmlns:a16="http://schemas.microsoft.com/office/drawing/2014/main" val="3804034849"/>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71208120"/>
              </p:ext>
            </p:extLst>
          </p:nvPr>
        </p:nvGraphicFramePr>
        <p:xfrm>
          <a:off x="6712732" y="3467876"/>
          <a:ext cx="1837272" cy="370840"/>
        </p:xfrm>
        <a:graphic>
          <a:graphicData uri="http://schemas.openxmlformats.org/drawingml/2006/table">
            <a:tbl>
              <a:tblPr firstRow="1" bandRow="1">
                <a:tableStyleId>{5C22544A-7EE6-4342-B048-85BDC9FD1C3A}</a:tableStyleId>
              </a:tblPr>
              <a:tblGrid>
                <a:gridCol w="229659">
                  <a:extLst>
                    <a:ext uri="{9D8B030D-6E8A-4147-A177-3AD203B41FA5}">
                      <a16:colId xmlns:a16="http://schemas.microsoft.com/office/drawing/2014/main" val="3654142466"/>
                    </a:ext>
                  </a:extLst>
                </a:gridCol>
                <a:gridCol w="229659">
                  <a:extLst>
                    <a:ext uri="{9D8B030D-6E8A-4147-A177-3AD203B41FA5}">
                      <a16:colId xmlns:a16="http://schemas.microsoft.com/office/drawing/2014/main" val="3893405153"/>
                    </a:ext>
                  </a:extLst>
                </a:gridCol>
                <a:gridCol w="229659">
                  <a:extLst>
                    <a:ext uri="{9D8B030D-6E8A-4147-A177-3AD203B41FA5}">
                      <a16:colId xmlns:a16="http://schemas.microsoft.com/office/drawing/2014/main" val="2367537069"/>
                    </a:ext>
                  </a:extLst>
                </a:gridCol>
                <a:gridCol w="229659">
                  <a:extLst>
                    <a:ext uri="{9D8B030D-6E8A-4147-A177-3AD203B41FA5}">
                      <a16:colId xmlns:a16="http://schemas.microsoft.com/office/drawing/2014/main" val="679542742"/>
                    </a:ext>
                  </a:extLst>
                </a:gridCol>
                <a:gridCol w="229659">
                  <a:extLst>
                    <a:ext uri="{9D8B030D-6E8A-4147-A177-3AD203B41FA5}">
                      <a16:colId xmlns:a16="http://schemas.microsoft.com/office/drawing/2014/main" val="118591026"/>
                    </a:ext>
                  </a:extLst>
                </a:gridCol>
                <a:gridCol w="229659">
                  <a:extLst>
                    <a:ext uri="{9D8B030D-6E8A-4147-A177-3AD203B41FA5}">
                      <a16:colId xmlns:a16="http://schemas.microsoft.com/office/drawing/2014/main" val="511314477"/>
                    </a:ext>
                  </a:extLst>
                </a:gridCol>
                <a:gridCol w="229659">
                  <a:extLst>
                    <a:ext uri="{9D8B030D-6E8A-4147-A177-3AD203B41FA5}">
                      <a16:colId xmlns:a16="http://schemas.microsoft.com/office/drawing/2014/main" val="1764987941"/>
                    </a:ext>
                  </a:extLst>
                </a:gridCol>
                <a:gridCol w="229659">
                  <a:extLst>
                    <a:ext uri="{9D8B030D-6E8A-4147-A177-3AD203B41FA5}">
                      <a16:colId xmlns:a16="http://schemas.microsoft.com/office/drawing/2014/main" val="4102431708"/>
                    </a:ext>
                  </a:extLst>
                </a:gridCol>
              </a:tblGrid>
              <a:tr h="370840">
                <a:tc>
                  <a:txBody>
                    <a:bodyPr/>
                    <a:lstStyle/>
                    <a:p>
                      <a:endParaRPr lang="en-US" dirty="0"/>
                    </a:p>
                  </a:txBody>
                  <a:tcPr anchor="ctr">
                    <a:solidFill>
                      <a:srgbClr val="8D64AA"/>
                    </a:solidFill>
                  </a:tcPr>
                </a:tc>
                <a:tc>
                  <a:txBody>
                    <a:bodyPr/>
                    <a:lstStyle/>
                    <a:p>
                      <a:r>
                        <a:rPr lang="en-US" dirty="0"/>
                        <a:t>B</a:t>
                      </a:r>
                    </a:p>
                  </a:txBody>
                  <a:tcPr anchor="ctr">
                    <a:solidFill>
                      <a:srgbClr val="8D64AA"/>
                    </a:solidFill>
                  </a:tcPr>
                </a:tc>
                <a:tc>
                  <a:txBody>
                    <a:bodyPr/>
                    <a:lstStyle/>
                    <a:p>
                      <a:r>
                        <a:rPr lang="en-US" dirty="0"/>
                        <a:t>U</a:t>
                      </a:r>
                    </a:p>
                  </a:txBody>
                  <a:tcPr anchor="ctr">
                    <a:solidFill>
                      <a:srgbClr val="8D64AA"/>
                    </a:solidFill>
                  </a:tcPr>
                </a:tc>
                <a:tc>
                  <a:txBody>
                    <a:bodyPr/>
                    <a:lstStyle/>
                    <a:p>
                      <a:r>
                        <a:rPr lang="en-US" dirty="0"/>
                        <a:t>F</a:t>
                      </a:r>
                    </a:p>
                  </a:txBody>
                  <a:tcPr anchor="ctr">
                    <a:solidFill>
                      <a:srgbClr val="8D64AA"/>
                    </a:solidFill>
                  </a:tcPr>
                </a:tc>
                <a:tc>
                  <a:txBody>
                    <a:bodyPr/>
                    <a:lstStyle/>
                    <a:p>
                      <a:r>
                        <a:rPr lang="en-US" dirty="0"/>
                        <a:t>F</a:t>
                      </a:r>
                    </a:p>
                  </a:txBody>
                  <a:tcPr anchor="ctr">
                    <a:solidFill>
                      <a:srgbClr val="8D64AA"/>
                    </a:solidFill>
                  </a:tcPr>
                </a:tc>
                <a:tc>
                  <a:txBody>
                    <a:bodyPr/>
                    <a:lstStyle/>
                    <a:p>
                      <a:r>
                        <a:rPr lang="en-US" dirty="0"/>
                        <a:t>E</a:t>
                      </a:r>
                    </a:p>
                  </a:txBody>
                  <a:tcPr anchor="ctr">
                    <a:solidFill>
                      <a:srgbClr val="8D64AA"/>
                    </a:solidFill>
                  </a:tcPr>
                </a:tc>
                <a:tc>
                  <a:txBody>
                    <a:bodyPr/>
                    <a:lstStyle/>
                    <a:p>
                      <a:r>
                        <a:rPr lang="en-US" dirty="0"/>
                        <a:t>R</a:t>
                      </a:r>
                    </a:p>
                  </a:txBody>
                  <a:tcPr anchor="ctr">
                    <a:solidFill>
                      <a:srgbClr val="8D64AA"/>
                    </a:solidFill>
                  </a:tcPr>
                </a:tc>
                <a:tc>
                  <a:txBody>
                    <a:bodyPr/>
                    <a:lstStyle/>
                    <a:p>
                      <a:endParaRPr lang="en-US" dirty="0"/>
                    </a:p>
                  </a:txBody>
                  <a:tcPr anchor="ctr">
                    <a:solidFill>
                      <a:srgbClr val="8D64AA"/>
                    </a:solidFill>
                  </a:tcPr>
                </a:tc>
                <a:extLst>
                  <a:ext uri="{0D108BD9-81ED-4DB2-BD59-A6C34878D82A}">
                    <a16:rowId xmlns:a16="http://schemas.microsoft.com/office/drawing/2014/main" val="3804034849"/>
                  </a:ext>
                </a:extLst>
              </a:tr>
            </a:tbl>
          </a:graphicData>
        </a:graphic>
      </p:graphicFrame>
      <p:cxnSp>
        <p:nvCxnSpPr>
          <p:cNvPr id="19" name="Straight Arrow Connector 18"/>
          <p:cNvCxnSpPr>
            <a:endCxn id="14" idx="1"/>
          </p:cNvCxnSpPr>
          <p:nvPr/>
        </p:nvCxnSpPr>
        <p:spPr>
          <a:xfrm>
            <a:off x="2860621" y="1147339"/>
            <a:ext cx="1531231" cy="996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909482" y="1111624"/>
            <a:ext cx="5477436" cy="1219200"/>
          </a:xfrm>
          <a:custGeom>
            <a:avLst/>
            <a:gdLst>
              <a:gd name="connsiteX0" fmla="*/ 4320989 w 5477436"/>
              <a:gd name="connsiteY0" fmla="*/ 0 h 1219200"/>
              <a:gd name="connsiteX1" fmla="*/ 5477436 w 5477436"/>
              <a:gd name="connsiteY1" fmla="*/ 0 h 1219200"/>
              <a:gd name="connsiteX2" fmla="*/ 5477436 w 5477436"/>
              <a:gd name="connsiteY2" fmla="*/ 537882 h 1219200"/>
              <a:gd name="connsiteX3" fmla="*/ 5477436 w 5477436"/>
              <a:gd name="connsiteY3" fmla="*/ 717176 h 1219200"/>
              <a:gd name="connsiteX4" fmla="*/ 0 w 5477436"/>
              <a:gd name="connsiteY4" fmla="*/ 717176 h 1219200"/>
              <a:gd name="connsiteX5" fmla="*/ 0 w 5477436"/>
              <a:gd name="connsiteY5" fmla="*/ 1219200 h 1219200"/>
              <a:gd name="connsiteX6" fmla="*/ 484094 w 5477436"/>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7436" h="1219200">
                <a:moveTo>
                  <a:pt x="4320989" y="0"/>
                </a:moveTo>
                <a:lnTo>
                  <a:pt x="5477436" y="0"/>
                </a:lnTo>
                <a:lnTo>
                  <a:pt x="5477436" y="537882"/>
                </a:lnTo>
                <a:lnTo>
                  <a:pt x="5477436" y="717176"/>
                </a:lnTo>
                <a:lnTo>
                  <a:pt x="0" y="717176"/>
                </a:lnTo>
                <a:lnTo>
                  <a:pt x="0" y="1219200"/>
                </a:lnTo>
                <a:lnTo>
                  <a:pt x="484094" y="1219200"/>
                </a:lnTo>
              </a:path>
            </a:pathLst>
          </a:custGeom>
          <a:noFill/>
          <a:ln w="1016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4248379" y="2342036"/>
            <a:ext cx="727691" cy="4736"/>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20688" y="4028039"/>
            <a:ext cx="727691" cy="4736"/>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86509" y="4026367"/>
            <a:ext cx="575472"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287262" y="2379216"/>
            <a:ext cx="6143348" cy="1669001"/>
          </a:xfrm>
          <a:custGeom>
            <a:avLst/>
            <a:gdLst>
              <a:gd name="connsiteX0" fmla="*/ 5521911 w 6143348"/>
              <a:gd name="connsiteY0" fmla="*/ 0 h 1669001"/>
              <a:gd name="connsiteX1" fmla="*/ 6143348 w 6143348"/>
              <a:gd name="connsiteY1" fmla="*/ 0 h 1669001"/>
              <a:gd name="connsiteX2" fmla="*/ 6143348 w 6143348"/>
              <a:gd name="connsiteY2" fmla="*/ 648069 h 1669001"/>
              <a:gd name="connsiteX3" fmla="*/ 0 w 6143348"/>
              <a:gd name="connsiteY3" fmla="*/ 648069 h 1669001"/>
              <a:gd name="connsiteX4" fmla="*/ 0 w 6143348"/>
              <a:gd name="connsiteY4" fmla="*/ 941033 h 1669001"/>
              <a:gd name="connsiteX5" fmla="*/ 0 w 6143348"/>
              <a:gd name="connsiteY5" fmla="*/ 1669001 h 1669001"/>
              <a:gd name="connsiteX6" fmla="*/ 452761 w 6143348"/>
              <a:gd name="connsiteY6" fmla="*/ 1669001 h 166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3348" h="1669001">
                <a:moveTo>
                  <a:pt x="5521911" y="0"/>
                </a:moveTo>
                <a:lnTo>
                  <a:pt x="6143348" y="0"/>
                </a:lnTo>
                <a:lnTo>
                  <a:pt x="6143348" y="648069"/>
                </a:lnTo>
                <a:lnTo>
                  <a:pt x="0" y="648069"/>
                </a:lnTo>
                <a:lnTo>
                  <a:pt x="0" y="941033"/>
                </a:lnTo>
                <a:lnTo>
                  <a:pt x="0" y="1669001"/>
                </a:lnTo>
                <a:lnTo>
                  <a:pt x="452761" y="1669001"/>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62989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624</Words>
  <Application>Microsoft Office PowerPoint</Application>
  <PresentationFormat>On-screen Show (16:9)</PresentationFormat>
  <Paragraphs>151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Open Sans</vt:lpstr>
      <vt:lpstr>Calibri</vt:lpstr>
      <vt:lpstr>Arial</vt:lpstr>
      <vt:lpstr>Simple Light</vt:lpstr>
      <vt:lpstr>PowerPoint Presentation</vt:lpstr>
      <vt:lpstr>The Analog-to-Digital Converter The Arduino has a built-in analog to digital converter capable of storing a 10-bit number.  Therefore, the Arduino can recognize 210 = 1024 different values ranging from 0‒1023.   </vt:lpstr>
      <vt:lpstr>The Delimeter Character In this activity, we are using serial communication to transmit data (FSR values) over Bluetooth.  This means the Arduino sends each character as an 8-bit byte using the ASCII character value encoded as a decimal.  The receiving end, the Android device, defaults to displaying byte values using the assigned ASCII value.  Each force value (message) is separated by the decimal-encoded ASCII character for a line feed. </vt:lpstr>
      <vt:lpstr>ASCII Line Feed  </vt:lpstr>
      <vt:lpstr>Buffers and Bytes Setting the number of bytes to receive = -1 (or any negative number), signifies that there is no maximum number of bytes to the serial message.    </vt:lpstr>
      <vt:lpstr>Delimeters, Buffers, and Timing You will need a delay (1000 milliseconds) in the Arduino code and a clock timer (250 milliseconds) in the MIT App Inventor code.  You want the app timer to be faster than the Arduino delay.  If it were the other way around, then there would be a lag on the app end.  The app would not be able to process the information because data would arrive faster than it can process it.  But if the app is faster than the Arduino delay, then there will never be any bytes in the buffer.   </vt:lpstr>
      <vt:lpstr>A Serial Packet or Frame Each character in a message has start and stop bits to indicate the beginning and end of the byte along with a parity bit (outside today’s scope) that basically checks for even/odd errors.  We are concerned with the 8-bit byte of message.    Let's say that we had two sensor values in a row, separated by the line feed character.  Suppose the sensor values were ADC 57 followed by ADC 864.  The way the serial communication works is to send  the character 7 encoded for ASCII as a decimal, followed by the 5, followed by the line feed character code, followed by the 4, then 6 then 8, then finally the line feed.   </vt:lpstr>
      <vt:lpstr>Two Readings and Two Delimeters Let’s look at the ASCII table and discuss the values in the table below.   </vt:lpstr>
      <vt:lpstr>The Serial Flow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Alexander Iqbal</cp:lastModifiedBy>
  <cp:revision>29</cp:revision>
  <cp:lastPrinted>2021-08-10T02:45:34Z</cp:lastPrinted>
  <dcterms:modified xsi:type="dcterms:W3CDTF">2022-12-21T21:27:19Z</dcterms:modified>
</cp:coreProperties>
</file>