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mbria Math" panose="02040503050406030204" pitchFamily="18" charset="0"/>
      <p:regular r:id="rId15"/>
    </p:embeddedFont>
    <p:embeddedFont>
      <p:font typeface="Open Sans" panose="020B08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A00"/>
    <a:srgbClr val="E9DDAF"/>
    <a:srgbClr val="9FCC3B"/>
    <a:srgbClr val="8D64AA"/>
    <a:srgbClr val="F8A81B"/>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31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15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69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06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75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Oh Baby! Contractions and Calculations / Activity Part 2</a:t>
            </a:r>
            <a:endParaRPr sz="1600" b="1" dirty="0">
              <a:solidFill>
                <a:srgbClr val="FFFFF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9991CCB4-20A4-6403-27D8-401B3C89B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061" y="1063140"/>
            <a:ext cx="6689504" cy="12686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6385433"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Voltage Dividers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In this activity, you will connect the force-sensitive resistor to an Arduino microcontroller to read the sensor values. The analog inputs of an Arduino microcontroller measure voltage and not resistance. A voltage divider is used to interface between the two. Based on the input voltage, the resistance of the FSR can be calculated.</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The input of the analog pin is the voltage across the pull-down resistor. The pull-down resistor ensures a known state so when no input (no pressure) is applied, it is essentially an open circuit.</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The FSR and the pull-up resistor are in series and their common node is connected to the analog pin. The source voltage Vin is distributed across both resistors which forms a voltage divider. The voltage divides in direct proportion to the resistance.</a:t>
            </a:r>
            <a:endParaRPr sz="1400" dirty="0">
              <a:solidFill>
                <a:srgbClr val="000000"/>
              </a:solidFill>
              <a:latin typeface="Open Sans"/>
              <a:ea typeface="Open Sans"/>
              <a:cs typeface="Open Sans"/>
              <a:sym typeface="Open Sans"/>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612467" y="2933280"/>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Voltage divider circuit</a:t>
            </a:r>
            <a:endParaRPr sz="1100" dirty="0">
              <a:solidFill>
                <a:srgbClr val="B7B7B7"/>
              </a:solidFill>
              <a:latin typeface="Open Sans"/>
              <a:ea typeface="Open Sans"/>
              <a:cs typeface="Open Sans"/>
              <a:sym typeface="Open Sans"/>
            </a:endParaRPr>
          </a:p>
        </p:txBody>
      </p:sp>
      <p:pic>
        <p:nvPicPr>
          <p:cNvPr id="1026" name="Picture 2" descr="https://upload.wikimedia.org/wikipedia/commons/thumb/d/d2/Voltage_divider.jpg/100px-Voltage_divider.jpg"/>
          <p:cNvPicPr>
            <a:picLocks noChangeArrowheads="1"/>
          </p:cNvPicPr>
          <p:nvPr/>
        </p:nvPicPr>
        <p:blipFill rotWithShape="1">
          <a:blip r:embed="rId3">
            <a:extLst>
              <a:ext uri="{28A0092B-C50C-407E-A947-70E740481C1C}">
                <a14:useLocalDpi xmlns:a14="http://schemas.microsoft.com/office/drawing/2010/main" val="0"/>
              </a:ext>
            </a:extLst>
          </a:blip>
          <a:srcRect l="-50999" r="-30334"/>
          <a:stretch/>
        </p:blipFill>
        <p:spPr bwMode="auto">
          <a:xfrm>
            <a:off x="6824133" y="961724"/>
            <a:ext cx="1773936" cy="1771651"/>
          </a:xfrm>
          <a:prstGeom prst="rect">
            <a:avLst/>
          </a:prstGeom>
          <a:noFill/>
          <a:ln w="38100">
            <a:solidFill>
              <a:srgbClr val="9FCC3B"/>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6444700" cy="235883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Voltage Dividers, cont.</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For our circuit:</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Vin = 5 V</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R1 = FSR variable resistance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R2 = 10 k</a:t>
            </a:r>
            <a:r>
              <a:rPr lang="en-US" sz="1400" dirty="0">
                <a:solidFill>
                  <a:srgbClr val="000000"/>
                </a:solidFill>
                <a:latin typeface="Open Sans"/>
                <a:ea typeface="Open Sans"/>
                <a:cs typeface="Open Sans"/>
                <a:sym typeface="Symbol" panose="05050102010706020507" pitchFamily="18" charset="2"/>
              </a:rPr>
              <a:t> pull-up resistor</a:t>
            </a:r>
            <a:br>
              <a:rPr lang="en-US" sz="1400" dirty="0">
                <a:solidFill>
                  <a:srgbClr val="000000"/>
                </a:solidFill>
                <a:latin typeface="Open Sans"/>
                <a:ea typeface="Open Sans"/>
                <a:cs typeface="Open Sans"/>
                <a:sym typeface="Symbol" panose="05050102010706020507" pitchFamily="18" charset="2"/>
              </a:rPr>
            </a:br>
            <a:br>
              <a:rPr lang="en-US" sz="1400" dirty="0">
                <a:solidFill>
                  <a:srgbClr val="000000"/>
                </a:solidFill>
                <a:latin typeface="Open Sans"/>
                <a:ea typeface="Open Sans"/>
                <a:cs typeface="Open Sans"/>
                <a:sym typeface="Symbol" panose="05050102010706020507" pitchFamily="18" charset="2"/>
              </a:rPr>
            </a:br>
            <a:r>
              <a:rPr lang="en-US" sz="1400" dirty="0">
                <a:solidFill>
                  <a:srgbClr val="000000"/>
                </a:solidFill>
                <a:latin typeface="Open Sans"/>
                <a:ea typeface="Open Sans"/>
                <a:cs typeface="Open Sans"/>
                <a:sym typeface="Symbol" panose="05050102010706020507" pitchFamily="18" charset="2"/>
              </a:rPr>
              <a:t>We are interested in V</a:t>
            </a:r>
            <a:r>
              <a:rPr lang="en-US" sz="1400" baseline="-25000" dirty="0">
                <a:solidFill>
                  <a:srgbClr val="000000"/>
                </a:solidFill>
                <a:latin typeface="Open Sans"/>
                <a:ea typeface="Open Sans"/>
                <a:cs typeface="Open Sans"/>
                <a:sym typeface="Symbol" panose="05050102010706020507" pitchFamily="18" charset="2"/>
              </a:rPr>
              <a:t>out</a:t>
            </a:r>
            <a:r>
              <a:rPr lang="en-US" sz="1400" dirty="0">
                <a:solidFill>
                  <a:srgbClr val="000000"/>
                </a:solidFill>
                <a:latin typeface="Open Sans"/>
                <a:ea typeface="Open Sans"/>
                <a:cs typeface="Open Sans"/>
                <a:sym typeface="Symbol" panose="05050102010706020507" pitchFamily="18" charset="2"/>
              </a:rPr>
              <a:t>, which is the voltage across the pull-up resistor R2, but you can also calculate the voltage across the FSR R1.</a:t>
            </a:r>
            <a:br>
              <a:rPr lang="en-US" sz="1400" dirty="0">
                <a:solidFill>
                  <a:srgbClr val="000000"/>
                </a:solidFill>
                <a:latin typeface="Open Sans"/>
                <a:ea typeface="Open Sans"/>
                <a:cs typeface="Open Sans"/>
                <a:sym typeface="Symbol" panose="05050102010706020507" pitchFamily="18" charset="2"/>
              </a:rPr>
            </a:br>
            <a:endParaRPr sz="2400" b="1" dirty="0">
              <a:solidFill>
                <a:srgbClr val="6091BA"/>
              </a:solidFill>
              <a:latin typeface="Open Sans"/>
              <a:ea typeface="Open Sans"/>
              <a:cs typeface="Open Sans"/>
              <a:sym typeface="Open Sans"/>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612467" y="2933280"/>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Voltage divider circuit</a:t>
            </a:r>
            <a:endParaRPr sz="1100" dirty="0">
              <a:solidFill>
                <a:srgbClr val="B7B7B7"/>
              </a:solidFill>
              <a:latin typeface="Open Sans"/>
              <a:ea typeface="Open Sans"/>
              <a:cs typeface="Open Sans"/>
              <a:sym typeface="Open Sans"/>
            </a:endParaRPr>
          </a:p>
        </p:txBody>
      </p:sp>
      <p:sp>
        <p:nvSpPr>
          <p:cNvPr id="7" name="Google Shape;67;p14"/>
          <p:cNvSpPr txBox="1"/>
          <p:nvPr/>
        </p:nvSpPr>
        <p:spPr>
          <a:xfrm>
            <a:off x="6612467" y="2933280"/>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Voltage divider circuit</a:t>
            </a:r>
            <a:endParaRPr sz="1100" dirty="0">
              <a:solidFill>
                <a:srgbClr val="B7B7B7"/>
              </a:solidFill>
              <a:latin typeface="Open Sans"/>
              <a:ea typeface="Open Sans"/>
              <a:cs typeface="Open Sans"/>
              <a:sym typeface="Open Sans"/>
            </a:endParaRPr>
          </a:p>
        </p:txBody>
      </p:sp>
      <p:pic>
        <p:nvPicPr>
          <p:cNvPr id="8" name="Picture 2" descr="https://upload.wikimedia.org/wikipedia/commons/thumb/d/d2/Voltage_divider.jpg/100px-Voltage_divider.jpg"/>
          <p:cNvPicPr>
            <a:picLocks noChangeArrowheads="1"/>
          </p:cNvPicPr>
          <p:nvPr/>
        </p:nvPicPr>
        <p:blipFill rotWithShape="1">
          <a:blip r:embed="rId3">
            <a:extLst>
              <a:ext uri="{28A0092B-C50C-407E-A947-70E740481C1C}">
                <a14:useLocalDpi xmlns:a14="http://schemas.microsoft.com/office/drawing/2010/main" val="0"/>
              </a:ext>
            </a:extLst>
          </a:blip>
          <a:srcRect l="-50999" r="-30334"/>
          <a:stretch/>
        </p:blipFill>
        <p:spPr bwMode="auto">
          <a:xfrm>
            <a:off x="6824133" y="961724"/>
            <a:ext cx="1773936" cy="1771651"/>
          </a:xfrm>
          <a:prstGeom prst="rect">
            <a:avLst/>
          </a:prstGeom>
          <a:noFill/>
          <a:ln w="38100">
            <a:solidFill>
              <a:srgbClr val="9FCC3B"/>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311700" y="2733375"/>
                <a:ext cx="2600833" cy="746295"/>
              </a:xfrm>
              <a:prstGeom prst="rect">
                <a:avLst/>
              </a:prstGeom>
            </p:spPr>
            <p:txBody>
              <a:bodyPr wrap="square">
                <a:spAutoFit/>
              </a:bodyPr>
              <a:lstStyle/>
              <a:p>
                <a:r>
                  <a:rPr lang="en-US" dirty="0">
                    <a:latin typeface="Open Sans"/>
                    <a:ea typeface="Open Sans"/>
                    <a:cs typeface="Open Sans"/>
                    <a:sym typeface="Symbol" panose="05050102010706020507" pitchFamily="18" charset="2"/>
                  </a:rPr>
                  <a:t>The voltage across R</a:t>
                </a:r>
                <a:r>
                  <a:rPr lang="en-US" baseline="-25000" dirty="0">
                    <a:latin typeface="Open Sans"/>
                    <a:ea typeface="Open Sans"/>
                    <a:cs typeface="Open Sans"/>
                    <a:sym typeface="Symbol" panose="05050102010706020507" pitchFamily="18" charset="2"/>
                  </a:rPr>
                  <a:t>1</a:t>
                </a:r>
                <a:r>
                  <a:rPr lang="en-US" dirty="0">
                    <a:latin typeface="Open Sans"/>
                    <a:ea typeface="Open Sans"/>
                    <a:cs typeface="Open Sans"/>
                    <a:sym typeface="Symbol" panose="05050102010706020507" pitchFamily="18" charset="2"/>
                  </a:rPr>
                  <a:t>:</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2</m:t>
                              </m:r>
                            </m:sub>
                          </m:sSub>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11700" y="2733375"/>
                <a:ext cx="2600833" cy="746295"/>
              </a:xfrm>
              <a:prstGeom prst="rect">
                <a:avLst/>
              </a:prstGeom>
              <a:blipFill>
                <a:blip r:embed="rId5"/>
                <a:stretch>
                  <a:fillRect l="-703" t="-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81900" y="2733374"/>
                <a:ext cx="3049567" cy="746295"/>
              </a:xfrm>
              <a:prstGeom prst="rect">
                <a:avLst/>
              </a:prstGeom>
            </p:spPr>
            <p:txBody>
              <a:bodyPr wrap="square">
                <a:spAutoFit/>
              </a:bodyPr>
              <a:lstStyle/>
              <a:p>
                <a:r>
                  <a:rPr lang="en-US" dirty="0">
                    <a:latin typeface="Open Sans"/>
                    <a:ea typeface="Open Sans"/>
                    <a:cs typeface="Open Sans"/>
                    <a:sym typeface="Symbol" panose="05050102010706020507" pitchFamily="18" charset="2"/>
                  </a:rPr>
                  <a:t>The voltage across R</a:t>
                </a:r>
                <a:r>
                  <a:rPr lang="en-US" baseline="-25000" dirty="0">
                    <a:latin typeface="Open Sans"/>
                    <a:ea typeface="Open Sans"/>
                    <a:cs typeface="Open Sans"/>
                    <a:sym typeface="Symbol" panose="05050102010706020507" pitchFamily="18" charset="2"/>
                  </a:rPr>
                  <a:t>2</a:t>
                </a:r>
                <a:r>
                  <a:rPr lang="en-US" dirty="0">
                    <a:latin typeface="Open Sans"/>
                    <a:ea typeface="Open Sans"/>
                    <a:cs typeface="Open Sans"/>
                    <a:sym typeface="Symbol" panose="05050102010706020507" pitchFamily="18" charset="2"/>
                  </a:rPr>
                  <a:t>, or V</a:t>
                </a:r>
                <a:r>
                  <a:rPr lang="en-US" baseline="-25000" dirty="0">
                    <a:latin typeface="Open Sans"/>
                    <a:ea typeface="Open Sans"/>
                    <a:cs typeface="Open Sans"/>
                    <a:sym typeface="Symbol" panose="05050102010706020507" pitchFamily="18" charset="2"/>
                  </a:rPr>
                  <a:t>out</a:t>
                </a:r>
                <a:r>
                  <a:rPr lang="en-US" dirty="0">
                    <a:latin typeface="Open Sans"/>
                    <a:ea typeface="Open Sans"/>
                    <a:cs typeface="Open Sans"/>
                    <a:sym typeface="Symbol" panose="05050102010706020507" pitchFamily="18" charset="2"/>
                  </a:rPr>
                  <a:t>:</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2</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2</m:t>
                              </m:r>
                            </m:sub>
                          </m:sSub>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181900" y="2733374"/>
                <a:ext cx="3049567" cy="746295"/>
              </a:xfrm>
              <a:prstGeom prst="rect">
                <a:avLst/>
              </a:prstGeom>
              <a:blipFill>
                <a:blip r:embed="rId6"/>
                <a:stretch>
                  <a:fillRect l="-600" t="-1626"/>
                </a:stretch>
              </a:blipFill>
            </p:spPr>
            <p:txBody>
              <a:bodyPr/>
              <a:lstStyle/>
              <a:p>
                <a:r>
                  <a:rPr lang="en-US">
                    <a:noFill/>
                  </a:rPr>
                  <a:t> </a:t>
                </a:r>
              </a:p>
            </p:txBody>
          </p:sp>
        </mc:Fallback>
      </mc:AlternateContent>
    </p:spTree>
    <p:extLst>
      <p:ext uri="{BB962C8B-B14F-4D97-AF65-F5344CB8AC3E}">
        <p14:creationId xmlns:p14="http://schemas.microsoft.com/office/powerpoint/2010/main" val="290877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1" y="282760"/>
            <a:ext cx="4479710" cy="3374839"/>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Breadboarding Basics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A breadboard is used to construct prototype (temporary) circuits for testing or simply to try out an idea. No soldering is needed so it is easy to change connections and replace components. Parts will not be damaged by soldering so they will be available for re-use afterwards.</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Don’t be fooled! You can still damage components due to overload or short circuit resulting in blue smoke.</a:t>
            </a:r>
            <a:br>
              <a:rPr lang="en-US" sz="1400" dirty="0">
                <a:solidFill>
                  <a:srgbClr val="000000"/>
                </a:solidFill>
                <a:latin typeface="Open Sans"/>
                <a:ea typeface="Open Sans"/>
                <a:cs typeface="Open Sans"/>
                <a:sym typeface="Symbol" panose="05050102010706020507" pitchFamily="18" charset="2"/>
              </a:rPr>
            </a:br>
            <a:endParaRPr sz="2400" b="1" dirty="0">
              <a:solidFill>
                <a:srgbClr val="6091BA"/>
              </a:solidFill>
              <a:latin typeface="Open Sans"/>
              <a:ea typeface="Open Sans"/>
              <a:cs typeface="Open Sans"/>
              <a:sym typeface="Open Sans"/>
            </a:endParaRPr>
          </a:p>
        </p:txBody>
      </p:sp>
      <p:sp>
        <p:nvSpPr>
          <p:cNvPr id="7" name="Google Shape;67;p14"/>
          <p:cNvSpPr txBox="1"/>
          <p:nvPr/>
        </p:nvSpPr>
        <p:spPr>
          <a:xfrm>
            <a:off x="5799798" y="4369179"/>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Solderless breadboard</a:t>
            </a:r>
            <a:endParaRPr sz="1100" dirty="0">
              <a:solidFill>
                <a:srgbClr val="B7B7B7"/>
              </a:solidFill>
              <a:latin typeface="Open Sans"/>
              <a:ea typeface="Open Sans"/>
              <a:cs typeface="Open Sans"/>
              <a:sym typeface="Open Sans"/>
            </a:endParaRPr>
          </a:p>
        </p:txBody>
      </p:sp>
      <p:grpSp>
        <p:nvGrpSpPr>
          <p:cNvPr id="4" name="Group 3"/>
          <p:cNvGrpSpPr/>
          <p:nvPr/>
        </p:nvGrpSpPr>
        <p:grpSpPr>
          <a:xfrm>
            <a:off x="4791411" y="257193"/>
            <a:ext cx="4040889" cy="4064000"/>
            <a:chOff x="4791411" y="257193"/>
            <a:chExt cx="4040889" cy="4064000"/>
          </a:xfrm>
        </p:grpSpPr>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grpSp>
          <p:nvGrpSpPr>
            <p:cNvPr id="8" name="Group 7"/>
            <p:cNvGrpSpPr/>
            <p:nvPr/>
          </p:nvGrpSpPr>
          <p:grpSpPr>
            <a:xfrm>
              <a:off x="4935661" y="257193"/>
              <a:ext cx="3896639" cy="4064000"/>
              <a:chOff x="4581900" y="225852"/>
              <a:chExt cx="4483581" cy="4409499"/>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531" b="7738"/>
              <a:stretch/>
            </p:blipFill>
            <p:spPr>
              <a:xfrm>
                <a:off x="5675331" y="225852"/>
                <a:ext cx="2229871" cy="4409499"/>
              </a:xfrm>
              <a:prstGeom prst="rect">
                <a:avLst/>
              </a:prstGeom>
            </p:spPr>
          </p:pic>
          <p:cxnSp>
            <p:nvCxnSpPr>
              <p:cNvPr id="10" name="Straight Connector 9"/>
              <p:cNvCxnSpPr/>
              <p:nvPr/>
            </p:nvCxnSpPr>
            <p:spPr>
              <a:xfrm flipV="1">
                <a:off x="6354309" y="964377"/>
                <a:ext cx="406401" cy="21043"/>
              </a:xfrm>
              <a:prstGeom prst="line">
                <a:avLst/>
              </a:prstGeom>
              <a:ln w="38100">
                <a:solidFill>
                  <a:srgbClr val="F8A8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88568" y="585926"/>
                <a:ext cx="88776" cy="3728622"/>
              </a:xfrm>
              <a:prstGeom prst="line">
                <a:avLst/>
              </a:prstGeom>
              <a:ln w="38100">
                <a:solidFill>
                  <a:srgbClr val="8D64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52188" y="551890"/>
                <a:ext cx="88776" cy="3728622"/>
              </a:xfrm>
              <a:prstGeom prst="line">
                <a:avLst/>
              </a:prstGeom>
              <a:ln w="38100">
                <a:solidFill>
                  <a:srgbClr val="9FCC3B"/>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81900" y="1619822"/>
                <a:ext cx="994300" cy="430887"/>
              </a:xfrm>
              <a:prstGeom prst="rect">
                <a:avLst/>
              </a:prstGeom>
              <a:noFill/>
            </p:spPr>
            <p:txBody>
              <a:bodyPr wrap="square" rtlCol="0">
                <a:spAutoFit/>
              </a:bodyPr>
              <a:lstStyle/>
              <a:p>
                <a:r>
                  <a:rPr lang="en-US" sz="1100" dirty="0"/>
                  <a:t>5–pin row connected</a:t>
                </a:r>
              </a:p>
            </p:txBody>
          </p:sp>
          <p:sp>
            <p:nvSpPr>
              <p:cNvPr id="14" name="TextBox 13"/>
              <p:cNvSpPr txBox="1"/>
              <p:nvPr/>
            </p:nvSpPr>
            <p:spPr>
              <a:xfrm>
                <a:off x="7968822" y="417299"/>
                <a:ext cx="994300" cy="600164"/>
              </a:xfrm>
              <a:prstGeom prst="rect">
                <a:avLst/>
              </a:prstGeom>
              <a:noFill/>
            </p:spPr>
            <p:txBody>
              <a:bodyPr wrap="square" rtlCol="0">
                <a:spAutoFit/>
              </a:bodyPr>
              <a:lstStyle/>
              <a:p>
                <a:r>
                  <a:rPr lang="en-US" sz="1100" dirty="0"/>
                  <a:t>Power rail pins all connected</a:t>
                </a:r>
              </a:p>
            </p:txBody>
          </p:sp>
          <p:sp>
            <p:nvSpPr>
              <p:cNvPr id="15" name="TextBox 14"/>
              <p:cNvSpPr txBox="1"/>
              <p:nvPr/>
            </p:nvSpPr>
            <p:spPr>
              <a:xfrm>
                <a:off x="8071181" y="1750627"/>
                <a:ext cx="994300" cy="60016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1100" dirty="0"/>
                  <a:t>Ground rail pins all connected</a:t>
                </a:r>
              </a:p>
            </p:txBody>
          </p:sp>
          <p:cxnSp>
            <p:nvCxnSpPr>
              <p:cNvPr id="16" name="Straight Arrow Connector 15"/>
              <p:cNvCxnSpPr/>
              <p:nvPr/>
            </p:nvCxnSpPr>
            <p:spPr>
              <a:xfrm flipH="1">
                <a:off x="5397623" y="1017463"/>
                <a:ext cx="1159886" cy="73316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1"/>
              </p:cNvCxnSpPr>
              <p:nvPr/>
            </p:nvCxnSpPr>
            <p:spPr>
              <a:xfrm>
                <a:off x="7288568" y="717381"/>
                <a:ext cx="68025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405452" y="1917313"/>
                <a:ext cx="68025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791411" y="257193"/>
              <a:ext cx="4040889" cy="4064000"/>
            </a:xfrm>
            <a:prstGeom prst="rect">
              <a:avLst/>
            </a:prstGeom>
            <a:noFill/>
            <a:ln w="38100">
              <a:solidFill>
                <a:srgbClr val="9FC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1" y="282761"/>
            <a:ext cx="4234494" cy="4297706"/>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Conductive Layout</a:t>
            </a:r>
            <a:br>
              <a:rPr lang="en-US" sz="1400" dirty="0">
                <a:solidFill>
                  <a:srgbClr val="000000"/>
                </a:solidFill>
                <a:latin typeface="Open Sans"/>
                <a:ea typeface="Open Sans"/>
                <a:cs typeface="Open Sans"/>
                <a:sym typeface="Open Sans"/>
              </a:rPr>
            </a:br>
            <a:r>
              <a:rPr lang="en-US" sz="1400" b="1" dirty="0">
                <a:solidFill>
                  <a:srgbClr val="8D64AA"/>
                </a:solidFill>
                <a:latin typeface="Open Sans"/>
                <a:ea typeface="Open Sans"/>
                <a:cs typeface="Open Sans"/>
                <a:sym typeface="Open Sans"/>
              </a:rPr>
              <a:t>Power Rails: </a:t>
            </a:r>
            <a:r>
              <a:rPr lang="en-US" sz="1400" dirty="0">
                <a:solidFill>
                  <a:srgbClr val="000000"/>
                </a:solidFill>
                <a:latin typeface="Open Sans"/>
                <a:ea typeface="Open Sans"/>
                <a:cs typeface="Open Sans"/>
                <a:sym typeface="Open Sans"/>
              </a:rPr>
              <a:t>When you build a circuit you may need many components requiring power. The entire row of 30 holes is electrically connected together. There is another row on the opposite side providing another 30 holes. The two rows are not connected so if you want them to be, you can add a jumper wire between the rows. </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b="1" dirty="0">
                <a:solidFill>
                  <a:srgbClr val="8D64AA"/>
                </a:solidFill>
                <a:latin typeface="Open Sans"/>
                <a:ea typeface="Open Sans"/>
                <a:cs typeface="Open Sans"/>
                <a:sym typeface="Open Sans"/>
              </a:rPr>
              <a:t>Terminal Strips: </a:t>
            </a:r>
            <a:r>
              <a:rPr lang="en-US" sz="1400" dirty="0">
                <a:solidFill>
                  <a:srgbClr val="000000"/>
                </a:solidFill>
                <a:latin typeface="Open Sans"/>
                <a:ea typeface="Open Sans"/>
                <a:cs typeface="Open Sans"/>
                <a:sym typeface="Open Sans"/>
              </a:rPr>
              <a:t>Each group of 5 pins is also connected together. Note that the columns on either side of the middle divider are </a:t>
            </a:r>
            <a:r>
              <a:rPr lang="en-US" sz="1400" i="1" dirty="0">
                <a:solidFill>
                  <a:srgbClr val="000000"/>
                </a:solidFill>
                <a:latin typeface="Open Sans"/>
                <a:ea typeface="Open Sans"/>
                <a:cs typeface="Open Sans"/>
                <a:sym typeface="Open Sans"/>
              </a:rPr>
              <a:t>not</a:t>
            </a:r>
            <a:r>
              <a:rPr lang="en-US" sz="1400" dirty="0">
                <a:solidFill>
                  <a:srgbClr val="000000"/>
                </a:solidFill>
                <a:latin typeface="Open Sans"/>
                <a:ea typeface="Open Sans"/>
                <a:cs typeface="Open Sans"/>
                <a:sym typeface="Open Sans"/>
              </a:rPr>
              <a:t> connected together. This means a maximum of five components per column. </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Symbol" panose="05050102010706020507" pitchFamily="18" charset="2"/>
              </a:rPr>
            </a:br>
            <a:endParaRPr sz="2400" b="1" dirty="0">
              <a:solidFill>
                <a:srgbClr val="6091BA"/>
              </a:solidFill>
              <a:latin typeface="Open Sans"/>
              <a:ea typeface="Open Sans"/>
              <a:cs typeface="Open Sans"/>
              <a:sym typeface="Open Sans"/>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7" name="Google Shape;67;p14"/>
          <p:cNvSpPr txBox="1"/>
          <p:nvPr/>
        </p:nvSpPr>
        <p:spPr>
          <a:xfrm>
            <a:off x="6245566" y="3591513"/>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Solderless breadboard</a:t>
            </a:r>
            <a:endParaRPr sz="1100" dirty="0">
              <a:solidFill>
                <a:srgbClr val="B7B7B7"/>
              </a:solidFill>
              <a:latin typeface="Open Sans"/>
              <a:ea typeface="Open Sans"/>
              <a:cs typeface="Open Sans"/>
              <a:sym typeface="Open Sans"/>
            </a:endParaRPr>
          </a:p>
        </p:txBody>
      </p:sp>
      <p:grpSp>
        <p:nvGrpSpPr>
          <p:cNvPr id="8" name="Group 7"/>
          <p:cNvGrpSpPr/>
          <p:nvPr/>
        </p:nvGrpSpPr>
        <p:grpSpPr>
          <a:xfrm>
            <a:off x="4791411" y="257193"/>
            <a:ext cx="4040889" cy="4064000"/>
            <a:chOff x="4791411" y="257193"/>
            <a:chExt cx="4040889" cy="4064000"/>
          </a:xfrm>
        </p:grpSpPr>
        <p:sp>
          <p:nvSpPr>
            <p:cNvPr id="9"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grpSp>
          <p:nvGrpSpPr>
            <p:cNvPr id="10" name="Group 9"/>
            <p:cNvGrpSpPr/>
            <p:nvPr/>
          </p:nvGrpSpPr>
          <p:grpSpPr>
            <a:xfrm>
              <a:off x="4935661" y="257193"/>
              <a:ext cx="3896639" cy="4064000"/>
              <a:chOff x="4581900" y="225852"/>
              <a:chExt cx="4483581" cy="4409499"/>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6531" b="7738"/>
              <a:stretch/>
            </p:blipFill>
            <p:spPr>
              <a:xfrm>
                <a:off x="5675331" y="225852"/>
                <a:ext cx="2229871" cy="4409499"/>
              </a:xfrm>
              <a:prstGeom prst="rect">
                <a:avLst/>
              </a:prstGeom>
            </p:spPr>
          </p:pic>
          <p:cxnSp>
            <p:nvCxnSpPr>
              <p:cNvPr id="13" name="Straight Connector 12"/>
              <p:cNvCxnSpPr/>
              <p:nvPr/>
            </p:nvCxnSpPr>
            <p:spPr>
              <a:xfrm flipV="1">
                <a:off x="6354309" y="964377"/>
                <a:ext cx="406401" cy="21043"/>
              </a:xfrm>
              <a:prstGeom prst="line">
                <a:avLst/>
              </a:prstGeom>
              <a:ln w="38100">
                <a:solidFill>
                  <a:srgbClr val="F8A8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88568" y="585926"/>
                <a:ext cx="88776" cy="3728622"/>
              </a:xfrm>
              <a:prstGeom prst="line">
                <a:avLst/>
              </a:prstGeom>
              <a:ln w="38100">
                <a:solidFill>
                  <a:srgbClr val="8D64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52188" y="551890"/>
                <a:ext cx="88776" cy="3728622"/>
              </a:xfrm>
              <a:prstGeom prst="line">
                <a:avLst/>
              </a:prstGeom>
              <a:ln w="38100">
                <a:solidFill>
                  <a:srgbClr val="9FCC3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81900" y="1619822"/>
                <a:ext cx="994300" cy="430887"/>
              </a:xfrm>
              <a:prstGeom prst="rect">
                <a:avLst/>
              </a:prstGeom>
              <a:noFill/>
            </p:spPr>
            <p:txBody>
              <a:bodyPr wrap="square" rtlCol="0">
                <a:spAutoFit/>
              </a:bodyPr>
              <a:lstStyle/>
              <a:p>
                <a:r>
                  <a:rPr lang="en-US" sz="1100" dirty="0"/>
                  <a:t>5–pin row connected</a:t>
                </a:r>
              </a:p>
            </p:txBody>
          </p:sp>
          <p:sp>
            <p:nvSpPr>
              <p:cNvPr id="17" name="TextBox 16"/>
              <p:cNvSpPr txBox="1"/>
              <p:nvPr/>
            </p:nvSpPr>
            <p:spPr>
              <a:xfrm>
                <a:off x="7968822" y="417299"/>
                <a:ext cx="994300" cy="600164"/>
              </a:xfrm>
              <a:prstGeom prst="rect">
                <a:avLst/>
              </a:prstGeom>
              <a:noFill/>
            </p:spPr>
            <p:txBody>
              <a:bodyPr wrap="square" rtlCol="0">
                <a:spAutoFit/>
              </a:bodyPr>
              <a:lstStyle/>
              <a:p>
                <a:r>
                  <a:rPr lang="en-US" sz="1100" dirty="0"/>
                  <a:t>Power rail pins all connected</a:t>
                </a:r>
              </a:p>
            </p:txBody>
          </p:sp>
          <p:sp>
            <p:nvSpPr>
              <p:cNvPr id="18" name="TextBox 17"/>
              <p:cNvSpPr txBox="1"/>
              <p:nvPr/>
            </p:nvSpPr>
            <p:spPr>
              <a:xfrm>
                <a:off x="8071181" y="1750627"/>
                <a:ext cx="994300" cy="60016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1100" dirty="0"/>
                  <a:t>Ground rail pins all connected</a:t>
                </a:r>
              </a:p>
            </p:txBody>
          </p:sp>
          <p:cxnSp>
            <p:nvCxnSpPr>
              <p:cNvPr id="19" name="Straight Arrow Connector 18"/>
              <p:cNvCxnSpPr/>
              <p:nvPr/>
            </p:nvCxnSpPr>
            <p:spPr>
              <a:xfrm flipH="1">
                <a:off x="5397623" y="1017463"/>
                <a:ext cx="1159886" cy="73316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7" idx="1"/>
              </p:cNvCxnSpPr>
              <p:nvPr/>
            </p:nvCxnSpPr>
            <p:spPr>
              <a:xfrm>
                <a:off x="7288568" y="717381"/>
                <a:ext cx="68025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05452" y="1917313"/>
                <a:ext cx="68025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4791411" y="257193"/>
              <a:ext cx="4040889" cy="4064000"/>
            </a:xfrm>
            <a:prstGeom prst="rect">
              <a:avLst/>
            </a:prstGeom>
            <a:noFill/>
            <a:ln w="38100">
              <a:solidFill>
                <a:srgbClr val="9FC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249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518606" y="224521"/>
            <a:ext cx="4496132" cy="571166"/>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Resistor Bands Refresher</a:t>
            </a:r>
            <a:br>
              <a:rPr lang="en-US" sz="1400" dirty="0">
                <a:solidFill>
                  <a:srgbClr val="000000"/>
                </a:solidFill>
                <a:latin typeface="Open Sans"/>
                <a:ea typeface="Open Sans"/>
                <a:cs typeface="Open Sans"/>
                <a:sym typeface="Open Sans"/>
              </a:rPr>
            </a:br>
            <a:endParaRPr sz="2400" b="1" dirty="0">
              <a:solidFill>
                <a:srgbClr val="6091BA"/>
              </a:solidFill>
              <a:latin typeface="Open Sans"/>
              <a:ea typeface="Open Sans"/>
              <a:cs typeface="Open Sans"/>
              <a:sym typeface="Open Sans"/>
            </a:endParaRPr>
          </a:p>
        </p:txBody>
      </p:sp>
      <p:sp>
        <p:nvSpPr>
          <p:cNvPr id="7" name="Google Shape;67;p14"/>
          <p:cNvSpPr txBox="1"/>
          <p:nvPr/>
        </p:nvSpPr>
        <p:spPr>
          <a:xfrm>
            <a:off x="5935316" y="954119"/>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220 </a:t>
            </a:r>
            <a:r>
              <a:rPr lang="en" sz="1100" dirty="0">
                <a:solidFill>
                  <a:srgbClr val="B7B7B7"/>
                </a:solidFill>
                <a:latin typeface="Open Sans"/>
                <a:ea typeface="Open Sans"/>
                <a:cs typeface="Open Sans"/>
                <a:sym typeface="Symbol" panose="05050102010706020507" pitchFamily="18" charset="2"/>
              </a:rPr>
              <a:t> Resistor</a:t>
            </a:r>
            <a:endParaRPr sz="1100" dirty="0">
              <a:solidFill>
                <a:srgbClr val="B7B7B7"/>
              </a:solidFill>
              <a:latin typeface="Open Sans"/>
              <a:ea typeface="Open Sans"/>
              <a:cs typeface="Open Sans"/>
              <a:sym typeface="Open Sans"/>
            </a:endParaRPr>
          </a:p>
        </p:txBody>
      </p:sp>
      <p:graphicFrame>
        <p:nvGraphicFramePr>
          <p:cNvPr id="9" name="Table 8"/>
          <p:cNvGraphicFramePr>
            <a:graphicFrameLocks noGrp="1"/>
          </p:cNvGraphicFramePr>
          <p:nvPr>
            <p:extLst>
              <p:ext uri="{D42A27DB-BD31-4B8C-83A1-F6EECF244321}">
                <p14:modId xmlns:p14="http://schemas.microsoft.com/office/powerpoint/2010/main" val="2872769209"/>
              </p:ext>
            </p:extLst>
          </p:nvPr>
        </p:nvGraphicFramePr>
        <p:xfrm>
          <a:off x="5992928" y="1275602"/>
          <a:ext cx="2034208" cy="816592"/>
        </p:xfrm>
        <a:graphic>
          <a:graphicData uri="http://schemas.openxmlformats.org/drawingml/2006/table">
            <a:tbl>
              <a:tblPr firstRow="1" bandRow="1">
                <a:tableStyleId>{5C22544A-7EE6-4342-B048-85BDC9FD1C3A}</a:tableStyleId>
              </a:tblPr>
              <a:tblGrid>
                <a:gridCol w="508552">
                  <a:extLst>
                    <a:ext uri="{9D8B030D-6E8A-4147-A177-3AD203B41FA5}">
                      <a16:colId xmlns:a16="http://schemas.microsoft.com/office/drawing/2014/main" val="3351407873"/>
                    </a:ext>
                  </a:extLst>
                </a:gridCol>
                <a:gridCol w="508552">
                  <a:extLst>
                    <a:ext uri="{9D8B030D-6E8A-4147-A177-3AD203B41FA5}">
                      <a16:colId xmlns:a16="http://schemas.microsoft.com/office/drawing/2014/main" val="2604561790"/>
                    </a:ext>
                  </a:extLst>
                </a:gridCol>
                <a:gridCol w="508552">
                  <a:extLst>
                    <a:ext uri="{9D8B030D-6E8A-4147-A177-3AD203B41FA5}">
                      <a16:colId xmlns:a16="http://schemas.microsoft.com/office/drawing/2014/main" val="731355030"/>
                    </a:ext>
                  </a:extLst>
                </a:gridCol>
                <a:gridCol w="508552">
                  <a:extLst>
                    <a:ext uri="{9D8B030D-6E8A-4147-A177-3AD203B41FA5}">
                      <a16:colId xmlns:a16="http://schemas.microsoft.com/office/drawing/2014/main" val="804942533"/>
                    </a:ext>
                  </a:extLst>
                </a:gridCol>
              </a:tblGrid>
              <a:tr h="204148">
                <a:tc>
                  <a:txBody>
                    <a:bodyPr/>
                    <a:lstStyle/>
                    <a:p>
                      <a:endParaRPr lang="en-US" sz="700" dirty="0"/>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700" dirty="0"/>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700" dirty="0"/>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5200"/>
                    </a:solidFill>
                  </a:tcPr>
                </a:tc>
                <a:tc>
                  <a:txBody>
                    <a:bodyPr/>
                    <a:lstStyle/>
                    <a:p>
                      <a:endParaRPr lang="en-US" sz="700" dirty="0"/>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645268629"/>
                  </a:ext>
                </a:extLst>
              </a:tr>
              <a:tr h="204148">
                <a:tc>
                  <a:txBody>
                    <a:bodyPr/>
                    <a:lstStyle/>
                    <a:p>
                      <a:r>
                        <a:rPr lang="en-US" sz="700" dirty="0"/>
                        <a:t>Red</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dirty="0"/>
                        <a:t>Red</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dirty="0"/>
                        <a:t>Brown</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dirty="0"/>
                        <a:t>Gold</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155369"/>
                  </a:ext>
                </a:extLst>
              </a:tr>
              <a:tr h="204148">
                <a:tc>
                  <a:txBody>
                    <a:bodyPr/>
                    <a:lstStyle/>
                    <a:p>
                      <a:r>
                        <a:rPr lang="en-US" sz="700" dirty="0"/>
                        <a:t>2</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dirty="0"/>
                        <a:t>2</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dirty="0"/>
                        <a:t>x10</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dirty="0"/>
                        <a:t>5%</a:t>
                      </a:r>
                    </a:p>
                  </a:txBody>
                  <a:tcPr marL="44099" marR="44099" marT="22050" marB="22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068307"/>
                  </a:ext>
                </a:extLst>
              </a:tr>
              <a:tr h="204148">
                <a:tc gridSpan="4">
                  <a:txBody>
                    <a:bodyPr/>
                    <a:lstStyle/>
                    <a:p>
                      <a:pPr algn="ctr"/>
                      <a:r>
                        <a:rPr lang="en-US" sz="700" dirty="0"/>
                        <a:t>220 </a:t>
                      </a:r>
                      <a:r>
                        <a:rPr lang="en-US" sz="700" dirty="0">
                          <a:sym typeface="Symbol" panose="05050102010706020507" pitchFamily="18" charset="2"/>
                        </a:rPr>
                        <a:t></a:t>
                      </a:r>
                      <a:endParaRPr lang="en-US" sz="700" dirty="0"/>
                    </a:p>
                  </a:txBody>
                  <a:tcPr marL="44099" marR="44099" marT="22050" marB="22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190380"/>
                  </a:ext>
                </a:extLst>
              </a:tr>
            </a:tbl>
          </a:graphicData>
        </a:graphic>
      </p:graphicFrame>
      <p:grpSp>
        <p:nvGrpSpPr>
          <p:cNvPr id="29" name="Group 28"/>
          <p:cNvGrpSpPr>
            <a:grpSpLocks noChangeAspect="1"/>
          </p:cNvGrpSpPr>
          <p:nvPr/>
        </p:nvGrpSpPr>
        <p:grpSpPr>
          <a:xfrm>
            <a:off x="5358856" y="471338"/>
            <a:ext cx="3262207" cy="519943"/>
            <a:chOff x="337356" y="1262962"/>
            <a:chExt cx="5095125" cy="812080"/>
          </a:xfrm>
        </p:grpSpPr>
        <p:cxnSp>
          <p:nvCxnSpPr>
            <p:cNvPr id="22" name="Straight Connector 21"/>
            <p:cNvCxnSpPr/>
            <p:nvPr/>
          </p:nvCxnSpPr>
          <p:spPr>
            <a:xfrm>
              <a:off x="337356" y="1669002"/>
              <a:ext cx="5095125"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7" name="Group 16"/>
            <p:cNvGrpSpPr/>
            <p:nvPr/>
          </p:nvGrpSpPr>
          <p:grpSpPr>
            <a:xfrm>
              <a:off x="1586360" y="1262962"/>
              <a:ext cx="2651355" cy="812080"/>
              <a:chOff x="4503387" y="4107053"/>
              <a:chExt cx="1887464" cy="450082"/>
            </a:xfrm>
          </p:grpSpPr>
          <p:sp>
            <p:nvSpPr>
              <p:cNvPr id="8" name="Flowchart: Delay 7"/>
              <p:cNvSpPr/>
              <p:nvPr/>
            </p:nvSpPr>
            <p:spPr>
              <a:xfrm>
                <a:off x="5806005" y="4109988"/>
                <a:ext cx="431800" cy="440581"/>
              </a:xfrm>
              <a:prstGeom prst="flowChartDelay">
                <a:avLst/>
              </a:prstGeom>
              <a:solidFill>
                <a:srgbClr val="E9D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200000">
                <a:off x="5409897" y="4154457"/>
                <a:ext cx="440581" cy="351642"/>
              </a:xfrm>
              <a:prstGeom prst="trapezoid">
                <a:avLst/>
              </a:prstGeom>
              <a:solidFill>
                <a:srgbClr val="E9D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5400000">
                <a:off x="5058253" y="4154457"/>
                <a:ext cx="440581" cy="351642"/>
              </a:xfrm>
              <a:prstGeom prst="trapezoid">
                <a:avLst/>
              </a:prstGeom>
              <a:solidFill>
                <a:srgbClr val="E9D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10800000">
                <a:off x="4684173" y="4107054"/>
                <a:ext cx="431800" cy="440581"/>
              </a:xfrm>
              <a:prstGeom prst="flowChartDelay">
                <a:avLst/>
              </a:prstGeom>
              <a:solidFill>
                <a:srgbClr val="E9D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56356" y="4107053"/>
                <a:ext cx="734495" cy="440581"/>
              </a:xfrm>
              <a:prstGeom prst="ellipse">
                <a:avLst/>
              </a:prstGeom>
              <a:solidFill>
                <a:srgbClr val="E9D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03387" y="4116554"/>
                <a:ext cx="734495" cy="440581"/>
              </a:xfrm>
              <a:prstGeom prst="ellipse">
                <a:avLst/>
              </a:prstGeom>
              <a:solidFill>
                <a:srgbClr val="E9D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a:stCxn id="21" idx="0"/>
              <a:endCxn id="21" idx="4"/>
            </p:cNvCxnSpPr>
            <p:nvPr/>
          </p:nvCxnSpPr>
          <p:spPr>
            <a:xfrm>
              <a:off x="2102239" y="1280105"/>
              <a:ext cx="0" cy="79493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07870" y="1298473"/>
              <a:ext cx="0" cy="73152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22216" y="1402603"/>
              <a:ext cx="0" cy="550484"/>
            </a:xfrm>
            <a:prstGeom prst="line">
              <a:avLst/>
            </a:prstGeom>
            <a:ln w="1270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81598" y="1272701"/>
              <a:ext cx="0" cy="794937"/>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noChangeAspect="1"/>
          </p:cNvGrpSpPr>
          <p:nvPr/>
        </p:nvGrpSpPr>
        <p:grpSpPr>
          <a:xfrm>
            <a:off x="5376319" y="2656069"/>
            <a:ext cx="3267425" cy="520774"/>
            <a:chOff x="383223" y="2711502"/>
            <a:chExt cx="5095125" cy="812080"/>
          </a:xfrm>
        </p:grpSpPr>
        <p:cxnSp>
          <p:nvCxnSpPr>
            <p:cNvPr id="32" name="Straight Connector 31"/>
            <p:cNvCxnSpPr/>
            <p:nvPr/>
          </p:nvCxnSpPr>
          <p:spPr>
            <a:xfrm>
              <a:off x="383223" y="3117542"/>
              <a:ext cx="5095125"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33" name="Group 32"/>
            <p:cNvGrpSpPr/>
            <p:nvPr/>
          </p:nvGrpSpPr>
          <p:grpSpPr>
            <a:xfrm>
              <a:off x="1632227" y="2711502"/>
              <a:ext cx="2651355" cy="812080"/>
              <a:chOff x="4503387" y="4107053"/>
              <a:chExt cx="1887464" cy="450082"/>
            </a:xfrm>
            <a:solidFill>
              <a:schemeClr val="accent5">
                <a:lumMod val="20000"/>
                <a:lumOff val="80000"/>
              </a:schemeClr>
            </a:solidFill>
          </p:grpSpPr>
          <p:sp>
            <p:nvSpPr>
              <p:cNvPr id="34" name="Flowchart: Delay 33"/>
              <p:cNvSpPr/>
              <p:nvPr/>
            </p:nvSpPr>
            <p:spPr>
              <a:xfrm>
                <a:off x="5806005" y="4109988"/>
                <a:ext cx="431800" cy="44058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6200000">
                <a:off x="5409897" y="4154457"/>
                <a:ext cx="440581" cy="3516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5400000">
                <a:off x="5058253" y="4154457"/>
                <a:ext cx="440581" cy="35164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rot="10800000">
                <a:off x="4684173" y="4107054"/>
                <a:ext cx="431800" cy="44058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656356" y="4107053"/>
                <a:ext cx="734495" cy="440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03387" y="4116554"/>
                <a:ext cx="734495" cy="440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39"/>
            <p:cNvCxnSpPr>
              <a:stCxn id="39" idx="0"/>
              <a:endCxn id="39" idx="4"/>
            </p:cNvCxnSpPr>
            <p:nvPr/>
          </p:nvCxnSpPr>
          <p:spPr>
            <a:xfrm>
              <a:off x="2148106" y="2728645"/>
              <a:ext cx="0" cy="794937"/>
            </a:xfrm>
            <a:prstGeom prst="line">
              <a:avLst/>
            </a:prstGeom>
            <a:ln w="1270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53737" y="2747013"/>
              <a:ext cx="0" cy="73152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68083" y="2851143"/>
              <a:ext cx="0" cy="550484"/>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27465" y="2721241"/>
              <a:ext cx="0" cy="794937"/>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95385" y="2747013"/>
              <a:ext cx="0" cy="73152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6" name="Table 45"/>
          <p:cNvGraphicFramePr>
            <a:graphicFrameLocks noGrp="1"/>
          </p:cNvGraphicFramePr>
          <p:nvPr>
            <p:extLst>
              <p:ext uri="{D42A27DB-BD31-4B8C-83A1-F6EECF244321}">
                <p14:modId xmlns:p14="http://schemas.microsoft.com/office/powerpoint/2010/main" val="155436897"/>
              </p:ext>
            </p:extLst>
          </p:nvPr>
        </p:nvGraphicFramePr>
        <p:xfrm>
          <a:off x="697002" y="913198"/>
          <a:ext cx="3657600" cy="1610557"/>
        </p:xfrm>
        <a:graphic>
          <a:graphicData uri="http://schemas.openxmlformats.org/drawingml/2006/table">
            <a:tbl>
              <a:tblPr firstRow="1" firstCol="1" bandRow="1"/>
              <a:tblGrid>
                <a:gridCol w="914400">
                  <a:extLst>
                    <a:ext uri="{9D8B030D-6E8A-4147-A177-3AD203B41FA5}">
                      <a16:colId xmlns:a16="http://schemas.microsoft.com/office/drawing/2014/main" val="2637220273"/>
                    </a:ext>
                  </a:extLst>
                </a:gridCol>
                <a:gridCol w="914400">
                  <a:extLst>
                    <a:ext uri="{9D8B030D-6E8A-4147-A177-3AD203B41FA5}">
                      <a16:colId xmlns:a16="http://schemas.microsoft.com/office/drawing/2014/main" val="2866628238"/>
                    </a:ext>
                  </a:extLst>
                </a:gridCol>
                <a:gridCol w="914400">
                  <a:extLst>
                    <a:ext uri="{9D8B030D-6E8A-4147-A177-3AD203B41FA5}">
                      <a16:colId xmlns:a16="http://schemas.microsoft.com/office/drawing/2014/main" val="3100590960"/>
                    </a:ext>
                  </a:extLst>
                </a:gridCol>
                <a:gridCol w="914400">
                  <a:extLst>
                    <a:ext uri="{9D8B030D-6E8A-4147-A177-3AD203B41FA5}">
                      <a16:colId xmlns:a16="http://schemas.microsoft.com/office/drawing/2014/main" val="4198522277"/>
                    </a:ext>
                  </a:extLst>
                </a:gridCol>
              </a:tblGrid>
              <a:tr h="0">
                <a:tc>
                  <a:txBody>
                    <a:bodyPr/>
                    <a:lstStyle/>
                    <a:p>
                      <a:pPr marL="0" marR="0" algn="ctr">
                        <a:lnSpc>
                          <a:spcPct val="107000"/>
                        </a:lnSpc>
                        <a:spcBef>
                          <a:spcPts val="0"/>
                        </a:spcBef>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Color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Mulitplier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7578"/>
                  </a:ext>
                </a:extLst>
              </a:tr>
              <a:tr h="0">
                <a:tc>
                  <a:txBody>
                    <a:bodyPr/>
                    <a:lstStyle/>
                    <a:p>
                      <a:pPr marL="0" marR="0" algn="ctr">
                        <a:lnSpc>
                          <a:spcPct val="107000"/>
                        </a:lnSpc>
                        <a:spcBef>
                          <a:spcPts val="0"/>
                        </a:spcBef>
                        <a:spcAft>
                          <a:spcPts val="0"/>
                        </a:spcAft>
                      </a:pPr>
                      <a:r>
                        <a:rPr lang="en-US" sz="8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8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8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009387"/>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Brown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extLst>
                  <a:ext uri="{0D108BD9-81ED-4DB2-BD59-A6C34878D82A}">
                    <a16:rowId xmlns:a16="http://schemas.microsoft.com/office/drawing/2014/main" val="501859195"/>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24248937"/>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Orange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441862"/>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Yellow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148897"/>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Green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75188495"/>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Blue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49846106"/>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Purple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554986450"/>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Grey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±0.005%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661445311"/>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x10</a:t>
                      </a:r>
                      <a:r>
                        <a:rPr lang="en-US" sz="800" baseline="30000">
                          <a:effectLst/>
                          <a:latin typeface="Arial" panose="020B0604020202020204" pitchFamily="34"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787165"/>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Silver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88376703"/>
                  </a:ext>
                </a:extLst>
              </a:tr>
              <a:tr h="0">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Gold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712208809"/>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544813404"/>
              </p:ext>
            </p:extLst>
          </p:nvPr>
        </p:nvGraphicFramePr>
        <p:xfrm>
          <a:off x="427529" y="3014132"/>
          <a:ext cx="4055694" cy="640080"/>
        </p:xfrm>
        <a:graphic>
          <a:graphicData uri="http://schemas.openxmlformats.org/drawingml/2006/table">
            <a:tbl>
              <a:tblPr firstRow="1" firstCol="1" bandRow="1"/>
              <a:tblGrid>
                <a:gridCol w="989965">
                  <a:extLst>
                    <a:ext uri="{9D8B030D-6E8A-4147-A177-3AD203B41FA5}">
                      <a16:colId xmlns:a16="http://schemas.microsoft.com/office/drawing/2014/main" val="921656024"/>
                    </a:ext>
                  </a:extLst>
                </a:gridCol>
                <a:gridCol w="548640">
                  <a:extLst>
                    <a:ext uri="{9D8B030D-6E8A-4147-A177-3AD203B41FA5}">
                      <a16:colId xmlns:a16="http://schemas.microsoft.com/office/drawing/2014/main" val="4106570465"/>
                    </a:ext>
                  </a:extLst>
                </a:gridCol>
                <a:gridCol w="548640">
                  <a:extLst>
                    <a:ext uri="{9D8B030D-6E8A-4147-A177-3AD203B41FA5}">
                      <a16:colId xmlns:a16="http://schemas.microsoft.com/office/drawing/2014/main" val="1711512023"/>
                    </a:ext>
                  </a:extLst>
                </a:gridCol>
                <a:gridCol w="548640">
                  <a:extLst>
                    <a:ext uri="{9D8B030D-6E8A-4147-A177-3AD203B41FA5}">
                      <a16:colId xmlns:a16="http://schemas.microsoft.com/office/drawing/2014/main" val="1840410158"/>
                    </a:ext>
                  </a:extLst>
                </a:gridCol>
                <a:gridCol w="642725">
                  <a:extLst>
                    <a:ext uri="{9D8B030D-6E8A-4147-A177-3AD203B41FA5}">
                      <a16:colId xmlns:a16="http://schemas.microsoft.com/office/drawing/2014/main" val="1177026422"/>
                    </a:ext>
                  </a:extLst>
                </a:gridCol>
                <a:gridCol w="777084">
                  <a:extLst>
                    <a:ext uri="{9D8B030D-6E8A-4147-A177-3AD203B41FA5}">
                      <a16:colId xmlns:a16="http://schemas.microsoft.com/office/drawing/2014/main" val="97687285"/>
                    </a:ext>
                  </a:extLst>
                </a:gridCol>
              </a:tblGrid>
              <a:tr h="213360">
                <a:tc>
                  <a:txBody>
                    <a:bodyPr/>
                    <a:lstStyle/>
                    <a:p>
                      <a:pPr marL="0" marR="0" algn="ctr">
                        <a:lnSpc>
                          <a:spcPct val="107000"/>
                        </a:lnSpc>
                        <a:spcBef>
                          <a:spcPts val="0"/>
                        </a:spcBef>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3-Band Resistor</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Multiplier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37909"/>
                  </a:ext>
                </a:extLst>
              </a:tr>
              <a:tr h="213360">
                <a:tc>
                  <a:txBody>
                    <a:bodyPr/>
                    <a:lstStyle/>
                    <a:p>
                      <a:pPr marL="0" marR="0" algn="ctr">
                        <a:lnSpc>
                          <a:spcPct val="107000"/>
                        </a:lnSpc>
                        <a:spcBef>
                          <a:spcPts val="0"/>
                        </a:spcBef>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4-Band Resistor</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Multiplier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Tolerance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889339"/>
                  </a:ext>
                </a:extLst>
              </a:tr>
              <a:tr h="213360">
                <a:tc>
                  <a:txBody>
                    <a:bodyPr/>
                    <a:lstStyle/>
                    <a:p>
                      <a:pPr marL="0" marR="0" algn="ctr">
                        <a:lnSpc>
                          <a:spcPct val="107000"/>
                        </a:lnSpc>
                        <a:spcBef>
                          <a:spcPts val="0"/>
                        </a:spcBef>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5-Band Resistor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Arial" panose="020B0604020202020204" pitchFamily="34" charset="0"/>
                          <a:ea typeface="Calibri" panose="020F0502020204030204" pitchFamily="34" charset="0"/>
                          <a:cs typeface="Times New Roman" panose="02020603050405020304" pitchFamily="18" charset="0"/>
                        </a:rPr>
                        <a:t>Digit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Multiplier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Tolerance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62923"/>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998437380"/>
              </p:ext>
            </p:extLst>
          </p:nvPr>
        </p:nvGraphicFramePr>
        <p:xfrm>
          <a:off x="5763949" y="3551802"/>
          <a:ext cx="2540000" cy="851535"/>
        </p:xfrm>
        <a:graphic>
          <a:graphicData uri="http://schemas.openxmlformats.org/drawingml/2006/table">
            <a:tbl>
              <a:tblPr firstRow="1" bandRow="1"/>
              <a:tblGrid>
                <a:gridCol w="508000">
                  <a:extLst>
                    <a:ext uri="{9D8B030D-6E8A-4147-A177-3AD203B41FA5}">
                      <a16:colId xmlns:a16="http://schemas.microsoft.com/office/drawing/2014/main" val="412652323"/>
                    </a:ext>
                  </a:extLst>
                </a:gridCol>
                <a:gridCol w="508000">
                  <a:extLst>
                    <a:ext uri="{9D8B030D-6E8A-4147-A177-3AD203B41FA5}">
                      <a16:colId xmlns:a16="http://schemas.microsoft.com/office/drawing/2014/main" val="1113302910"/>
                    </a:ext>
                  </a:extLst>
                </a:gridCol>
                <a:gridCol w="508000">
                  <a:extLst>
                    <a:ext uri="{9D8B030D-6E8A-4147-A177-3AD203B41FA5}">
                      <a16:colId xmlns:a16="http://schemas.microsoft.com/office/drawing/2014/main" val="2853281363"/>
                    </a:ext>
                  </a:extLst>
                </a:gridCol>
                <a:gridCol w="508000">
                  <a:extLst>
                    <a:ext uri="{9D8B030D-6E8A-4147-A177-3AD203B41FA5}">
                      <a16:colId xmlns:a16="http://schemas.microsoft.com/office/drawing/2014/main" val="229077435"/>
                    </a:ext>
                  </a:extLst>
                </a:gridCol>
                <a:gridCol w="508000">
                  <a:extLst>
                    <a:ext uri="{9D8B030D-6E8A-4147-A177-3AD203B41FA5}">
                      <a16:colId xmlns:a16="http://schemas.microsoft.com/office/drawing/2014/main" val="2775255974"/>
                    </a:ext>
                  </a:extLst>
                </a:gridCol>
              </a:tblGrid>
              <a:tr h="20383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3815" marR="43815" marT="22225" marB="222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8600"/>
                    </a:solidFill>
                  </a:tcPr>
                </a:tc>
                <a:extLst>
                  <a:ext uri="{0D108BD9-81ED-4DB2-BD59-A6C34878D82A}">
                    <a16:rowId xmlns:a16="http://schemas.microsoft.com/office/drawing/2014/main" val="2182730536"/>
                  </a:ext>
                </a:extLst>
              </a:tr>
              <a:tr h="20383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Brown</a:t>
                      </a: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Black</a:t>
                      </a: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Black</a:t>
                      </a: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Gold</a:t>
                      </a:r>
                    </a:p>
                  </a:txBody>
                  <a:tcPr marL="43815" marR="43815" marT="22225" marB="222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367"/>
                  </a:ext>
                </a:extLst>
              </a:tr>
              <a:tr h="20383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43815" marR="43815" marT="22225" marB="222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290384"/>
                  </a:ext>
                </a:extLst>
              </a:tr>
              <a:tr h="203835">
                <a:tc gridSpan="5">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10,000 </a:t>
                      </a:r>
                      <a:r>
                        <a:rPr lang="en-US" sz="1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22225" marB="222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4331113"/>
                  </a:ext>
                </a:extLst>
              </a:tr>
            </a:tbl>
          </a:graphicData>
        </a:graphic>
      </p:graphicFrame>
      <p:sp>
        <p:nvSpPr>
          <p:cNvPr id="53" name="Google Shape;67;p14"/>
          <p:cNvSpPr txBox="1"/>
          <p:nvPr/>
        </p:nvSpPr>
        <p:spPr>
          <a:xfrm>
            <a:off x="5935316" y="3210899"/>
            <a:ext cx="2197267"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10,000 </a:t>
            </a:r>
            <a:r>
              <a:rPr lang="en" sz="1100" dirty="0">
                <a:solidFill>
                  <a:srgbClr val="B7B7B7"/>
                </a:solidFill>
                <a:latin typeface="Open Sans"/>
                <a:ea typeface="Open Sans"/>
                <a:cs typeface="Open Sans"/>
                <a:sym typeface="Symbol" panose="05050102010706020507" pitchFamily="18" charset="2"/>
              </a:rPr>
              <a:t> Resistor</a:t>
            </a:r>
            <a:endParaRPr sz="1100" dirty="0">
              <a:solidFill>
                <a:srgbClr val="B7B7B7"/>
              </a:solidFill>
              <a:latin typeface="Open Sans"/>
              <a:ea typeface="Open Sans"/>
              <a:cs typeface="Open Sans"/>
              <a:sym typeface="Open Sans"/>
            </a:endParaRPr>
          </a:p>
        </p:txBody>
      </p:sp>
    </p:spTree>
    <p:extLst>
      <p:ext uri="{BB962C8B-B14F-4D97-AF65-F5344CB8AC3E}">
        <p14:creationId xmlns:p14="http://schemas.microsoft.com/office/powerpoint/2010/main" val="52787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248100" cy="1896039"/>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Digital Input/Output</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You are probably familiar with circuits that use the digital input/output pins on an Arduino microcontroller to turn a switch or an LED on and off. The digital pins have only two values which you can look at in a variety of ways.</a:t>
            </a:r>
            <a:br>
              <a:rPr lang="en-US" sz="1400" dirty="0">
                <a:solidFill>
                  <a:srgbClr val="000000"/>
                </a:solidFill>
                <a:latin typeface="Open Sans"/>
                <a:ea typeface="Open Sans"/>
                <a:cs typeface="Open Sans"/>
                <a:sym typeface="Open Sans"/>
              </a:rPr>
            </a:br>
            <a:endParaRPr sz="2400" b="1" dirty="0">
              <a:solidFill>
                <a:srgbClr val="6091BA"/>
              </a:solidFill>
              <a:latin typeface="Open Sans"/>
              <a:ea typeface="Open Sans"/>
              <a:cs typeface="Open Sans"/>
              <a:sym typeface="Open Sans"/>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graphicFrame>
        <p:nvGraphicFramePr>
          <p:cNvPr id="5" name="Table 4"/>
          <p:cNvGraphicFramePr>
            <a:graphicFrameLocks noGrp="1"/>
          </p:cNvGraphicFramePr>
          <p:nvPr>
            <p:extLst>
              <p:ext uri="{D42A27DB-BD31-4B8C-83A1-F6EECF244321}">
                <p14:modId xmlns:p14="http://schemas.microsoft.com/office/powerpoint/2010/main" val="3139078215"/>
              </p:ext>
            </p:extLst>
          </p:nvPr>
        </p:nvGraphicFramePr>
        <p:xfrm>
          <a:off x="1600200" y="1652673"/>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6857866"/>
                    </a:ext>
                  </a:extLst>
                </a:gridCol>
                <a:gridCol w="3048000">
                  <a:extLst>
                    <a:ext uri="{9D8B030D-6E8A-4147-A177-3AD203B41FA5}">
                      <a16:colId xmlns:a16="http://schemas.microsoft.com/office/drawing/2014/main" val="1797538033"/>
                    </a:ext>
                  </a:extLst>
                </a:gridCol>
              </a:tblGrid>
              <a:tr h="370840">
                <a:tc gridSpan="2">
                  <a:txBody>
                    <a:bodyPr/>
                    <a:lstStyle/>
                    <a:p>
                      <a:pPr algn="ctr"/>
                      <a:r>
                        <a:rPr lang="en-US" dirty="0">
                          <a:solidFill>
                            <a:schemeClr val="bg1"/>
                          </a:solidFill>
                        </a:rPr>
                        <a:t>Digital </a:t>
                      </a:r>
                      <a:r>
                        <a:rPr lang="en-US" dirty="0" err="1">
                          <a:solidFill>
                            <a:schemeClr val="bg1"/>
                          </a:solidFill>
                        </a:rPr>
                        <a:t>Input/Output</a:t>
                      </a:r>
                      <a:r>
                        <a:rPr lang="en-US" dirty="0">
                          <a:solidFill>
                            <a:schemeClr val="bg1"/>
                          </a:solidFill>
                        </a:rPr>
                        <a:t> Pins</a:t>
                      </a:r>
                    </a:p>
                  </a:txBody>
                  <a:tcPr anchor="ctr">
                    <a:lnB w="12700" cap="flat" cmpd="sng" algn="ctr">
                      <a:solidFill>
                        <a:schemeClr val="tx1"/>
                      </a:solidFill>
                      <a:prstDash val="solid"/>
                      <a:round/>
                      <a:headEnd type="none" w="med" len="med"/>
                      <a:tailEnd type="none" w="med" len="med"/>
                    </a:lnB>
                    <a:solidFill>
                      <a:srgbClr val="6091BA"/>
                    </a:solidFill>
                  </a:tcPr>
                </a:tc>
                <a:tc hMerge="1">
                  <a:txBody>
                    <a:bodyPr/>
                    <a:lstStyle/>
                    <a:p>
                      <a:endParaRPr lang="en-US" dirty="0"/>
                    </a:p>
                  </a:txBody>
                  <a:tcPr>
                    <a:lnB w="12700" cap="flat" cmpd="sng" algn="ctr">
                      <a:solidFill>
                        <a:schemeClr val="tx1"/>
                      </a:solidFill>
                      <a:prstDash val="solid"/>
                      <a:round/>
                      <a:headEnd type="none" w="med" len="med"/>
                      <a:tailEnd type="none" w="med" len="med"/>
                    </a:lnB>
                    <a:solidFill>
                      <a:srgbClr val="6091BA"/>
                    </a:solidFill>
                  </a:tcPr>
                </a:tc>
                <a:extLst>
                  <a:ext uri="{0D108BD9-81ED-4DB2-BD59-A6C34878D82A}">
                    <a16:rowId xmlns:a16="http://schemas.microsoft.com/office/drawing/2014/main" val="2557793216"/>
                  </a:ext>
                </a:extLst>
              </a:tr>
              <a:tr h="370840">
                <a:tc>
                  <a:txBody>
                    <a:bodyPr/>
                    <a:lstStyle/>
                    <a:p>
                      <a:pPr algn="ctr"/>
                      <a:r>
                        <a:rPr lang="en-US" dirty="0"/>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Off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749580"/>
                  </a:ext>
                </a:extLst>
              </a:tr>
              <a:tr h="370840">
                <a:tc>
                  <a:txBody>
                    <a:bodyPr/>
                    <a:lstStyle/>
                    <a:p>
                      <a:pPr algn="ctr"/>
                      <a:r>
                        <a:rPr lang="en-US" dirty="0"/>
                        <a:t>Closed</a:t>
                      </a:r>
                      <a:r>
                        <a:rPr lang="en-US" baseline="0" dirty="0"/>
                        <a:t> Circuit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Open Circuit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711785"/>
                  </a:ext>
                </a:extLst>
              </a:tr>
              <a:tr h="370840">
                <a:tc>
                  <a:txBody>
                    <a:bodyPr/>
                    <a:lstStyle/>
                    <a:p>
                      <a:pPr algn="ctr"/>
                      <a:r>
                        <a:rPr lang="en-US"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337109"/>
                  </a:ext>
                </a:extLst>
              </a:tr>
              <a:tr h="370840">
                <a:tc>
                  <a:txBody>
                    <a:bodyPr/>
                    <a:lstStyle/>
                    <a:p>
                      <a:pPr algn="ctr"/>
                      <a:r>
                        <a:rPr lang="en-US" dirty="0"/>
                        <a:t>+5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0</a:t>
                      </a:r>
                      <a:r>
                        <a:rPr lang="en-US" baseline="0" dirty="0"/>
                        <a:t> V</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22264"/>
                  </a:ext>
                </a:extLst>
              </a:tr>
              <a:tr h="370840">
                <a:tc>
                  <a:txBody>
                    <a:bodyPr/>
                    <a:lstStyle/>
                    <a:p>
                      <a:pPr algn="ctr"/>
                      <a:r>
                        <a:rPr lang="en-US" dirty="0"/>
                        <a:t>Binary</a:t>
                      </a:r>
                      <a:r>
                        <a:rPr lang="en-US" baseline="0" dirty="0"/>
                        <a:t> 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Binary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094114"/>
                  </a:ext>
                </a:extLst>
              </a:tr>
            </a:tbl>
          </a:graphicData>
        </a:graphic>
      </p:graphicFrame>
    </p:spTree>
    <p:extLst>
      <p:ext uri="{BB962C8B-B14F-4D97-AF65-F5344CB8AC3E}">
        <p14:creationId xmlns:p14="http://schemas.microsoft.com/office/powerpoint/2010/main" val="290574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24175" y="282760"/>
            <a:ext cx="2598787" cy="3933639"/>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Analog Input/Output</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The Arduino’s built-in analog-to-digital converter (ADC) accepts analog input (continuous signal) as voltages in the </a:t>
            </a:r>
            <a:r>
              <a:rPr lang="en-US" sz="1400" dirty="0">
                <a:solidFill>
                  <a:srgbClr val="000000"/>
                </a:solidFill>
                <a:latin typeface="Open Sans" panose="020B0604020202020204" charset="0"/>
                <a:ea typeface="Open Sans" panose="020B0604020202020204" charset="0"/>
                <a:cs typeface="Open Sans" panose="020B0604020202020204" charset="0"/>
                <a:sym typeface="Open Sans"/>
              </a:rPr>
              <a:t>range 0‒~5 V and automatically converts them to a digital value (discrete values) 0‒1023. The ADC is a 10-bit converter which means it can handle 1024 distinct values.  </a:t>
            </a:r>
            <a:br>
              <a:rPr lang="en-US" sz="1400" dirty="0">
                <a:solidFill>
                  <a:srgbClr val="000000"/>
                </a:solidFill>
                <a:latin typeface="Open Sans"/>
                <a:ea typeface="Open Sans"/>
                <a:cs typeface="Open Sans"/>
                <a:sym typeface="Open Sans"/>
              </a:rPr>
            </a:br>
            <a:endParaRPr sz="2400" b="1" dirty="0">
              <a:solidFill>
                <a:srgbClr val="6091BA"/>
              </a:solidFill>
              <a:latin typeface="Open Sans"/>
              <a:ea typeface="Open Sans"/>
              <a:cs typeface="Open Sans"/>
              <a:sym typeface="Open Sans"/>
            </a:endParaRPr>
          </a:p>
        </p:txBody>
      </p:sp>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graphicFrame>
        <p:nvGraphicFramePr>
          <p:cNvPr id="5" name="Table 4"/>
          <p:cNvGraphicFramePr>
            <a:graphicFrameLocks noGrp="1"/>
          </p:cNvGraphicFramePr>
          <p:nvPr>
            <p:extLst>
              <p:ext uri="{D42A27DB-BD31-4B8C-83A1-F6EECF244321}">
                <p14:modId xmlns:p14="http://schemas.microsoft.com/office/powerpoint/2010/main" val="4056637093"/>
              </p:ext>
            </p:extLst>
          </p:nvPr>
        </p:nvGraphicFramePr>
        <p:xfrm>
          <a:off x="2895598" y="633612"/>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6857866"/>
                    </a:ext>
                  </a:extLst>
                </a:gridCol>
                <a:gridCol w="3048000">
                  <a:extLst>
                    <a:ext uri="{9D8B030D-6E8A-4147-A177-3AD203B41FA5}">
                      <a16:colId xmlns:a16="http://schemas.microsoft.com/office/drawing/2014/main" val="1797538033"/>
                    </a:ext>
                  </a:extLst>
                </a:gridCol>
              </a:tblGrid>
              <a:tr h="370840">
                <a:tc gridSpan="2">
                  <a:txBody>
                    <a:bodyPr/>
                    <a:lstStyle/>
                    <a:p>
                      <a:pPr algn="ctr"/>
                      <a:r>
                        <a:rPr lang="en-US" dirty="0">
                          <a:solidFill>
                            <a:schemeClr val="bg1"/>
                          </a:solidFill>
                        </a:rPr>
                        <a:t>ADC</a:t>
                      </a:r>
                      <a:r>
                        <a:rPr lang="en-US" baseline="0" dirty="0">
                          <a:solidFill>
                            <a:schemeClr val="bg1"/>
                          </a:solidFill>
                        </a:rPr>
                        <a:t> Converter</a:t>
                      </a:r>
                      <a:endParaRPr lang="en-US" dirty="0">
                        <a:solidFill>
                          <a:schemeClr val="bg1"/>
                        </a:solidFill>
                      </a:endParaRPr>
                    </a:p>
                  </a:txBody>
                  <a:tcPr anchor="ctr">
                    <a:lnB w="12700" cap="flat" cmpd="sng" algn="ctr">
                      <a:solidFill>
                        <a:schemeClr val="tx1"/>
                      </a:solidFill>
                      <a:prstDash val="solid"/>
                      <a:round/>
                      <a:headEnd type="none" w="med" len="med"/>
                      <a:tailEnd type="none" w="med" len="med"/>
                    </a:lnB>
                    <a:solidFill>
                      <a:srgbClr val="6091BA"/>
                    </a:solidFill>
                  </a:tcPr>
                </a:tc>
                <a:tc hMerge="1">
                  <a:txBody>
                    <a:bodyPr/>
                    <a:lstStyle/>
                    <a:p>
                      <a:endParaRPr lang="en-US" dirty="0"/>
                    </a:p>
                  </a:txBody>
                  <a:tcPr>
                    <a:lnB w="12700" cap="flat" cmpd="sng" algn="ctr">
                      <a:solidFill>
                        <a:schemeClr val="tx1"/>
                      </a:solidFill>
                      <a:prstDash val="solid"/>
                      <a:round/>
                      <a:headEnd type="none" w="med" len="med"/>
                      <a:tailEnd type="none" w="med" len="med"/>
                    </a:lnB>
                    <a:solidFill>
                      <a:srgbClr val="6091BA"/>
                    </a:solidFill>
                  </a:tcPr>
                </a:tc>
                <a:extLst>
                  <a:ext uri="{0D108BD9-81ED-4DB2-BD59-A6C34878D82A}">
                    <a16:rowId xmlns:a16="http://schemas.microsoft.com/office/drawing/2014/main" val="2557793216"/>
                  </a:ext>
                </a:extLst>
              </a:tr>
              <a:tr h="370840">
                <a:tc>
                  <a:txBody>
                    <a:bodyPr/>
                    <a:lstStyle/>
                    <a:p>
                      <a:pPr algn="ctr"/>
                      <a:r>
                        <a:rPr lang="en-US" dirty="0"/>
                        <a:t>Analog</a:t>
                      </a:r>
                      <a:r>
                        <a:rPr lang="en-US" baseline="0" dirty="0"/>
                        <a:t> Input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Digital 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749580"/>
                  </a:ext>
                </a:extLst>
              </a:tr>
              <a:tr h="370840">
                <a:tc>
                  <a:txBody>
                    <a:bodyPr/>
                    <a:lstStyle/>
                    <a:p>
                      <a:pPr algn="ctr"/>
                      <a:r>
                        <a:rPr lang="en-US" dirty="0"/>
                        <a:t>0 mV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711785"/>
                  </a:ext>
                </a:extLst>
              </a:tr>
              <a:tr h="370840">
                <a:tc>
                  <a:txBody>
                    <a:bodyPr/>
                    <a:lstStyle/>
                    <a:p>
                      <a:pPr algn="ctr"/>
                      <a:r>
                        <a:rPr lang="en-US" dirty="0"/>
                        <a:t>Anything in-between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Rounded</a:t>
                      </a:r>
                      <a:r>
                        <a:rPr lang="en-US" baseline="0" dirty="0"/>
                        <a:t> digital value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5864689"/>
                  </a:ext>
                </a:extLst>
              </a:tr>
              <a:tr h="370840">
                <a:tc>
                  <a:txBody>
                    <a:bodyPr/>
                    <a:lstStyle/>
                    <a:p>
                      <a:pPr algn="ctr"/>
                      <a:r>
                        <a:rPr lang="en-US" dirty="0"/>
                        <a:t>5000</a:t>
                      </a:r>
                      <a:r>
                        <a:rPr lang="en-US" baseline="0" dirty="0"/>
                        <a:t> mV</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1023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337109"/>
                  </a:ext>
                </a:extLst>
              </a:tr>
            </a:tbl>
          </a:graphicData>
        </a:graphic>
      </p:graphicFrame>
      <p:sp>
        <p:nvSpPr>
          <p:cNvPr id="2" name="Rectangle 1"/>
          <p:cNvSpPr/>
          <p:nvPr/>
        </p:nvSpPr>
        <p:spPr>
          <a:xfrm>
            <a:off x="2822963" y="2645803"/>
            <a:ext cx="6168635" cy="1169551"/>
          </a:xfrm>
          <a:prstGeom prst="rect">
            <a:avLst/>
          </a:prstGeom>
        </p:spPr>
        <p:txBody>
          <a:bodyPr wrap="square">
            <a:spAutoFit/>
          </a:bodyPr>
          <a:lstStyle/>
          <a:p>
            <a:r>
              <a:rPr lang="en-US" dirty="0">
                <a:latin typeface="Open Sans"/>
                <a:ea typeface="Open Sans"/>
                <a:cs typeface="Open Sans"/>
                <a:sym typeface="Open Sans"/>
              </a:rPr>
              <a:t>The analogRead() line is the command that reads the digital value from the specified pin. The map() function proportionally converts one range of values to another: </a:t>
            </a:r>
            <a:r>
              <a:rPr lang="en-US" dirty="0" err="1">
                <a:latin typeface="Open Sans"/>
                <a:ea typeface="Open Sans"/>
                <a:cs typeface="Open Sans"/>
                <a:sym typeface="Open Sans"/>
              </a:rPr>
              <a:t>fsrVoltage</a:t>
            </a:r>
            <a:r>
              <a:rPr lang="en-US" dirty="0">
                <a:latin typeface="Open Sans"/>
                <a:ea typeface="Open Sans"/>
                <a:cs typeface="Open Sans"/>
                <a:sym typeface="Open Sans"/>
              </a:rPr>
              <a:t> = map(FSRval, 0, 1023, 0, 5000). The map value only works with integers and will round an output to the nearest integer. This is why we will work in mV rather than V.</a:t>
            </a:r>
            <a:endParaRPr lang="en-US" dirty="0"/>
          </a:p>
        </p:txBody>
      </p:sp>
    </p:spTree>
    <p:extLst>
      <p:ext uri="{BB962C8B-B14F-4D97-AF65-F5344CB8AC3E}">
        <p14:creationId xmlns:p14="http://schemas.microsoft.com/office/powerpoint/2010/main" val="17408870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2431</TotalTime>
  <Words>882</Words>
  <Application>Microsoft Office PowerPoint</Application>
  <PresentationFormat>On-screen Show (16:9)</PresentationFormat>
  <Paragraphs>152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Cambria Math</vt:lpstr>
      <vt:lpstr>Open Sans</vt:lpstr>
      <vt:lpstr>Symbol</vt:lpstr>
      <vt:lpstr>Calibri</vt:lpstr>
      <vt:lpstr>Arial</vt:lpstr>
      <vt:lpstr>Simple Light</vt:lpstr>
      <vt:lpstr>PowerPoint Presentation</vt:lpstr>
      <vt:lpstr>Voltage Dividers In this activity, you will connect the force-sensitive resistor to an Arduino microcontroller to read the sensor values. The analog inputs of an Arduino microcontroller measure voltage and not resistance. A voltage divider is used to interface between the two. Based on the input voltage, the resistance of the FSR can be calculated.  The input of the analog pin is the voltage across the pull-down resistor. The pull-down resistor ensures a known state so when no input (no pressure) is applied, it is essentially an open circuit.  The FSR and the pull-up resistor are in series and their common node is connected to the analog pin. The source voltage Vin is distributed across both resistors which forms a voltage divider. The voltage divides in direct proportion to the resistance.</vt:lpstr>
      <vt:lpstr>Voltage Dividers, cont. For our circuit: * Vin = 5 V * R1 = FSR variable resistance * R2 = 10 k pull-up resistor  We are interested in Vout, which is the voltage across the pull-up resistor R2, but you can also calculate the voltage across the FSR R1. </vt:lpstr>
      <vt:lpstr>Breadboarding Basics A breadboard is used to construct prototype (temporary) circuits for testing or simply to try out an idea. No soldering is needed so it is easy to change connections and replace components. Parts will not be damaged by soldering so they will be available for re-use afterwards.  Don’t be fooled! You can still damage components due to overload or short circuit resulting in blue smoke. </vt:lpstr>
      <vt:lpstr>Conductive Layout Power Rails: When you build a circuit you may need many components requiring power. The entire row of 30 holes is electrically connected together. There is another row on the opposite side providing another 30 holes. The two rows are not connected so if you want them to be, you can add a jumper wire between the rows.   Terminal Strips: Each group of 5 pins is also connected together. Note that the columns on either side of the middle divider are not connected together. This means a maximum of five components per column.    </vt:lpstr>
      <vt:lpstr>Resistor Bands Refresher </vt:lpstr>
      <vt:lpstr>Digital Input/Output You are probably familiar with circuits that use the digital input/output pins on an Arduino microcontroller to turn a switch or an LED on and off. The digital pins have only two values which you can look at in a variety of ways. </vt:lpstr>
      <vt:lpstr>Analog Input/Output The Arduino’s built-in analog-to-digital converter (ADC) accepts analog input (continuous signal) as voltages in the range 0‒~5 V and automatically converts them to a digital value (discrete values) 0‒1023. The ADC is a 10-bit converter which means it can handle 1024 distinct values.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Diane</dc:creator>
  <cp:lastModifiedBy>Zain Alexander Iqbal</cp:lastModifiedBy>
  <cp:revision>43</cp:revision>
  <dcterms:modified xsi:type="dcterms:W3CDTF">2022-12-21T21:29:03Z</dcterms:modified>
</cp:coreProperties>
</file>