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9" r:id="rId3"/>
    <p:sldId id="260" r:id="rId4"/>
    <p:sldId id="261" r:id="rId5"/>
    <p:sldId id="263" r:id="rId6"/>
  </p:sldIdLst>
  <p:sldSz cx="9144000" cy="5143500" type="screen16x9"/>
  <p:notesSz cx="6858000" cy="9144000"/>
  <p:embeddedFontLst>
    <p:embeddedFont>
      <p:font typeface="Open Sans" panose="020B0806030504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FCC3B"/>
    <a:srgbClr val="8D64AA"/>
    <a:srgbClr val="609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62" d="100"/>
          <a:sy n="162" d="100"/>
        </p:scale>
        <p:origin x="14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2606788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50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</a:t>
            </a:r>
            <a:r>
              <a:rPr lang="en-US" baseline="0" dirty="0"/>
              <a:t> questions that you can poll your students with. </a:t>
            </a:r>
          </a:p>
          <a:p>
            <a:pPr lvl="1"/>
            <a:r>
              <a:rPr lang="en-US" baseline="0" dirty="0"/>
              <a:t>You can choose to have students raise their hands when answering the questions, turn these questions into a Google Form, or even use a polling app like </a:t>
            </a:r>
            <a:r>
              <a:rPr lang="en-US" baseline="0" dirty="0" err="1"/>
              <a:t>poll.ev</a:t>
            </a:r>
            <a:r>
              <a:rPr lang="en-US" baseline="0" dirty="0"/>
              <a:t> </a:t>
            </a:r>
            <a:r>
              <a:rPr lang="en-US" baseline="0"/>
              <a:t>or socrative.com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26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1058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997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</a:t>
            </a:r>
            <a:r>
              <a:rPr lang="en-US" baseline="0" dirty="0"/>
              <a:t> questions that you can poll your students with. </a:t>
            </a:r>
          </a:p>
          <a:p>
            <a:pPr lvl="1"/>
            <a:r>
              <a:rPr lang="en-US" baseline="0" dirty="0"/>
              <a:t>You can choose to have students raise their hands when answering the questions, turn these questions into a Google Form, or even use a polling app like </a:t>
            </a:r>
            <a:r>
              <a:rPr lang="en-US" baseline="0" dirty="0" err="1"/>
              <a:t>poll.ev</a:t>
            </a:r>
            <a:r>
              <a:rPr lang="en-US" baseline="0" dirty="0"/>
              <a:t> </a:t>
            </a:r>
            <a:r>
              <a:rPr lang="en-US" baseline="0"/>
              <a:t>or socrative.com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04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lifeandstyle/shortcuts/2015/apr/19/children-bad-backs-uncomfortable-school-chairs-campaign?CMP=share_btn_link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46375" y="125128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58;p13"/>
          <p:cNvSpPr txBox="1"/>
          <p:nvPr/>
        </p:nvSpPr>
        <p:spPr>
          <a:xfrm>
            <a:off x="863100" y="2924337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TAKE A SEAT! MINIMIZING PRESSURE AND OPTIMIZING COMFORT IN SCHOOL CHAIRS </a:t>
            </a:r>
            <a:endParaRPr sz="1200" b="1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815" y="1423603"/>
            <a:ext cx="5911995" cy="11212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00" y="122669"/>
            <a:ext cx="8520600" cy="841800"/>
          </a:xfrm>
        </p:spPr>
        <p:txBody>
          <a:bodyPr/>
          <a:lstStyle/>
          <a:p>
            <a:r>
              <a:rPr lang="en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POLL THE CLASSROOM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972" y="1120936"/>
            <a:ext cx="8893055" cy="2901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2000" dirty="0">
                <a:latin typeface="Open Sans"/>
                <a:ea typeface="Open Sans"/>
                <a:cs typeface="Open Sans"/>
                <a:sym typeface="Open Sans"/>
              </a:rPr>
              <a:t>Rate the comfort of your school desk chair on a scale of 1 (most uncomfortable chair I’ve ever sat in) to 5 (most comfortable chair I’ve ever sat in).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US" sz="2000" dirty="0"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2000" b="1" dirty="0">
                <a:latin typeface="Open Sans"/>
                <a:ea typeface="Open Sans"/>
                <a:cs typeface="Open Sans"/>
                <a:sym typeface="Open Sans"/>
              </a:rPr>
              <a:t>True or False: </a:t>
            </a:r>
            <a:r>
              <a:rPr lang="en-US" sz="2000" dirty="0">
                <a:latin typeface="Open Sans"/>
                <a:ea typeface="Open Sans"/>
                <a:cs typeface="Open Sans"/>
                <a:sym typeface="Open Sans"/>
              </a:rPr>
              <a:t>I am comfortable in my seat right now.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endParaRPr lang="en-US" sz="2000" dirty="0">
              <a:latin typeface="Open Sans"/>
              <a:ea typeface="Open Sans"/>
              <a:cs typeface="Open Sans"/>
              <a:sym typeface="Open Sans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en-US" sz="20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Improvement: </a:t>
            </a:r>
            <a:r>
              <a:rPr lang="en-US" sz="20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Brainstorm with a partner 1 or more ways that the school desk chair could be improved.</a:t>
            </a:r>
            <a:endParaRPr lang="en-US" sz="2000" b="1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44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00" y="122669"/>
            <a:ext cx="8520600" cy="841800"/>
          </a:xfrm>
        </p:spPr>
        <p:txBody>
          <a:bodyPr/>
          <a:lstStyle/>
          <a:p>
            <a:r>
              <a:rPr lang="en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THE PROBLEM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9199" y="803850"/>
            <a:ext cx="8520600" cy="357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18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As identified by our classmates, we can agree that our school desk seats are not as comfortable as they could be. </a:t>
            </a:r>
          </a:p>
          <a:p>
            <a:pPr lvl="0">
              <a:lnSpc>
                <a:spcPct val="115000"/>
              </a:lnSpc>
            </a:pPr>
            <a:endParaRPr lang="en-US" sz="18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lvl="0">
              <a:lnSpc>
                <a:spcPct val="115000"/>
              </a:lnSpc>
            </a:pPr>
            <a:endParaRPr lang="en-US" sz="18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lvl="0">
              <a:lnSpc>
                <a:spcPct val="115000"/>
              </a:lnSpc>
            </a:pPr>
            <a:r>
              <a:rPr lang="en-US" sz="18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According to </a:t>
            </a:r>
            <a:r>
              <a:rPr lang="en-US" sz="18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hlinkClick r:id="rId3"/>
              </a:rPr>
              <a:t>this article </a:t>
            </a:r>
            <a:r>
              <a:rPr lang="en-US" sz="18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 “The Guardian”: 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The average child spends </a:t>
            </a:r>
            <a:r>
              <a:rPr lang="en-US" sz="1800" i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15,000 hours </a:t>
            </a:r>
            <a:r>
              <a:rPr lang="en-US" sz="18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sitting on chairs during their school life.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One in five of children suffer back pain and three students from every classroom will see a doctor before their 16th birthday with complaints of back pain. </a:t>
            </a: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These chairs are mass-produced without comfort in mind. </a:t>
            </a:r>
          </a:p>
        </p:txBody>
      </p:sp>
    </p:spTree>
    <p:extLst>
      <p:ext uri="{BB962C8B-B14F-4D97-AF65-F5344CB8AC3E}">
        <p14:creationId xmlns:p14="http://schemas.microsoft.com/office/powerpoint/2010/main" val="116606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00" y="122669"/>
            <a:ext cx="8520600" cy="841800"/>
          </a:xfrm>
        </p:spPr>
        <p:txBody>
          <a:bodyPr/>
          <a:lstStyle/>
          <a:p>
            <a:r>
              <a:rPr lang="en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THE CHALLENGE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39200" y="810725"/>
            <a:ext cx="8514920" cy="777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2000" b="1" u="sng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Your Task: </a:t>
            </a:r>
            <a:r>
              <a:rPr lang="en-US" sz="20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Design a cushion that minimizes the pressure felt when sitting down.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3520" y="1876926"/>
            <a:ext cx="4159490" cy="2246769"/>
          </a:xfrm>
          <a:prstGeom prst="rect">
            <a:avLst/>
          </a:prstGeom>
          <a:noFill/>
          <a:ln w="28575">
            <a:solidFill>
              <a:srgbClr val="8D64AA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000" b="1" u="sng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Criteria: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Your cushion must be able to fit on a chair and on the capacitance sensor.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Your cushion must be portable to take from class to class.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97470" y="1876926"/>
            <a:ext cx="4159490" cy="2046714"/>
          </a:xfrm>
          <a:prstGeom prst="rect">
            <a:avLst/>
          </a:prstGeom>
          <a:noFill/>
          <a:ln w="28575">
            <a:solidFill>
              <a:srgbClr val="9FCC3B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sz="2000" b="1" u="sng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Constraints: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Your cushion must only use supplies provided by, or approved by, your teacher.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Your cushion must be built within the allotted time. </a:t>
            </a:r>
          </a:p>
          <a:p>
            <a:pPr lvl="0"/>
            <a:endParaRPr lang="en-US" sz="7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633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200" y="122669"/>
            <a:ext cx="8520600" cy="841800"/>
          </a:xfrm>
        </p:spPr>
        <p:txBody>
          <a:bodyPr/>
          <a:lstStyle/>
          <a:p>
            <a:r>
              <a:rPr lang="en" b="1" dirty="0">
                <a:solidFill>
                  <a:srgbClr val="6091BA"/>
                </a:solidFill>
                <a:latin typeface="Open Sans"/>
                <a:ea typeface="Open Sans"/>
                <a:cs typeface="Open Sans"/>
                <a:sym typeface="Open Sans"/>
              </a:rPr>
              <a:t>ENGINEERING DESIGN PROCESS</a:t>
            </a:r>
            <a:endParaRPr lang="en-US" dirty="0"/>
          </a:p>
        </p:txBody>
      </p:sp>
      <p:sp>
        <p:nvSpPr>
          <p:cNvPr id="4" name="Google Shape;74;p14"/>
          <p:cNvSpPr/>
          <p:nvPr/>
        </p:nvSpPr>
        <p:spPr>
          <a:xfrm>
            <a:off x="339200" y="1336984"/>
            <a:ext cx="2173451" cy="318504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Sketch: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Your group will first create a sketch and list of materials needed for your cushion idea.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The sketch must be approved by teacher.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" name="Google Shape;74;p14"/>
          <p:cNvSpPr/>
          <p:nvPr/>
        </p:nvSpPr>
        <p:spPr>
          <a:xfrm>
            <a:off x="3512774" y="1338823"/>
            <a:ext cx="2173451" cy="3185049"/>
          </a:xfrm>
          <a:prstGeom prst="rect">
            <a:avLst/>
          </a:prstGeom>
          <a:ln>
            <a:solidFill>
              <a:srgbClr val="8D64AA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Build: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Your group will create your cushion using materials in-class.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Don’t forget about the </a:t>
            </a:r>
            <a:r>
              <a:rPr lang="en-US" sz="16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criteria </a:t>
            </a:r>
            <a:r>
              <a:rPr 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and </a:t>
            </a:r>
            <a:r>
              <a:rPr lang="en-US" sz="16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constraints</a:t>
            </a:r>
            <a:r>
              <a:rPr 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 while you are building!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" name="Google Shape;74;p14"/>
          <p:cNvSpPr/>
          <p:nvPr/>
        </p:nvSpPr>
        <p:spPr>
          <a:xfrm>
            <a:off x="6686349" y="1336984"/>
            <a:ext cx="2173451" cy="3185049"/>
          </a:xfrm>
          <a:prstGeom prst="rect">
            <a:avLst/>
          </a:prstGeom>
          <a:ln>
            <a:solidFill>
              <a:srgbClr val="9FCC3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Test: </a:t>
            </a:r>
            <a:br>
              <a:rPr lang="en-US" sz="16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endParaRPr lang="en-US" sz="1600" b="1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Each group will then test the success of their design using the capacitance sensor they built!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Whose design will be the most successful?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" name="Right Arrow 2"/>
          <p:cNvSpPr/>
          <p:nvPr/>
        </p:nvSpPr>
        <p:spPr>
          <a:xfrm>
            <a:off x="2603638" y="2488818"/>
            <a:ext cx="818148" cy="529389"/>
          </a:xfrm>
          <a:prstGeom prst="rightArrow">
            <a:avLst/>
          </a:prstGeom>
          <a:gradFill flip="none" rotWithShape="1">
            <a:gsLst>
              <a:gs pos="34000">
                <a:schemeClr val="accent1"/>
              </a:gs>
              <a:gs pos="100000">
                <a:srgbClr val="8D64A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5777213" y="2488817"/>
            <a:ext cx="818148" cy="529389"/>
          </a:xfrm>
          <a:prstGeom prst="rightArrow">
            <a:avLst/>
          </a:prstGeom>
          <a:gradFill flip="none" rotWithShape="1">
            <a:gsLst>
              <a:gs pos="100000">
                <a:srgbClr val="9FCC3B"/>
              </a:gs>
              <a:gs pos="0">
                <a:srgbClr val="8D64AA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73505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416</Words>
  <Application>Microsoft Office PowerPoint</Application>
  <PresentationFormat>On-screen Show (16:9)</PresentationFormat>
  <Paragraphs>42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Open Sans</vt:lpstr>
      <vt:lpstr>Arial</vt:lpstr>
      <vt:lpstr>Simple Light</vt:lpstr>
      <vt:lpstr>PowerPoint Presentation</vt:lpstr>
      <vt:lpstr>POLL THE CLASSROOM</vt:lpstr>
      <vt:lpstr>THE PROBLEM</vt:lpstr>
      <vt:lpstr>THE CHALLENGE </vt:lpstr>
      <vt:lpstr>ENGINEERING DESIGN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LaPane</dc:creator>
  <cp:lastModifiedBy>Zain Alexander Iqbal</cp:lastModifiedBy>
  <cp:revision>6</cp:revision>
  <dcterms:modified xsi:type="dcterms:W3CDTF">2023-01-31T22:57:25Z</dcterms:modified>
</cp:coreProperties>
</file>