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78" r:id="rId3"/>
    <p:sldId id="259" r:id="rId4"/>
    <p:sldId id="260" r:id="rId5"/>
    <p:sldId id="261" r:id="rId6"/>
    <p:sldId id="262" r:id="rId7"/>
    <p:sldId id="263" r:id="rId8"/>
    <p:sldId id="264" r:id="rId9"/>
    <p:sldId id="265" r:id="rId10"/>
    <p:sldId id="266" r:id="rId11"/>
    <p:sldId id="267" r:id="rId12"/>
    <p:sldId id="268" r:id="rId13"/>
    <p:sldId id="269" r:id="rId14"/>
    <p:sldId id="270" r:id="rId15"/>
    <p:sldId id="279" r:id="rId16"/>
    <p:sldId id="272" r:id="rId17"/>
    <p:sldId id="273" r:id="rId18"/>
    <p:sldId id="274" r:id="rId19"/>
    <p:sldId id="275" r:id="rId20"/>
    <p:sldId id="276" r:id="rId21"/>
    <p:sldId id="277" r:id="rId22"/>
  </p:sldIdLst>
  <p:sldSz cx="9144000" cy="5143500" type="screen16x9"/>
  <p:notesSz cx="6858000" cy="9144000"/>
  <p:embeddedFontLst>
    <p:embeddedFont>
      <p:font typeface="Cambria" panose="02040503050406030204" pitchFamily="18" charset="0"/>
      <p:regular r:id="rId24"/>
      <p:bold r:id="rId25"/>
      <p:italic r:id="rId26"/>
      <p:boldItalic r:id="rId27"/>
    </p:embeddedFont>
    <p:embeddedFont>
      <p:font typeface="Open Sans" panose="020B08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A81B"/>
    <a:srgbClr val="9FCC3B"/>
    <a:srgbClr val="8D64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54759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7097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346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5348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125129"/>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rgbClr val="FFFFFF"/>
                </a:solidFill>
                <a:latin typeface="Open Sans"/>
                <a:ea typeface="Open Sans"/>
                <a:cs typeface="Open Sans"/>
                <a:sym typeface="Open Sans"/>
              </a:rPr>
              <a:t>TAKE A SEAT! MINIMIZING PRESSURE AND OPTIMIZING COMFORT IN SCHOOL CHAIRS </a:t>
            </a:r>
            <a:endParaRPr sz="1200" b="1" dirty="0">
              <a:solidFill>
                <a:srgbClr val="FFFFFF"/>
              </a:solidFill>
              <a:latin typeface="Open Sans"/>
              <a:ea typeface="Open Sans"/>
              <a:cs typeface="Open Sans"/>
              <a:sym typeface="Open Sans"/>
            </a:endParaRPr>
          </a:p>
        </p:txBody>
      </p:sp>
      <p:graphicFrame>
        <p:nvGraphicFramePr>
          <p:cNvPr id="4" name="Table 3"/>
          <p:cNvGraphicFramePr>
            <a:graphicFrameLocks noGrp="1"/>
          </p:cNvGraphicFramePr>
          <p:nvPr>
            <p:extLst>
              <p:ext uri="{D42A27DB-BD31-4B8C-83A1-F6EECF244321}">
                <p14:modId xmlns:p14="http://schemas.microsoft.com/office/powerpoint/2010/main" val="3702815404"/>
              </p:ext>
            </p:extLst>
          </p:nvPr>
        </p:nvGraphicFramePr>
        <p:xfrm>
          <a:off x="2882508" y="3472528"/>
          <a:ext cx="3628295" cy="302260"/>
        </p:xfrm>
        <a:graphic>
          <a:graphicData uri="http://schemas.openxmlformats.org/drawingml/2006/table">
            <a:tbl>
              <a:tblPr firstRow="1" firstCol="1" bandRow="1">
                <a:tableStyleId>{5C22544A-7EE6-4342-B048-85BDC9FD1C3A}</a:tableStyleId>
              </a:tblPr>
              <a:tblGrid>
                <a:gridCol w="3628295">
                  <a:extLst>
                    <a:ext uri="{9D8B030D-6E8A-4147-A177-3AD203B41FA5}">
                      <a16:colId xmlns:a16="http://schemas.microsoft.com/office/drawing/2014/main" val="20000"/>
                    </a:ext>
                  </a:extLst>
                </a:gridCol>
              </a:tblGrid>
              <a:tr h="302260">
                <a:tc>
                  <a:txBody>
                    <a:bodyPr/>
                    <a:lstStyle/>
                    <a:p>
                      <a:pPr marL="0" marR="0" algn="ctr">
                        <a:lnSpc>
                          <a:spcPct val="115000"/>
                        </a:lnSpc>
                        <a:spcBef>
                          <a:spcPts val="0"/>
                        </a:spcBef>
                        <a:spcAft>
                          <a:spcPts val="0"/>
                        </a:spcAft>
                      </a:pPr>
                      <a:r>
                        <a:rPr lang="en-US" sz="1100" dirty="0">
                          <a:effectLst/>
                          <a:latin typeface="+mn-lt"/>
                          <a:ea typeface="+mn-ea"/>
                          <a:cs typeface="+mn-cs"/>
                        </a:rPr>
                        <a:t>STEP</a:t>
                      </a:r>
                      <a:r>
                        <a:rPr lang="en-US" sz="1100" baseline="0" dirty="0">
                          <a:effectLst/>
                          <a:latin typeface="+mn-lt"/>
                          <a:ea typeface="+mn-ea"/>
                          <a:cs typeface="+mn-cs"/>
                        </a:rPr>
                        <a:t> – BY – STEP HOW TO BUILD THE SENSOR </a:t>
                      </a:r>
                      <a:endParaRPr lang="en-US" sz="1100" dirty="0">
                        <a:effectLst/>
                        <a:latin typeface="Cambria" panose="02040503050406030204" pitchFamily="18" charset="0"/>
                        <a:ea typeface="Cambria" panose="020405030504060302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bl>
          </a:graphicData>
        </a:graphic>
      </p:graphicFrame>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0915" y="1061406"/>
            <a:ext cx="6000793" cy="113808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8</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3416320"/>
          </a:xfrm>
          <a:prstGeom prst="rect">
            <a:avLst/>
          </a:prstGeom>
          <a:noFill/>
          <a:ln w="28575">
            <a:solidFill>
              <a:srgbClr val="8D64AA"/>
            </a:solidFill>
          </a:ln>
        </p:spPr>
        <p:txBody>
          <a:bodyPr wrap="square" rtlCol="0">
            <a:spAutoFit/>
          </a:bodyPr>
          <a:lstStyle/>
          <a:p>
            <a:pPr lvl="0"/>
            <a:r>
              <a:rPr lang="en-US" sz="2400" dirty="0">
                <a:latin typeface="Open Sans" panose="020B0604020202020204" charset="0"/>
                <a:ea typeface="Open Sans" panose="020B0604020202020204" charset="0"/>
                <a:cs typeface="Open Sans" panose="020B0604020202020204" charset="0"/>
              </a:rPr>
              <a:t>Place the rectangular piece of tin foil in the middle of one of the pieces of wax paper. Use about 12 cm (about 5 inches) of tape to tape down 3 of the sides, leaving one side untapped. </a:t>
            </a:r>
          </a:p>
        </p:txBody>
      </p:sp>
      <p:pic>
        <p:nvPicPr>
          <p:cNvPr id="3" name="Picture 2"/>
          <p:cNvPicPr>
            <a:picLocks noChangeAspect="1"/>
          </p:cNvPicPr>
          <p:nvPr/>
        </p:nvPicPr>
        <p:blipFill>
          <a:blip r:embed="rId2"/>
          <a:stretch>
            <a:fillRect/>
          </a:stretch>
        </p:blipFill>
        <p:spPr>
          <a:xfrm>
            <a:off x="4510122" y="130630"/>
            <a:ext cx="4475749" cy="4570312"/>
          </a:xfrm>
          <a:prstGeom prst="rect">
            <a:avLst/>
          </a:prstGeom>
        </p:spPr>
      </p:pic>
    </p:spTree>
    <p:extLst>
      <p:ext uri="{BB962C8B-B14F-4D97-AF65-F5344CB8AC3E}">
        <p14:creationId xmlns:p14="http://schemas.microsoft.com/office/powerpoint/2010/main" val="78902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9</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3170099"/>
          </a:xfrm>
          <a:prstGeom prst="rect">
            <a:avLst/>
          </a:prstGeom>
          <a:noFill/>
          <a:ln w="28575">
            <a:solidFill>
              <a:srgbClr val="8D64AA"/>
            </a:solidFill>
          </a:ln>
        </p:spPr>
        <p:txBody>
          <a:bodyPr wrap="square" rtlCol="0">
            <a:spAutoFit/>
          </a:bodyPr>
          <a:lstStyle/>
          <a:p>
            <a:pPr lvl="0"/>
            <a:r>
              <a:rPr lang="en-US" sz="2000" dirty="0">
                <a:latin typeface="Open Sans" panose="020B0604020202020204" charset="0"/>
                <a:ea typeface="Open Sans" panose="020B0604020202020204" charset="0"/>
                <a:cs typeface="Open Sans" panose="020B0604020202020204" charset="0"/>
              </a:rPr>
              <a:t>Place the second piece of tin foil with a tail in the middle of one of the other pieces of wax paper. The tail should be on the opposite side of the other piece of tin foil with the tail. Use another 12 cm (about 5 inches) of tape to tape down the 3 sides that do NOT have the tail.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122" y="130630"/>
            <a:ext cx="4475750" cy="2726657"/>
          </a:xfrm>
          <a:prstGeom prst="rect">
            <a:avLst/>
          </a:prstGeom>
        </p:spPr>
      </p:pic>
    </p:spTree>
    <p:extLst>
      <p:ext uri="{BB962C8B-B14F-4D97-AF65-F5344CB8AC3E}">
        <p14:creationId xmlns:p14="http://schemas.microsoft.com/office/powerpoint/2010/main" val="15125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10</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2862322"/>
          </a:xfrm>
          <a:prstGeom prst="rect">
            <a:avLst/>
          </a:prstGeom>
          <a:noFill/>
          <a:ln w="28575">
            <a:solidFill>
              <a:srgbClr val="8D64AA"/>
            </a:solidFill>
          </a:ln>
        </p:spPr>
        <p:txBody>
          <a:bodyPr wrap="square" rtlCol="0">
            <a:spAutoFit/>
          </a:bodyPr>
          <a:lstStyle/>
          <a:p>
            <a:r>
              <a:rPr lang="en-US" sz="2000" dirty="0">
                <a:latin typeface="Open Sans" panose="020B0604020202020204" charset="0"/>
                <a:ea typeface="Open Sans" panose="020B0604020202020204" charset="0"/>
                <a:cs typeface="Open Sans" panose="020B0604020202020204" charset="0"/>
              </a:rPr>
              <a:t>Stack each tin foil/wax paper onto each other as such: On the bottom should be one of the pieces of tin foil with the tail, in the middle should be the rectangular piece of tin foil, on the top should be the other piece of tin foil with the tail.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122" y="130630"/>
            <a:ext cx="4475748" cy="2177390"/>
          </a:xfrm>
          <a:prstGeom prst="rect">
            <a:avLst/>
          </a:prstGeom>
        </p:spPr>
      </p:pic>
    </p:spTree>
    <p:extLst>
      <p:ext uri="{BB962C8B-B14F-4D97-AF65-F5344CB8AC3E}">
        <p14:creationId xmlns:p14="http://schemas.microsoft.com/office/powerpoint/2010/main" val="589514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11</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2308324"/>
          </a:xfrm>
          <a:prstGeom prst="rect">
            <a:avLst/>
          </a:prstGeom>
          <a:noFill/>
          <a:ln w="28575">
            <a:solidFill>
              <a:srgbClr val="8D64AA"/>
            </a:solidFill>
          </a:ln>
        </p:spPr>
        <p:txBody>
          <a:bodyPr wrap="square" rtlCol="0">
            <a:spAutoFit/>
          </a:bodyPr>
          <a:lstStyle/>
          <a:p>
            <a:r>
              <a:rPr lang="en-US" sz="3600" dirty="0">
                <a:latin typeface="Open Sans" panose="020B0604020202020204" charset="0"/>
                <a:ea typeface="Open Sans" panose="020B0604020202020204" charset="0"/>
                <a:cs typeface="Open Sans" panose="020B0604020202020204" charset="0"/>
              </a:rPr>
              <a:t>Place a paper clip on each of the tails of the tin foil only.</a:t>
            </a:r>
          </a:p>
        </p:txBody>
      </p:sp>
      <p:pic>
        <p:nvPicPr>
          <p:cNvPr id="3" name="Picture 2"/>
          <p:cNvPicPr>
            <a:picLocks noChangeAspect="1"/>
          </p:cNvPicPr>
          <p:nvPr/>
        </p:nvPicPr>
        <p:blipFill>
          <a:blip r:embed="rId2"/>
          <a:stretch>
            <a:fillRect/>
          </a:stretch>
        </p:blipFill>
        <p:spPr>
          <a:xfrm>
            <a:off x="4510123" y="130630"/>
            <a:ext cx="4475748" cy="4572000"/>
          </a:xfrm>
          <a:prstGeom prst="rect">
            <a:avLst/>
          </a:prstGeom>
        </p:spPr>
      </p:pic>
    </p:spTree>
    <p:extLst>
      <p:ext uri="{BB962C8B-B14F-4D97-AF65-F5344CB8AC3E}">
        <p14:creationId xmlns:p14="http://schemas.microsoft.com/office/powerpoint/2010/main" val="267867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12</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3108543"/>
          </a:xfrm>
          <a:prstGeom prst="rect">
            <a:avLst/>
          </a:prstGeom>
          <a:noFill/>
          <a:ln w="28575">
            <a:solidFill>
              <a:srgbClr val="8D64AA"/>
            </a:solidFill>
          </a:ln>
        </p:spPr>
        <p:txBody>
          <a:bodyPr wrap="square" rtlCol="0">
            <a:spAutoFit/>
          </a:bodyPr>
          <a:lstStyle/>
          <a:p>
            <a:pPr lvl="0"/>
            <a:r>
              <a:rPr lang="en-US" sz="2800" dirty="0">
                <a:latin typeface="Open Sans" panose="020B0604020202020204" charset="0"/>
                <a:ea typeface="Open Sans" panose="020B0604020202020204" charset="0"/>
                <a:cs typeface="Open Sans" panose="020B0604020202020204" charset="0"/>
              </a:rPr>
              <a:t>Place all of the sheets of tin foil and wax paper into the clear sheet protector, with the tin foil tails sticking out of the slot at the top.</a:t>
            </a:r>
          </a:p>
        </p:txBody>
      </p:sp>
      <p:pic>
        <p:nvPicPr>
          <p:cNvPr id="3" name="Picture 2"/>
          <p:cNvPicPr>
            <a:picLocks noChangeAspect="1"/>
          </p:cNvPicPr>
          <p:nvPr/>
        </p:nvPicPr>
        <p:blipFill>
          <a:blip r:embed="rId3"/>
          <a:stretch>
            <a:fillRect/>
          </a:stretch>
        </p:blipFill>
        <p:spPr>
          <a:xfrm>
            <a:off x="4510123" y="112048"/>
            <a:ext cx="4475749" cy="4572000"/>
          </a:xfrm>
          <a:prstGeom prst="rect">
            <a:avLst/>
          </a:prstGeom>
        </p:spPr>
      </p:pic>
    </p:spTree>
    <p:extLst>
      <p:ext uri="{BB962C8B-B14F-4D97-AF65-F5344CB8AC3E}">
        <p14:creationId xmlns:p14="http://schemas.microsoft.com/office/powerpoint/2010/main" val="370048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39" y="512612"/>
            <a:ext cx="7540923" cy="841800"/>
          </a:xfrm>
        </p:spPr>
        <p:txBody>
          <a:bodyPr/>
          <a:lstStyle/>
          <a:p>
            <a:r>
              <a:rPr lang="en" sz="3200" b="1" dirty="0">
                <a:solidFill>
                  <a:srgbClr val="6091BA"/>
                </a:solidFill>
                <a:latin typeface="Open Sans"/>
                <a:ea typeface="Open Sans"/>
                <a:cs typeface="Open Sans"/>
                <a:sym typeface="Open Sans"/>
              </a:rPr>
              <a:t>Materials Needed: </a:t>
            </a:r>
            <a:endParaRPr lang="en-US" sz="3200" dirty="0"/>
          </a:p>
        </p:txBody>
      </p:sp>
      <p:sp>
        <p:nvSpPr>
          <p:cNvPr id="5" name="TextBox 4"/>
          <p:cNvSpPr txBox="1"/>
          <p:nvPr/>
        </p:nvSpPr>
        <p:spPr>
          <a:xfrm>
            <a:off x="2813111" y="204835"/>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Testing Your Capacitance Sensor</a:t>
            </a:r>
          </a:p>
        </p:txBody>
      </p:sp>
      <p:sp>
        <p:nvSpPr>
          <p:cNvPr id="7" name="TextBox 6"/>
          <p:cNvSpPr txBox="1"/>
          <p:nvPr/>
        </p:nvSpPr>
        <p:spPr>
          <a:xfrm>
            <a:off x="680644" y="1258159"/>
            <a:ext cx="7782713" cy="3170099"/>
          </a:xfrm>
          <a:prstGeom prst="rect">
            <a:avLst/>
          </a:prstGeom>
          <a:noFill/>
          <a:ln w="28575">
            <a:solidFill>
              <a:srgbClr val="9FCC3B"/>
            </a:solidFill>
          </a:ln>
        </p:spPr>
        <p:txBody>
          <a:bodyPr wrap="square" rtlCol="0">
            <a:spAutoFit/>
          </a:bodyPr>
          <a:lstStyle/>
          <a:p>
            <a:pPr marL="571500" lvl="0" indent="-571500">
              <a:buFont typeface="Arial" panose="020B0604020202020204" pitchFamily="34" charset="0"/>
              <a:buChar char="•"/>
            </a:pPr>
            <a:r>
              <a:rPr lang="en-US" sz="4000" dirty="0">
                <a:latin typeface="Open Sans" panose="020B0604020202020204" charset="0"/>
                <a:ea typeface="Open Sans" panose="020B0604020202020204" charset="0"/>
                <a:cs typeface="Open Sans" panose="020B0604020202020204" charset="0"/>
              </a:rPr>
              <a:t>2 alligator clips – 1 red and 1 black </a:t>
            </a:r>
          </a:p>
          <a:p>
            <a:pPr marL="571500" lvl="0" indent="-571500">
              <a:buFont typeface="Arial" panose="020B0604020202020204" pitchFamily="34" charset="0"/>
              <a:buChar char="•"/>
            </a:pPr>
            <a:r>
              <a:rPr lang="en-US" sz="4000" dirty="0">
                <a:latin typeface="Open Sans" panose="020B0604020202020204" charset="0"/>
                <a:ea typeface="Open Sans" panose="020B0604020202020204" charset="0"/>
                <a:cs typeface="Open Sans" panose="020B0604020202020204" charset="0"/>
              </a:rPr>
              <a:t>1 digital </a:t>
            </a:r>
            <a:r>
              <a:rPr lang="en-US" sz="4000" dirty="0" err="1">
                <a:latin typeface="Open Sans" panose="020B0604020202020204" charset="0"/>
                <a:ea typeface="Open Sans" panose="020B0604020202020204" charset="0"/>
                <a:cs typeface="Open Sans" panose="020B0604020202020204" charset="0"/>
              </a:rPr>
              <a:t>multimeter</a:t>
            </a:r>
            <a:r>
              <a:rPr lang="en-US" sz="4000" dirty="0">
                <a:latin typeface="Open Sans" panose="020B0604020202020204" charset="0"/>
                <a:ea typeface="Open Sans" panose="020B0604020202020204" charset="0"/>
                <a:cs typeface="Open Sans" panose="020B0604020202020204" charset="0"/>
              </a:rPr>
              <a:t> that measures capacitance in </a:t>
            </a:r>
            <a:r>
              <a:rPr lang="en-US" sz="4000" dirty="0" err="1">
                <a:latin typeface="Open Sans" panose="020B0604020202020204" charset="0"/>
                <a:ea typeface="Open Sans" panose="020B0604020202020204" charset="0"/>
                <a:cs typeface="Open Sans" panose="020B0604020202020204" charset="0"/>
              </a:rPr>
              <a:t>nanofarads</a:t>
            </a:r>
            <a:r>
              <a:rPr lang="en-US" sz="4000" dirty="0">
                <a:latin typeface="Open Sans" panose="020B0604020202020204" charset="0"/>
                <a:ea typeface="Open Sans" panose="020B0604020202020204" charset="0"/>
                <a:cs typeface="Open Sans" panose="020B0604020202020204" charset="0"/>
              </a:rPr>
              <a:t> (</a:t>
            </a:r>
            <a:r>
              <a:rPr lang="en-US" sz="4000" dirty="0" err="1">
                <a:latin typeface="Open Sans" panose="020B0604020202020204" charset="0"/>
                <a:ea typeface="Open Sans" panose="020B0604020202020204" charset="0"/>
                <a:cs typeface="Open Sans" panose="020B0604020202020204" charset="0"/>
              </a:rPr>
              <a:t>nF</a:t>
            </a:r>
            <a:r>
              <a:rPr lang="en-US" sz="4000" dirty="0">
                <a:latin typeface="Open Sans" panose="020B0604020202020204" charset="0"/>
                <a:ea typeface="Open Sans" panose="020B0604020202020204" charset="0"/>
                <a:cs typeface="Open Sans" panose="020B0604020202020204" charset="0"/>
              </a:rPr>
              <a:t>)</a:t>
            </a:r>
          </a:p>
        </p:txBody>
      </p:sp>
    </p:spTree>
    <p:extLst>
      <p:ext uri="{BB962C8B-B14F-4D97-AF65-F5344CB8AC3E}">
        <p14:creationId xmlns:p14="http://schemas.microsoft.com/office/powerpoint/2010/main" val="217220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1</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Testing Your Capacitance Sensor</a:t>
            </a:r>
          </a:p>
        </p:txBody>
      </p:sp>
      <p:sp>
        <p:nvSpPr>
          <p:cNvPr id="7" name="TextBox 6"/>
          <p:cNvSpPr txBox="1"/>
          <p:nvPr/>
        </p:nvSpPr>
        <p:spPr>
          <a:xfrm>
            <a:off x="158129" y="1354412"/>
            <a:ext cx="4186990" cy="2554545"/>
          </a:xfrm>
          <a:prstGeom prst="rect">
            <a:avLst/>
          </a:prstGeom>
          <a:noFill/>
          <a:ln w="28575">
            <a:solidFill>
              <a:srgbClr val="9FCC3B"/>
            </a:solidFill>
          </a:ln>
        </p:spPr>
        <p:txBody>
          <a:bodyPr wrap="square" rtlCol="0">
            <a:spAutoFit/>
          </a:bodyPr>
          <a:lstStyle/>
          <a:p>
            <a:pPr lvl="0"/>
            <a:r>
              <a:rPr lang="en-US" sz="2000" dirty="0">
                <a:latin typeface="Open Sans" panose="020B0604020202020204" charset="0"/>
                <a:ea typeface="Open Sans" panose="020B0604020202020204" charset="0"/>
                <a:cs typeface="Open Sans" panose="020B0604020202020204" charset="0"/>
              </a:rPr>
              <a:t>Plug your alligator clips into your digital </a:t>
            </a:r>
            <a:r>
              <a:rPr lang="en-US" sz="2000" dirty="0" err="1">
                <a:latin typeface="Open Sans" panose="020B0604020202020204" charset="0"/>
                <a:ea typeface="Open Sans" panose="020B0604020202020204" charset="0"/>
                <a:cs typeface="Open Sans" panose="020B0604020202020204" charset="0"/>
              </a:rPr>
              <a:t>multimeter</a:t>
            </a:r>
            <a:r>
              <a:rPr lang="en-US" sz="2000" dirty="0">
                <a:latin typeface="Open Sans" panose="020B0604020202020204" charset="0"/>
                <a:ea typeface="Open Sans" panose="020B0604020202020204" charset="0"/>
                <a:cs typeface="Open Sans" panose="020B0604020202020204" charset="0"/>
              </a:rPr>
              <a:t> and turn the </a:t>
            </a:r>
            <a:r>
              <a:rPr lang="en-US" sz="2000" dirty="0" err="1">
                <a:latin typeface="Open Sans" panose="020B0604020202020204" charset="0"/>
                <a:ea typeface="Open Sans" panose="020B0604020202020204" charset="0"/>
                <a:cs typeface="Open Sans" panose="020B0604020202020204" charset="0"/>
              </a:rPr>
              <a:t>multimeter</a:t>
            </a:r>
            <a:r>
              <a:rPr lang="en-US" sz="2000" dirty="0">
                <a:latin typeface="Open Sans" panose="020B0604020202020204" charset="0"/>
                <a:ea typeface="Open Sans" panose="020B0604020202020204" charset="0"/>
                <a:cs typeface="Open Sans" panose="020B0604020202020204" charset="0"/>
              </a:rPr>
              <a:t> on to read capacitance in </a:t>
            </a:r>
            <a:r>
              <a:rPr lang="en-US" sz="2000" dirty="0" err="1">
                <a:latin typeface="Open Sans" panose="020B0604020202020204" charset="0"/>
                <a:ea typeface="Open Sans" panose="020B0604020202020204" charset="0"/>
                <a:cs typeface="Open Sans" panose="020B0604020202020204" charset="0"/>
              </a:rPr>
              <a:t>nanofarads</a:t>
            </a:r>
            <a:r>
              <a:rPr lang="en-US" sz="2000" dirty="0">
                <a:latin typeface="Open Sans" panose="020B0604020202020204" charset="0"/>
                <a:ea typeface="Open Sans" panose="020B0604020202020204" charset="0"/>
                <a:cs typeface="Open Sans" panose="020B0604020202020204" charset="0"/>
              </a:rPr>
              <a:t> (</a:t>
            </a:r>
            <a:r>
              <a:rPr lang="en-US" sz="2000" dirty="0" err="1">
                <a:latin typeface="Open Sans" panose="020B0604020202020204" charset="0"/>
                <a:ea typeface="Open Sans" panose="020B0604020202020204" charset="0"/>
                <a:cs typeface="Open Sans" panose="020B0604020202020204" charset="0"/>
              </a:rPr>
              <a:t>nF</a:t>
            </a:r>
            <a:r>
              <a:rPr lang="en-US" sz="2000" dirty="0">
                <a:latin typeface="Open Sans" panose="020B0604020202020204" charset="0"/>
                <a:ea typeface="Open Sans" panose="020B0604020202020204" charset="0"/>
                <a:cs typeface="Open Sans" panose="020B0604020202020204" charset="0"/>
              </a:rPr>
              <a:t>). </a:t>
            </a:r>
          </a:p>
          <a:p>
            <a:pPr marL="285750" lvl="1" indent="-285750">
              <a:buFont typeface="Arial" panose="020B0604020202020204" pitchFamily="34" charset="0"/>
              <a:buChar char="•"/>
            </a:pPr>
            <a:r>
              <a:rPr lang="en-US" sz="2000" dirty="0">
                <a:latin typeface="Open Sans" panose="020B0604020202020204" charset="0"/>
                <a:ea typeface="Open Sans" panose="020B0604020202020204" charset="0"/>
                <a:cs typeface="Open Sans" panose="020B0604020202020204" charset="0"/>
              </a:rPr>
              <a:t>If using the capacitance meter, turn the dial to read 20 </a:t>
            </a:r>
            <a:r>
              <a:rPr lang="en-US" sz="2000" dirty="0" err="1">
                <a:latin typeface="Open Sans" panose="020B0604020202020204" charset="0"/>
                <a:ea typeface="Open Sans" panose="020B0604020202020204" charset="0"/>
                <a:cs typeface="Open Sans" panose="020B0604020202020204" charset="0"/>
              </a:rPr>
              <a:t>nF</a:t>
            </a:r>
            <a:r>
              <a:rPr lang="en-US" sz="2000" dirty="0">
                <a:latin typeface="Open Sans" panose="020B0604020202020204" charset="0"/>
                <a:ea typeface="Open Sans" panose="020B0604020202020204" charset="0"/>
                <a:cs typeface="Open Sans" panose="020B0604020202020204" charset="0"/>
              </a:rPr>
              <a:t> (more accuracy) or 200 </a:t>
            </a:r>
            <a:r>
              <a:rPr lang="en-US" sz="2000" dirty="0" err="1">
                <a:latin typeface="Open Sans" panose="020B0604020202020204" charset="0"/>
                <a:ea typeface="Open Sans" panose="020B0604020202020204" charset="0"/>
                <a:cs typeface="Open Sans" panose="020B0604020202020204" charset="0"/>
              </a:rPr>
              <a:t>nF</a:t>
            </a:r>
            <a:r>
              <a:rPr lang="en-US" sz="2000" dirty="0">
                <a:latin typeface="Open Sans" panose="020B0604020202020204" charset="0"/>
                <a:ea typeface="Open Sans" panose="020B0604020202020204" charset="0"/>
                <a:cs typeface="Open Sans" panose="020B0604020202020204" charset="0"/>
              </a:rPr>
              <a:t> (less accuracy).</a:t>
            </a:r>
          </a:p>
        </p:txBody>
      </p:sp>
      <p:pic>
        <p:nvPicPr>
          <p:cNvPr id="8" name="Picture 7"/>
          <p:cNvPicPr>
            <a:picLocks noChangeAspect="1"/>
          </p:cNvPicPr>
          <p:nvPr/>
        </p:nvPicPr>
        <p:blipFill>
          <a:blip r:embed="rId2"/>
          <a:stretch>
            <a:fillRect/>
          </a:stretch>
        </p:blipFill>
        <p:spPr>
          <a:xfrm>
            <a:off x="4504820" y="130630"/>
            <a:ext cx="4486356" cy="4283170"/>
          </a:xfrm>
          <a:prstGeom prst="rect">
            <a:avLst/>
          </a:prstGeom>
        </p:spPr>
      </p:pic>
    </p:spTree>
    <p:extLst>
      <p:ext uri="{BB962C8B-B14F-4D97-AF65-F5344CB8AC3E}">
        <p14:creationId xmlns:p14="http://schemas.microsoft.com/office/powerpoint/2010/main" val="142356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2</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Testing Your Capacitance Sensor</a:t>
            </a:r>
          </a:p>
        </p:txBody>
      </p:sp>
      <p:sp>
        <p:nvSpPr>
          <p:cNvPr id="7" name="TextBox 6"/>
          <p:cNvSpPr txBox="1"/>
          <p:nvPr/>
        </p:nvSpPr>
        <p:spPr>
          <a:xfrm>
            <a:off x="158129" y="1354412"/>
            <a:ext cx="4186990" cy="2862322"/>
          </a:xfrm>
          <a:prstGeom prst="rect">
            <a:avLst/>
          </a:prstGeom>
          <a:noFill/>
          <a:ln w="28575">
            <a:solidFill>
              <a:srgbClr val="9FCC3B"/>
            </a:solidFill>
          </a:ln>
        </p:spPr>
        <p:txBody>
          <a:bodyPr wrap="square" rtlCol="0">
            <a:spAutoFit/>
          </a:bodyPr>
          <a:lstStyle/>
          <a:p>
            <a:pPr lvl="0"/>
            <a:r>
              <a:rPr lang="en-US" sz="2000" dirty="0">
                <a:latin typeface="Open Sans" panose="020B0604020202020204" charset="0"/>
                <a:ea typeface="Open Sans" panose="020B0604020202020204" charset="0"/>
                <a:cs typeface="Open Sans" panose="020B0604020202020204" charset="0"/>
              </a:rPr>
              <a:t>Attach one alligator clip to one paper clip and the other alligator clip to the other paper clip. </a:t>
            </a:r>
          </a:p>
          <a:p>
            <a:pPr marL="285750" lvl="0" indent="-285750">
              <a:buFont typeface="Arial" panose="020B0604020202020204" pitchFamily="34" charset="0"/>
              <a:buChar char="•"/>
            </a:pPr>
            <a:r>
              <a:rPr lang="en-US" sz="2000" dirty="0">
                <a:latin typeface="Open Sans" panose="020B0604020202020204" charset="0"/>
                <a:ea typeface="Open Sans" panose="020B0604020202020204" charset="0"/>
                <a:cs typeface="Open Sans" panose="020B0604020202020204" charset="0"/>
              </a:rPr>
              <a:t>You will likely see a reading in the 0.3 – 0.8 </a:t>
            </a:r>
            <a:r>
              <a:rPr lang="en-US" sz="2000" dirty="0" err="1">
                <a:latin typeface="Open Sans" panose="020B0604020202020204" charset="0"/>
                <a:ea typeface="Open Sans" panose="020B0604020202020204" charset="0"/>
                <a:cs typeface="Open Sans" panose="020B0604020202020204" charset="0"/>
              </a:rPr>
              <a:t>nF</a:t>
            </a:r>
            <a:r>
              <a:rPr lang="en-US" sz="2000" dirty="0">
                <a:latin typeface="Open Sans" panose="020B0604020202020204" charset="0"/>
                <a:ea typeface="Open Sans" panose="020B0604020202020204" charset="0"/>
                <a:cs typeface="Open Sans" panose="020B0604020202020204" charset="0"/>
              </a:rPr>
              <a:t> range. This value includes the capacitance in the wires and the meter. </a:t>
            </a:r>
          </a:p>
        </p:txBody>
      </p:sp>
      <p:pic>
        <p:nvPicPr>
          <p:cNvPr id="3" name="Picture 2"/>
          <p:cNvPicPr>
            <a:picLocks noChangeAspect="1"/>
          </p:cNvPicPr>
          <p:nvPr/>
        </p:nvPicPr>
        <p:blipFill>
          <a:blip r:embed="rId2"/>
          <a:stretch>
            <a:fillRect/>
          </a:stretch>
        </p:blipFill>
        <p:spPr>
          <a:xfrm>
            <a:off x="4510122" y="130630"/>
            <a:ext cx="4475748" cy="4704019"/>
          </a:xfrm>
          <a:prstGeom prst="rect">
            <a:avLst/>
          </a:prstGeom>
        </p:spPr>
      </p:pic>
    </p:spTree>
    <p:extLst>
      <p:ext uri="{BB962C8B-B14F-4D97-AF65-F5344CB8AC3E}">
        <p14:creationId xmlns:p14="http://schemas.microsoft.com/office/powerpoint/2010/main" val="2783733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3</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Testing Your Capacitance Sensor</a:t>
            </a:r>
          </a:p>
        </p:txBody>
      </p:sp>
      <p:sp>
        <p:nvSpPr>
          <p:cNvPr id="7" name="TextBox 6"/>
          <p:cNvSpPr txBox="1"/>
          <p:nvPr/>
        </p:nvSpPr>
        <p:spPr>
          <a:xfrm>
            <a:off x="158129" y="1354412"/>
            <a:ext cx="4186990" cy="2862322"/>
          </a:xfrm>
          <a:prstGeom prst="rect">
            <a:avLst/>
          </a:prstGeom>
          <a:noFill/>
          <a:ln w="28575">
            <a:solidFill>
              <a:srgbClr val="9FCC3B"/>
            </a:solidFill>
          </a:ln>
        </p:spPr>
        <p:txBody>
          <a:bodyPr wrap="square" rtlCol="0">
            <a:spAutoFit/>
          </a:bodyPr>
          <a:lstStyle/>
          <a:p>
            <a:r>
              <a:rPr lang="en-US" sz="3600" dirty="0">
                <a:latin typeface="Open Sans" panose="020B0604020202020204" charset="0"/>
                <a:ea typeface="Open Sans" panose="020B0604020202020204" charset="0"/>
                <a:cs typeface="Open Sans" panose="020B0604020202020204" charset="0"/>
              </a:rPr>
              <a:t>Record the capacitance value you see without anything on the sensor. </a:t>
            </a:r>
          </a:p>
        </p:txBody>
      </p:sp>
      <p:pic>
        <p:nvPicPr>
          <p:cNvPr id="3" name="Picture 2"/>
          <p:cNvPicPr>
            <a:picLocks noChangeAspect="1"/>
          </p:cNvPicPr>
          <p:nvPr/>
        </p:nvPicPr>
        <p:blipFill>
          <a:blip r:embed="rId2"/>
          <a:stretch>
            <a:fillRect/>
          </a:stretch>
        </p:blipFill>
        <p:spPr>
          <a:xfrm rot="16200000">
            <a:off x="5040536" y="-405288"/>
            <a:ext cx="3414923" cy="4486760"/>
          </a:xfrm>
          <a:prstGeom prst="rect">
            <a:avLst/>
          </a:prstGeom>
        </p:spPr>
      </p:pic>
    </p:spTree>
    <p:extLst>
      <p:ext uri="{BB962C8B-B14F-4D97-AF65-F5344CB8AC3E}">
        <p14:creationId xmlns:p14="http://schemas.microsoft.com/office/powerpoint/2010/main" val="395892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4</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Testing Your Capacitance Sensor</a:t>
            </a:r>
          </a:p>
        </p:txBody>
      </p:sp>
      <p:sp>
        <p:nvSpPr>
          <p:cNvPr id="7" name="TextBox 6"/>
          <p:cNvSpPr txBox="1"/>
          <p:nvPr/>
        </p:nvSpPr>
        <p:spPr>
          <a:xfrm>
            <a:off x="158129" y="1354412"/>
            <a:ext cx="4186990" cy="2246769"/>
          </a:xfrm>
          <a:prstGeom prst="rect">
            <a:avLst/>
          </a:prstGeom>
          <a:noFill/>
          <a:ln w="28575">
            <a:solidFill>
              <a:srgbClr val="9FCC3B"/>
            </a:solidFill>
          </a:ln>
        </p:spPr>
        <p:txBody>
          <a:bodyPr wrap="square" rtlCol="0">
            <a:spAutoFit/>
          </a:bodyPr>
          <a:lstStyle/>
          <a:p>
            <a:pPr lvl="0"/>
            <a:r>
              <a:rPr lang="en-US" sz="2800" dirty="0">
                <a:latin typeface="Open Sans" panose="020B0604020202020204" charset="0"/>
                <a:ea typeface="Open Sans" panose="020B0604020202020204" charset="0"/>
                <a:cs typeface="Open Sans" panose="020B0604020202020204" charset="0"/>
              </a:rPr>
              <a:t>Place an object onto the sensor you should see the reading increase. Record the capacitance you see. </a:t>
            </a:r>
          </a:p>
        </p:txBody>
      </p:sp>
      <p:pic>
        <p:nvPicPr>
          <p:cNvPr id="3" name="Picture 2"/>
          <p:cNvPicPr>
            <a:picLocks noChangeAspect="1"/>
          </p:cNvPicPr>
          <p:nvPr/>
        </p:nvPicPr>
        <p:blipFill>
          <a:blip r:embed="rId2"/>
          <a:stretch>
            <a:fillRect/>
          </a:stretch>
        </p:blipFill>
        <p:spPr>
          <a:xfrm>
            <a:off x="4510122" y="130630"/>
            <a:ext cx="4475748" cy="3278266"/>
          </a:xfrm>
          <a:prstGeom prst="rect">
            <a:avLst/>
          </a:prstGeom>
        </p:spPr>
      </p:pic>
    </p:spTree>
    <p:extLst>
      <p:ext uri="{BB962C8B-B14F-4D97-AF65-F5344CB8AC3E}">
        <p14:creationId xmlns:p14="http://schemas.microsoft.com/office/powerpoint/2010/main" val="2014727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539" y="512612"/>
            <a:ext cx="7540923" cy="841800"/>
          </a:xfrm>
        </p:spPr>
        <p:txBody>
          <a:bodyPr/>
          <a:lstStyle/>
          <a:p>
            <a:r>
              <a:rPr lang="en" sz="3200" b="1" dirty="0">
                <a:solidFill>
                  <a:srgbClr val="6091BA"/>
                </a:solidFill>
                <a:latin typeface="Open Sans"/>
                <a:ea typeface="Open Sans"/>
                <a:cs typeface="Open Sans"/>
                <a:sym typeface="Open Sans"/>
              </a:rPr>
              <a:t>Materials Needed: </a:t>
            </a:r>
            <a:endParaRPr lang="en-US" sz="3200" dirty="0"/>
          </a:p>
        </p:txBody>
      </p:sp>
      <p:sp>
        <p:nvSpPr>
          <p:cNvPr id="5" name="TextBox 4"/>
          <p:cNvSpPr txBox="1"/>
          <p:nvPr/>
        </p:nvSpPr>
        <p:spPr>
          <a:xfrm>
            <a:off x="2813111" y="204835"/>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636294" y="1354412"/>
            <a:ext cx="5871412" cy="3539430"/>
          </a:xfrm>
          <a:prstGeom prst="rect">
            <a:avLst/>
          </a:prstGeom>
          <a:noFill/>
          <a:ln w="28575">
            <a:solidFill>
              <a:srgbClr val="8D64AA"/>
            </a:solidFill>
          </a:ln>
        </p:spPr>
        <p:txBody>
          <a:bodyPr wrap="square" rtlCol="0">
            <a:spAutoFit/>
          </a:bodyPr>
          <a:lstStyle/>
          <a:p>
            <a:pPr marL="457200" lvl="0" indent="-457200">
              <a:buFont typeface="Arial" panose="020B0604020202020204" pitchFamily="34" charset="0"/>
              <a:buChar char="•"/>
            </a:pPr>
            <a:r>
              <a:rPr lang="en-US" sz="2800" dirty="0">
                <a:latin typeface="Open Sans" panose="020B0604020202020204" charset="0"/>
                <a:ea typeface="Open Sans" panose="020B0604020202020204" charset="0"/>
                <a:cs typeface="Open Sans" panose="020B0604020202020204" charset="0"/>
              </a:rPr>
              <a:t>3 pieces of wax paper </a:t>
            </a:r>
          </a:p>
          <a:p>
            <a:pPr marL="457200" lvl="0" indent="-457200">
              <a:buFont typeface="Arial" panose="020B0604020202020204" pitchFamily="34" charset="0"/>
              <a:buChar char="•"/>
            </a:pPr>
            <a:r>
              <a:rPr lang="en-US" sz="2800" dirty="0">
                <a:latin typeface="Open Sans" panose="020B0604020202020204" charset="0"/>
                <a:ea typeface="Open Sans" panose="020B0604020202020204" charset="0"/>
                <a:cs typeface="Open Sans" panose="020B0604020202020204" charset="0"/>
              </a:rPr>
              <a:t>3 pieces of tin foil </a:t>
            </a:r>
          </a:p>
          <a:p>
            <a:pPr marL="457200" lvl="0" indent="-457200">
              <a:buFont typeface="Arial" panose="020B0604020202020204" pitchFamily="34" charset="0"/>
              <a:buChar char="•"/>
            </a:pPr>
            <a:r>
              <a:rPr lang="en-US" sz="2800" dirty="0">
                <a:latin typeface="Open Sans" panose="020B0604020202020204" charset="0"/>
                <a:ea typeface="Open Sans" panose="020B0604020202020204" charset="0"/>
                <a:cs typeface="Open Sans" panose="020B0604020202020204" charset="0"/>
              </a:rPr>
              <a:t>1 clear sheet protector</a:t>
            </a:r>
          </a:p>
          <a:p>
            <a:pPr marL="457200" lvl="0" indent="-457200">
              <a:buFont typeface="Arial" panose="020B0604020202020204" pitchFamily="34" charset="0"/>
              <a:buChar char="•"/>
            </a:pPr>
            <a:r>
              <a:rPr lang="en-US" sz="2800" dirty="0">
                <a:latin typeface="Open Sans" panose="020B0604020202020204" charset="0"/>
                <a:ea typeface="Open Sans" panose="020B0604020202020204" charset="0"/>
                <a:cs typeface="Open Sans" panose="020B0604020202020204" charset="0"/>
              </a:rPr>
              <a:t>2 paperclips </a:t>
            </a:r>
          </a:p>
          <a:p>
            <a:pPr marL="457200" lvl="0" indent="-457200">
              <a:buFont typeface="Arial" panose="020B0604020202020204" pitchFamily="34" charset="0"/>
              <a:buChar char="•"/>
            </a:pPr>
            <a:r>
              <a:rPr lang="en-US" sz="2800" dirty="0">
                <a:latin typeface="Open Sans" panose="020B0604020202020204" charset="0"/>
                <a:ea typeface="Open Sans" panose="020B0604020202020204" charset="0"/>
                <a:cs typeface="Open Sans" panose="020B0604020202020204" charset="0"/>
              </a:rPr>
              <a:t>A marker</a:t>
            </a:r>
          </a:p>
          <a:p>
            <a:pPr marL="457200" lvl="0" indent="-457200">
              <a:buFont typeface="Arial" panose="020B0604020202020204" pitchFamily="34" charset="0"/>
              <a:buChar char="•"/>
            </a:pPr>
            <a:r>
              <a:rPr lang="en-US" sz="2800" dirty="0">
                <a:latin typeface="Open Sans" panose="020B0604020202020204" charset="0"/>
                <a:ea typeface="Open Sans" panose="020B0604020202020204" charset="0"/>
                <a:cs typeface="Open Sans" panose="020B0604020202020204" charset="0"/>
              </a:rPr>
              <a:t>A ruler </a:t>
            </a:r>
          </a:p>
          <a:p>
            <a:pPr marL="457200" lvl="0" indent="-457200">
              <a:buFont typeface="Arial" panose="020B0604020202020204" pitchFamily="34" charset="0"/>
              <a:buChar char="•"/>
            </a:pPr>
            <a:r>
              <a:rPr lang="en-US" sz="2800" dirty="0">
                <a:latin typeface="Open Sans" panose="020B0604020202020204" charset="0"/>
                <a:ea typeface="Open Sans" panose="020B0604020202020204" charset="0"/>
                <a:cs typeface="Open Sans" panose="020B0604020202020204" charset="0"/>
              </a:rPr>
              <a:t>Clear tape </a:t>
            </a:r>
          </a:p>
          <a:p>
            <a:pPr marL="457200" lvl="0" indent="-457200">
              <a:buFont typeface="Arial" panose="020B0604020202020204" pitchFamily="34" charset="0"/>
              <a:buChar char="•"/>
            </a:pPr>
            <a:r>
              <a:rPr lang="en-US" sz="2800" dirty="0">
                <a:latin typeface="Open Sans" panose="020B0604020202020204" charset="0"/>
                <a:ea typeface="Open Sans" panose="020B0604020202020204" charset="0"/>
                <a:cs typeface="Open Sans" panose="020B0604020202020204" charset="0"/>
              </a:rPr>
              <a:t>A pair of scissors</a:t>
            </a:r>
          </a:p>
        </p:txBody>
      </p:sp>
    </p:spTree>
    <p:extLst>
      <p:ext uri="{BB962C8B-B14F-4D97-AF65-F5344CB8AC3E}">
        <p14:creationId xmlns:p14="http://schemas.microsoft.com/office/powerpoint/2010/main" val="77070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5</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Testing Your Capacitance Sensor</a:t>
            </a:r>
          </a:p>
        </p:txBody>
      </p:sp>
      <p:sp>
        <p:nvSpPr>
          <p:cNvPr id="7" name="TextBox 6"/>
          <p:cNvSpPr txBox="1"/>
          <p:nvPr/>
        </p:nvSpPr>
        <p:spPr>
          <a:xfrm>
            <a:off x="158129" y="1354412"/>
            <a:ext cx="4186990" cy="3416320"/>
          </a:xfrm>
          <a:prstGeom prst="rect">
            <a:avLst/>
          </a:prstGeom>
          <a:noFill/>
          <a:ln w="28575">
            <a:solidFill>
              <a:srgbClr val="9FCC3B"/>
            </a:solidFill>
          </a:ln>
        </p:spPr>
        <p:txBody>
          <a:bodyPr wrap="square" rtlCol="0">
            <a:spAutoFit/>
          </a:bodyPr>
          <a:lstStyle/>
          <a:p>
            <a:pPr lvl="0"/>
            <a:r>
              <a:rPr lang="en-US" sz="3600" dirty="0">
                <a:latin typeface="Open Sans" panose="020B0604020202020204" charset="0"/>
                <a:ea typeface="Open Sans" panose="020B0604020202020204" charset="0"/>
                <a:cs typeface="Open Sans" panose="020B0604020202020204" charset="0"/>
              </a:rPr>
              <a:t>To find the capacitance of that object, subtract the final reading – initial reading.</a:t>
            </a:r>
          </a:p>
        </p:txBody>
      </p:sp>
      <p:graphicFrame>
        <p:nvGraphicFramePr>
          <p:cNvPr id="3" name="Table 2"/>
          <p:cNvGraphicFramePr>
            <a:graphicFrameLocks noGrp="1"/>
          </p:cNvGraphicFramePr>
          <p:nvPr>
            <p:extLst>
              <p:ext uri="{D42A27DB-BD31-4B8C-83A1-F6EECF244321}">
                <p14:modId xmlns:p14="http://schemas.microsoft.com/office/powerpoint/2010/main" val="3844644603"/>
              </p:ext>
            </p:extLst>
          </p:nvPr>
        </p:nvGraphicFramePr>
        <p:xfrm>
          <a:off x="4501662" y="130630"/>
          <a:ext cx="4484209" cy="2989018"/>
        </p:xfrm>
        <a:graphic>
          <a:graphicData uri="http://schemas.openxmlformats.org/drawingml/2006/table">
            <a:tbl>
              <a:tblPr firstRow="1" bandRow="1">
                <a:tableStyleId>{5C22544A-7EE6-4342-B048-85BDC9FD1C3A}</a:tableStyleId>
              </a:tblPr>
              <a:tblGrid>
                <a:gridCol w="2445932">
                  <a:extLst>
                    <a:ext uri="{9D8B030D-6E8A-4147-A177-3AD203B41FA5}">
                      <a16:colId xmlns:a16="http://schemas.microsoft.com/office/drawing/2014/main" val="20000"/>
                    </a:ext>
                  </a:extLst>
                </a:gridCol>
                <a:gridCol w="2038277">
                  <a:extLst>
                    <a:ext uri="{9D8B030D-6E8A-4147-A177-3AD203B41FA5}">
                      <a16:colId xmlns:a16="http://schemas.microsoft.com/office/drawing/2014/main" val="20001"/>
                    </a:ext>
                  </a:extLst>
                </a:gridCol>
              </a:tblGrid>
              <a:tr h="343758">
                <a:tc gridSpan="2">
                  <a:txBody>
                    <a:bodyPr/>
                    <a:lstStyle/>
                    <a:p>
                      <a:pPr algn="ctr"/>
                      <a:r>
                        <a:rPr lang="en-US" dirty="0">
                          <a:latin typeface="Open Sans" panose="020B0604020202020204" charset="0"/>
                          <a:ea typeface="Open Sans" panose="020B0604020202020204" charset="0"/>
                          <a:cs typeface="Open Sans" panose="020B0604020202020204" charset="0"/>
                        </a:rPr>
                        <a:t>Capacitance of Water Bottle </a:t>
                      </a:r>
                    </a:p>
                  </a:txBody>
                  <a:tcPr>
                    <a:lnL w="12700" cap="flat" cmpd="sng" algn="ctr">
                      <a:solidFill>
                        <a:srgbClr val="F8A81B"/>
                      </a:solidFill>
                      <a:prstDash val="solid"/>
                      <a:round/>
                      <a:headEnd type="none" w="med" len="med"/>
                      <a:tailEnd type="none" w="med" len="med"/>
                    </a:lnL>
                    <a:lnR w="12700" cap="flat" cmpd="sng" algn="ctr">
                      <a:solidFill>
                        <a:srgbClr val="F8A81B"/>
                      </a:solidFill>
                      <a:prstDash val="solid"/>
                      <a:round/>
                      <a:headEnd type="none" w="med" len="med"/>
                      <a:tailEnd type="none" w="med" len="med"/>
                    </a:lnR>
                    <a:lnT w="12700" cap="flat" cmpd="sng" algn="ctr">
                      <a:solidFill>
                        <a:srgbClr val="F8A81B"/>
                      </a:solidFill>
                      <a:prstDash val="solid"/>
                      <a:round/>
                      <a:headEnd type="none" w="med" len="med"/>
                      <a:tailEnd type="none" w="med" len="med"/>
                    </a:lnT>
                    <a:lnB w="12700" cap="flat" cmpd="sng" algn="ctr">
                      <a:solidFill>
                        <a:srgbClr val="F8A81B"/>
                      </a:solidFill>
                      <a:prstDash val="solid"/>
                      <a:round/>
                      <a:headEnd type="none" w="med" len="med"/>
                      <a:tailEnd type="none" w="med" len="med"/>
                    </a:lnB>
                    <a:lnTlToBr w="12700" cmpd="sng">
                      <a:noFill/>
                      <a:prstDash val="solid"/>
                    </a:lnTlToBr>
                    <a:lnBlToTr w="12700" cmpd="sng">
                      <a:noFill/>
                      <a:prstDash val="solid"/>
                    </a:lnBlToTr>
                    <a:solidFill>
                      <a:srgbClr val="F8A81B"/>
                    </a:solidFill>
                  </a:tcPr>
                </a:tc>
                <a:tc hMerge="1">
                  <a:txBody>
                    <a:bodyPr/>
                    <a:lstStyle/>
                    <a:p>
                      <a:endParaRPr lang="en-US" dirty="0"/>
                    </a:p>
                  </a:txBody>
                  <a:tcPr/>
                </a:tc>
                <a:extLst>
                  <a:ext uri="{0D108BD9-81ED-4DB2-BD59-A6C34878D82A}">
                    <a16:rowId xmlns:a16="http://schemas.microsoft.com/office/drawing/2014/main" val="10000"/>
                  </a:ext>
                </a:extLst>
              </a:tr>
              <a:tr h="685808">
                <a:tc>
                  <a:txBody>
                    <a:bodyPr/>
                    <a:lstStyle/>
                    <a:p>
                      <a:r>
                        <a:rPr lang="en-US" sz="1800" b="1" dirty="0">
                          <a:latin typeface="Open Sans" panose="020B0604020202020204" charset="0"/>
                          <a:ea typeface="Open Sans" panose="020B0604020202020204" charset="0"/>
                          <a:cs typeface="Open Sans" panose="020B0604020202020204" charset="0"/>
                        </a:rPr>
                        <a:t>Initial</a:t>
                      </a:r>
                      <a:r>
                        <a:rPr lang="en-US" sz="1800" b="1" baseline="0" dirty="0">
                          <a:latin typeface="Open Sans" panose="020B0604020202020204" charset="0"/>
                          <a:ea typeface="Open Sans" panose="020B0604020202020204" charset="0"/>
                          <a:cs typeface="Open Sans" panose="020B0604020202020204" charset="0"/>
                        </a:rPr>
                        <a:t> Capacitance of Sensor</a:t>
                      </a:r>
                      <a:endParaRPr lang="en-US" sz="1800" b="1" dirty="0">
                        <a:latin typeface="Open Sans" panose="020B0604020202020204" charset="0"/>
                        <a:ea typeface="Open Sans" panose="020B0604020202020204" charset="0"/>
                        <a:cs typeface="Open Sans" panose="020B0604020202020204" charset="0"/>
                      </a:endParaRPr>
                    </a:p>
                  </a:txBody>
                  <a:tcPr>
                    <a:lnL w="12700" cap="flat" cmpd="sng" algn="ctr">
                      <a:solidFill>
                        <a:srgbClr val="F8A81B"/>
                      </a:solidFill>
                      <a:prstDash val="solid"/>
                      <a:round/>
                      <a:headEnd type="none" w="med" len="med"/>
                      <a:tailEnd type="none" w="med" len="med"/>
                    </a:lnL>
                    <a:lnR w="12700" cap="flat" cmpd="sng" algn="ctr">
                      <a:solidFill>
                        <a:srgbClr val="F8A81B"/>
                      </a:solidFill>
                      <a:prstDash val="solid"/>
                      <a:round/>
                      <a:headEnd type="none" w="med" len="med"/>
                      <a:tailEnd type="none" w="med" len="med"/>
                    </a:lnR>
                    <a:lnT w="12700" cap="flat" cmpd="sng" algn="ctr">
                      <a:solidFill>
                        <a:srgbClr val="F8A81B"/>
                      </a:solidFill>
                      <a:prstDash val="solid"/>
                      <a:round/>
                      <a:headEnd type="none" w="med" len="med"/>
                      <a:tailEnd type="none" w="med" len="med"/>
                    </a:lnT>
                    <a:lnB w="12700" cap="flat" cmpd="sng" algn="ctr">
                      <a:solidFill>
                        <a:srgbClr val="F8A81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atin typeface="Open Sans" panose="020B0604020202020204" charset="0"/>
                          <a:ea typeface="Open Sans" panose="020B0604020202020204" charset="0"/>
                          <a:cs typeface="Open Sans" panose="020B0604020202020204" charset="0"/>
                        </a:rPr>
                        <a:t>0.26 </a:t>
                      </a:r>
                      <a:r>
                        <a:rPr lang="en-US" sz="1800" dirty="0" err="1">
                          <a:latin typeface="Open Sans" panose="020B0604020202020204" charset="0"/>
                          <a:ea typeface="Open Sans" panose="020B0604020202020204" charset="0"/>
                          <a:cs typeface="Open Sans" panose="020B0604020202020204" charset="0"/>
                        </a:rPr>
                        <a:t>nF</a:t>
                      </a:r>
                      <a:endParaRPr lang="en-US" sz="1800" dirty="0">
                        <a:latin typeface="Open Sans" panose="020B0604020202020204" charset="0"/>
                        <a:ea typeface="Open Sans" panose="020B0604020202020204" charset="0"/>
                        <a:cs typeface="Open Sans" panose="020B0604020202020204" charset="0"/>
                      </a:endParaRPr>
                    </a:p>
                  </a:txBody>
                  <a:tcPr>
                    <a:lnL w="12700" cap="flat" cmpd="sng" algn="ctr">
                      <a:solidFill>
                        <a:srgbClr val="F8A81B"/>
                      </a:solidFill>
                      <a:prstDash val="solid"/>
                      <a:round/>
                      <a:headEnd type="none" w="med" len="med"/>
                      <a:tailEnd type="none" w="med" len="med"/>
                    </a:lnL>
                    <a:lnR w="12700" cap="flat" cmpd="sng" algn="ctr">
                      <a:solidFill>
                        <a:srgbClr val="F8A81B"/>
                      </a:solidFill>
                      <a:prstDash val="solid"/>
                      <a:round/>
                      <a:headEnd type="none" w="med" len="med"/>
                      <a:tailEnd type="none" w="med" len="med"/>
                    </a:lnR>
                    <a:lnT w="12700" cap="flat" cmpd="sng" algn="ctr">
                      <a:solidFill>
                        <a:srgbClr val="F8A81B"/>
                      </a:solidFill>
                      <a:prstDash val="solid"/>
                      <a:round/>
                      <a:headEnd type="none" w="med" len="med"/>
                      <a:tailEnd type="none" w="med" len="med"/>
                    </a:lnT>
                    <a:lnB w="12700" cap="flat" cmpd="sng" algn="ctr">
                      <a:solidFill>
                        <a:srgbClr val="F8A81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979726">
                <a:tc>
                  <a:txBody>
                    <a:bodyPr/>
                    <a:lstStyle/>
                    <a:p>
                      <a:r>
                        <a:rPr lang="en-US" sz="1800" b="1" dirty="0">
                          <a:latin typeface="Open Sans" panose="020B0604020202020204" charset="0"/>
                          <a:ea typeface="Open Sans" panose="020B0604020202020204" charset="0"/>
                          <a:cs typeface="Open Sans" panose="020B0604020202020204" charset="0"/>
                        </a:rPr>
                        <a:t>Final Capacitance with Bottle</a:t>
                      </a:r>
                      <a:r>
                        <a:rPr lang="en-US" sz="1800" b="1" baseline="0" dirty="0">
                          <a:latin typeface="Open Sans" panose="020B0604020202020204" charset="0"/>
                          <a:ea typeface="Open Sans" panose="020B0604020202020204" charset="0"/>
                          <a:cs typeface="Open Sans" panose="020B0604020202020204" charset="0"/>
                        </a:rPr>
                        <a:t> on Sensor</a:t>
                      </a:r>
                      <a:endParaRPr lang="en-US" sz="1800" b="1" dirty="0">
                        <a:latin typeface="Open Sans" panose="020B0604020202020204" charset="0"/>
                        <a:ea typeface="Open Sans" panose="020B0604020202020204" charset="0"/>
                        <a:cs typeface="Open Sans" panose="020B0604020202020204" charset="0"/>
                      </a:endParaRPr>
                    </a:p>
                  </a:txBody>
                  <a:tcPr>
                    <a:lnL w="12700" cap="flat" cmpd="sng" algn="ctr">
                      <a:solidFill>
                        <a:srgbClr val="F8A81B"/>
                      </a:solidFill>
                      <a:prstDash val="solid"/>
                      <a:round/>
                      <a:headEnd type="none" w="med" len="med"/>
                      <a:tailEnd type="none" w="med" len="med"/>
                    </a:lnL>
                    <a:lnR w="12700" cap="flat" cmpd="sng" algn="ctr">
                      <a:solidFill>
                        <a:srgbClr val="F8A81B"/>
                      </a:solidFill>
                      <a:prstDash val="solid"/>
                      <a:round/>
                      <a:headEnd type="none" w="med" len="med"/>
                      <a:tailEnd type="none" w="med" len="med"/>
                    </a:lnR>
                    <a:lnT w="12700" cap="flat" cmpd="sng" algn="ctr">
                      <a:solidFill>
                        <a:srgbClr val="F8A81B"/>
                      </a:solidFill>
                      <a:prstDash val="solid"/>
                      <a:round/>
                      <a:headEnd type="none" w="med" len="med"/>
                      <a:tailEnd type="none" w="med" len="med"/>
                    </a:lnT>
                    <a:lnB w="12700" cap="flat" cmpd="sng" algn="ctr">
                      <a:solidFill>
                        <a:srgbClr val="F8A81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800" dirty="0">
                          <a:latin typeface="Open Sans" panose="020B0604020202020204" charset="0"/>
                          <a:ea typeface="Open Sans" panose="020B0604020202020204" charset="0"/>
                          <a:cs typeface="Open Sans" panose="020B0604020202020204" charset="0"/>
                        </a:rPr>
                        <a:t>0.88 </a:t>
                      </a:r>
                      <a:r>
                        <a:rPr lang="en-US" sz="1800" dirty="0" err="1">
                          <a:latin typeface="Open Sans" panose="020B0604020202020204" charset="0"/>
                          <a:ea typeface="Open Sans" panose="020B0604020202020204" charset="0"/>
                          <a:cs typeface="Open Sans" panose="020B0604020202020204" charset="0"/>
                        </a:rPr>
                        <a:t>nF</a:t>
                      </a:r>
                      <a:endParaRPr lang="en-US" sz="1800" dirty="0">
                        <a:latin typeface="Open Sans" panose="020B0604020202020204" charset="0"/>
                        <a:ea typeface="Open Sans" panose="020B0604020202020204" charset="0"/>
                        <a:cs typeface="Open Sans" panose="020B0604020202020204" charset="0"/>
                      </a:endParaRPr>
                    </a:p>
                  </a:txBody>
                  <a:tcPr>
                    <a:lnL w="12700" cap="flat" cmpd="sng" algn="ctr">
                      <a:solidFill>
                        <a:srgbClr val="F8A81B"/>
                      </a:solidFill>
                      <a:prstDash val="solid"/>
                      <a:round/>
                      <a:headEnd type="none" w="med" len="med"/>
                      <a:tailEnd type="none" w="med" len="med"/>
                    </a:lnL>
                    <a:lnR w="12700" cap="flat" cmpd="sng" algn="ctr">
                      <a:solidFill>
                        <a:srgbClr val="F8A81B"/>
                      </a:solidFill>
                      <a:prstDash val="solid"/>
                      <a:round/>
                      <a:headEnd type="none" w="med" len="med"/>
                      <a:tailEnd type="none" w="med" len="med"/>
                    </a:lnR>
                    <a:lnT w="12700" cap="flat" cmpd="sng" algn="ctr">
                      <a:solidFill>
                        <a:srgbClr val="F8A81B"/>
                      </a:solidFill>
                      <a:prstDash val="solid"/>
                      <a:round/>
                      <a:headEnd type="none" w="med" len="med"/>
                      <a:tailEnd type="none" w="med" len="med"/>
                    </a:lnT>
                    <a:lnB w="12700" cap="flat" cmpd="sng" algn="ctr">
                      <a:solidFill>
                        <a:srgbClr val="F8A81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79726">
                <a:tc>
                  <a:txBody>
                    <a:bodyPr/>
                    <a:lstStyle/>
                    <a:p>
                      <a:r>
                        <a:rPr lang="en-US" sz="1800" b="1" dirty="0">
                          <a:latin typeface="Open Sans" panose="020B0604020202020204" charset="0"/>
                          <a:ea typeface="Open Sans" panose="020B0604020202020204" charset="0"/>
                          <a:cs typeface="Open Sans" panose="020B0604020202020204" charset="0"/>
                        </a:rPr>
                        <a:t>Capacitance “Pressure” of Water Bottle </a:t>
                      </a:r>
                    </a:p>
                  </a:txBody>
                  <a:tcPr>
                    <a:lnL w="12700" cap="flat" cmpd="sng" algn="ctr">
                      <a:solidFill>
                        <a:srgbClr val="F8A81B"/>
                      </a:solidFill>
                      <a:prstDash val="solid"/>
                      <a:round/>
                      <a:headEnd type="none" w="med" len="med"/>
                      <a:tailEnd type="none" w="med" len="med"/>
                    </a:lnL>
                    <a:lnR w="12700" cap="flat" cmpd="sng" algn="ctr">
                      <a:solidFill>
                        <a:srgbClr val="F8A81B"/>
                      </a:solidFill>
                      <a:prstDash val="solid"/>
                      <a:round/>
                      <a:headEnd type="none" w="med" len="med"/>
                      <a:tailEnd type="none" w="med" len="med"/>
                    </a:lnR>
                    <a:lnT w="12700" cap="flat" cmpd="sng" algn="ctr">
                      <a:solidFill>
                        <a:srgbClr val="F8A81B"/>
                      </a:solidFill>
                      <a:prstDash val="solid"/>
                      <a:round/>
                      <a:headEnd type="none" w="med" len="med"/>
                      <a:tailEnd type="none" w="med" len="med"/>
                    </a:lnT>
                    <a:lnB w="12700" cap="flat" cmpd="sng" algn="ctr">
                      <a:solidFill>
                        <a:srgbClr val="F8A81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dirty="0">
                          <a:latin typeface="Open Sans" panose="020B0604020202020204" charset="0"/>
                          <a:ea typeface="Open Sans" panose="020B0604020202020204" charset="0"/>
                          <a:cs typeface="Open Sans" panose="020B0604020202020204" charset="0"/>
                        </a:rPr>
                        <a:t>0.88 </a:t>
                      </a:r>
                      <a:r>
                        <a:rPr lang="en-US" sz="1800" dirty="0" err="1">
                          <a:latin typeface="Open Sans" panose="020B0604020202020204" charset="0"/>
                          <a:ea typeface="Open Sans" panose="020B0604020202020204" charset="0"/>
                          <a:cs typeface="Open Sans" panose="020B0604020202020204" charset="0"/>
                        </a:rPr>
                        <a:t>nF</a:t>
                      </a:r>
                      <a:r>
                        <a:rPr lang="en-US" sz="1800" baseline="0" dirty="0">
                          <a:latin typeface="Open Sans" panose="020B0604020202020204" charset="0"/>
                          <a:ea typeface="Open Sans" panose="020B0604020202020204" charset="0"/>
                          <a:cs typeface="Open Sans" panose="020B0604020202020204" charset="0"/>
                        </a:rPr>
                        <a:t> – 0.26 </a:t>
                      </a:r>
                      <a:r>
                        <a:rPr lang="en-US" sz="1800" baseline="0" dirty="0" err="1">
                          <a:latin typeface="Open Sans" panose="020B0604020202020204" charset="0"/>
                          <a:ea typeface="Open Sans" panose="020B0604020202020204" charset="0"/>
                          <a:cs typeface="Open Sans" panose="020B0604020202020204" charset="0"/>
                        </a:rPr>
                        <a:t>nF</a:t>
                      </a:r>
                      <a:r>
                        <a:rPr lang="en-US" sz="1800" baseline="0" dirty="0">
                          <a:latin typeface="Open Sans" panose="020B0604020202020204" charset="0"/>
                          <a:ea typeface="Open Sans" panose="020B0604020202020204" charset="0"/>
                          <a:cs typeface="Open Sans" panose="020B0604020202020204" charset="0"/>
                        </a:rPr>
                        <a:t> = 0.62 </a:t>
                      </a:r>
                      <a:r>
                        <a:rPr lang="en-US" sz="1800" baseline="0" dirty="0" err="1">
                          <a:latin typeface="Open Sans" panose="020B0604020202020204" charset="0"/>
                          <a:ea typeface="Open Sans" panose="020B0604020202020204" charset="0"/>
                          <a:cs typeface="Open Sans" panose="020B0604020202020204" charset="0"/>
                        </a:rPr>
                        <a:t>nF</a:t>
                      </a:r>
                      <a:endParaRPr lang="en-US" sz="1800" dirty="0">
                        <a:latin typeface="Open Sans" panose="020B0604020202020204" charset="0"/>
                        <a:ea typeface="Open Sans" panose="020B0604020202020204" charset="0"/>
                        <a:cs typeface="Open Sans" panose="020B0604020202020204" charset="0"/>
                      </a:endParaRPr>
                    </a:p>
                  </a:txBody>
                  <a:tcPr>
                    <a:lnL w="12700" cap="flat" cmpd="sng" algn="ctr">
                      <a:solidFill>
                        <a:srgbClr val="F8A81B"/>
                      </a:solidFill>
                      <a:prstDash val="solid"/>
                      <a:round/>
                      <a:headEnd type="none" w="med" len="med"/>
                      <a:tailEnd type="none" w="med" len="med"/>
                    </a:lnL>
                    <a:lnR w="12700" cap="flat" cmpd="sng" algn="ctr">
                      <a:solidFill>
                        <a:srgbClr val="F8A81B"/>
                      </a:solidFill>
                      <a:prstDash val="solid"/>
                      <a:round/>
                      <a:headEnd type="none" w="med" len="med"/>
                      <a:tailEnd type="none" w="med" len="med"/>
                    </a:lnR>
                    <a:lnT w="12700" cap="flat" cmpd="sng" algn="ctr">
                      <a:solidFill>
                        <a:srgbClr val="F8A81B"/>
                      </a:solidFill>
                      <a:prstDash val="solid"/>
                      <a:round/>
                      <a:headEnd type="none" w="med" len="med"/>
                      <a:tailEnd type="none" w="med" len="med"/>
                    </a:lnT>
                    <a:lnB w="12700" cap="flat" cmpd="sng" algn="ctr">
                      <a:solidFill>
                        <a:srgbClr val="F8A81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3177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6</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Testing Your Capacitance Sensor</a:t>
            </a:r>
          </a:p>
        </p:txBody>
      </p:sp>
      <p:sp>
        <p:nvSpPr>
          <p:cNvPr id="7" name="TextBox 6"/>
          <p:cNvSpPr txBox="1"/>
          <p:nvPr/>
        </p:nvSpPr>
        <p:spPr>
          <a:xfrm>
            <a:off x="158129" y="1354412"/>
            <a:ext cx="4186990" cy="3416320"/>
          </a:xfrm>
          <a:prstGeom prst="rect">
            <a:avLst/>
          </a:prstGeom>
          <a:noFill/>
          <a:ln w="28575">
            <a:solidFill>
              <a:srgbClr val="9FCC3B"/>
            </a:solidFill>
          </a:ln>
        </p:spPr>
        <p:txBody>
          <a:bodyPr wrap="square" rtlCol="0">
            <a:spAutoFit/>
          </a:bodyPr>
          <a:lstStyle/>
          <a:p>
            <a:pPr lvl="0"/>
            <a:r>
              <a:rPr lang="en-US" sz="2400" dirty="0">
                <a:latin typeface="Open Sans" panose="020B0604020202020204" charset="0"/>
                <a:ea typeface="Open Sans" panose="020B0604020202020204" charset="0"/>
                <a:cs typeface="Open Sans" panose="020B0604020202020204" charset="0"/>
              </a:rPr>
              <a:t>To use your capacitance sensor to measure the pressure of sitting, set it up in the middle of a chair. Make sure the alligator clips and </a:t>
            </a:r>
            <a:r>
              <a:rPr lang="en-US" sz="2400" dirty="0" err="1">
                <a:latin typeface="Open Sans" panose="020B0604020202020204" charset="0"/>
                <a:ea typeface="Open Sans" panose="020B0604020202020204" charset="0"/>
                <a:cs typeface="Open Sans" panose="020B0604020202020204" charset="0"/>
              </a:rPr>
              <a:t>multimeter</a:t>
            </a:r>
            <a:r>
              <a:rPr lang="en-US" sz="2400" dirty="0">
                <a:latin typeface="Open Sans" panose="020B0604020202020204" charset="0"/>
                <a:ea typeface="Open Sans" panose="020B0604020202020204" charset="0"/>
                <a:cs typeface="Open Sans" panose="020B0604020202020204" charset="0"/>
              </a:rPr>
              <a:t> are away from the sitting individual. </a:t>
            </a:r>
          </a:p>
        </p:txBody>
      </p:sp>
      <p:pic>
        <p:nvPicPr>
          <p:cNvPr id="3" name="Picture 2"/>
          <p:cNvPicPr>
            <a:picLocks noChangeAspect="1"/>
          </p:cNvPicPr>
          <p:nvPr/>
        </p:nvPicPr>
        <p:blipFill>
          <a:blip r:embed="rId2"/>
          <a:stretch>
            <a:fillRect/>
          </a:stretch>
        </p:blipFill>
        <p:spPr>
          <a:xfrm>
            <a:off x="4510122" y="130630"/>
            <a:ext cx="4475749" cy="4322325"/>
          </a:xfrm>
          <a:prstGeom prst="rect">
            <a:avLst/>
          </a:prstGeom>
        </p:spPr>
      </p:pic>
    </p:spTree>
    <p:extLst>
      <p:ext uri="{BB962C8B-B14F-4D97-AF65-F5344CB8AC3E}">
        <p14:creationId xmlns:p14="http://schemas.microsoft.com/office/powerpoint/2010/main" val="1100352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1</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3108543"/>
          </a:xfrm>
          <a:prstGeom prst="rect">
            <a:avLst/>
          </a:prstGeom>
          <a:noFill/>
          <a:ln w="28575">
            <a:solidFill>
              <a:srgbClr val="8D64AA"/>
            </a:solidFill>
          </a:ln>
        </p:spPr>
        <p:txBody>
          <a:bodyPr wrap="square" rtlCol="0">
            <a:spAutoFit/>
          </a:bodyPr>
          <a:lstStyle/>
          <a:p>
            <a:pPr lvl="0"/>
            <a:r>
              <a:rPr lang="en-US" sz="2800" dirty="0">
                <a:latin typeface="Open Sans" panose="020B0604020202020204" charset="0"/>
                <a:ea typeface="Open Sans" panose="020B0604020202020204" charset="0"/>
                <a:cs typeface="Open Sans" panose="020B0604020202020204" charset="0"/>
              </a:rPr>
              <a:t>Use the ruler to measure and mark a roughly 29 cm x 21.5 cm (11.5 in x 8.5 in) rectangle on each piece of wax paper using a marker.</a:t>
            </a:r>
          </a:p>
        </p:txBody>
      </p:sp>
      <p:pic>
        <p:nvPicPr>
          <p:cNvPr id="8" name="Picture 7"/>
          <p:cNvPicPr>
            <a:picLocks noChangeAspect="1"/>
          </p:cNvPicPr>
          <p:nvPr/>
        </p:nvPicPr>
        <p:blipFill>
          <a:blip r:embed="rId2"/>
          <a:stretch>
            <a:fillRect/>
          </a:stretch>
        </p:blipFill>
        <p:spPr>
          <a:xfrm>
            <a:off x="4510123" y="112048"/>
            <a:ext cx="4475748" cy="3372021"/>
          </a:xfrm>
          <a:prstGeom prst="rect">
            <a:avLst/>
          </a:prstGeom>
        </p:spPr>
      </p:pic>
    </p:spTree>
    <p:extLst>
      <p:ext uri="{BB962C8B-B14F-4D97-AF65-F5344CB8AC3E}">
        <p14:creationId xmlns:p14="http://schemas.microsoft.com/office/powerpoint/2010/main" val="348770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2</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2308324"/>
          </a:xfrm>
          <a:prstGeom prst="rect">
            <a:avLst/>
          </a:prstGeom>
          <a:noFill/>
          <a:ln w="28575">
            <a:solidFill>
              <a:srgbClr val="8D64AA"/>
            </a:solidFill>
          </a:ln>
        </p:spPr>
        <p:txBody>
          <a:bodyPr wrap="square" rtlCol="0">
            <a:spAutoFit/>
          </a:bodyPr>
          <a:lstStyle/>
          <a:p>
            <a:pPr lvl="0"/>
            <a:r>
              <a:rPr lang="en-US" sz="3600" dirty="0">
                <a:latin typeface="Open Sans" panose="020B0604020202020204" charset="0"/>
                <a:ea typeface="Open Sans" panose="020B0604020202020204" charset="0"/>
                <a:cs typeface="Open Sans" panose="020B0604020202020204" charset="0"/>
              </a:rPr>
              <a:t>Cut out each wax paper rectangle and set them to the side. </a:t>
            </a:r>
          </a:p>
        </p:txBody>
      </p:sp>
      <p:pic>
        <p:nvPicPr>
          <p:cNvPr id="3" name="Picture 2"/>
          <p:cNvPicPr>
            <a:picLocks noChangeAspect="1"/>
          </p:cNvPicPr>
          <p:nvPr/>
        </p:nvPicPr>
        <p:blipFill>
          <a:blip r:embed="rId2"/>
          <a:stretch>
            <a:fillRect/>
          </a:stretch>
        </p:blipFill>
        <p:spPr>
          <a:xfrm>
            <a:off x="4513772" y="112048"/>
            <a:ext cx="4472099" cy="4574068"/>
          </a:xfrm>
          <a:prstGeom prst="rect">
            <a:avLst/>
          </a:prstGeom>
        </p:spPr>
      </p:pic>
    </p:spTree>
    <p:extLst>
      <p:ext uri="{BB962C8B-B14F-4D97-AF65-F5344CB8AC3E}">
        <p14:creationId xmlns:p14="http://schemas.microsoft.com/office/powerpoint/2010/main" val="357246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3</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214568"/>
            <a:ext cx="4186990" cy="3046988"/>
          </a:xfrm>
          <a:prstGeom prst="rect">
            <a:avLst/>
          </a:prstGeom>
          <a:noFill/>
          <a:ln w="28575">
            <a:solidFill>
              <a:srgbClr val="8D64AA"/>
            </a:solidFill>
          </a:ln>
        </p:spPr>
        <p:txBody>
          <a:bodyPr wrap="square" rtlCol="0">
            <a:spAutoFit/>
          </a:bodyPr>
          <a:lstStyle/>
          <a:p>
            <a:pPr lvl="0"/>
            <a:r>
              <a:rPr lang="en-US" sz="3200" dirty="0">
                <a:latin typeface="Open Sans" panose="020B0604020202020204" charset="0"/>
                <a:ea typeface="Open Sans" panose="020B0604020202020204" charset="0"/>
                <a:cs typeface="Open Sans" panose="020B0604020202020204" charset="0"/>
              </a:rPr>
              <a:t>Use the ruler to measure and mark a roughly 25 cm x 18 cm (10 in x 7 in) rectangle in one piece of tin foil. </a:t>
            </a:r>
          </a:p>
        </p:txBody>
      </p:sp>
      <p:pic>
        <p:nvPicPr>
          <p:cNvPr id="3" name="Picture 2"/>
          <p:cNvPicPr>
            <a:picLocks noChangeAspect="1"/>
          </p:cNvPicPr>
          <p:nvPr/>
        </p:nvPicPr>
        <p:blipFill>
          <a:blip r:embed="rId2"/>
          <a:stretch>
            <a:fillRect/>
          </a:stretch>
        </p:blipFill>
        <p:spPr>
          <a:xfrm>
            <a:off x="4512910" y="112048"/>
            <a:ext cx="4472961" cy="3304921"/>
          </a:xfrm>
          <a:prstGeom prst="rect">
            <a:avLst/>
          </a:prstGeom>
        </p:spPr>
      </p:pic>
    </p:spTree>
    <p:extLst>
      <p:ext uri="{BB962C8B-B14F-4D97-AF65-F5344CB8AC3E}">
        <p14:creationId xmlns:p14="http://schemas.microsoft.com/office/powerpoint/2010/main" val="4088806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4</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1754326"/>
          </a:xfrm>
          <a:prstGeom prst="rect">
            <a:avLst/>
          </a:prstGeom>
          <a:noFill/>
          <a:ln w="28575">
            <a:solidFill>
              <a:srgbClr val="8D64AA"/>
            </a:solidFill>
          </a:ln>
        </p:spPr>
        <p:txBody>
          <a:bodyPr wrap="square" rtlCol="0">
            <a:spAutoFit/>
          </a:bodyPr>
          <a:lstStyle/>
          <a:p>
            <a:pPr lvl="0"/>
            <a:r>
              <a:rPr lang="en-US" sz="3600" dirty="0">
                <a:latin typeface="Open Sans" panose="020B0604020202020204" charset="0"/>
                <a:ea typeface="Open Sans" panose="020B0604020202020204" charset="0"/>
                <a:cs typeface="Open Sans" panose="020B0604020202020204" charset="0"/>
              </a:rPr>
              <a:t>Cut out the tin foil rectangle and set to the side.</a:t>
            </a:r>
          </a:p>
        </p:txBody>
      </p:sp>
      <p:pic>
        <p:nvPicPr>
          <p:cNvPr id="3" name="Picture 2"/>
          <p:cNvPicPr>
            <a:picLocks noChangeAspect="1"/>
          </p:cNvPicPr>
          <p:nvPr/>
        </p:nvPicPr>
        <p:blipFill>
          <a:blip r:embed="rId2"/>
          <a:stretch>
            <a:fillRect/>
          </a:stretch>
        </p:blipFill>
        <p:spPr>
          <a:xfrm>
            <a:off x="4510122" y="112048"/>
            <a:ext cx="4475749" cy="4572000"/>
          </a:xfrm>
          <a:prstGeom prst="rect">
            <a:avLst/>
          </a:prstGeom>
        </p:spPr>
      </p:pic>
    </p:spTree>
    <p:extLst>
      <p:ext uri="{BB962C8B-B14F-4D97-AF65-F5344CB8AC3E}">
        <p14:creationId xmlns:p14="http://schemas.microsoft.com/office/powerpoint/2010/main" val="226358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5</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2554545"/>
          </a:xfrm>
          <a:prstGeom prst="rect">
            <a:avLst/>
          </a:prstGeom>
          <a:noFill/>
          <a:ln w="28575">
            <a:solidFill>
              <a:srgbClr val="8D64AA"/>
            </a:solidFill>
          </a:ln>
        </p:spPr>
        <p:txBody>
          <a:bodyPr wrap="square" rtlCol="0">
            <a:spAutoFit/>
          </a:bodyPr>
          <a:lstStyle/>
          <a:p>
            <a:r>
              <a:rPr lang="en-US" sz="2000" dirty="0">
                <a:latin typeface="Open Sans" panose="020B0604020202020204" charset="0"/>
                <a:ea typeface="Open Sans" panose="020B0604020202020204" charset="0"/>
                <a:cs typeface="Open Sans" panose="020B0604020202020204" charset="0"/>
              </a:rPr>
              <a:t>Use the ruler to measure and mark the remaining 2 pieces of tin foil in the shape of a “rectangle with a tail” that measures roughly 25 cm x 18 cm (10 in x 7 in) with the tail sticking out about 4 cm (1.5 in) from the rectangle).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0122" y="112048"/>
            <a:ext cx="4475750" cy="4814042"/>
          </a:xfrm>
          <a:prstGeom prst="rect">
            <a:avLst/>
          </a:prstGeom>
        </p:spPr>
      </p:pic>
    </p:spTree>
    <p:extLst>
      <p:ext uri="{BB962C8B-B14F-4D97-AF65-F5344CB8AC3E}">
        <p14:creationId xmlns:p14="http://schemas.microsoft.com/office/powerpoint/2010/main" val="2736847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6</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1569660"/>
          </a:xfrm>
          <a:prstGeom prst="rect">
            <a:avLst/>
          </a:prstGeom>
          <a:noFill/>
          <a:ln w="28575">
            <a:solidFill>
              <a:srgbClr val="8D64AA"/>
            </a:solidFill>
          </a:ln>
        </p:spPr>
        <p:txBody>
          <a:bodyPr wrap="square" rtlCol="0">
            <a:spAutoFit/>
          </a:bodyPr>
          <a:lstStyle/>
          <a:p>
            <a:pPr lvl="0"/>
            <a:r>
              <a:rPr lang="en-US" sz="3200" dirty="0">
                <a:latin typeface="Open Sans" panose="020B0604020202020204" charset="0"/>
                <a:ea typeface="Open Sans" panose="020B0604020202020204" charset="0"/>
                <a:cs typeface="Open Sans" panose="020B0604020202020204" charset="0"/>
              </a:rPr>
              <a:t>Cut out both of the pieces of tin foil and set to the side.</a:t>
            </a:r>
          </a:p>
        </p:txBody>
      </p:sp>
      <p:pic>
        <p:nvPicPr>
          <p:cNvPr id="3" name="Picture 2"/>
          <p:cNvPicPr>
            <a:picLocks noChangeAspect="1"/>
          </p:cNvPicPr>
          <p:nvPr/>
        </p:nvPicPr>
        <p:blipFill>
          <a:blip r:embed="rId2"/>
          <a:stretch>
            <a:fillRect/>
          </a:stretch>
        </p:blipFill>
        <p:spPr>
          <a:xfrm>
            <a:off x="4510123" y="130630"/>
            <a:ext cx="4489497" cy="4681069"/>
          </a:xfrm>
          <a:prstGeom prst="rect">
            <a:avLst/>
          </a:prstGeom>
        </p:spPr>
      </p:pic>
    </p:spTree>
    <p:extLst>
      <p:ext uri="{BB962C8B-B14F-4D97-AF65-F5344CB8AC3E}">
        <p14:creationId xmlns:p14="http://schemas.microsoft.com/office/powerpoint/2010/main" val="993813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053" y="512612"/>
            <a:ext cx="2974640" cy="841800"/>
          </a:xfrm>
        </p:spPr>
        <p:txBody>
          <a:bodyPr/>
          <a:lstStyle/>
          <a:p>
            <a:r>
              <a:rPr lang="en" sz="3200" b="1" dirty="0">
                <a:solidFill>
                  <a:srgbClr val="6091BA"/>
                </a:solidFill>
                <a:latin typeface="Open Sans"/>
                <a:ea typeface="Open Sans"/>
                <a:cs typeface="Open Sans"/>
                <a:sym typeface="Open Sans"/>
              </a:rPr>
              <a:t>STEP 7</a:t>
            </a:r>
            <a:endParaRPr lang="en-US" sz="3200" dirty="0"/>
          </a:p>
        </p:txBody>
      </p:sp>
      <p:sp>
        <p:nvSpPr>
          <p:cNvPr id="5" name="TextBox 4"/>
          <p:cNvSpPr txBox="1"/>
          <p:nvPr/>
        </p:nvSpPr>
        <p:spPr>
          <a:xfrm>
            <a:off x="373579" y="112048"/>
            <a:ext cx="3517778" cy="307777"/>
          </a:xfrm>
          <a:prstGeom prst="rect">
            <a:avLst/>
          </a:prstGeom>
          <a:noFill/>
        </p:spPr>
        <p:txBody>
          <a:bodyPr wrap="square" rtlCol="0">
            <a:spAutoFit/>
          </a:bodyPr>
          <a:lstStyle/>
          <a:p>
            <a:pPr algn="ctr"/>
            <a:r>
              <a:rPr lang="en-US" b="1" i="1" dirty="0">
                <a:latin typeface="Open Sans" panose="020B0604020202020204" charset="0"/>
                <a:ea typeface="Open Sans" panose="020B0604020202020204" charset="0"/>
                <a:cs typeface="Open Sans" panose="020B0604020202020204" charset="0"/>
              </a:rPr>
              <a:t>Building Your Capacitance Sensor</a:t>
            </a:r>
          </a:p>
        </p:txBody>
      </p:sp>
      <p:sp>
        <p:nvSpPr>
          <p:cNvPr id="7" name="TextBox 6"/>
          <p:cNvSpPr txBox="1"/>
          <p:nvPr/>
        </p:nvSpPr>
        <p:spPr>
          <a:xfrm>
            <a:off x="158129" y="1354412"/>
            <a:ext cx="4186990" cy="3046988"/>
          </a:xfrm>
          <a:prstGeom prst="rect">
            <a:avLst/>
          </a:prstGeom>
          <a:noFill/>
          <a:ln w="28575">
            <a:solidFill>
              <a:srgbClr val="8D64AA"/>
            </a:solidFill>
          </a:ln>
        </p:spPr>
        <p:txBody>
          <a:bodyPr wrap="square" rtlCol="0">
            <a:spAutoFit/>
          </a:bodyPr>
          <a:lstStyle/>
          <a:p>
            <a:r>
              <a:rPr lang="en-US" sz="2400" dirty="0">
                <a:latin typeface="Open Sans" panose="020B0604020202020204" charset="0"/>
                <a:ea typeface="Open Sans" panose="020B0604020202020204" charset="0"/>
                <a:cs typeface="Open Sans" panose="020B0604020202020204" charset="0"/>
              </a:rPr>
              <a:t>Place the first piece of tin foil with a tail in the middle of one of the pieces of wax paper. Use about 12 cm (about 5 inches) of tape to tape down the 3 sides that do NOT have the tail.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351" y="130630"/>
            <a:ext cx="4453292" cy="4747671"/>
          </a:xfrm>
          <a:prstGeom prst="rect">
            <a:avLst/>
          </a:prstGeom>
        </p:spPr>
      </p:pic>
    </p:spTree>
    <p:extLst>
      <p:ext uri="{BB962C8B-B14F-4D97-AF65-F5344CB8AC3E}">
        <p14:creationId xmlns:p14="http://schemas.microsoft.com/office/powerpoint/2010/main" val="114362489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1188</TotalTime>
  <Words>810</Words>
  <Application>Microsoft Office PowerPoint</Application>
  <PresentationFormat>On-screen Show (16:9)</PresentationFormat>
  <Paragraphs>79</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Open Sans</vt:lpstr>
      <vt:lpstr>Cambria</vt:lpstr>
      <vt:lpstr>Arial</vt:lpstr>
      <vt:lpstr>Simple Light</vt:lpstr>
      <vt:lpstr>PowerPoint Presentation</vt:lpstr>
      <vt:lpstr>Materials Needed: </vt:lpstr>
      <vt:lpstr>STEP 1</vt:lpstr>
      <vt:lpstr>STEP 2</vt:lpstr>
      <vt:lpstr>STEP 3</vt:lpstr>
      <vt:lpstr>STEP 4</vt:lpstr>
      <vt:lpstr>STEP 5</vt:lpstr>
      <vt:lpstr>STEP 6</vt:lpstr>
      <vt:lpstr>STEP 7</vt:lpstr>
      <vt:lpstr>STEP 8</vt:lpstr>
      <vt:lpstr>STEP 9</vt:lpstr>
      <vt:lpstr>STEP 10</vt:lpstr>
      <vt:lpstr>STEP 11</vt:lpstr>
      <vt:lpstr>STEP 12</vt:lpstr>
      <vt:lpstr>Materials Needed: </vt:lpstr>
      <vt:lpstr>STEP 1</vt:lpstr>
      <vt:lpstr>STEP 2</vt:lpstr>
      <vt:lpstr>STEP 3</vt:lpstr>
      <vt:lpstr>STEP 4</vt:lpstr>
      <vt:lpstr>STEP 5</vt:lpstr>
      <vt:lpstr>STEP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LaPane</dc:creator>
  <cp:lastModifiedBy>Zain Alexander Iqbal</cp:lastModifiedBy>
  <cp:revision>11</cp:revision>
  <dcterms:modified xsi:type="dcterms:W3CDTF">2023-02-27T22:31:09Z</dcterms:modified>
</cp:coreProperties>
</file>