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67" r:id="rId3"/>
    <p:sldId id="258" r:id="rId4"/>
    <p:sldId id="260" r:id="rId5"/>
    <p:sldId id="259" r:id="rId6"/>
    <p:sldId id="261" r:id="rId7"/>
    <p:sldId id="265" r:id="rId8"/>
    <p:sldId id="262" r:id="rId9"/>
    <p:sldId id="263" r:id="rId10"/>
    <p:sldId id="264" r:id="rId11"/>
    <p:sldId id="266" r:id="rId12"/>
  </p:sldIdLst>
  <p:sldSz cx="9144000" cy="5143500" type="screen16x9"/>
  <p:notesSz cx="6858000" cy="9144000"/>
  <p:embeddedFontLst>
    <p:embeddedFont>
      <p:font typeface="Open Sans" panose="020B080603050402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2" d="100"/>
          <a:sy n="162" d="100"/>
        </p:scale>
        <p:origin x="14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E0E245-C9C7-DD48-8600-78FCBB7176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68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E0E245-C9C7-DD48-8600-78FCBB7176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8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D57C-BAB8-4B4F-8A75-B323177F8311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A0EE1-C743-8A4F-A56B-16B8AC5D3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5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7000"/>
          </a:blip>
          <a:srcRect t="4925" b="-5448"/>
          <a:stretch/>
        </p:blipFill>
        <p:spPr>
          <a:xfrm>
            <a:off x="-46375" y="0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0536" y="4663675"/>
            <a:ext cx="8822928" cy="40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862625" y="2877750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What is a Brain Wave?</a:t>
            </a:r>
            <a:endParaRPr sz="16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71BA148-CBF6-3C74-54BB-D89A4FD99B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5508" y="1527055"/>
            <a:ext cx="8546609" cy="10393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2349-B5B0-3A45-ACC4-24FFB70B8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Types of Brain Waves: Gamma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CDDFF-3EAA-5B43-A023-0D759A083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Gamma waves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 brain waves with frequencies greater than 30 Hz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These waves are associated with a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concentrated state</a:t>
            </a:r>
          </a:p>
          <a:p>
            <a:pPr lvl="1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Examples of associated behaviors: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intense focus, working on a difficult problem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/>
          </a:p>
        </p:txBody>
      </p:sp>
      <p:pic>
        <p:nvPicPr>
          <p:cNvPr id="8194" name="Picture 2" descr="See the source image">
            <a:extLst>
              <a:ext uri="{FF2B5EF4-FFF2-40B4-BE49-F238E27FC236}">
                <a16:creationId xmlns:a16="http://schemas.microsoft.com/office/drawing/2014/main" id="{C3A34082-1BE7-9E4D-9968-B2E73A9DB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00971"/>
            <a:ext cx="60960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156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CDCF-5D27-6045-B6CF-5B4A442B5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Brain Wave Overview</a:t>
            </a:r>
          </a:p>
        </p:txBody>
      </p:sp>
      <p:pic>
        <p:nvPicPr>
          <p:cNvPr id="9220" name="Picture 4" descr="See the source image">
            <a:extLst>
              <a:ext uri="{FF2B5EF4-FFF2-40B4-BE49-F238E27FC236}">
                <a16:creationId xmlns:a16="http://schemas.microsoft.com/office/drawing/2014/main" id="{263ED21C-16A1-1940-A4F8-F8589BEBF0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601" y="1202397"/>
            <a:ext cx="5358798" cy="352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76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7B9F2-B027-1D46-83D6-EF907B814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Wave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089FA-8651-1643-B36A-30B2F55B0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Waves carry energy through space</a:t>
            </a:r>
          </a:p>
          <a:p>
            <a:pPr lvl="1"/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Examples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waves:</a:t>
            </a:r>
          </a:p>
          <a:p>
            <a:pPr lvl="2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Ocean waves</a:t>
            </a:r>
          </a:p>
          <a:p>
            <a:pPr lvl="2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Sound waves</a:t>
            </a:r>
          </a:p>
          <a:p>
            <a:pPr lvl="2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Light waves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Waves may be characterized by their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frequencies</a:t>
            </a:r>
          </a:p>
          <a:p>
            <a:pPr lvl="1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many full waves occur per second</a:t>
            </a:r>
          </a:p>
          <a:p>
            <a:endParaRPr lang="en-US" dirty="0"/>
          </a:p>
        </p:txBody>
      </p:sp>
      <p:pic>
        <p:nvPicPr>
          <p:cNvPr id="7" name="Picture 2" descr="See the source image">
            <a:extLst>
              <a:ext uri="{FF2B5EF4-FFF2-40B4-BE49-F238E27FC236}">
                <a16:creationId xmlns:a16="http://schemas.microsoft.com/office/drawing/2014/main" id="{B9DB4AE5-0626-4D48-BC81-710CD6BD0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835" y="510778"/>
            <a:ext cx="4193627" cy="181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303A643-05CA-6946-A849-ABBA287CD056}"/>
              </a:ext>
            </a:extLst>
          </p:cNvPr>
          <p:cNvSpPr/>
          <p:nvPr/>
        </p:nvSpPr>
        <p:spPr>
          <a:xfrm>
            <a:off x="4784834" y="2326378"/>
            <a:ext cx="419362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5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https://</a:t>
            </a:r>
            <a:r>
              <a:rPr lang="en-US" sz="75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upload.wikimedia.org</a:t>
            </a:r>
            <a:r>
              <a:rPr lang="en-US" sz="75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75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wikipedia</a:t>
            </a:r>
            <a:r>
              <a:rPr lang="en-US" sz="75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/commons/thumb/8/84/</a:t>
            </a:r>
            <a:r>
              <a:rPr lang="en-US" sz="75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Sine_wave_amplitude.svg</a:t>
            </a:r>
            <a:r>
              <a:rPr lang="en-US" sz="75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/2000px-Sine_wave_amplitude.svg.png</a:t>
            </a:r>
          </a:p>
        </p:txBody>
      </p:sp>
    </p:spTree>
    <p:extLst>
      <p:ext uri="{BB962C8B-B14F-4D97-AF65-F5344CB8AC3E}">
        <p14:creationId xmlns:p14="http://schemas.microsoft.com/office/powerpoint/2010/main" val="423296024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BD786-16BA-D046-92F3-5950A6E93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More on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8529E-6551-4B48-8CB1-03ECC5E66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Higher</a:t>
            </a:r>
            <a:r>
              <a:rPr lang="en-US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frequencies result in </a:t>
            </a:r>
            <a:r>
              <a:rPr lang="en-US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more energy</a:t>
            </a:r>
            <a:r>
              <a:rPr lang="en-US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being transferred over time</a:t>
            </a:r>
          </a:p>
          <a:p>
            <a:r>
              <a:rPr lang="en-US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Lower frequencies </a:t>
            </a:r>
            <a:r>
              <a:rPr lang="en-US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result in </a:t>
            </a:r>
            <a:r>
              <a:rPr lang="en-US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less energy </a:t>
            </a:r>
            <a:r>
              <a:rPr lang="en-US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being transferred over time</a:t>
            </a:r>
          </a:p>
          <a:p>
            <a:r>
              <a:rPr lang="en-US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</a:t>
            </a:r>
            <a:r>
              <a:rPr lang="en-US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electromagnetic (EM) waves</a:t>
            </a:r>
          </a:p>
          <a:p>
            <a:pPr lvl="1"/>
            <a:r>
              <a:rPr lang="en-US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 waves with higher frequencies (UV, x-ray, gamma) carry more energy, and can harm us if we are exposed to them for long periods of time</a:t>
            </a:r>
          </a:p>
          <a:p>
            <a:pPr lvl="1"/>
            <a:r>
              <a:rPr lang="en-US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 waves with lower frequencies (radio, infrared, light) carry less energy, and are safe for human contact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09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C7114-FDDC-F944-B96D-0034C3633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Example: Electromagnetic Spectrum</a:t>
            </a:r>
          </a:p>
        </p:txBody>
      </p:sp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id="{54066ADD-7C21-E24C-8E1B-DAE6C21DA2C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1534121"/>
            <a:ext cx="662940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24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58434-2FCA-5149-940D-1C7B289E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do our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brains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use energy?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95C26-F6F1-6141-9A5F-0AE88A500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Our nervous system also uses waves to transfer energy throughout the body</a:t>
            </a:r>
          </a:p>
          <a:p>
            <a:pPr lvl="1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call these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brain waves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Brain waves are classified by their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frequencies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and each type is associated with a different level of human behavior</a:t>
            </a:r>
          </a:p>
        </p:txBody>
      </p:sp>
      <p:pic>
        <p:nvPicPr>
          <p:cNvPr id="3076" name="Picture 4" descr="See the source image">
            <a:extLst>
              <a:ext uri="{FF2B5EF4-FFF2-40B4-BE49-F238E27FC236}">
                <a16:creationId xmlns:a16="http://schemas.microsoft.com/office/drawing/2014/main" id="{B3B5D8BC-2B31-F14D-B02D-FEF0EEE60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497" y="3000971"/>
            <a:ext cx="1815005" cy="181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554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2349-B5B0-3A45-ACC4-24FFB70B8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Types of Brain Waves: Delta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CDDFF-3EAA-5B43-A023-0D759A083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Delta waves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 brain waves with frequencies between ~0.2 Hz – 3 Hz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These waves are associated with a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deep, restful state</a:t>
            </a:r>
          </a:p>
          <a:p>
            <a:pPr lvl="1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of associated behavior: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deep sleep</a:t>
            </a:r>
          </a:p>
        </p:txBody>
      </p:sp>
      <p:pic>
        <p:nvPicPr>
          <p:cNvPr id="4100" name="Picture 4" descr="See the source image">
            <a:extLst>
              <a:ext uri="{FF2B5EF4-FFF2-40B4-BE49-F238E27FC236}">
                <a16:creationId xmlns:a16="http://schemas.microsoft.com/office/drawing/2014/main" id="{38779E64-2390-2442-9387-9A6F9F552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71750"/>
            <a:ext cx="6858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662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2349-B5B0-3A45-ACC4-24FFB70B8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Types of Brain Waves: Theta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CDDFF-3EAA-5B43-A023-0D759A083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Theta waves 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 brain waves with frequencies between ~4 Hz – 8 Hz 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These waves are associated with a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deeply relaxed, meditative state</a:t>
            </a:r>
          </a:p>
          <a:p>
            <a:pPr lvl="1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Examples of associated behavior: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napping/light sleep, deep meditation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122" name="Picture 2" descr="See the source image">
            <a:extLst>
              <a:ext uri="{FF2B5EF4-FFF2-40B4-BE49-F238E27FC236}">
                <a16:creationId xmlns:a16="http://schemas.microsoft.com/office/drawing/2014/main" id="{72A7E182-5992-F74D-834E-4A44833E0E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63"/>
          <a:stretch/>
        </p:blipFill>
        <p:spPr bwMode="auto">
          <a:xfrm>
            <a:off x="1462252" y="2571751"/>
            <a:ext cx="6219497" cy="143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031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2349-B5B0-3A45-ACC4-24FFB70B8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Types of Brain Waves: Alpha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CDDFF-3EAA-5B43-A023-0D759A083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Alpha waves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 brain waves with frequencies between ~9 Hz – 13 Hz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These waves are associated with a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calm, lucid state</a:t>
            </a:r>
          </a:p>
          <a:p>
            <a:pPr lvl="1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Examples of associated behaviors: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light meditation, daze/daydreaming</a:t>
            </a:r>
          </a:p>
          <a:p>
            <a:pPr lvl="1"/>
            <a:endParaRPr lang="en-US" dirty="0"/>
          </a:p>
        </p:txBody>
      </p:sp>
      <p:pic>
        <p:nvPicPr>
          <p:cNvPr id="6146" name="Picture 2" descr="See the source image">
            <a:extLst>
              <a:ext uri="{FF2B5EF4-FFF2-40B4-BE49-F238E27FC236}">
                <a16:creationId xmlns:a16="http://schemas.microsoft.com/office/drawing/2014/main" id="{0B8B2E64-1A04-9148-B8C7-7BDA793F3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48" y="2477157"/>
            <a:ext cx="7725104" cy="1545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383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2349-B5B0-3A45-ACC4-24FFB70B8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Types of Brain Waves: Beta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CDDFF-3EAA-5B43-A023-0D759A083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Beta waves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 brain waves with frequencies between ~14 Hz – 30 Hz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These waves are associated with a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normal, awake state  </a:t>
            </a:r>
          </a:p>
          <a:p>
            <a:pPr lvl="1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Examples of associated behaviors: </a:t>
            </a: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working, actively listening, reading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b="1" dirty="0"/>
          </a:p>
        </p:txBody>
      </p:sp>
      <p:pic>
        <p:nvPicPr>
          <p:cNvPr id="7172" name="Picture 4" descr="See the source image">
            <a:extLst>
              <a:ext uri="{FF2B5EF4-FFF2-40B4-BE49-F238E27FC236}">
                <a16:creationId xmlns:a16="http://schemas.microsoft.com/office/drawing/2014/main" id="{9451746D-2CBE-0947-9C61-FCB1D53C4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71750"/>
            <a:ext cx="7620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73072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406</Words>
  <Application>Microsoft Office PowerPoint</Application>
  <PresentationFormat>On-screen Show (16:9)</PresentationFormat>
  <Paragraphs>44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Open Sans</vt:lpstr>
      <vt:lpstr>Simple Light</vt:lpstr>
      <vt:lpstr>PowerPoint Presentation</vt:lpstr>
      <vt:lpstr>Wave Review</vt:lpstr>
      <vt:lpstr>More on Frequency</vt:lpstr>
      <vt:lpstr>Example: Electromagnetic Spectrum</vt:lpstr>
      <vt:lpstr>How do our brains use energy?</vt:lpstr>
      <vt:lpstr>Types of Brain Waves: Delta</vt:lpstr>
      <vt:lpstr>Types of Brain Waves: Theta</vt:lpstr>
      <vt:lpstr>Types of Brain Waves: Alpha</vt:lpstr>
      <vt:lpstr>Types of Brain Waves: Beta</vt:lpstr>
      <vt:lpstr>Types of Brain Waves: Gamma</vt:lpstr>
      <vt:lpstr>Brain Wave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Zain Alexander Iqbal</cp:lastModifiedBy>
  <cp:revision>5</cp:revision>
  <dcterms:modified xsi:type="dcterms:W3CDTF">2023-06-07T17:32:32Z</dcterms:modified>
</cp:coreProperties>
</file>