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4" r:id="rId2"/>
    <p:sldMasterId id="2147483677" r:id="rId3"/>
  </p:sldMasterIdLst>
  <p:notesMasterIdLst>
    <p:notesMasterId r:id="rId41"/>
  </p:notesMasterIdLst>
  <p:sldIdLst>
    <p:sldId id="256" r:id="rId4"/>
    <p:sldId id="258" r:id="rId5"/>
    <p:sldId id="260" r:id="rId6"/>
    <p:sldId id="261" r:id="rId7"/>
    <p:sldId id="259" r:id="rId8"/>
    <p:sldId id="262" r:id="rId9"/>
    <p:sldId id="263" r:id="rId10"/>
    <p:sldId id="264" r:id="rId11"/>
    <p:sldId id="265" r:id="rId12"/>
    <p:sldId id="266" r:id="rId13"/>
    <p:sldId id="267" r:id="rId14"/>
    <p:sldId id="268" r:id="rId15"/>
    <p:sldId id="270" r:id="rId16"/>
    <p:sldId id="269" r:id="rId17"/>
    <p:sldId id="275" r:id="rId18"/>
    <p:sldId id="271" r:id="rId19"/>
    <p:sldId id="272" r:id="rId20"/>
    <p:sldId id="273" r:id="rId21"/>
    <p:sldId id="274" r:id="rId22"/>
    <p:sldId id="276" r:id="rId23"/>
    <p:sldId id="279" r:id="rId24"/>
    <p:sldId id="278" r:id="rId25"/>
    <p:sldId id="281" r:id="rId26"/>
    <p:sldId id="282" r:id="rId27"/>
    <p:sldId id="283" r:id="rId28"/>
    <p:sldId id="284" r:id="rId29"/>
    <p:sldId id="287" r:id="rId30"/>
    <p:sldId id="257" r:id="rId31"/>
    <p:sldId id="285" r:id="rId32"/>
    <p:sldId id="286"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Corbel" panose="020B0503020204020204" pitchFamily="34" charset="0"/>
      <p:regular r:id="rId42"/>
      <p:bold r:id="rId43"/>
      <p:italic r:id="rId44"/>
      <p:boldItalic r:id="rId45"/>
    </p:embeddedFont>
    <p:embeddedFont>
      <p:font typeface="Open Sans" pitchFamily="2" charset="0"/>
      <p:regular r:id="rId46"/>
      <p:bold r:id="rId47"/>
      <p:italic r:id="rId48"/>
      <p:boldItalic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D5544C-1CC7-44D7-B8A0-6F7EF86A3DFC}">
          <p14:sldIdLst>
            <p14:sldId id="256"/>
            <p14:sldId id="258"/>
            <p14:sldId id="260"/>
            <p14:sldId id="261"/>
            <p14:sldId id="259"/>
            <p14:sldId id="262"/>
            <p14:sldId id="263"/>
            <p14:sldId id="264"/>
            <p14:sldId id="265"/>
            <p14:sldId id="266"/>
            <p14:sldId id="267"/>
            <p14:sldId id="268"/>
            <p14:sldId id="270"/>
            <p14:sldId id="269"/>
            <p14:sldId id="275"/>
            <p14:sldId id="271"/>
            <p14:sldId id="272"/>
            <p14:sldId id="273"/>
            <p14:sldId id="274"/>
            <p14:sldId id="276"/>
          </p14:sldIdLst>
        </p14:section>
        <p14:section name="Part 2" id="{B69312A5-9901-4116-B8EE-875B1E49EA05}">
          <p14:sldIdLst>
            <p14:sldId id="279"/>
            <p14:sldId id="278"/>
            <p14:sldId id="281"/>
            <p14:sldId id="282"/>
            <p14:sldId id="283"/>
          </p14:sldIdLst>
        </p14:section>
        <p14:section name="Part 3" id="{F89744E9-8635-4FE7-8004-9B6CAB173620}">
          <p14:sldIdLst>
            <p14:sldId id="284"/>
            <p14:sldId id="287"/>
            <p14:sldId id="257"/>
            <p14:sldId id="285"/>
            <p14:sldId id="286"/>
            <p14:sldId id="288"/>
            <p14:sldId id="289"/>
            <p14:sldId id="290"/>
            <p14:sldId id="291"/>
            <p14:sldId id="292"/>
            <p14:sldId id="293"/>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F9D44-18C6-40A3-A1B4-7FB6261B2C97}" v="89" dt="2023-07-24T19:00:32.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37"/>
  </p:normalViewPr>
  <p:slideViewPr>
    <p:cSldViewPr snapToGrid="0">
      <p:cViewPr varScale="1">
        <p:scale>
          <a:sx n="170" d="100"/>
          <a:sy n="170" d="100"/>
        </p:scale>
        <p:origin x="1272" y="4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notesMaster" Target="notesMasters/notesMaster1.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3/18/25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93946305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3/18/25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3934911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205978"/>
            <a:ext cx="1801785" cy="44231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5978"/>
            <a:ext cx="5979968" cy="44231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817141"/>
            <a:ext cx="2057397" cy="273844"/>
          </a:xfrm>
        </p:spPr>
        <p:txBody>
          <a:bodyPr/>
          <a:lstStyle/>
          <a:p>
            <a:fld id="{96DFF08F-DC6B-4601-B491-B0F83F6DD2DA}" type="datetimeFigureOut">
              <a:rPr lang="en-US"/>
              <a:t>3/18/25</a:t>
            </a:fld>
            <a:endParaRPr lang="en-US" dirty="0"/>
          </a:p>
        </p:txBody>
      </p:sp>
      <p:sp>
        <p:nvSpPr>
          <p:cNvPr id="5" name="Footer Placeholder 4"/>
          <p:cNvSpPr>
            <a:spLocks noGrp="1"/>
          </p:cNvSpPr>
          <p:nvPr>
            <p:ph type="ftr" sz="quarter" idx="11"/>
          </p:nvPr>
        </p:nvSpPr>
        <p:spPr>
          <a:xfrm>
            <a:off x="2832102" y="4817141"/>
            <a:ext cx="3209752" cy="273844"/>
          </a:xfrm>
        </p:spPr>
        <p:txBody>
          <a:bodyPr/>
          <a:lstStyle/>
          <a:p>
            <a:endParaRPr lang="en-US" dirty="0"/>
          </a:p>
        </p:txBody>
      </p:sp>
      <p:sp>
        <p:nvSpPr>
          <p:cNvPr id="6" name="Slide Number Placeholder 5"/>
          <p:cNvSpPr>
            <a:spLocks noGrp="1"/>
          </p:cNvSpPr>
          <p:nvPr>
            <p:ph type="sldNum" sz="quarter" idx="12"/>
          </p:nvPr>
        </p:nvSpPr>
        <p:spPr>
          <a:xfrm>
            <a:off x="6054787" y="4817141"/>
            <a:ext cx="659819" cy="273844"/>
          </a:xfrm>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2025600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2694890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6B03A97B-391B-42BE-97EB-B056EDD563ED}" type="datetimeFigureOut">
              <a:rPr lang="en-US" smtClean="0">
                <a:solidFill>
                  <a:srgbClr val="9FCC3B"/>
                </a:solidFill>
              </a:rPr>
              <a:pPr defTabSz="342900"/>
              <a:t>3/18/25</a:t>
            </a:fld>
            <a:endParaRPr lang="en-US" dirty="0">
              <a:solidFill>
                <a:srgbClr val="9FCC3B"/>
              </a:solidFill>
            </a:endParaRPr>
          </a:p>
        </p:txBody>
      </p:sp>
      <p:sp>
        <p:nvSpPr>
          <p:cNvPr id="5" name="Footer Placeholder 4"/>
          <p:cNvSpPr>
            <a:spLocks noGrp="1"/>
          </p:cNvSpPr>
          <p:nvPr>
            <p:ph type="ftr" sz="quarter" idx="11"/>
          </p:nvPr>
        </p:nvSpPr>
        <p:spPr/>
        <p:txBody>
          <a:bodyPr/>
          <a:lstStyle/>
          <a:p>
            <a:pPr defTabSz="342900"/>
            <a:endParaRPr lang="en-US" dirty="0">
              <a:solidFill>
                <a:srgbClr val="9FCC3B"/>
              </a:solidFill>
            </a:endParaRPr>
          </a:p>
        </p:txBody>
      </p:sp>
      <p:sp>
        <p:nvSpPr>
          <p:cNvPr id="6" name="Slide Number Placeholder 5"/>
          <p:cNvSpPr>
            <a:spLocks noGrp="1"/>
          </p:cNvSpPr>
          <p:nvPr>
            <p:ph type="sldNum" sz="quarter" idx="12"/>
          </p:nvPr>
        </p:nvSpPr>
        <p:spPr/>
        <p:txBody>
          <a:bodyPr/>
          <a:lstStyle/>
          <a:p>
            <a:pPr defTabSz="342900"/>
            <a:fld id="{D46AFA43-F343-4588-A393-60C69CE293A7}" type="slidenum">
              <a:rPr lang="en-US" smtClean="0">
                <a:solidFill>
                  <a:srgbClr val="9FCC3B"/>
                </a:solidFill>
              </a:rPr>
              <a:pPr defTabSz="342900"/>
              <a:t>‹#›</a:t>
            </a:fld>
            <a:endParaRPr lang="en-US" dirty="0">
              <a:solidFill>
                <a:srgbClr val="9FCC3B"/>
              </a:solidFill>
            </a:endParaRPr>
          </a:p>
        </p:txBody>
      </p:sp>
    </p:spTree>
    <p:extLst>
      <p:ext uri="{BB962C8B-B14F-4D97-AF65-F5344CB8AC3E}">
        <p14:creationId xmlns:p14="http://schemas.microsoft.com/office/powerpoint/2010/main" val="18716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6B03A97B-391B-42BE-97EB-B056EDD563ED}" type="datetimeFigureOut">
              <a:rPr lang="en-US" smtClean="0">
                <a:solidFill>
                  <a:srgbClr val="9FCC3B"/>
                </a:solidFill>
              </a:rPr>
              <a:pPr defTabSz="342900"/>
              <a:t>3/18/25</a:t>
            </a:fld>
            <a:endParaRPr lang="en-US" dirty="0">
              <a:solidFill>
                <a:srgbClr val="9FCC3B"/>
              </a:solidFill>
            </a:endParaRPr>
          </a:p>
        </p:txBody>
      </p:sp>
      <p:sp>
        <p:nvSpPr>
          <p:cNvPr id="5" name="Footer Placeholder 4"/>
          <p:cNvSpPr>
            <a:spLocks noGrp="1"/>
          </p:cNvSpPr>
          <p:nvPr>
            <p:ph type="ftr" sz="quarter" idx="11"/>
          </p:nvPr>
        </p:nvSpPr>
        <p:spPr/>
        <p:txBody>
          <a:bodyPr/>
          <a:lstStyle/>
          <a:p>
            <a:pPr defTabSz="342900"/>
            <a:endParaRPr lang="en-US" dirty="0">
              <a:solidFill>
                <a:srgbClr val="9FCC3B"/>
              </a:solidFill>
            </a:endParaRPr>
          </a:p>
        </p:txBody>
      </p:sp>
      <p:sp>
        <p:nvSpPr>
          <p:cNvPr id="6" name="Slide Number Placeholder 5"/>
          <p:cNvSpPr>
            <a:spLocks noGrp="1"/>
          </p:cNvSpPr>
          <p:nvPr>
            <p:ph type="sldNum" sz="quarter" idx="12"/>
          </p:nvPr>
        </p:nvSpPr>
        <p:spPr/>
        <p:txBody>
          <a:bodyPr/>
          <a:lstStyle/>
          <a:p>
            <a:pPr defTabSz="342900"/>
            <a:fld id="{D46AFA43-F343-4588-A393-60C69CE293A7}" type="slidenum">
              <a:rPr lang="en-US" smtClean="0">
                <a:solidFill>
                  <a:srgbClr val="9FCC3B"/>
                </a:solidFill>
              </a:rPr>
              <a:pPr defTabSz="342900"/>
              <a:t>‹#›</a:t>
            </a:fld>
            <a:endParaRPr lang="en-US" dirty="0">
              <a:solidFill>
                <a:srgbClr val="9FCC3B"/>
              </a:solidFill>
            </a:endParaRPr>
          </a:p>
        </p:txBody>
      </p:sp>
    </p:spTree>
    <p:extLst>
      <p:ext uri="{BB962C8B-B14F-4D97-AF65-F5344CB8AC3E}">
        <p14:creationId xmlns:p14="http://schemas.microsoft.com/office/powerpoint/2010/main" val="377769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1624774"/>
            <a:ext cx="8603674" cy="1304510"/>
          </a:xfrm>
        </p:spPr>
        <p:txBody>
          <a:bodyPr tIns="45720" bIns="45720" anchor="ctr">
            <a:normAutofit/>
          </a:bodyPr>
          <a:lstStyle>
            <a:lvl1pPr algn="ctr">
              <a:lnSpc>
                <a:spcPct val="80000"/>
              </a:lnSpc>
              <a:defRPr sz="4500" spc="113" baseline="0"/>
            </a:lvl1pPr>
          </a:lstStyle>
          <a:p>
            <a:r>
              <a:rPr lang="en-US"/>
              <a:t>Click to edit Master title style</a:t>
            </a:r>
            <a:endParaRPr lang="en-US" dirty="0"/>
          </a:p>
        </p:txBody>
      </p:sp>
      <p:sp>
        <p:nvSpPr>
          <p:cNvPr id="3" name="Subtitle 2"/>
          <p:cNvSpPr>
            <a:spLocks noGrp="1"/>
          </p:cNvSpPr>
          <p:nvPr>
            <p:ph type="subTitle" idx="1"/>
          </p:nvPr>
        </p:nvSpPr>
        <p:spPr>
          <a:xfrm>
            <a:off x="1143000" y="2997188"/>
            <a:ext cx="6858000" cy="981941"/>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42900"/>
            <a:fld id="{BFC90B0F-E42D-4640-9A40-A8C44D520BD1}" type="datetimeFigureOut">
              <a:rPr lang="en-US" smtClean="0">
                <a:solidFill>
                  <a:srgbClr val="8D64AA"/>
                </a:solidFill>
              </a:rPr>
              <a:pPr defTabSz="342900"/>
              <a:t>3/18/25</a:t>
            </a:fld>
            <a:endParaRPr lang="en-US" dirty="0">
              <a:solidFill>
                <a:srgbClr val="8D64AA"/>
              </a:solidFill>
            </a:endParaRPr>
          </a:p>
        </p:txBody>
      </p:sp>
      <p:sp>
        <p:nvSpPr>
          <p:cNvPr id="5" name="Footer Placeholder 4"/>
          <p:cNvSpPr>
            <a:spLocks noGrp="1"/>
          </p:cNvSpPr>
          <p:nvPr>
            <p:ph type="ftr" sz="quarter" idx="11"/>
          </p:nvPr>
        </p:nvSpPr>
        <p:spPr/>
        <p:txBody>
          <a:bodyPr/>
          <a:lstStyle/>
          <a:p>
            <a:pPr defTabSz="342900"/>
            <a:endParaRPr lang="en-US" dirty="0">
              <a:solidFill>
                <a:srgbClr val="8D64AA"/>
              </a:solidFill>
            </a:endParaRPr>
          </a:p>
        </p:txBody>
      </p:sp>
      <p:sp>
        <p:nvSpPr>
          <p:cNvPr id="6" name="Slide Number Placeholder 5"/>
          <p:cNvSpPr>
            <a:spLocks noGrp="1"/>
          </p:cNvSpPr>
          <p:nvPr>
            <p:ph type="sldNum" sz="quarter" idx="12"/>
          </p:nvPr>
        </p:nvSpPr>
        <p:spPr/>
        <p:txBody>
          <a:bodyPr/>
          <a:lstStyle/>
          <a:p>
            <a:pPr defTabSz="342900"/>
            <a:fld id="{FD956E06-16F7-4DE7-B813-E65C61A24408}" type="slidenum">
              <a:rPr lang="en-US" smtClean="0">
                <a:solidFill>
                  <a:srgbClr val="8D64AA"/>
                </a:solidFill>
              </a:rPr>
              <a:pPr defTabSz="342900"/>
              <a:t>‹#›</a:t>
            </a:fld>
            <a:endParaRPr lang="en-US" dirty="0">
              <a:solidFill>
                <a:srgbClr val="8D64AA"/>
              </a:solidFill>
            </a:endParaRPr>
          </a:p>
        </p:txBody>
      </p:sp>
    </p:spTree>
    <p:extLst>
      <p:ext uri="{BB962C8B-B14F-4D97-AF65-F5344CB8AC3E}">
        <p14:creationId xmlns:p14="http://schemas.microsoft.com/office/powerpoint/2010/main" val="3998939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fld id="{BFC90B0F-E42D-4640-9A40-A8C44D520BD1}" type="datetimeFigureOut">
              <a:rPr lang="en-US" smtClean="0">
                <a:solidFill>
                  <a:srgbClr val="8D64AA"/>
                </a:solidFill>
              </a:rPr>
              <a:pPr defTabSz="342900"/>
              <a:t>3/18/25</a:t>
            </a:fld>
            <a:endParaRPr lang="en-US" dirty="0">
              <a:solidFill>
                <a:srgbClr val="8D64AA"/>
              </a:solidFill>
            </a:endParaRPr>
          </a:p>
        </p:txBody>
      </p:sp>
      <p:sp>
        <p:nvSpPr>
          <p:cNvPr id="5" name="Footer Placeholder 4"/>
          <p:cNvSpPr>
            <a:spLocks noGrp="1"/>
          </p:cNvSpPr>
          <p:nvPr>
            <p:ph type="ftr" sz="quarter" idx="11"/>
          </p:nvPr>
        </p:nvSpPr>
        <p:spPr/>
        <p:txBody>
          <a:bodyPr/>
          <a:lstStyle/>
          <a:p>
            <a:pPr defTabSz="342900"/>
            <a:endParaRPr lang="en-US" dirty="0">
              <a:solidFill>
                <a:srgbClr val="8D64AA"/>
              </a:solidFill>
            </a:endParaRPr>
          </a:p>
        </p:txBody>
      </p:sp>
      <p:sp>
        <p:nvSpPr>
          <p:cNvPr id="6" name="Slide Number Placeholder 5"/>
          <p:cNvSpPr>
            <a:spLocks noGrp="1"/>
          </p:cNvSpPr>
          <p:nvPr>
            <p:ph type="sldNum" sz="quarter" idx="12"/>
          </p:nvPr>
        </p:nvSpPr>
        <p:spPr/>
        <p:txBody>
          <a:bodyPr/>
          <a:lstStyle/>
          <a:p>
            <a:pPr defTabSz="342900"/>
            <a:fld id="{FD956E06-16F7-4DE7-B813-E65C61A24408}" type="slidenum">
              <a:rPr lang="en-US" smtClean="0">
                <a:solidFill>
                  <a:srgbClr val="8D64AA"/>
                </a:solidFill>
              </a:rPr>
              <a:pPr defTabSz="342900"/>
              <a:t>‹#›</a:t>
            </a:fld>
            <a:endParaRPr lang="en-US" dirty="0">
              <a:solidFill>
                <a:srgbClr val="8D64AA"/>
              </a:solidFill>
            </a:endParaRPr>
          </a:p>
        </p:txBody>
      </p:sp>
    </p:spTree>
    <p:extLst>
      <p:ext uri="{BB962C8B-B14F-4D97-AF65-F5344CB8AC3E}">
        <p14:creationId xmlns:p14="http://schemas.microsoft.com/office/powerpoint/2010/main" val="32944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3/18/25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6251880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1544259"/>
            <a:ext cx="914675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1656659"/>
            <a:ext cx="7886700" cy="1257300"/>
          </a:xfrm>
        </p:spPr>
        <p:txBody>
          <a:bodyPr anchor="ctr">
            <a:noAutofit/>
          </a:bodyPr>
          <a:lstStyle>
            <a:lvl1pPr algn="ctr">
              <a:lnSpc>
                <a:spcPct val="80000"/>
              </a:lnSpc>
              <a:defRPr sz="4500" b="0" spc="113"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007751"/>
            <a:ext cx="7886700" cy="880979"/>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a:pPr/>
              <a:t>3/18/25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418221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4008"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72793" y="1508760"/>
            <a:ext cx="3566160" cy="3154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a:t>3/18/25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8297581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05256"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05256" y="1992425"/>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3423" y="1435102"/>
            <a:ext cx="3566160" cy="557321"/>
          </a:xfrm>
        </p:spPr>
        <p:txBody>
          <a:bodyPr anchor="ctr">
            <a:normAutofit/>
          </a:bodyPr>
          <a:lstStyle>
            <a:lvl1pPr marL="0" indent="0">
              <a:buNone/>
              <a:defRPr sz="1575"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73423" y="1992423"/>
            <a:ext cx="3566160" cy="26746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a:t>3/18/25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999838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a:t>3/18/25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7976757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a:t>3/18/25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96339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05256" y="1590041"/>
            <a:ext cx="4594860" cy="30861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1767" y="1610615"/>
            <a:ext cx="2400300" cy="2574239"/>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3/18/25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5765583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60120" y="1658621"/>
            <a:ext cx="4594860" cy="294894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843016" y="1612966"/>
            <a:ext cx="2400300" cy="2571750"/>
          </a:xfrm>
        </p:spPr>
        <p:txBody>
          <a:bodyPr>
            <a:normAutofit/>
          </a:bodyPr>
          <a:lstStyle>
            <a:lvl1pPr marL="0" indent="0">
              <a:lnSpc>
                <a:spcPct val="95000"/>
              </a:lnSpc>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3/18/25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509005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96DFF08F-DC6B-4601-B491-B0F83F6DD2DA}" type="datetimeFigureOut">
              <a:rPr lang="en-US"/>
              <a:pPr/>
              <a:t>3/18/25</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pPr marL="0" lvl="0" indent="0" algn="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1685297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6B03A97B-391B-42BE-97EB-B056EDD563ED}" type="datetimeFigureOut">
              <a:rPr lang="en-US" smtClean="0"/>
              <a:t>3/18/25</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D46AFA43-F343-4588-A393-60C69CE293A7}" type="slidenum">
              <a:rPr lang="en-US" smtClean="0"/>
              <a:t>‹#›</a:t>
            </a:fld>
            <a:endParaRPr lang="en-US" dirty="0"/>
          </a:p>
        </p:txBody>
      </p:sp>
    </p:spTree>
    <p:extLst>
      <p:ext uri="{BB962C8B-B14F-4D97-AF65-F5344CB8AC3E}">
        <p14:creationId xmlns:p14="http://schemas.microsoft.com/office/powerpoint/2010/main" val="3202958232"/>
      </p:ext>
    </p:extLst>
  </p:cSld>
  <p:clrMap bg1="dk1" tx1="lt1" bg2="dk2" tx2="lt2" accent1="accent1" accent2="accent2" accent3="accent3" accent4="accent4" accent5="accent5" accent6="accent6" hlink="hlink" folHlink="folHlink"/>
  <p:sldLayoutIdLst>
    <p:sldLayoutId id="2147483675" r:id="rId1"/>
    <p:sldLayoutId id="2147483676" r:id="rId2"/>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32082"/>
            <a:ext cx="9141714" cy="1234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2189" y="213132"/>
            <a:ext cx="7338060" cy="11315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2189" y="1508760"/>
            <a:ext cx="7338060" cy="31546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1699" y="4817141"/>
            <a:ext cx="2250671" cy="273844"/>
          </a:xfrm>
          <a:prstGeom prst="rect">
            <a:avLst/>
          </a:prstGeom>
        </p:spPr>
        <p:txBody>
          <a:bodyPr vert="horz" lIns="91440" tIns="45720" rIns="45720" bIns="45720" rtlCol="0" anchor="ctr"/>
          <a:lstStyle>
            <a:lvl1pPr algn="l">
              <a:defRPr sz="788">
                <a:solidFill>
                  <a:schemeClr val="tx1"/>
                </a:solidFill>
              </a:defRPr>
            </a:lvl1pPr>
          </a:lstStyle>
          <a:p>
            <a:fld id="{BFC90B0F-E42D-4640-9A40-A8C44D520BD1}" type="datetimeFigureOut">
              <a:rPr lang="en-US" smtClean="0"/>
              <a:t>3/18/25</a:t>
            </a:fld>
            <a:endParaRPr lang="en-US" dirty="0"/>
          </a:p>
        </p:txBody>
      </p:sp>
      <p:sp>
        <p:nvSpPr>
          <p:cNvPr id="5" name="Footer Placeholder 4"/>
          <p:cNvSpPr>
            <a:spLocks noGrp="1"/>
          </p:cNvSpPr>
          <p:nvPr>
            <p:ph type="ftr" sz="quarter" idx="3"/>
          </p:nvPr>
        </p:nvSpPr>
        <p:spPr>
          <a:xfrm>
            <a:off x="4197353" y="4817141"/>
            <a:ext cx="3783330" cy="273844"/>
          </a:xfrm>
          <a:prstGeom prst="rect">
            <a:avLst/>
          </a:prstGeom>
        </p:spPr>
        <p:txBody>
          <a:bodyPr vert="horz" lIns="91440" tIns="45720" rIns="91440" bIns="45720" rtlCol="0" anchor="ctr"/>
          <a:lstStyle>
            <a:lvl1pPr algn="r">
              <a:defRPr sz="788">
                <a:solidFill>
                  <a:schemeClr val="tx1"/>
                </a:solidFill>
              </a:defRPr>
            </a:lvl1pPr>
          </a:lstStyle>
          <a:p>
            <a:endParaRPr lang="en-US" dirty="0"/>
          </a:p>
        </p:txBody>
      </p:sp>
      <p:sp>
        <p:nvSpPr>
          <p:cNvPr id="6" name="Slide Number Placeholder 5"/>
          <p:cNvSpPr>
            <a:spLocks noGrp="1"/>
          </p:cNvSpPr>
          <p:nvPr>
            <p:ph type="sldNum" sz="quarter" idx="4"/>
          </p:nvPr>
        </p:nvSpPr>
        <p:spPr>
          <a:xfrm>
            <a:off x="7994195" y="4817141"/>
            <a:ext cx="709698" cy="273844"/>
          </a:xfrm>
          <a:prstGeom prst="rect">
            <a:avLst/>
          </a:prstGeom>
        </p:spPr>
        <p:txBody>
          <a:bodyPr vert="horz" lIns="45720" tIns="45720" rIns="91440" bIns="45720" rtlCol="0" anchor="ctr"/>
          <a:lstStyle>
            <a:lvl1pPr algn="l">
              <a:defRPr sz="900" b="0">
                <a:solidFill>
                  <a:schemeClr val="tx1"/>
                </a:solidFill>
              </a:defRPr>
            </a:lvl1pPr>
          </a:lstStyle>
          <a:p>
            <a:fld id="{FD956E06-16F7-4DE7-B813-E65C61A24408}" type="slidenum">
              <a:rPr lang="en-US" smtClean="0"/>
              <a:t>‹#›</a:t>
            </a:fld>
            <a:endParaRPr lang="en-US" dirty="0"/>
          </a:p>
        </p:txBody>
      </p:sp>
    </p:spTree>
    <p:extLst>
      <p:ext uri="{BB962C8B-B14F-4D97-AF65-F5344CB8AC3E}">
        <p14:creationId xmlns:p14="http://schemas.microsoft.com/office/powerpoint/2010/main" val="348677528"/>
      </p:ext>
    </p:extLst>
  </p:cSld>
  <p:clrMap bg1="dk1" tx1="lt1" bg2="dk2" tx2="lt2" accent1="accent1" accent2="accent2" accent3="accent3" accent4="accent4" accent5="accent5" accent6="accent6" hlink="hlink" folHlink="folHlink"/>
  <p:sldLayoutIdLst>
    <p:sldLayoutId id="2147483678" r:id="rId1"/>
    <p:sldLayoutId id="2147483679" r:id="rId2"/>
  </p:sldLayoutIdLst>
  <p:txStyles>
    <p:title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generationgenius.com/videolessons/senses-video-for-kids/" TargetMode="External"/><Relationship Id="rId2" Type="http://schemas.openxmlformats.org/officeDocument/2006/relationships/hyperlink" Target="https://www.brainpop.com/health/bodysystems/nervoussystem/movie" TargetMode="External"/><Relationship Id="rId1" Type="http://schemas.openxmlformats.org/officeDocument/2006/relationships/slideLayout" Target="../slideLayouts/slideLayout13.xml"/><Relationship Id="rId4" Type="http://schemas.openxmlformats.org/officeDocument/2006/relationships/hyperlink" Target="https://www.youtube.com/watch?v=VAEmxt78bB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mysteryscience.com/mini-lessons/football-helmets" TargetMode="External"/><Relationship Id="rId2" Type="http://schemas.openxmlformats.org/officeDocument/2006/relationships/hyperlink" Target="https://www.brainpop.com/health/diseasesinjuriesandconditions/concussions/movie" TargetMode="External"/><Relationship Id="rId1" Type="http://schemas.openxmlformats.org/officeDocument/2006/relationships/slideLayout" Target="../slideLayouts/slideLayout16.xml"/><Relationship Id="rId4" Type="http://schemas.openxmlformats.org/officeDocument/2006/relationships/hyperlink" Target="https://www.youtube.com/watch?v=nYR2j9oQGP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www.healthychildren.org/English/safety-prevention/at-play/Pages/bicycle-helmets-what-every-parent-should-know.aspx" TargetMode="External"/><Relationship Id="rId2" Type="http://schemas.openxmlformats.org/officeDocument/2006/relationships/hyperlink" Target="https://www.youtube.com/watch?v=4nvhVv5uNI0" TargetMode="Externa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hyperlink" Target="https://www.cdc.gov/heads-up/media/pdfs/helmets/headsup_helmetfactsheet_bike_508.pdf?CDC_AAref_Val=https://www.cdc.gov/headsup/pdfs/helmets/headsup_helmetfactsheet_bike_508.pdf" TargetMode="External"/><Relationship Id="rId4" Type="http://schemas.openxmlformats.org/officeDocument/2006/relationships/hyperlink" Target="https://helmets.org/howmade.ht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x0JU5p8WBZ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solidFill>
                  <a:srgbClr val="FFFFFF"/>
                </a:solidFill>
                <a:latin typeface="Open Sans"/>
                <a:ea typeface="Open Sans"/>
                <a:cs typeface="Open Sans"/>
                <a:sym typeface="Open Sans"/>
              </a:rPr>
              <a:t>Brain Processing and Senses</a:t>
            </a:r>
          </a:p>
          <a:p>
            <a:pPr marL="0" lvl="0" indent="0" algn="ctr" rtl="0">
              <a:spcBef>
                <a:spcPts val="0"/>
              </a:spcBef>
              <a:spcAft>
                <a:spcPts val="0"/>
              </a:spcAft>
              <a:buNone/>
            </a:pPr>
            <a:endParaRPr lang="en-US" sz="1600" b="1" dirty="0">
              <a:solidFill>
                <a:srgbClr val="FFFFFF"/>
              </a:solidFill>
              <a:latin typeface="Open Sans"/>
              <a:ea typeface="Open Sans"/>
              <a:cs typeface="Open Sans"/>
              <a:sym typeface="Open Sans"/>
            </a:endParaRPr>
          </a:p>
        </p:txBody>
      </p:sp>
      <p:pic>
        <p:nvPicPr>
          <p:cNvPr id="5" name="Picture 4">
            <a:extLst>
              <a:ext uri="{FF2B5EF4-FFF2-40B4-BE49-F238E27FC236}">
                <a16:creationId xmlns:a16="http://schemas.microsoft.com/office/drawing/2014/main" id="{EFDF69F9-3720-839D-39FB-FFA5F37B9363}"/>
              </a:ext>
            </a:extLst>
          </p:cNvPr>
          <p:cNvPicPr>
            <a:picLocks noChangeAspect="1"/>
          </p:cNvPicPr>
          <p:nvPr/>
        </p:nvPicPr>
        <p:blipFill>
          <a:blip r:embed="rId6"/>
          <a:stretch>
            <a:fillRect/>
          </a:stretch>
        </p:blipFill>
        <p:spPr>
          <a:xfrm>
            <a:off x="724330" y="1598027"/>
            <a:ext cx="7695340" cy="935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Range</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Range: Write the </a:t>
            </a:r>
            <a:r>
              <a:rPr lang="en-US" sz="1800" dirty="0">
                <a:latin typeface="Open Sans" panose="020B0606030504020204" pitchFamily="34" charset="0"/>
                <a:ea typeface="Open Sans" panose="020B0606030504020204" pitchFamily="34" charset="0"/>
                <a:cs typeface="Open Sans" panose="020B0606030504020204" pitchFamily="34" charset="0"/>
              </a:rPr>
              <a:t>highest</a:t>
            </a:r>
            <a:r>
              <a:rPr lang="en-US" sz="1800" dirty="0">
                <a:effectLst/>
                <a:latin typeface="Open Sans" panose="020B0606030504020204" pitchFamily="34" charset="0"/>
                <a:ea typeface="Open Sans" panose="020B0606030504020204" pitchFamily="34" charset="0"/>
                <a:cs typeface="Open Sans" panose="020B0606030504020204" pitchFamily="34" charset="0"/>
              </a:rPr>
              <a:t> reaction time first and the </a:t>
            </a:r>
            <a:r>
              <a:rPr lang="en-US" sz="1800" dirty="0">
                <a:latin typeface="Open Sans" panose="020B0606030504020204" pitchFamily="34" charset="0"/>
                <a:ea typeface="Open Sans" panose="020B0606030504020204" pitchFamily="34" charset="0"/>
                <a:cs typeface="Open Sans" panose="020B0606030504020204" pitchFamily="34" charset="0"/>
              </a:rPr>
              <a:t>lowest</a:t>
            </a:r>
            <a:r>
              <a:rPr lang="en-US" sz="1800" dirty="0">
                <a:effectLst/>
                <a:latin typeface="Open Sans" panose="020B0606030504020204" pitchFamily="34" charset="0"/>
                <a:ea typeface="Open Sans" panose="020B0606030504020204" pitchFamily="34" charset="0"/>
                <a:cs typeface="Open Sans" panose="020B0606030504020204" pitchFamily="34" charset="0"/>
              </a:rPr>
              <a:t> reaction time second. Then subtract them to find the range. </a:t>
            </a:r>
          </a:p>
        </p:txBody>
      </p:sp>
      <p:pic>
        <p:nvPicPr>
          <p:cNvPr id="5" name="Picture 4">
            <a:extLst>
              <a:ext uri="{FF2B5EF4-FFF2-40B4-BE49-F238E27FC236}">
                <a16:creationId xmlns:a16="http://schemas.microsoft.com/office/drawing/2014/main" id="{CADC2ADC-43A4-6889-E10F-616C8CE8C82F}"/>
              </a:ext>
            </a:extLst>
          </p:cNvPr>
          <p:cNvPicPr>
            <a:picLocks noChangeAspect="1"/>
          </p:cNvPicPr>
          <p:nvPr/>
        </p:nvPicPr>
        <p:blipFill>
          <a:blip r:embed="rId2"/>
          <a:stretch>
            <a:fillRect/>
          </a:stretch>
        </p:blipFill>
        <p:spPr>
          <a:xfrm>
            <a:off x="1180153" y="2759238"/>
            <a:ext cx="7135329" cy="1405844"/>
          </a:xfrm>
          <a:prstGeom prst="rect">
            <a:avLst/>
          </a:prstGeom>
        </p:spPr>
      </p:pic>
    </p:spTree>
    <p:extLst>
      <p:ext uri="{BB962C8B-B14F-4D97-AF65-F5344CB8AC3E}">
        <p14:creationId xmlns:p14="http://schemas.microsoft.com/office/powerpoint/2010/main" val="1725570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MODE</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Mode: Write the number(s) that come up the most times. If each number only comes up once, you won’t have a mode.</a:t>
            </a:r>
          </a:p>
        </p:txBody>
      </p:sp>
      <p:pic>
        <p:nvPicPr>
          <p:cNvPr id="6" name="Picture 5">
            <a:extLst>
              <a:ext uri="{FF2B5EF4-FFF2-40B4-BE49-F238E27FC236}">
                <a16:creationId xmlns:a16="http://schemas.microsoft.com/office/drawing/2014/main" id="{AE51071F-8F89-0D3D-BF9D-C328DDD1A768}"/>
              </a:ext>
            </a:extLst>
          </p:cNvPr>
          <p:cNvPicPr>
            <a:picLocks noChangeAspect="1"/>
          </p:cNvPicPr>
          <p:nvPr/>
        </p:nvPicPr>
        <p:blipFill>
          <a:blip r:embed="rId2"/>
          <a:stretch>
            <a:fillRect/>
          </a:stretch>
        </p:blipFill>
        <p:spPr>
          <a:xfrm>
            <a:off x="1919417" y="2669445"/>
            <a:ext cx="5303603" cy="1710838"/>
          </a:xfrm>
          <a:prstGeom prst="rect">
            <a:avLst/>
          </a:prstGeom>
        </p:spPr>
      </p:pic>
    </p:spTree>
    <p:extLst>
      <p:ext uri="{BB962C8B-B14F-4D97-AF65-F5344CB8AC3E}">
        <p14:creationId xmlns:p14="http://schemas.microsoft.com/office/powerpoint/2010/main" val="403633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Outlier</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Outlier: Write the number that is very far away from the other values. You might not have one.</a:t>
            </a:r>
          </a:p>
        </p:txBody>
      </p:sp>
      <p:pic>
        <p:nvPicPr>
          <p:cNvPr id="5" name="Picture 4">
            <a:extLst>
              <a:ext uri="{FF2B5EF4-FFF2-40B4-BE49-F238E27FC236}">
                <a16:creationId xmlns:a16="http://schemas.microsoft.com/office/drawing/2014/main" id="{21FB5075-9018-E652-C86F-E60AB1F2C14C}"/>
              </a:ext>
            </a:extLst>
          </p:cNvPr>
          <p:cNvPicPr>
            <a:picLocks noChangeAspect="1"/>
          </p:cNvPicPr>
          <p:nvPr/>
        </p:nvPicPr>
        <p:blipFill>
          <a:blip r:embed="rId2"/>
          <a:stretch>
            <a:fillRect/>
          </a:stretch>
        </p:blipFill>
        <p:spPr>
          <a:xfrm>
            <a:off x="1531281" y="2479770"/>
            <a:ext cx="6079876" cy="1519970"/>
          </a:xfrm>
          <a:prstGeom prst="rect">
            <a:avLst/>
          </a:prstGeom>
        </p:spPr>
      </p:pic>
    </p:spTree>
    <p:extLst>
      <p:ext uri="{BB962C8B-B14F-4D97-AF65-F5344CB8AC3E}">
        <p14:creationId xmlns:p14="http://schemas.microsoft.com/office/powerpoint/2010/main" val="315609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Class Data</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230188" marR="9525" indent="-230188">
              <a:lnSpc>
                <a:spcPct val="115000"/>
              </a:lnSpc>
              <a:spcBef>
                <a:spcPts val="0"/>
              </a:spcBef>
              <a:spcAft>
                <a:spcPts val="0"/>
              </a:spcAft>
            </a:pPr>
            <a:r>
              <a:rPr lang="en-US" sz="1800" dirty="0">
                <a:effectLst/>
                <a:latin typeface="Open Sans" panose="020B0606030504020204" pitchFamily="34" charset="0"/>
                <a:ea typeface="Open Sans" panose="020B0606030504020204" pitchFamily="34" charset="0"/>
                <a:cs typeface="Open Sans" panose="020B0606030504020204" pitchFamily="34" charset="0"/>
              </a:rPr>
              <a:t>Everyone is going to give their mean one at a time, and then the class is going to create a line plot with the data.</a:t>
            </a:r>
          </a:p>
          <a:p>
            <a:pPr marL="230188" marR="9525" indent="-230188">
              <a:lnSpc>
                <a:spcPct val="115000"/>
              </a:lnSpc>
              <a:spcBef>
                <a:spcPts val="0"/>
              </a:spcBef>
              <a:spcAft>
                <a:spcPts val="0"/>
              </a:spcAft>
            </a:pPr>
            <a:r>
              <a:rPr lang="en-US" sz="1800" dirty="0">
                <a:latin typeface="Open Sans" panose="020B0606030504020204" pitchFamily="34" charset="0"/>
                <a:ea typeface="Open Sans" panose="020B0606030504020204" pitchFamily="34" charset="0"/>
                <a:cs typeface="Open Sans" panose="020B0606030504020204" pitchFamily="34" charset="0"/>
              </a:rPr>
              <a:t>Your mean should be between 0.05 and 0.25 seconds. If it isn’t, then you need to recalculate it.  </a:t>
            </a:r>
            <a:endParaRPr lang="en-US" sz="180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40809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Line Plot</a:t>
            </a:r>
          </a:p>
        </p:txBody>
      </p:sp>
      <p:pic>
        <p:nvPicPr>
          <p:cNvPr id="10" name="Picture 9">
            <a:extLst>
              <a:ext uri="{FF2B5EF4-FFF2-40B4-BE49-F238E27FC236}">
                <a16:creationId xmlns:a16="http://schemas.microsoft.com/office/drawing/2014/main" id="{69D02B95-C0D8-961A-9A9E-53912FBCBE6F}"/>
              </a:ext>
            </a:extLst>
          </p:cNvPr>
          <p:cNvPicPr>
            <a:picLocks noChangeAspect="1"/>
          </p:cNvPicPr>
          <p:nvPr/>
        </p:nvPicPr>
        <p:blipFill>
          <a:blip r:embed="rId2"/>
          <a:stretch>
            <a:fillRect/>
          </a:stretch>
        </p:blipFill>
        <p:spPr>
          <a:xfrm>
            <a:off x="665424" y="1499763"/>
            <a:ext cx="7811590" cy="3543795"/>
          </a:xfrm>
          <a:prstGeom prst="rect">
            <a:avLst/>
          </a:prstGeom>
        </p:spPr>
      </p:pic>
    </p:spTree>
    <p:extLst>
      <p:ext uri="{BB962C8B-B14F-4D97-AF65-F5344CB8AC3E}">
        <p14:creationId xmlns:p14="http://schemas.microsoft.com/office/powerpoint/2010/main" val="509310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Class Mean</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Class Mean: Add up all the students’ means and divide by how many students there are to find the class mean.</a:t>
            </a:r>
          </a:p>
        </p:txBody>
      </p:sp>
      <p:pic>
        <p:nvPicPr>
          <p:cNvPr id="6" name="Picture 5">
            <a:extLst>
              <a:ext uri="{FF2B5EF4-FFF2-40B4-BE49-F238E27FC236}">
                <a16:creationId xmlns:a16="http://schemas.microsoft.com/office/drawing/2014/main" id="{93089122-5A1B-0BB6-309F-F3DB535248DC}"/>
              </a:ext>
            </a:extLst>
          </p:cNvPr>
          <p:cNvPicPr>
            <a:picLocks noChangeAspect="1"/>
          </p:cNvPicPr>
          <p:nvPr/>
        </p:nvPicPr>
        <p:blipFill>
          <a:blip r:embed="rId2"/>
          <a:stretch>
            <a:fillRect/>
          </a:stretch>
        </p:blipFill>
        <p:spPr>
          <a:xfrm>
            <a:off x="237893" y="4231267"/>
            <a:ext cx="8666651" cy="596231"/>
          </a:xfrm>
          <a:prstGeom prst="rect">
            <a:avLst/>
          </a:prstGeom>
        </p:spPr>
      </p:pic>
    </p:spTree>
    <p:extLst>
      <p:ext uri="{BB962C8B-B14F-4D97-AF65-F5344CB8AC3E}">
        <p14:creationId xmlns:p14="http://schemas.microsoft.com/office/powerpoint/2010/main" val="1008513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Class Median</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fontScale="85000" lnSpcReduction="10000"/>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Class Median: Use the Class Reaction Time Line Plot to help you find the mean. Start by putting a dot next to the lowest number X and then one next to the highest number X. Continue this until you have one number left, or two different numbers. If you have one number left, that is your class median. If you have two numbers left, add them up and divide by 2 to find the class median. </a:t>
            </a:r>
          </a:p>
        </p:txBody>
      </p:sp>
      <p:pic>
        <p:nvPicPr>
          <p:cNvPr id="5" name="Picture 4">
            <a:extLst>
              <a:ext uri="{FF2B5EF4-FFF2-40B4-BE49-F238E27FC236}">
                <a16:creationId xmlns:a16="http://schemas.microsoft.com/office/drawing/2014/main" id="{645A2DF9-8ACF-DBE0-868C-62D6FD709ABE}"/>
              </a:ext>
            </a:extLst>
          </p:cNvPr>
          <p:cNvPicPr>
            <a:picLocks noChangeAspect="1"/>
          </p:cNvPicPr>
          <p:nvPr/>
        </p:nvPicPr>
        <p:blipFill>
          <a:blip r:embed="rId2"/>
          <a:stretch>
            <a:fillRect/>
          </a:stretch>
        </p:blipFill>
        <p:spPr>
          <a:xfrm>
            <a:off x="727345" y="4132764"/>
            <a:ext cx="7687748" cy="400106"/>
          </a:xfrm>
          <a:prstGeom prst="rect">
            <a:avLst/>
          </a:prstGeom>
        </p:spPr>
      </p:pic>
    </p:spTree>
    <p:extLst>
      <p:ext uri="{BB962C8B-B14F-4D97-AF65-F5344CB8AC3E}">
        <p14:creationId xmlns:p14="http://schemas.microsoft.com/office/powerpoint/2010/main" val="2852299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Class Range</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Class Range: Write the </a:t>
            </a:r>
            <a:r>
              <a:rPr lang="en-US" sz="1800" dirty="0">
                <a:latin typeface="Open Sans" panose="020B0606030504020204" pitchFamily="34" charset="0"/>
                <a:ea typeface="Open Sans" panose="020B0606030504020204" pitchFamily="34" charset="0"/>
                <a:cs typeface="Open Sans" panose="020B0606030504020204" pitchFamily="34" charset="0"/>
              </a:rPr>
              <a:t>highest</a:t>
            </a:r>
            <a:r>
              <a:rPr lang="en-US" sz="1800" dirty="0">
                <a:effectLst/>
                <a:latin typeface="Open Sans" panose="020B0606030504020204" pitchFamily="34" charset="0"/>
                <a:ea typeface="Open Sans" panose="020B0606030504020204" pitchFamily="34" charset="0"/>
                <a:cs typeface="Open Sans" panose="020B0606030504020204" pitchFamily="34" charset="0"/>
              </a:rPr>
              <a:t> reaction time first and the </a:t>
            </a:r>
            <a:r>
              <a:rPr lang="en-US" sz="1800" dirty="0">
                <a:latin typeface="Open Sans" panose="020B0606030504020204" pitchFamily="34" charset="0"/>
                <a:ea typeface="Open Sans" panose="020B0606030504020204" pitchFamily="34" charset="0"/>
                <a:cs typeface="Open Sans" panose="020B0606030504020204" pitchFamily="34" charset="0"/>
              </a:rPr>
              <a:t>low</a:t>
            </a:r>
            <a:r>
              <a:rPr lang="en-US" sz="1800" dirty="0">
                <a:effectLst/>
                <a:latin typeface="Open Sans" panose="020B0606030504020204" pitchFamily="34" charset="0"/>
                <a:ea typeface="Open Sans" panose="020B0606030504020204" pitchFamily="34" charset="0"/>
                <a:cs typeface="Open Sans" panose="020B0606030504020204" pitchFamily="34" charset="0"/>
              </a:rPr>
              <a:t>est reaction time second. Then subtract them to find the range. </a:t>
            </a:r>
          </a:p>
        </p:txBody>
      </p:sp>
      <p:pic>
        <p:nvPicPr>
          <p:cNvPr id="6" name="Picture 5">
            <a:extLst>
              <a:ext uri="{FF2B5EF4-FFF2-40B4-BE49-F238E27FC236}">
                <a16:creationId xmlns:a16="http://schemas.microsoft.com/office/drawing/2014/main" id="{7C80D47D-C7C7-3ADE-3160-02774E76FE4F}"/>
              </a:ext>
            </a:extLst>
          </p:cNvPr>
          <p:cNvPicPr>
            <a:picLocks noChangeAspect="1"/>
          </p:cNvPicPr>
          <p:nvPr/>
        </p:nvPicPr>
        <p:blipFill>
          <a:blip r:embed="rId2"/>
          <a:stretch>
            <a:fillRect/>
          </a:stretch>
        </p:blipFill>
        <p:spPr>
          <a:xfrm>
            <a:off x="1088997" y="3078662"/>
            <a:ext cx="7252314" cy="1015796"/>
          </a:xfrm>
          <a:prstGeom prst="rect">
            <a:avLst/>
          </a:prstGeom>
        </p:spPr>
      </p:pic>
    </p:spTree>
    <p:extLst>
      <p:ext uri="{BB962C8B-B14F-4D97-AF65-F5344CB8AC3E}">
        <p14:creationId xmlns:p14="http://schemas.microsoft.com/office/powerpoint/2010/main" val="272806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Class MODE</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Class Mode: Write the number(s) that come up the most times. If each number only comes up once, you won’t have a mode.</a:t>
            </a:r>
          </a:p>
        </p:txBody>
      </p:sp>
      <p:pic>
        <p:nvPicPr>
          <p:cNvPr id="5" name="Picture 4">
            <a:extLst>
              <a:ext uri="{FF2B5EF4-FFF2-40B4-BE49-F238E27FC236}">
                <a16:creationId xmlns:a16="http://schemas.microsoft.com/office/drawing/2014/main" id="{2E52728A-D5BE-F0F0-173A-1830984F97BC}"/>
              </a:ext>
            </a:extLst>
          </p:cNvPr>
          <p:cNvPicPr>
            <a:picLocks noChangeAspect="1"/>
          </p:cNvPicPr>
          <p:nvPr/>
        </p:nvPicPr>
        <p:blipFill>
          <a:blip r:embed="rId2"/>
          <a:stretch>
            <a:fillRect/>
          </a:stretch>
        </p:blipFill>
        <p:spPr>
          <a:xfrm>
            <a:off x="1280804" y="2667230"/>
            <a:ext cx="7468351" cy="1131569"/>
          </a:xfrm>
          <a:prstGeom prst="rect">
            <a:avLst/>
          </a:prstGeom>
        </p:spPr>
      </p:pic>
    </p:spTree>
    <p:extLst>
      <p:ext uri="{BB962C8B-B14F-4D97-AF65-F5344CB8AC3E}">
        <p14:creationId xmlns:p14="http://schemas.microsoft.com/office/powerpoint/2010/main" val="179567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Class Outlier</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Class Outlier: Write the number that is very far away from the other values. You might not have one.</a:t>
            </a:r>
          </a:p>
        </p:txBody>
      </p:sp>
      <p:pic>
        <p:nvPicPr>
          <p:cNvPr id="6" name="Picture 5">
            <a:extLst>
              <a:ext uri="{FF2B5EF4-FFF2-40B4-BE49-F238E27FC236}">
                <a16:creationId xmlns:a16="http://schemas.microsoft.com/office/drawing/2014/main" id="{601DDCE4-32BF-9980-F425-08817AE5C0B9}"/>
              </a:ext>
            </a:extLst>
          </p:cNvPr>
          <p:cNvPicPr>
            <a:picLocks noChangeAspect="1"/>
          </p:cNvPicPr>
          <p:nvPr/>
        </p:nvPicPr>
        <p:blipFill>
          <a:blip r:embed="rId2"/>
          <a:stretch>
            <a:fillRect/>
          </a:stretch>
        </p:blipFill>
        <p:spPr>
          <a:xfrm>
            <a:off x="1671664" y="2471958"/>
            <a:ext cx="5800671" cy="1213407"/>
          </a:xfrm>
          <a:prstGeom prst="rect">
            <a:avLst/>
          </a:prstGeom>
        </p:spPr>
      </p:pic>
    </p:spTree>
    <p:extLst>
      <p:ext uri="{BB962C8B-B14F-4D97-AF65-F5344CB8AC3E}">
        <p14:creationId xmlns:p14="http://schemas.microsoft.com/office/powerpoint/2010/main" val="316221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E0E2-E5BC-8DFC-5377-D0AE95F0DBB8}"/>
              </a:ext>
            </a:extLst>
          </p:cNvPr>
          <p:cNvSpPr>
            <a:spLocks noGrp="1"/>
          </p:cNvSpPr>
          <p:nvPr>
            <p:ph type="title"/>
          </p:nvPr>
        </p:nvSpPr>
        <p:spPr/>
        <p:txBody>
          <a:bodyPr/>
          <a:lstStyle/>
          <a:p>
            <a:r>
              <a:rPr lang="en-US" sz="11500" dirty="0">
                <a:solidFill>
                  <a:schemeClr val="tx2"/>
                </a:solidFill>
                <a:latin typeface="Open Sans" panose="020B0606030504020204" pitchFamily="34" charset="0"/>
                <a:ea typeface="Open Sans" panose="020B0606030504020204" pitchFamily="34" charset="0"/>
                <a:cs typeface="Open Sans" panose="020B0606030504020204" pitchFamily="34" charset="0"/>
              </a:rPr>
              <a:t>Part 1 </a:t>
            </a:r>
          </a:p>
        </p:txBody>
      </p:sp>
    </p:spTree>
    <p:extLst>
      <p:ext uri="{BB962C8B-B14F-4D97-AF65-F5344CB8AC3E}">
        <p14:creationId xmlns:p14="http://schemas.microsoft.com/office/powerpoint/2010/main" val="1079689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After experiment</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417689" y="1417318"/>
            <a:ext cx="8256048" cy="2645551"/>
          </a:xfrm>
        </p:spPr>
        <p:txBody>
          <a:bodyPr>
            <a:noAutofit/>
          </a:bodyPr>
          <a:lstStyle/>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Were your predictions true for your fastest and slowest times? Explain.</a:t>
            </a:r>
          </a:p>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Are there differences between any of your trial times?</a:t>
            </a:r>
          </a:p>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Why do we perform the experiment more than once? </a:t>
            </a:r>
          </a:p>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If your time decreased—meaning it took you less time to catch the ruler—what does that mean? </a:t>
            </a:r>
          </a:p>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Why was the ruler caught in the middle (after a lag period) rather than at the end (instantaneously)? </a:t>
            </a:r>
          </a:p>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What causes this delay?</a:t>
            </a:r>
          </a:p>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What had to happen in your body for you to catch the ruler?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231775" marR="9525" indent="-231775">
              <a:lnSpc>
                <a:spcPct val="115000"/>
              </a:lnSpc>
              <a:spcBef>
                <a:spcPts val="0"/>
              </a:spcBef>
              <a:spcAft>
                <a:spcPts val="0"/>
              </a:spcAft>
              <a:buFont typeface="Arial" panose="020B0604020202020204" pitchFamily="34" charset="0"/>
              <a:buChar char="•"/>
            </a:pPr>
            <a:r>
              <a:rPr lang="en-US" sz="1800" dirty="0">
                <a:effectLst/>
                <a:latin typeface="Open Sans" panose="020B0606030504020204" pitchFamily="34" charset="0"/>
                <a:ea typeface="Open Sans" panose="020B0606030504020204" pitchFamily="34" charset="0"/>
                <a:cs typeface="Open Sans" panose="020B0606030504020204" pitchFamily="34" charset="0"/>
              </a:rPr>
              <a:t>How can your reaction time be improved?</a:t>
            </a:r>
          </a:p>
        </p:txBody>
      </p:sp>
    </p:spTree>
    <p:extLst>
      <p:ext uri="{BB962C8B-B14F-4D97-AF65-F5344CB8AC3E}">
        <p14:creationId xmlns:p14="http://schemas.microsoft.com/office/powerpoint/2010/main" val="1286127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1F19-9428-7FD1-F0BE-1C249D758F7E}"/>
              </a:ext>
            </a:extLst>
          </p:cNvPr>
          <p:cNvSpPr>
            <a:spLocks noGrp="1"/>
          </p:cNvSpPr>
          <p:nvPr>
            <p:ph type="ctrTitle"/>
          </p:nvPr>
        </p:nvSpPr>
        <p:spPr/>
        <p:txBody>
          <a:bodyPr>
            <a:noAutofit/>
          </a:bodyPr>
          <a:lstStyle/>
          <a:p>
            <a:r>
              <a:rPr lang="en-US" sz="11500" dirty="0">
                <a:solidFill>
                  <a:schemeClr val="tx2"/>
                </a:solidFill>
                <a:latin typeface="Open Sans" panose="020B0606030504020204" pitchFamily="34" charset="0"/>
                <a:ea typeface="Open Sans" panose="020B0606030504020204" pitchFamily="34" charset="0"/>
                <a:cs typeface="Open Sans" panose="020B0606030504020204" pitchFamily="34" charset="0"/>
              </a:rPr>
              <a:t>Part 2</a:t>
            </a:r>
          </a:p>
        </p:txBody>
      </p:sp>
    </p:spTree>
    <p:extLst>
      <p:ext uri="{BB962C8B-B14F-4D97-AF65-F5344CB8AC3E}">
        <p14:creationId xmlns:p14="http://schemas.microsoft.com/office/powerpoint/2010/main" val="354744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39A2-A6E2-21C8-F189-808BB5D4727B}"/>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videos</a:t>
            </a:r>
          </a:p>
        </p:txBody>
      </p:sp>
      <p:sp>
        <p:nvSpPr>
          <p:cNvPr id="3" name="Content Placeholder 2">
            <a:extLst>
              <a:ext uri="{FF2B5EF4-FFF2-40B4-BE49-F238E27FC236}">
                <a16:creationId xmlns:a16="http://schemas.microsoft.com/office/drawing/2014/main" id="{653F0670-7646-AFFE-FFF0-DB0A6133934B}"/>
              </a:ext>
            </a:extLst>
          </p:cNvPr>
          <p:cNvSpPr>
            <a:spLocks noGrp="1"/>
          </p:cNvSpPr>
          <p:nvPr>
            <p:ph idx="1"/>
          </p:nvPr>
        </p:nvSpPr>
        <p:spPr>
          <a:xfrm>
            <a:off x="248356" y="1508760"/>
            <a:ext cx="8681155" cy="3154680"/>
          </a:xfrm>
        </p:spPr>
        <p:txBody>
          <a:bodyPr>
            <a:noAutofit/>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Watch one or more of these videos:</a:t>
            </a:r>
          </a:p>
          <a:p>
            <a:pPr>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BrainPop Nervous System- </a:t>
            </a:r>
            <a:r>
              <a:rPr lang="en-US" sz="2400" dirty="0">
                <a:latin typeface="Open Sans" panose="020B0606030504020204" pitchFamily="34" charset="0"/>
                <a:ea typeface="Open Sans" panose="020B0606030504020204" pitchFamily="34" charset="0"/>
                <a:cs typeface="Open Sans" panose="020B0606030504020204" pitchFamily="34" charset="0"/>
                <a:hlinkClick r:id="rId2"/>
              </a:rPr>
              <a:t>https://www.brainpop.com/health/bodysystems/nervoussystem/movie</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Generation Genius Brain Processing of Senses </a:t>
            </a:r>
            <a:r>
              <a:rPr lang="en-US" sz="2400" dirty="0">
                <a:latin typeface="Open Sans" panose="020B0606030504020204" pitchFamily="34" charset="0"/>
                <a:ea typeface="Open Sans" panose="020B0606030504020204" pitchFamily="34" charset="0"/>
                <a:cs typeface="Open Sans" panose="020B0606030504020204" pitchFamily="34" charset="0"/>
                <a:hlinkClick r:id="rId3"/>
              </a:rPr>
              <a:t>https://www.generationgenius.com/videolessons/senses-video-for-kids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 Journey Through Your Nervous System </a:t>
            </a:r>
            <a:r>
              <a:rPr lang="en-US" sz="2400" dirty="0">
                <a:latin typeface="Open Sans" panose="020B0606030504020204" pitchFamily="34" charset="0"/>
                <a:ea typeface="Open Sans" panose="020B0606030504020204" pitchFamily="34" charset="0"/>
                <a:cs typeface="Open Sans" panose="020B0606030504020204" pitchFamily="34" charset="0"/>
                <a:hlinkClick r:id="rId4"/>
              </a:rPr>
              <a:t>https://www.youtube.com/watch?v=VAEmxt78bBI</a:t>
            </a:r>
            <a:r>
              <a:rPr lang="en-US" sz="2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23099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13CE-8358-9E28-AFCC-24466A4BCA3C}"/>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Group Discussion</a:t>
            </a:r>
          </a:p>
        </p:txBody>
      </p:sp>
      <p:sp>
        <p:nvSpPr>
          <p:cNvPr id="3" name="Content Placeholder 2">
            <a:extLst>
              <a:ext uri="{FF2B5EF4-FFF2-40B4-BE49-F238E27FC236}">
                <a16:creationId xmlns:a16="http://schemas.microsoft.com/office/drawing/2014/main" id="{D1E09E3F-CB78-758D-C5D9-01650B510D31}"/>
              </a:ext>
            </a:extLst>
          </p:cNvPr>
          <p:cNvSpPr>
            <a:spLocks noGrp="1"/>
          </p:cNvSpPr>
          <p:nvPr>
            <p:ph idx="1"/>
          </p:nvPr>
        </p:nvSpPr>
        <p:spPr>
          <a:xfrm>
            <a:off x="282222" y="1542627"/>
            <a:ext cx="8556978" cy="3154680"/>
          </a:xfrm>
        </p:spPr>
        <p:txBody>
          <a:bodyPr>
            <a:noAutofit/>
          </a:bodyPr>
          <a:lstStyle/>
          <a:p>
            <a:pPr marL="231775" indent="-219075"/>
            <a:r>
              <a:rPr lang="en-US" sz="2400" dirty="0">
                <a:latin typeface="Open Sans" panose="020B0606030504020204" pitchFamily="34" charset="0"/>
                <a:ea typeface="Open Sans" panose="020B0606030504020204" pitchFamily="34" charset="0"/>
                <a:cs typeface="Open Sans" panose="020B0606030504020204" pitchFamily="34" charset="0"/>
              </a:rPr>
              <a:t>Get in groups of four. </a:t>
            </a:r>
          </a:p>
          <a:p>
            <a:pPr marL="231775" indent="-219075"/>
            <a:r>
              <a:rPr lang="en-US" sz="2400" dirty="0">
                <a:latin typeface="Open Sans" panose="020B0606030504020204" pitchFamily="34" charset="0"/>
                <a:ea typeface="Open Sans" panose="020B0606030504020204" pitchFamily="34" charset="0"/>
                <a:cs typeface="Open Sans" panose="020B0606030504020204" pitchFamily="34" charset="0"/>
              </a:rPr>
              <a:t>Discuss what was taking place in your bodies as you tried to catch the ruler. </a:t>
            </a:r>
          </a:p>
          <a:p>
            <a:pPr marL="231775" indent="-219075"/>
            <a:r>
              <a:rPr lang="en-US" sz="2400" dirty="0">
                <a:latin typeface="Open Sans" panose="020B0606030504020204" pitchFamily="34" charset="0"/>
                <a:ea typeface="Open Sans" panose="020B0606030504020204" pitchFamily="34" charset="0"/>
                <a:cs typeface="Open Sans" panose="020B0606030504020204" pitchFamily="34" charset="0"/>
              </a:rPr>
              <a:t>Create an explanation on your worksheet with your group. You may use words, drawings, or a combination of both. </a:t>
            </a:r>
          </a:p>
          <a:p>
            <a:pPr marL="231775" indent="-219075"/>
            <a:r>
              <a:rPr lang="en-US" sz="2400" dirty="0">
                <a:latin typeface="Open Sans" panose="020B0606030504020204" pitchFamily="34" charset="0"/>
                <a:ea typeface="Open Sans" panose="020B0606030504020204" pitchFamily="34" charset="0"/>
                <a:cs typeface="Open Sans" panose="020B0606030504020204" pitchFamily="34" charset="0"/>
              </a:rPr>
              <a:t>Each group will share their thoughts with the whole class to create a class explanation about how their bodies and brains worked together to catch the ruler.</a:t>
            </a:r>
          </a:p>
        </p:txBody>
      </p:sp>
    </p:spTree>
    <p:extLst>
      <p:ext uri="{BB962C8B-B14F-4D97-AF65-F5344CB8AC3E}">
        <p14:creationId xmlns:p14="http://schemas.microsoft.com/office/powerpoint/2010/main" val="4080342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13CE-8358-9E28-AFCC-24466A4BCA3C}"/>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Group Brainstorm</a:t>
            </a:r>
          </a:p>
        </p:txBody>
      </p:sp>
      <p:sp>
        <p:nvSpPr>
          <p:cNvPr id="3" name="Content Placeholder 2">
            <a:extLst>
              <a:ext uri="{FF2B5EF4-FFF2-40B4-BE49-F238E27FC236}">
                <a16:creationId xmlns:a16="http://schemas.microsoft.com/office/drawing/2014/main" id="{D1E09E3F-CB78-758D-C5D9-01650B510D31}"/>
              </a:ext>
            </a:extLst>
          </p:cNvPr>
          <p:cNvSpPr>
            <a:spLocks noGrp="1"/>
          </p:cNvSpPr>
          <p:nvPr>
            <p:ph idx="1"/>
          </p:nvPr>
        </p:nvSpPr>
        <p:spPr>
          <a:xfrm>
            <a:off x="282222" y="1542627"/>
            <a:ext cx="8556978" cy="3154680"/>
          </a:xfrm>
        </p:spPr>
        <p:txBody>
          <a:bodyPr>
            <a:noAutofit/>
          </a:bodyPr>
          <a:lstStyle/>
          <a:p>
            <a:pPr marL="231775" indent="-231775">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Get in a new group of four.</a:t>
            </a:r>
          </a:p>
          <a:p>
            <a:pPr marL="231775" indent="-231775">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Brainstorm some common actions you do in your lives that are triggered by information coming in from your senses. </a:t>
            </a:r>
          </a:p>
          <a:p>
            <a:pPr marL="231775" indent="-231775">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Name at least 10 different actions and identify the sense or senses that received the information. </a:t>
            </a:r>
          </a:p>
          <a:p>
            <a:pPr marL="231775" indent="-231775">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Beside each action and its senses, list how that action helps with survival in the classroom, at home, on the playground, and other places you spend time. </a:t>
            </a:r>
          </a:p>
          <a:p>
            <a:pPr marL="231775" indent="-231775">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Write this down on the worksheet.</a:t>
            </a:r>
          </a:p>
        </p:txBody>
      </p:sp>
    </p:spTree>
    <p:extLst>
      <p:ext uri="{BB962C8B-B14F-4D97-AF65-F5344CB8AC3E}">
        <p14:creationId xmlns:p14="http://schemas.microsoft.com/office/powerpoint/2010/main" val="144768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13CE-8358-9E28-AFCC-24466A4BCA3C}"/>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3D Model</a:t>
            </a:r>
          </a:p>
        </p:txBody>
      </p:sp>
      <p:sp>
        <p:nvSpPr>
          <p:cNvPr id="3" name="Content Placeholder 2">
            <a:extLst>
              <a:ext uri="{FF2B5EF4-FFF2-40B4-BE49-F238E27FC236}">
                <a16:creationId xmlns:a16="http://schemas.microsoft.com/office/drawing/2014/main" id="{D1E09E3F-CB78-758D-C5D9-01650B510D31}"/>
              </a:ext>
            </a:extLst>
          </p:cNvPr>
          <p:cNvSpPr>
            <a:spLocks noGrp="1"/>
          </p:cNvSpPr>
          <p:nvPr>
            <p:ph idx="1"/>
          </p:nvPr>
        </p:nvSpPr>
        <p:spPr>
          <a:xfrm>
            <a:off x="293511" y="1576494"/>
            <a:ext cx="8556978" cy="3353874"/>
          </a:xfrm>
        </p:spPr>
        <p:txBody>
          <a:bodyPr>
            <a:noAutofit/>
          </a:bodyPr>
          <a:lstStyle/>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With a new group of 4, you are going to create a 3D model showing how the sensory network is involved in receiving, transmitting, and responding to input from senses.</a:t>
            </a:r>
          </a:p>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Sketch a diagraph of the 3D model you plan to build. </a:t>
            </a:r>
          </a:p>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will need to label the model with the following words: information, receptors, perception/memory, and action.</a:t>
            </a:r>
          </a:p>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Possible items you can use to build: electronics exploration kit, magnetic building sticks, Legos, wood building planks, building blocks, interlocking disks, building set, Play-Doh.</a:t>
            </a:r>
          </a:p>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Your diagram will need to be approved before you can start building.</a:t>
            </a:r>
          </a:p>
          <a:p>
            <a:pPr>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4094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EF21-1E29-DC04-93DD-8027C5E0BBB6}"/>
              </a:ext>
            </a:extLst>
          </p:cNvPr>
          <p:cNvSpPr>
            <a:spLocks noGrp="1"/>
          </p:cNvSpPr>
          <p:nvPr>
            <p:ph type="ctrTitle"/>
          </p:nvPr>
        </p:nvSpPr>
        <p:spPr/>
        <p:txBody>
          <a:bodyPr>
            <a:normAutofit/>
          </a:bodyPr>
          <a:lstStyle/>
          <a:p>
            <a:r>
              <a:rPr lang="en-US" sz="8625" dirty="0">
                <a:latin typeface="Open Sans" panose="020B0606030504020204" pitchFamily="34" charset="0"/>
                <a:ea typeface="Open Sans" panose="020B0606030504020204" pitchFamily="34" charset="0"/>
                <a:cs typeface="Open Sans" panose="020B0606030504020204" pitchFamily="34" charset="0"/>
              </a:rPr>
              <a:t>Part 3</a:t>
            </a:r>
          </a:p>
        </p:txBody>
      </p:sp>
      <p:sp>
        <p:nvSpPr>
          <p:cNvPr id="3" name="Subtitle 2">
            <a:extLst>
              <a:ext uri="{FF2B5EF4-FFF2-40B4-BE49-F238E27FC236}">
                <a16:creationId xmlns:a16="http://schemas.microsoft.com/office/drawing/2014/main" id="{FA323545-06D6-802A-E920-AD27192B786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62351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5513-01F3-150F-FD04-65D0F85CE64D}"/>
              </a:ext>
            </a:extLst>
          </p:cNvPr>
          <p:cNvSpPr>
            <a:spLocks noGrp="1"/>
          </p:cNvSpPr>
          <p:nvPr>
            <p:ph type="title"/>
          </p:nvPr>
        </p:nvSpPr>
        <p:spPr/>
        <p:txBody>
          <a:bodyPr>
            <a:normAutofit/>
          </a:bodyPr>
          <a:lstStyle/>
          <a:p>
            <a:pPr algn="ctr"/>
            <a:r>
              <a:rPr lang="en-US" sz="5400" dirty="0">
                <a:latin typeface="Open Sans" panose="020B0606030504020204" pitchFamily="34" charset="0"/>
                <a:ea typeface="Open Sans" panose="020B0606030504020204" pitchFamily="34" charset="0"/>
                <a:cs typeface="Open Sans" panose="020B0606030504020204" pitchFamily="34" charset="0"/>
              </a:rPr>
              <a:t>Videos</a:t>
            </a:r>
          </a:p>
        </p:txBody>
      </p:sp>
      <p:sp>
        <p:nvSpPr>
          <p:cNvPr id="3" name="Content Placeholder 2">
            <a:extLst>
              <a:ext uri="{FF2B5EF4-FFF2-40B4-BE49-F238E27FC236}">
                <a16:creationId xmlns:a16="http://schemas.microsoft.com/office/drawing/2014/main" id="{2848E37A-2F42-DF17-AE3E-6FBF71B45B75}"/>
              </a:ext>
            </a:extLst>
          </p:cNvPr>
          <p:cNvSpPr>
            <a:spLocks noGrp="1"/>
          </p:cNvSpPr>
          <p:nvPr>
            <p:ph idx="1"/>
          </p:nvPr>
        </p:nvSpPr>
        <p:spPr/>
        <p:txBody>
          <a:bodyPr>
            <a:normAutofit fontScale="92500" lnSpcReduction="20000"/>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Watch one or more of the videos about brain protection:</a:t>
            </a:r>
          </a:p>
          <a:p>
            <a:r>
              <a:rPr lang="en-US" sz="2400" dirty="0">
                <a:latin typeface="Open Sans" panose="020B0606030504020204" pitchFamily="34" charset="0"/>
                <a:ea typeface="Open Sans" panose="020B0606030504020204" pitchFamily="34" charset="0"/>
                <a:cs typeface="Open Sans" panose="020B0606030504020204" pitchFamily="34" charset="0"/>
              </a:rPr>
              <a:t>BrainPop </a:t>
            </a:r>
            <a:r>
              <a:rPr lang="en-US" sz="2400" dirty="0">
                <a:latin typeface="Open Sans" panose="020B0606030504020204" pitchFamily="34" charset="0"/>
                <a:ea typeface="Open Sans" panose="020B0606030504020204" pitchFamily="34" charset="0"/>
                <a:cs typeface="Open Sans" panose="020B0606030504020204" pitchFamily="34" charset="0"/>
                <a:hlinkClick r:id="rId2"/>
              </a:rPr>
              <a:t>https://www.brainpop.com/health/diseasesinjuriesandconditions/concussions/movie</a:t>
            </a:r>
            <a:r>
              <a:rPr lang="en-US" sz="2400" dirty="0">
                <a:latin typeface="Open Sans" panose="020B0606030504020204" pitchFamily="34" charset="0"/>
                <a:ea typeface="Open Sans" panose="020B0606030504020204" pitchFamily="34" charset="0"/>
                <a:cs typeface="Open Sans" panose="020B0606030504020204" pitchFamily="34" charset="0"/>
              </a:rPr>
              <a:t> </a:t>
            </a:r>
          </a:p>
          <a:p>
            <a:r>
              <a:rPr lang="en-US" sz="2400" dirty="0">
                <a:latin typeface="Open Sans" panose="020B0606030504020204" pitchFamily="34" charset="0"/>
                <a:ea typeface="Open Sans" panose="020B0606030504020204" pitchFamily="34" charset="0"/>
                <a:cs typeface="Open Sans" panose="020B0606030504020204" pitchFamily="34" charset="0"/>
              </a:rPr>
              <a:t>Mystery Science Mini Lesson </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hlinkClick r:id="rId3"/>
              </a:rPr>
              <a:t>https://mysteryscience.com/mini-lessons/football-helmets</a:t>
            </a:r>
            <a:r>
              <a:rPr lang="en-US" sz="2400" dirty="0">
                <a:latin typeface="Open Sans" panose="020B0606030504020204" pitchFamily="34" charset="0"/>
                <a:ea typeface="Open Sans" panose="020B0606030504020204" pitchFamily="34" charset="0"/>
                <a:cs typeface="Open Sans" panose="020B0606030504020204" pitchFamily="34" charset="0"/>
              </a:rPr>
              <a:t>  </a:t>
            </a:r>
          </a:p>
          <a:p>
            <a:r>
              <a:rPr lang="en-US" sz="2400" dirty="0">
                <a:latin typeface="Open Sans" panose="020B0606030504020204" pitchFamily="34" charset="0"/>
                <a:ea typeface="Open Sans" panose="020B0606030504020204" pitchFamily="34" charset="0"/>
                <a:cs typeface="Open Sans" panose="020B0606030504020204" pitchFamily="34" charset="0"/>
              </a:rPr>
              <a:t>Protect your Brain </a:t>
            </a:r>
            <a:br>
              <a:rPr lang="en-US" sz="2400" dirty="0">
                <a:latin typeface="Open Sans" panose="020B0606030504020204" pitchFamily="34" charset="0"/>
                <a:ea typeface="Open Sans" panose="020B0606030504020204" pitchFamily="34" charset="0"/>
                <a:cs typeface="Open Sans" panose="020B0606030504020204" pitchFamily="34" charset="0"/>
              </a:rPr>
            </a:br>
            <a:r>
              <a:rPr lang="en-US" sz="2400" dirty="0">
                <a:latin typeface="Open Sans" panose="020B0606030504020204" pitchFamily="34" charset="0"/>
                <a:ea typeface="Open Sans" panose="020B0606030504020204" pitchFamily="34" charset="0"/>
                <a:cs typeface="Open Sans" panose="020B0606030504020204" pitchFamily="34" charset="0"/>
                <a:hlinkClick r:id="rId4"/>
              </a:rPr>
              <a:t>https://www.youtube.com/watch?v=nYR2j9oQGPs</a:t>
            </a:r>
            <a:r>
              <a:rPr lang="en-US" sz="2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02206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Protecting the brain</a:t>
            </a:r>
          </a:p>
        </p:txBody>
      </p:sp>
      <p:sp>
        <p:nvSpPr>
          <p:cNvPr id="5" name="Content Placeholder 4">
            <a:extLst>
              <a:ext uri="{FF2B5EF4-FFF2-40B4-BE49-F238E27FC236}">
                <a16:creationId xmlns:a16="http://schemas.microsoft.com/office/drawing/2014/main" id="{18543176-80B4-E7AB-0C84-84584FA53538}"/>
              </a:ext>
            </a:extLst>
          </p:cNvPr>
          <p:cNvSpPr>
            <a:spLocks noGrp="1"/>
          </p:cNvSpPr>
          <p:nvPr>
            <p:ph idx="1"/>
          </p:nvPr>
        </p:nvSpPr>
        <p:spPr/>
        <p:txBody>
          <a:bodyPr>
            <a:normAutofit lnSpcReduction="10000"/>
          </a:bodyPr>
          <a:lstStyle/>
          <a:p>
            <a:r>
              <a:rPr lang="en-US" dirty="0">
                <a:latin typeface="Open Sans" panose="020B0606030504020204" pitchFamily="34" charset="0"/>
                <a:ea typeface="Open Sans" panose="020B0606030504020204" pitchFamily="34" charset="0"/>
                <a:cs typeface="Open Sans" panose="020B0606030504020204" pitchFamily="34" charset="0"/>
              </a:rPr>
              <a:t>Why?</a:t>
            </a:r>
          </a:p>
          <a:p>
            <a:pPr lvl="1"/>
            <a:r>
              <a:rPr lang="en-US" dirty="0">
                <a:latin typeface="Open Sans" panose="020B0606030504020204" pitchFamily="34" charset="0"/>
                <a:ea typeface="Open Sans" panose="020B0606030504020204" pitchFamily="34" charset="0"/>
                <a:cs typeface="Open Sans" panose="020B0606030504020204" pitchFamily="34" charset="0"/>
              </a:rPr>
              <a:t>Your brain is in charge of your body and controls everything that you do.</a:t>
            </a:r>
          </a:p>
          <a:p>
            <a:r>
              <a:rPr lang="en-US" dirty="0">
                <a:latin typeface="Open Sans" panose="020B0606030504020204" pitchFamily="34" charset="0"/>
                <a:ea typeface="Open Sans" panose="020B0606030504020204" pitchFamily="34" charset="0"/>
                <a:cs typeface="Open Sans" panose="020B0606030504020204" pitchFamily="34" charset="0"/>
              </a:rPr>
              <a:t>When?</a:t>
            </a:r>
          </a:p>
          <a:p>
            <a:pPr lvl="1"/>
            <a:r>
              <a:rPr lang="en-US" dirty="0">
                <a:latin typeface="Open Sans" panose="020B0606030504020204" pitchFamily="34" charset="0"/>
                <a:ea typeface="Open Sans" panose="020B0606030504020204" pitchFamily="34" charset="0"/>
                <a:cs typeface="Open Sans" panose="020B0606030504020204" pitchFamily="34" charset="0"/>
              </a:rPr>
              <a:t>We should protect our brain whenever riding a bicycle, in-line skating, skateboarding, or playing contact sports. </a:t>
            </a:r>
          </a:p>
          <a:p>
            <a:r>
              <a:rPr lang="en-US" dirty="0">
                <a:latin typeface="Open Sans" panose="020B0606030504020204" pitchFamily="34" charset="0"/>
                <a:ea typeface="Open Sans" panose="020B0606030504020204" pitchFamily="34" charset="0"/>
                <a:cs typeface="Open Sans" panose="020B0606030504020204" pitchFamily="34" charset="0"/>
              </a:rPr>
              <a:t>Where? </a:t>
            </a:r>
          </a:p>
          <a:p>
            <a:pPr lvl="1"/>
            <a:r>
              <a:rPr lang="en-US" dirty="0">
                <a:latin typeface="Open Sans" panose="020B0606030504020204" pitchFamily="34" charset="0"/>
                <a:ea typeface="Open Sans" panose="020B0606030504020204" pitchFamily="34" charset="0"/>
                <a:cs typeface="Open Sans" panose="020B0606030504020204" pitchFamily="34" charset="0"/>
              </a:rPr>
              <a:t>Outside or in sports situations.</a:t>
            </a:r>
          </a:p>
          <a:p>
            <a:r>
              <a:rPr lang="en-US" dirty="0">
                <a:latin typeface="Open Sans" panose="020B0606030504020204" pitchFamily="34" charset="0"/>
                <a:ea typeface="Open Sans" panose="020B0606030504020204" pitchFamily="34" charset="0"/>
                <a:cs typeface="Open Sans" panose="020B0606030504020204" pitchFamily="34" charset="0"/>
              </a:rPr>
              <a:t>Who? </a:t>
            </a:r>
          </a:p>
          <a:p>
            <a:pPr lvl="1"/>
            <a:r>
              <a:rPr lang="en-US" dirty="0">
                <a:latin typeface="Open Sans" panose="020B0606030504020204" pitchFamily="34" charset="0"/>
                <a:ea typeface="Open Sans" panose="020B0606030504020204" pitchFamily="34" charset="0"/>
                <a:cs typeface="Open Sans" panose="020B0606030504020204" pitchFamily="34" charset="0"/>
              </a:rPr>
              <a:t>Everyone! </a:t>
            </a:r>
          </a:p>
          <a:p>
            <a:r>
              <a:rPr lang="en-US" dirty="0">
                <a:latin typeface="Open Sans" panose="020B0606030504020204" pitchFamily="34" charset="0"/>
                <a:ea typeface="Open Sans" panose="020B0606030504020204" pitchFamily="34" charset="0"/>
                <a:cs typeface="Open Sans" panose="020B0606030504020204" pitchFamily="34" charset="0"/>
              </a:rPr>
              <a:t>How? </a:t>
            </a:r>
          </a:p>
          <a:p>
            <a:pPr lvl="1"/>
            <a:r>
              <a:rPr lang="en-US" dirty="0">
                <a:latin typeface="Open Sans" panose="020B0606030504020204" pitchFamily="34" charset="0"/>
                <a:ea typeface="Open Sans" panose="020B0606030504020204" pitchFamily="34" charset="0"/>
                <a:cs typeface="Open Sans" panose="020B0606030504020204" pitchFamily="34" charset="0"/>
              </a:rPr>
              <a:t>By wearing a helmet! </a:t>
            </a:r>
          </a:p>
        </p:txBody>
      </p:sp>
    </p:spTree>
    <p:extLst>
      <p:ext uri="{BB962C8B-B14F-4D97-AF65-F5344CB8AC3E}">
        <p14:creationId xmlns:p14="http://schemas.microsoft.com/office/powerpoint/2010/main" val="217031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CA5A8-91B4-94BC-A0F9-FCB1015A3D8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088" b="93946" l="4094" r="96491">
                        <a14:foregroundMark x1="52242" y1="6054" x2="52242" y2="6054"/>
                        <a14:foregroundMark x1="93567" y1="56159" x2="93567" y2="56159"/>
                        <a14:foregroundMark x1="68226" y1="94363" x2="68226" y2="94363"/>
                        <a14:foregroundMark x1="5458" y1="61169" x2="5458" y2="61169"/>
                        <a14:foregroundMark x1="30994" y1="94154" x2="30994" y2="94154"/>
                        <a14:foregroundMark x1="50487" y1="2088" x2="50487" y2="2088"/>
                        <a14:foregroundMark x1="4094" y1="58873" x2="4094" y2="58873"/>
                        <a14:foregroundMark x1="96491" y1="59290" x2="96491" y2="59290"/>
                      </a14:backgroundRemoval>
                    </a14:imgEffect>
                  </a14:imgLayer>
                </a14:imgProps>
              </a:ext>
            </a:extLst>
          </a:blip>
          <a:srcRect b="3879"/>
          <a:stretch/>
        </p:blipFill>
        <p:spPr>
          <a:xfrm>
            <a:off x="1830190" y="0"/>
            <a:ext cx="5730875" cy="5143500"/>
          </a:xfrm>
          <a:prstGeom prst="rect">
            <a:avLst/>
          </a:prstGeom>
        </p:spPr>
      </p:pic>
    </p:spTree>
    <p:extLst>
      <p:ext uri="{BB962C8B-B14F-4D97-AF65-F5344CB8AC3E}">
        <p14:creationId xmlns:p14="http://schemas.microsoft.com/office/powerpoint/2010/main" val="372000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91FD2-A69F-D51A-BAB8-357AD26675FB}"/>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Introduction </a:t>
            </a:r>
          </a:p>
        </p:txBody>
      </p:sp>
      <p:sp>
        <p:nvSpPr>
          <p:cNvPr id="5" name="Rectangle 2">
            <a:extLst>
              <a:ext uri="{FF2B5EF4-FFF2-40B4-BE49-F238E27FC236}">
                <a16:creationId xmlns:a16="http://schemas.microsoft.com/office/drawing/2014/main" id="{EFAFFD1B-689F-C914-3A63-0AC7472CEDCF}"/>
              </a:ext>
            </a:extLst>
          </p:cNvPr>
          <p:cNvSpPr>
            <a:spLocks noGrp="1" noChangeArrowheads="1"/>
          </p:cNvSpPr>
          <p:nvPr>
            <p:ph idx="1"/>
          </p:nvPr>
        </p:nvSpPr>
        <p:spPr bwMode="auto">
          <a:xfrm>
            <a:off x="271366" y="1453694"/>
            <a:ext cx="872587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defTabSz="914400">
              <a:lnSpc>
                <a:spcPct val="10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Do all animals have the same senses? </a:t>
            </a:r>
            <a:endPar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defTabSz="914400">
              <a:lnSpc>
                <a:spcPct val="10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Do humans use their senses for the same reasons animals do?</a:t>
            </a:r>
            <a:endPar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defTabSz="914400">
              <a:lnSpc>
                <a:spcPct val="10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Do you think all animals’ bodies process sensory information the same way?</a:t>
            </a:r>
            <a:endPar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defTabSz="914400">
              <a:lnSpc>
                <a:spcPct val="10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How do animals and humans detect, process, and use information about the environment? </a:t>
            </a:r>
          </a:p>
          <a:p>
            <a:pPr defTabSz="914400">
              <a:lnSpc>
                <a:spcPct val="10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Do you know the system that animals use to process sensory information </a:t>
            </a:r>
            <a:r>
              <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in</a:t>
            </a: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 their brains? </a:t>
            </a:r>
            <a:endPar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defTabSz="914400">
              <a:lnSpc>
                <a:spcPct val="10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 are some of the ways animals' senses are the same as or different from humans? </a:t>
            </a:r>
            <a:endPar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defTabSz="914400">
              <a:lnSpc>
                <a:spcPct val="100000"/>
              </a:lnSpc>
              <a:buClrTx/>
              <a:buFont typeface="Arial" panose="020B0604020202020204" pitchFamily="34" charset="0"/>
              <a:buChar char="•"/>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You use your senses every day and you might not even be aware of it.</a:t>
            </a:r>
          </a:p>
        </p:txBody>
      </p:sp>
    </p:spTree>
    <p:extLst>
      <p:ext uri="{BB962C8B-B14F-4D97-AF65-F5344CB8AC3E}">
        <p14:creationId xmlns:p14="http://schemas.microsoft.com/office/powerpoint/2010/main" val="321105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ask</a:t>
            </a:r>
          </a:p>
        </p:txBody>
      </p:sp>
      <p:pic>
        <p:nvPicPr>
          <p:cNvPr id="4" name="Picture 3">
            <a:extLst>
              <a:ext uri="{FF2B5EF4-FFF2-40B4-BE49-F238E27FC236}">
                <a16:creationId xmlns:a16="http://schemas.microsoft.com/office/drawing/2014/main" id="{B8409350-369D-185C-D2D5-5FD745E80696}"/>
              </a:ext>
            </a:extLst>
          </p:cNvPr>
          <p:cNvPicPr>
            <a:picLocks noChangeAspect="1"/>
          </p:cNvPicPr>
          <p:nvPr/>
        </p:nvPicPr>
        <p:blipFill rotWithShape="1">
          <a:blip r:embed="rId2"/>
          <a:srcRect t="7047"/>
          <a:stretch/>
        </p:blipFill>
        <p:spPr>
          <a:xfrm>
            <a:off x="1041714" y="1456559"/>
            <a:ext cx="7059010" cy="1620464"/>
          </a:xfrm>
          <a:prstGeom prst="rect">
            <a:avLst/>
          </a:prstGeom>
        </p:spPr>
      </p:pic>
      <p:sp>
        <p:nvSpPr>
          <p:cNvPr id="9" name="TextBox 8">
            <a:extLst>
              <a:ext uri="{FF2B5EF4-FFF2-40B4-BE49-F238E27FC236}">
                <a16:creationId xmlns:a16="http://schemas.microsoft.com/office/drawing/2014/main" id="{84A01C6A-B5B8-2FBC-51B1-F979050A7AFD}"/>
              </a:ext>
            </a:extLst>
          </p:cNvPr>
          <p:cNvSpPr txBox="1"/>
          <p:nvPr/>
        </p:nvSpPr>
        <p:spPr>
          <a:xfrm>
            <a:off x="716844" y="3019842"/>
            <a:ext cx="7059010" cy="1938992"/>
          </a:xfrm>
          <a:prstGeom prst="rect">
            <a:avLst/>
          </a:prstGeom>
          <a:noFill/>
        </p:spPr>
        <p:txBody>
          <a:bodyPr wrap="square">
            <a:spAutoFit/>
          </a:bodyPr>
          <a:lstStyle/>
          <a:p>
            <a:pPr marL="180975" indent="-180975">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What is the problem? </a:t>
            </a:r>
          </a:p>
          <a:p>
            <a:pPr marL="635000" lvl="1" indent="-177800">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The brain needs protecting from head injuries (wrecks, hits, falls, etc.) </a:t>
            </a:r>
          </a:p>
          <a:p>
            <a:pPr marL="180975" indent="-180975">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What do we want to design?</a:t>
            </a:r>
          </a:p>
          <a:p>
            <a:pPr marL="635000" lvl="1" indent="-177800">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A helmet to protect the brain (egg)</a:t>
            </a:r>
          </a:p>
          <a:p>
            <a:pPr marL="180975" indent="-180975">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Who is it for?</a:t>
            </a:r>
          </a:p>
          <a:p>
            <a:pPr marL="635000" lvl="1" indent="-177800">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Students (egg)</a:t>
            </a:r>
          </a:p>
          <a:p>
            <a:pPr marL="180975" indent="-180975">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What do we want to accomplish?</a:t>
            </a:r>
          </a:p>
          <a:p>
            <a:pPr marL="635000" lvl="1" indent="-177800">
              <a:buFont typeface="Arial" panose="020B0604020202020204" pitchFamily="34" charset="0"/>
              <a:buChar char="•"/>
            </a:pPr>
            <a:r>
              <a:rPr lang="en-US" sz="1500" dirty="0">
                <a:latin typeface="Open Sans" panose="020B0606030504020204" pitchFamily="34" charset="0"/>
                <a:ea typeface="Open Sans" panose="020B0606030504020204" pitchFamily="34" charset="0"/>
                <a:cs typeface="Open Sans" panose="020B0606030504020204" pitchFamily="34" charset="0"/>
              </a:rPr>
              <a:t>Protect the brain from injury </a:t>
            </a:r>
          </a:p>
        </p:txBody>
      </p:sp>
    </p:spTree>
    <p:extLst>
      <p:ext uri="{BB962C8B-B14F-4D97-AF65-F5344CB8AC3E}">
        <p14:creationId xmlns:p14="http://schemas.microsoft.com/office/powerpoint/2010/main" val="39566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ask</a:t>
            </a:r>
          </a:p>
        </p:txBody>
      </p:sp>
      <p:sp>
        <p:nvSpPr>
          <p:cNvPr id="5" name="Content Placeholder 4">
            <a:extLst>
              <a:ext uri="{FF2B5EF4-FFF2-40B4-BE49-F238E27FC236}">
                <a16:creationId xmlns:a16="http://schemas.microsoft.com/office/drawing/2014/main" id="{2082430F-EF2D-B2C7-DE84-7528507A647F}"/>
              </a:ext>
            </a:extLst>
          </p:cNvPr>
          <p:cNvSpPr>
            <a:spLocks noGrp="1"/>
          </p:cNvSpPr>
          <p:nvPr>
            <p:ph idx="1"/>
          </p:nvPr>
        </p:nvSpPr>
        <p:spPr>
          <a:xfrm>
            <a:off x="474133" y="1648178"/>
            <a:ext cx="7766116" cy="3282190"/>
          </a:xfrm>
        </p:spPr>
        <p:txBody>
          <a:bodyPr>
            <a:normAutofit fontScale="92500" lnSpcReduction="10000"/>
          </a:bodyPr>
          <a:lstStyle/>
          <a:p>
            <a:pPr marL="231775" indent="-231775">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What are the project requirements and limitations?</a:t>
            </a:r>
          </a:p>
          <a:p>
            <a:pPr marL="401638" lvl="1" indent="-230188">
              <a:buFont typeface="Arial" panose="020B0604020202020204" pitchFamily="34" charset="0"/>
              <a:buChar char="•"/>
            </a:pPr>
            <a:r>
              <a:rPr lang="en-US" sz="2250" dirty="0">
                <a:latin typeface="Open Sans" panose="020B0606030504020204" pitchFamily="34" charset="0"/>
                <a:ea typeface="Open Sans" panose="020B0606030504020204" pitchFamily="34" charset="0"/>
                <a:cs typeface="Open Sans" panose="020B0606030504020204" pitchFamily="34" charset="0"/>
              </a:rPr>
              <a:t>Limitations</a:t>
            </a:r>
          </a:p>
          <a:p>
            <a:pPr marL="635000" lvl="2" indent="-292100">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Two to three class periods</a:t>
            </a:r>
          </a:p>
          <a:p>
            <a:pPr marL="635000" lvl="2" indent="-292100">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Supplies given</a:t>
            </a:r>
          </a:p>
          <a:p>
            <a:pPr marL="401638" lvl="1" indent="-230188">
              <a:buFont typeface="Arial" panose="020B0604020202020204" pitchFamily="34" charset="0"/>
              <a:buChar char="•"/>
            </a:pPr>
            <a:r>
              <a:rPr lang="en-US" sz="2250" dirty="0">
                <a:latin typeface="Open Sans" panose="020B0606030504020204" pitchFamily="34" charset="0"/>
                <a:ea typeface="Open Sans" panose="020B0606030504020204" pitchFamily="34" charset="0"/>
                <a:cs typeface="Open Sans" panose="020B0606030504020204" pitchFamily="34" charset="0"/>
              </a:rPr>
              <a:t>Requirements</a:t>
            </a:r>
          </a:p>
          <a:p>
            <a:pPr marL="635000" lvl="2" indent="-292100">
              <a:buFont typeface="Arial" panose="020B0604020202020204" pitchFamily="34" charset="0"/>
              <a:buChar char="•"/>
            </a:pPr>
            <a:r>
              <a:rPr lang="en-US" sz="2100" dirty="0">
                <a:latin typeface="Open Sans" panose="020B0606030504020204" pitchFamily="34" charset="0"/>
                <a:ea typeface="Open Sans" panose="020B0606030504020204" pitchFamily="34" charset="0"/>
                <a:cs typeface="Open Sans" panose="020B0606030504020204" pitchFamily="34" charset="0"/>
              </a:rPr>
              <a:t>The egg (brain) must not crack when dropped from different heights up to 5 feet. </a:t>
            </a:r>
          </a:p>
          <a:p>
            <a:pPr marL="296863" indent="-296863">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What is our goal?</a:t>
            </a:r>
          </a:p>
          <a:p>
            <a:pPr marL="401638" lvl="1" indent="-230188">
              <a:buFont typeface="Arial" panose="020B0604020202020204" pitchFamily="34" charset="0"/>
              <a:buChar char="•"/>
            </a:pPr>
            <a:r>
              <a:rPr lang="en-US" sz="2250" dirty="0">
                <a:latin typeface="Open Sans" panose="020B0606030504020204" pitchFamily="34" charset="0"/>
                <a:ea typeface="Open Sans" panose="020B0606030504020204" pitchFamily="34" charset="0"/>
                <a:cs typeface="Open Sans" panose="020B0606030504020204" pitchFamily="34" charset="0"/>
              </a:rPr>
              <a:t>Create a “helmet” to protect the egg (brain) from cracking using the supplies given and within three class periods. </a:t>
            </a:r>
          </a:p>
        </p:txBody>
      </p:sp>
    </p:spTree>
    <p:extLst>
      <p:ext uri="{BB962C8B-B14F-4D97-AF65-F5344CB8AC3E}">
        <p14:creationId xmlns:p14="http://schemas.microsoft.com/office/powerpoint/2010/main" val="281726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research</a:t>
            </a:r>
          </a:p>
        </p:txBody>
      </p:sp>
      <p:sp>
        <p:nvSpPr>
          <p:cNvPr id="5" name="Content Placeholder 4">
            <a:extLst>
              <a:ext uri="{FF2B5EF4-FFF2-40B4-BE49-F238E27FC236}">
                <a16:creationId xmlns:a16="http://schemas.microsoft.com/office/drawing/2014/main" id="{2082430F-EF2D-B2C7-DE84-7528507A647F}"/>
              </a:ext>
            </a:extLst>
          </p:cNvPr>
          <p:cNvSpPr>
            <a:spLocks noGrp="1"/>
          </p:cNvSpPr>
          <p:nvPr>
            <p:ph idx="1"/>
          </p:nvPr>
        </p:nvSpPr>
        <p:spPr>
          <a:xfrm>
            <a:off x="338667" y="3137276"/>
            <a:ext cx="8489244" cy="1793091"/>
          </a:xfrm>
        </p:spPr>
        <p:txBody>
          <a:bodyPr>
            <a:normAutofit fontScale="70000" lnSpcReduction="20000"/>
          </a:bodyPr>
          <a:lstStyle/>
          <a:p>
            <a:pPr>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These resource are available for research if needed:</a:t>
            </a:r>
          </a:p>
          <a:p>
            <a:pPr marL="403225" lvl="1" indent="-173038">
              <a:buFont typeface="Arial" panose="020B0604020202020204" pitchFamily="34" charset="0"/>
              <a:buChar char="•"/>
            </a:pPr>
            <a:r>
              <a:rPr lang="en-US" sz="2250" dirty="0">
                <a:latin typeface="Open Sans" panose="020B0606030504020204" pitchFamily="34" charset="0"/>
                <a:ea typeface="Open Sans" panose="020B0606030504020204" pitchFamily="34" charset="0"/>
                <a:cs typeface="Open Sans" panose="020B0606030504020204" pitchFamily="34" charset="0"/>
                <a:hlinkClick r:id="rId2"/>
              </a:rPr>
              <a:t>https://www.youtube.com/watch?v=4nvhVv5uNI0</a:t>
            </a:r>
            <a:r>
              <a:rPr lang="en-US" sz="2250" dirty="0">
                <a:latin typeface="Open Sans" panose="020B0606030504020204" pitchFamily="34" charset="0"/>
                <a:ea typeface="Open Sans" panose="020B0606030504020204" pitchFamily="34" charset="0"/>
                <a:cs typeface="Open Sans" panose="020B0606030504020204" pitchFamily="34" charset="0"/>
              </a:rPr>
              <a:t> </a:t>
            </a:r>
          </a:p>
          <a:p>
            <a:pPr marL="403225" lvl="1" indent="-173038">
              <a:buFont typeface="Arial" panose="020B0604020202020204" pitchFamily="34" charset="0"/>
              <a:buChar char="•"/>
            </a:pPr>
            <a:r>
              <a:rPr lang="en-US" sz="2250" dirty="0">
                <a:latin typeface="Open Sans" panose="020B0606030504020204" pitchFamily="34" charset="0"/>
                <a:ea typeface="Open Sans" panose="020B0606030504020204" pitchFamily="34" charset="0"/>
                <a:cs typeface="Open Sans" panose="020B0606030504020204" pitchFamily="34" charset="0"/>
                <a:hlinkClick r:id="rId3"/>
              </a:rPr>
              <a:t>https://www.healthychildren.org/English/safety-prevention/at-play/Pages/bicycle-helmets-what-every-parent-should-know.aspx</a:t>
            </a:r>
            <a:r>
              <a:rPr lang="en-US" sz="2250" dirty="0">
                <a:latin typeface="Open Sans" panose="020B0606030504020204" pitchFamily="34" charset="0"/>
                <a:ea typeface="Open Sans" panose="020B0606030504020204" pitchFamily="34" charset="0"/>
                <a:cs typeface="Open Sans" panose="020B0606030504020204" pitchFamily="34" charset="0"/>
              </a:rPr>
              <a:t> </a:t>
            </a:r>
          </a:p>
          <a:p>
            <a:pPr marL="403225" lvl="1" indent="-173038">
              <a:buFont typeface="Arial" panose="020B0604020202020204" pitchFamily="34" charset="0"/>
              <a:buChar char="•"/>
            </a:pPr>
            <a:r>
              <a:rPr lang="en-US" sz="2250" dirty="0">
                <a:latin typeface="Open Sans" panose="020B0606030504020204" pitchFamily="34" charset="0"/>
                <a:ea typeface="Open Sans" panose="020B0606030504020204" pitchFamily="34" charset="0"/>
                <a:cs typeface="Open Sans" panose="020B0606030504020204" pitchFamily="34" charset="0"/>
                <a:hlinkClick r:id="rId4"/>
              </a:rPr>
              <a:t>https://helmets.org/howmade.htm</a:t>
            </a:r>
            <a:r>
              <a:rPr lang="en-US" sz="2250" dirty="0">
                <a:latin typeface="Open Sans" panose="020B0606030504020204" pitchFamily="34" charset="0"/>
                <a:ea typeface="Open Sans" panose="020B0606030504020204" pitchFamily="34" charset="0"/>
                <a:cs typeface="Open Sans" panose="020B0606030504020204" pitchFamily="34" charset="0"/>
              </a:rPr>
              <a:t> </a:t>
            </a:r>
          </a:p>
          <a:p>
            <a:pPr marL="403225" lvl="1" indent="-173038">
              <a:buFont typeface="Arial" panose="020B0604020202020204" pitchFamily="34" charset="0"/>
              <a:buChar char="•"/>
            </a:pPr>
            <a:r>
              <a:rPr lang="en-US" sz="2250" dirty="0">
                <a:latin typeface="Open Sans" panose="020B0606030504020204" pitchFamily="34" charset="0"/>
                <a:ea typeface="Open Sans" panose="020B0606030504020204" pitchFamily="34" charset="0"/>
                <a:cs typeface="Open Sans" panose="020B0606030504020204" pitchFamily="34" charset="0"/>
                <a:hlinkClick r:id="rId5"/>
              </a:rPr>
              <a:t>https://www.cdc.gov/heads-up/media/pdfs/helmets/headsup_helmetfactsheet_bike_508.pdf?CDC_AAref_Val=https://www.cdc.gov/headsup/pdfs/helmets/headsup_helmetfactsheet_bike_508.pdf</a:t>
            </a:r>
            <a:r>
              <a:rPr lang="en-US" sz="225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7" name="Picture 6">
            <a:extLst>
              <a:ext uri="{FF2B5EF4-FFF2-40B4-BE49-F238E27FC236}">
                <a16:creationId xmlns:a16="http://schemas.microsoft.com/office/drawing/2014/main" id="{4EF21E21-B358-A6B0-B523-D12949462AF6}"/>
              </a:ext>
            </a:extLst>
          </p:cNvPr>
          <p:cNvPicPr>
            <a:picLocks noChangeAspect="1"/>
          </p:cNvPicPr>
          <p:nvPr/>
        </p:nvPicPr>
        <p:blipFill rotWithShape="1">
          <a:blip r:embed="rId6"/>
          <a:srcRect t="6088"/>
          <a:stretch/>
        </p:blipFill>
        <p:spPr>
          <a:xfrm>
            <a:off x="1185390" y="1422396"/>
            <a:ext cx="6773220" cy="1637186"/>
          </a:xfrm>
          <a:prstGeom prst="rect">
            <a:avLst/>
          </a:prstGeom>
        </p:spPr>
      </p:pic>
    </p:spTree>
    <p:extLst>
      <p:ext uri="{BB962C8B-B14F-4D97-AF65-F5344CB8AC3E}">
        <p14:creationId xmlns:p14="http://schemas.microsoft.com/office/powerpoint/2010/main" val="1318846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imagine</a:t>
            </a:r>
          </a:p>
        </p:txBody>
      </p:sp>
      <p:sp>
        <p:nvSpPr>
          <p:cNvPr id="5" name="Content Placeholder 4">
            <a:extLst>
              <a:ext uri="{FF2B5EF4-FFF2-40B4-BE49-F238E27FC236}">
                <a16:creationId xmlns:a16="http://schemas.microsoft.com/office/drawing/2014/main" id="{2082430F-EF2D-B2C7-DE84-7528507A647F}"/>
              </a:ext>
            </a:extLst>
          </p:cNvPr>
          <p:cNvSpPr>
            <a:spLocks noGrp="1"/>
          </p:cNvSpPr>
          <p:nvPr>
            <p:ph idx="1"/>
          </p:nvPr>
        </p:nvSpPr>
        <p:spPr>
          <a:xfrm>
            <a:off x="1094109" y="3137276"/>
            <a:ext cx="6841980" cy="1793091"/>
          </a:xfrm>
        </p:spPr>
        <p:txBody>
          <a:bodyPr>
            <a:normAutofit/>
          </a:bodyPr>
          <a:lstStyle/>
          <a:p>
            <a:pPr marL="231775" indent="-231775">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Get in a group of 4.</a:t>
            </a:r>
          </a:p>
          <a:p>
            <a:pPr marL="231775" indent="-231775">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Bring your research together and write down as many ideas and solutions that your group might want to explore. </a:t>
            </a:r>
          </a:p>
        </p:txBody>
      </p:sp>
      <p:pic>
        <p:nvPicPr>
          <p:cNvPr id="4" name="Picture 3">
            <a:extLst>
              <a:ext uri="{FF2B5EF4-FFF2-40B4-BE49-F238E27FC236}">
                <a16:creationId xmlns:a16="http://schemas.microsoft.com/office/drawing/2014/main" id="{649BBA26-7855-3F03-C066-058A41314954}"/>
              </a:ext>
            </a:extLst>
          </p:cNvPr>
          <p:cNvPicPr>
            <a:picLocks noChangeAspect="1"/>
          </p:cNvPicPr>
          <p:nvPr/>
        </p:nvPicPr>
        <p:blipFill>
          <a:blip r:embed="rId2"/>
          <a:stretch>
            <a:fillRect/>
          </a:stretch>
        </p:blipFill>
        <p:spPr>
          <a:xfrm>
            <a:off x="1094109" y="1451116"/>
            <a:ext cx="6954220" cy="1686160"/>
          </a:xfrm>
          <a:prstGeom prst="rect">
            <a:avLst/>
          </a:prstGeom>
        </p:spPr>
      </p:pic>
    </p:spTree>
    <p:extLst>
      <p:ext uri="{BB962C8B-B14F-4D97-AF65-F5344CB8AC3E}">
        <p14:creationId xmlns:p14="http://schemas.microsoft.com/office/powerpoint/2010/main" val="3718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plan</a:t>
            </a:r>
          </a:p>
        </p:txBody>
      </p:sp>
      <p:sp>
        <p:nvSpPr>
          <p:cNvPr id="5" name="Content Placeholder 4">
            <a:extLst>
              <a:ext uri="{FF2B5EF4-FFF2-40B4-BE49-F238E27FC236}">
                <a16:creationId xmlns:a16="http://schemas.microsoft.com/office/drawing/2014/main" id="{2082430F-EF2D-B2C7-DE84-7528507A647F}"/>
              </a:ext>
            </a:extLst>
          </p:cNvPr>
          <p:cNvSpPr>
            <a:spLocks noGrp="1"/>
          </p:cNvSpPr>
          <p:nvPr>
            <p:ph idx="1"/>
          </p:nvPr>
        </p:nvSpPr>
        <p:spPr>
          <a:xfrm>
            <a:off x="1043159" y="2902253"/>
            <a:ext cx="6887536" cy="1793091"/>
          </a:xfrm>
        </p:spPr>
        <p:txBody>
          <a:bodyPr>
            <a:normAutofit lnSpcReduction="10000"/>
          </a:bodyPr>
          <a:lstStyle/>
          <a:p>
            <a:pPr marL="231775" indent="-231775">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Must have majority of the group members agree on which solution you would like to move forward with.</a:t>
            </a:r>
          </a:p>
          <a:p>
            <a:pPr marL="231775" indent="-231775">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Make sure everyone in the groups gets suggest an option.</a:t>
            </a:r>
          </a:p>
        </p:txBody>
      </p:sp>
      <p:pic>
        <p:nvPicPr>
          <p:cNvPr id="6" name="Picture 5">
            <a:extLst>
              <a:ext uri="{FF2B5EF4-FFF2-40B4-BE49-F238E27FC236}">
                <a16:creationId xmlns:a16="http://schemas.microsoft.com/office/drawing/2014/main" id="{B9BF6F87-C2C7-9FBE-6862-F8505101476B}"/>
              </a:ext>
            </a:extLst>
          </p:cNvPr>
          <p:cNvPicPr>
            <a:picLocks noChangeAspect="1"/>
          </p:cNvPicPr>
          <p:nvPr/>
        </p:nvPicPr>
        <p:blipFill>
          <a:blip r:embed="rId2"/>
          <a:stretch>
            <a:fillRect/>
          </a:stretch>
        </p:blipFill>
        <p:spPr>
          <a:xfrm>
            <a:off x="1127451" y="1410319"/>
            <a:ext cx="6887536" cy="1247949"/>
          </a:xfrm>
          <a:prstGeom prst="rect">
            <a:avLst/>
          </a:prstGeom>
        </p:spPr>
      </p:pic>
    </p:spTree>
    <p:extLst>
      <p:ext uri="{BB962C8B-B14F-4D97-AF65-F5344CB8AC3E}">
        <p14:creationId xmlns:p14="http://schemas.microsoft.com/office/powerpoint/2010/main" val="245328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create</a:t>
            </a:r>
          </a:p>
        </p:txBody>
      </p:sp>
      <p:sp>
        <p:nvSpPr>
          <p:cNvPr id="5" name="Content Placeholder 4">
            <a:extLst>
              <a:ext uri="{FF2B5EF4-FFF2-40B4-BE49-F238E27FC236}">
                <a16:creationId xmlns:a16="http://schemas.microsoft.com/office/drawing/2014/main" id="{2082430F-EF2D-B2C7-DE84-7528507A647F}"/>
              </a:ext>
            </a:extLst>
          </p:cNvPr>
          <p:cNvSpPr>
            <a:spLocks noGrp="1"/>
          </p:cNvSpPr>
          <p:nvPr>
            <p:ph idx="1"/>
          </p:nvPr>
        </p:nvSpPr>
        <p:spPr>
          <a:xfrm>
            <a:off x="378823" y="3046918"/>
            <a:ext cx="8481285" cy="1793091"/>
          </a:xfrm>
        </p:spPr>
        <p:txBody>
          <a:bodyPr>
            <a:noAutofit/>
          </a:bodyPr>
          <a:lstStyle/>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You may use any of these items to make your prototype: </a:t>
            </a:r>
            <a:r>
              <a:rPr lang="en-US" sz="1850" dirty="0">
                <a:latin typeface="Open Sans" panose="020B0606030504020204" pitchFamily="34" charset="0"/>
                <a:ea typeface="Open Sans" panose="020B0606030504020204" pitchFamily="34" charset="0"/>
                <a:cs typeface="Open Sans" panose="020B0606030504020204" pitchFamily="34" charset="0"/>
              </a:rPr>
              <a:t>cardboard, egg cartons, pipe cleaners, rubber bands, straws, yarn, string, tape, newspaper, bubble wrap, cotton balls, sponges, pom poms, feathers, popsicle sticks, clay.</a:t>
            </a:r>
          </a:p>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there are other things that you would like to make your prototype out of that aren’t listed above, ask to see if it is possible. </a:t>
            </a:r>
          </a:p>
        </p:txBody>
      </p:sp>
      <p:pic>
        <p:nvPicPr>
          <p:cNvPr id="4" name="Picture 3">
            <a:extLst>
              <a:ext uri="{FF2B5EF4-FFF2-40B4-BE49-F238E27FC236}">
                <a16:creationId xmlns:a16="http://schemas.microsoft.com/office/drawing/2014/main" id="{E3DEBA0C-2E95-7B45-63F3-E8E8F2D22CBB}"/>
              </a:ext>
            </a:extLst>
          </p:cNvPr>
          <p:cNvPicPr>
            <a:picLocks noChangeAspect="1"/>
          </p:cNvPicPr>
          <p:nvPr/>
        </p:nvPicPr>
        <p:blipFill>
          <a:blip r:embed="rId2"/>
          <a:stretch>
            <a:fillRect/>
          </a:stretch>
        </p:blipFill>
        <p:spPr>
          <a:xfrm>
            <a:off x="732108" y="1419951"/>
            <a:ext cx="7678222" cy="1657581"/>
          </a:xfrm>
          <a:prstGeom prst="rect">
            <a:avLst/>
          </a:prstGeom>
        </p:spPr>
      </p:pic>
    </p:spTree>
    <p:extLst>
      <p:ext uri="{BB962C8B-B14F-4D97-AF65-F5344CB8AC3E}">
        <p14:creationId xmlns:p14="http://schemas.microsoft.com/office/powerpoint/2010/main" val="2300745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test</a:t>
            </a:r>
          </a:p>
        </p:txBody>
      </p:sp>
      <p:sp>
        <p:nvSpPr>
          <p:cNvPr id="5" name="Content Placeholder 4">
            <a:extLst>
              <a:ext uri="{FF2B5EF4-FFF2-40B4-BE49-F238E27FC236}">
                <a16:creationId xmlns:a16="http://schemas.microsoft.com/office/drawing/2014/main" id="{2082430F-EF2D-B2C7-DE84-7528507A647F}"/>
              </a:ext>
            </a:extLst>
          </p:cNvPr>
          <p:cNvSpPr>
            <a:spLocks noGrp="1"/>
          </p:cNvSpPr>
          <p:nvPr>
            <p:ph idx="1"/>
          </p:nvPr>
        </p:nvSpPr>
        <p:spPr>
          <a:xfrm>
            <a:off x="732108" y="3137277"/>
            <a:ext cx="7678222" cy="1793091"/>
          </a:xfrm>
        </p:spPr>
        <p:txBody>
          <a:bodyPr>
            <a:noAutofit/>
          </a:bodyPr>
          <a:lstStyle/>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Try dropping your egg from different heights ranging from 1 foot to 5 feet.</a:t>
            </a:r>
          </a:p>
          <a:p>
            <a:pPr marL="231775" indent="-231775">
              <a:buFont typeface="Arial" panose="020B0604020202020204" pitchFamily="34" charset="0"/>
              <a:buChar char="•"/>
            </a:pPr>
            <a:r>
              <a:rPr lang="en-US" sz="1850" dirty="0">
                <a:latin typeface="Open Sans" panose="020B0606030504020204" pitchFamily="34" charset="0"/>
                <a:ea typeface="Open Sans" panose="020B0606030504020204" pitchFamily="34" charset="0"/>
                <a:cs typeface="Open Sans" panose="020B0606030504020204" pitchFamily="34" charset="0"/>
              </a:rPr>
              <a:t>Write down your results and discuss with your team and analyze what works and what you need to improve.</a:t>
            </a:r>
          </a:p>
        </p:txBody>
      </p:sp>
      <p:pic>
        <p:nvPicPr>
          <p:cNvPr id="6" name="Picture 5">
            <a:extLst>
              <a:ext uri="{FF2B5EF4-FFF2-40B4-BE49-F238E27FC236}">
                <a16:creationId xmlns:a16="http://schemas.microsoft.com/office/drawing/2014/main" id="{2DCB8FAE-B269-4A72-16E1-B4EA226350F6}"/>
              </a:ext>
            </a:extLst>
          </p:cNvPr>
          <p:cNvPicPr>
            <a:picLocks noChangeAspect="1"/>
          </p:cNvPicPr>
          <p:nvPr/>
        </p:nvPicPr>
        <p:blipFill>
          <a:blip r:embed="rId2"/>
          <a:stretch>
            <a:fillRect/>
          </a:stretch>
        </p:blipFill>
        <p:spPr>
          <a:xfrm>
            <a:off x="613029" y="1486693"/>
            <a:ext cx="7916380" cy="1267002"/>
          </a:xfrm>
          <a:prstGeom prst="rect">
            <a:avLst/>
          </a:prstGeom>
        </p:spPr>
      </p:pic>
    </p:spTree>
    <p:extLst>
      <p:ext uri="{BB962C8B-B14F-4D97-AF65-F5344CB8AC3E}">
        <p14:creationId xmlns:p14="http://schemas.microsoft.com/office/powerpoint/2010/main" val="575979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D4C6-2CF7-7D9E-8193-18A98039B16E}"/>
              </a:ext>
            </a:extLst>
          </p:cNvPr>
          <p:cNvSpPr>
            <a:spLocks noGrp="1"/>
          </p:cNvSpPr>
          <p:nvPr>
            <p:ph type="title"/>
          </p:nvPr>
        </p:nvSpPr>
        <p:spPr/>
        <p:txBody>
          <a:bodyPr>
            <a:normAutofit/>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improve</a:t>
            </a:r>
          </a:p>
        </p:txBody>
      </p:sp>
      <p:sp>
        <p:nvSpPr>
          <p:cNvPr id="5" name="Content Placeholder 4">
            <a:extLst>
              <a:ext uri="{FF2B5EF4-FFF2-40B4-BE49-F238E27FC236}">
                <a16:creationId xmlns:a16="http://schemas.microsoft.com/office/drawing/2014/main" id="{2082430F-EF2D-B2C7-DE84-7528507A647F}"/>
              </a:ext>
            </a:extLst>
          </p:cNvPr>
          <p:cNvSpPr>
            <a:spLocks noGrp="1"/>
          </p:cNvSpPr>
          <p:nvPr>
            <p:ph idx="1"/>
          </p:nvPr>
        </p:nvSpPr>
        <p:spPr>
          <a:xfrm>
            <a:off x="732108" y="3137277"/>
            <a:ext cx="7678222" cy="1793091"/>
          </a:xfrm>
        </p:spPr>
        <p:txBody>
          <a:bodyPr>
            <a:noAutofit/>
          </a:bodyPr>
          <a:lstStyle/>
          <a:p>
            <a:pPr marL="231775" indent="-231775">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As a group, discuss how you want to improve your prototype. Make revisions and continue to test until you have a final product. </a:t>
            </a:r>
            <a:endParaRPr lang="en-US" sz="185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66005A05-3F4A-2AD5-8B91-E64BAD9ACB77}"/>
              </a:ext>
            </a:extLst>
          </p:cNvPr>
          <p:cNvPicPr>
            <a:picLocks noChangeAspect="1"/>
          </p:cNvPicPr>
          <p:nvPr/>
        </p:nvPicPr>
        <p:blipFill>
          <a:blip r:embed="rId2"/>
          <a:stretch>
            <a:fillRect/>
          </a:stretch>
        </p:blipFill>
        <p:spPr>
          <a:xfrm>
            <a:off x="722582" y="1497936"/>
            <a:ext cx="7697274" cy="1486107"/>
          </a:xfrm>
          <a:prstGeom prst="rect">
            <a:avLst/>
          </a:prstGeom>
        </p:spPr>
      </p:pic>
    </p:spTree>
    <p:extLst>
      <p:ext uri="{BB962C8B-B14F-4D97-AF65-F5344CB8AC3E}">
        <p14:creationId xmlns:p14="http://schemas.microsoft.com/office/powerpoint/2010/main" val="391825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EF33-AD87-37DE-5734-D5DD3D27EE58}"/>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Introduction (CONT)</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9976986E-3FFC-4618-6105-BEE9A559334C}"/>
              </a:ext>
            </a:extLst>
          </p:cNvPr>
          <p:cNvSpPr>
            <a:spLocks noGrp="1"/>
          </p:cNvSpPr>
          <p:nvPr>
            <p:ph idx="1"/>
          </p:nvPr>
        </p:nvSpPr>
        <p:spPr>
          <a:xfrm>
            <a:off x="304800" y="1508760"/>
            <a:ext cx="8489244" cy="3154680"/>
          </a:xfrm>
        </p:spPr>
        <p:txBody>
          <a:bodyPr>
            <a:noAutofit/>
          </a:bodyPr>
          <a:lstStyle/>
          <a:p>
            <a:pPr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Has anyone here ever caught a ball? </a:t>
            </a:r>
          </a:p>
          <a:p>
            <a:pPr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Think about the steps involved in catching a ball. </a:t>
            </a:r>
          </a:p>
          <a:p>
            <a:pPr lvl="1"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 is the first step? </a:t>
            </a:r>
          </a:p>
          <a:p>
            <a:pPr lvl="1"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What’s the next step? </a:t>
            </a:r>
          </a:p>
          <a:p>
            <a:pPr lvl="1"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Next step? You react. </a:t>
            </a:r>
          </a:p>
          <a:p>
            <a:pPr lvl="1"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The last step? Your body performs the task your brain told it to do, and you caught the ball.</a:t>
            </a:r>
            <a:endParaRPr lang="en-US" alt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 is "reaction time," and how does it help an animal survive? </a:t>
            </a:r>
          </a:p>
          <a:p>
            <a:pPr defTabSz="914400" eaLnBrk="0" fontAlgn="base" hangingPunct="0">
              <a:lnSpc>
                <a:spcPct val="100000"/>
              </a:lnSpc>
              <a:spcBef>
                <a:spcPct val="0"/>
              </a:spcBef>
              <a:spcAft>
                <a:spcPct val="0"/>
              </a:spcAft>
              <a:buClrTx/>
              <a:buFont typeface="Arial" panose="020B0604020202020204" pitchFamily="34" charset="0"/>
              <a:buChar char="•"/>
              <a:tabLst>
                <a:tab pos="457200" algn="l"/>
              </a:tabLst>
            </a:pPr>
            <a:r>
              <a:rPr kumimoji="0" lang="en-US" altLang="en-US" sz="2000" b="0" i="0" u="none" strike="noStrike" cap="none" normalizeH="0" baseline="0" dirty="0">
                <a:ln>
                  <a:noFill/>
                </a:ln>
                <a:solidFill>
                  <a:schemeClr val="bg2"/>
                </a:solidFill>
                <a:effectLst/>
                <a:latin typeface="Open Sans" panose="020B0606030504020204" pitchFamily="34" charset="0"/>
                <a:ea typeface="Open Sans" panose="020B0606030504020204" pitchFamily="34" charset="0"/>
                <a:cs typeface="Open Sans" panose="020B0606030504020204" pitchFamily="34" charset="0"/>
              </a:rPr>
              <a:t>What is an instinct?</a:t>
            </a:r>
            <a:endParaRPr lang="en-US"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722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E0C2-9872-AEC1-0CF5-C5448AE21402}"/>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Reaction time experiment</a:t>
            </a:r>
          </a:p>
        </p:txBody>
      </p:sp>
      <p:sp>
        <p:nvSpPr>
          <p:cNvPr id="3" name="Content Placeholder 2">
            <a:extLst>
              <a:ext uri="{FF2B5EF4-FFF2-40B4-BE49-F238E27FC236}">
                <a16:creationId xmlns:a16="http://schemas.microsoft.com/office/drawing/2014/main" id="{6DEEC459-5A99-8901-9C8F-15EBA777EC8E}"/>
              </a:ext>
            </a:extLst>
          </p:cNvPr>
          <p:cNvSpPr>
            <a:spLocks noGrp="1"/>
          </p:cNvSpPr>
          <p:nvPr>
            <p:ph idx="1"/>
          </p:nvPr>
        </p:nvSpPr>
        <p:spPr>
          <a:xfrm>
            <a:off x="541867" y="1520049"/>
            <a:ext cx="7811271" cy="3154680"/>
          </a:xfrm>
        </p:spPr>
        <p:txBody>
          <a:bodyPr>
            <a:normAutofit lnSpcReduction="10000"/>
          </a:bodyPr>
          <a:lstStyle/>
          <a:p>
            <a:pP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Make sure everyone has a partner.</a:t>
            </a:r>
          </a:p>
          <a:p>
            <a:pP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Watch this </a:t>
            </a:r>
            <a:r>
              <a:rPr lang="en-US" sz="2000" dirty="0">
                <a:latin typeface="Open Sans" panose="020B0606030504020204" pitchFamily="34" charset="0"/>
                <a:ea typeface="Open Sans" panose="020B0606030504020204" pitchFamily="34" charset="0"/>
                <a:cs typeface="Open Sans" panose="020B0606030504020204" pitchFamily="34" charset="0"/>
                <a:hlinkClick r:id="rId2"/>
              </a:rPr>
              <a:t>video</a:t>
            </a:r>
            <a:r>
              <a:rPr lang="en-US" sz="2000" dirty="0">
                <a:latin typeface="Open Sans" panose="020B0606030504020204" pitchFamily="34" charset="0"/>
                <a:ea typeface="Open Sans" panose="020B0606030504020204" pitchFamily="34" charset="0"/>
                <a:cs typeface="Open Sans" panose="020B0606030504020204" pitchFamily="34" charset="0"/>
              </a:rPr>
              <a:t> to show you an example.</a:t>
            </a:r>
          </a:p>
          <a:p>
            <a:pPr>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Supplies each partnership needs:</a:t>
            </a:r>
          </a:p>
          <a:p>
            <a:pPr lvl="1">
              <a:buClr>
                <a:schemeClr val="bg2"/>
              </a:buClr>
              <a:buFont typeface="Courier New" panose="02070309020205020404" pitchFamily="49" charset="0"/>
              <a:buChar char="o"/>
            </a:pPr>
            <a:r>
              <a:rPr lang="en-US" sz="1850" dirty="0">
                <a:solidFill>
                  <a:schemeClr val="bg2"/>
                </a:solidFill>
                <a:latin typeface="Open Sans" panose="020B0606030504020204" pitchFamily="34" charset="0"/>
                <a:ea typeface="Open Sans" panose="020B0606030504020204" pitchFamily="34" charset="0"/>
                <a:cs typeface="Open Sans" panose="020B0606030504020204" pitchFamily="34" charset="0"/>
              </a:rPr>
              <a:t> ruler</a:t>
            </a:r>
          </a:p>
          <a:p>
            <a:pPr lvl="1">
              <a:buClr>
                <a:schemeClr val="bg2"/>
              </a:buClr>
              <a:buFont typeface="Courier New" panose="02070309020205020404" pitchFamily="49" charset="0"/>
              <a:buChar char="o"/>
            </a:pPr>
            <a:r>
              <a:rPr lang="en-US" sz="1850" dirty="0">
                <a:solidFill>
                  <a:schemeClr val="bg2"/>
                </a:solidFill>
                <a:latin typeface="Open Sans" panose="020B0606030504020204" pitchFamily="34" charset="0"/>
                <a:ea typeface="Open Sans" panose="020B0606030504020204" pitchFamily="34" charset="0"/>
                <a:cs typeface="Open Sans" panose="020B0606030504020204" pitchFamily="34" charset="0"/>
              </a:rPr>
              <a:t> pencil</a:t>
            </a:r>
          </a:p>
          <a:p>
            <a:pPr lvl="1">
              <a:buClr>
                <a:schemeClr val="bg2"/>
              </a:buClr>
              <a:buFont typeface="Courier New" panose="02070309020205020404" pitchFamily="49" charset="0"/>
              <a:buChar char="o"/>
            </a:pPr>
            <a:r>
              <a:rPr lang="en-US" sz="1850" dirty="0">
                <a:solidFill>
                  <a:schemeClr val="bg2"/>
                </a:solidFill>
                <a:latin typeface="Open Sans" panose="020B0606030504020204" pitchFamily="34" charset="0"/>
                <a:ea typeface="Open Sans" panose="020B0606030504020204" pitchFamily="34" charset="0"/>
                <a:cs typeface="Open Sans" panose="020B0606030504020204" pitchFamily="34" charset="0"/>
              </a:rPr>
              <a:t> Brain Processing and Senses Worksheet</a:t>
            </a:r>
          </a:p>
          <a:p>
            <a:pPr lvl="1">
              <a:buClr>
                <a:schemeClr val="bg2"/>
              </a:buClr>
              <a:buFont typeface="Courier New" panose="02070309020205020404" pitchFamily="49" charset="0"/>
              <a:buChar char="o"/>
            </a:pPr>
            <a:r>
              <a:rPr lang="en-US" sz="1850" dirty="0">
                <a:solidFill>
                  <a:schemeClr val="bg2"/>
                </a:solidFill>
                <a:latin typeface="Open Sans" panose="020B0606030504020204" pitchFamily="34" charset="0"/>
                <a:ea typeface="Open Sans" panose="020B0606030504020204" pitchFamily="34" charset="0"/>
                <a:cs typeface="Open Sans" panose="020B0606030504020204" pitchFamily="34" charset="0"/>
              </a:rPr>
              <a:t> calculator (optional)</a:t>
            </a:r>
          </a:p>
          <a:p>
            <a:pPr>
              <a:buFont typeface="Courier New" panose="02070309020205020404" pitchFamily="49" charset="0"/>
              <a:buChar char="o"/>
            </a:pPr>
            <a:r>
              <a:rPr lang="en-US" sz="2000" dirty="0">
                <a:latin typeface="Open Sans" panose="020B0606030504020204" pitchFamily="34" charset="0"/>
                <a:ea typeface="Open Sans" panose="020B0606030504020204" pitchFamily="34" charset="0"/>
                <a:cs typeface="Open Sans" panose="020B0606030504020204" pitchFamily="34" charset="0"/>
              </a:rPr>
              <a:t> Make a prediction on what you think your fastest time will be, as well as your slowest time, and record them on your worksheet.  </a:t>
            </a:r>
          </a:p>
        </p:txBody>
      </p:sp>
    </p:spTree>
    <p:extLst>
      <p:ext uri="{BB962C8B-B14F-4D97-AF65-F5344CB8AC3E}">
        <p14:creationId xmlns:p14="http://schemas.microsoft.com/office/powerpoint/2010/main" val="298859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DCDAA-A38D-6F25-834F-37354AD35DF0}"/>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10 Trials</a:t>
            </a:r>
          </a:p>
        </p:txBody>
      </p:sp>
      <p:sp>
        <p:nvSpPr>
          <p:cNvPr id="3" name="Content Placeholder 2">
            <a:extLst>
              <a:ext uri="{FF2B5EF4-FFF2-40B4-BE49-F238E27FC236}">
                <a16:creationId xmlns:a16="http://schemas.microsoft.com/office/drawing/2014/main" id="{7DA06467-EFD6-FB4C-C78F-EA42DBE64F78}"/>
              </a:ext>
            </a:extLst>
          </p:cNvPr>
          <p:cNvSpPr>
            <a:spLocks noGrp="1"/>
          </p:cNvSpPr>
          <p:nvPr>
            <p:ph idx="1"/>
          </p:nvPr>
        </p:nvSpPr>
        <p:spPr/>
        <p:txBody>
          <a:bodyPr>
            <a:normAutofit fontScale="92500" lnSpcReduction="10000"/>
          </a:bodyPr>
          <a:lstStyle/>
          <a:p>
            <a:r>
              <a:rPr lang="en-US" sz="2400" dirty="0">
                <a:latin typeface="Open Sans" panose="020B0606030504020204" pitchFamily="34" charset="0"/>
                <a:ea typeface="Open Sans" panose="020B0606030504020204" pitchFamily="34" charset="0"/>
                <a:cs typeface="Open Sans" panose="020B0606030504020204" pitchFamily="34" charset="0"/>
              </a:rPr>
              <a:t>Each person will need to complete 10 ruler drop trials and record them on the worksheet in centimeters. If you fail to catch the ruler, redo the drop until you catch it.</a:t>
            </a:r>
          </a:p>
          <a:p>
            <a:r>
              <a:rPr lang="en-US" sz="2400" dirty="0">
                <a:latin typeface="Open Sans" panose="020B0606030504020204" pitchFamily="34" charset="0"/>
                <a:ea typeface="Open Sans" panose="020B0606030504020204" pitchFamily="34" charset="0"/>
                <a:cs typeface="Open Sans" panose="020B0606030504020204" pitchFamily="34" charset="0"/>
              </a:rPr>
              <a:t>After completing all 10 trials, use the reaction time chart to find the distance for each trial and then write down the reaction time that correlates in seconds next to it.</a:t>
            </a:r>
          </a:p>
          <a:p>
            <a:r>
              <a:rPr lang="en-US" sz="2400" dirty="0">
                <a:latin typeface="Open Sans" panose="020B0606030504020204" pitchFamily="34" charset="0"/>
                <a:ea typeface="Open Sans" panose="020B0606030504020204" pitchFamily="34" charset="0"/>
                <a:cs typeface="Open Sans" panose="020B0606030504020204" pitchFamily="34" charset="0"/>
              </a:rPr>
              <a:t>Look at your reaction times over your 10 trials and analyze the changes, if any, across them. </a:t>
            </a:r>
          </a:p>
        </p:txBody>
      </p:sp>
    </p:spTree>
    <p:extLst>
      <p:ext uri="{BB962C8B-B14F-4D97-AF65-F5344CB8AC3E}">
        <p14:creationId xmlns:p14="http://schemas.microsoft.com/office/powerpoint/2010/main" val="337963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Analyzing data terms</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169036" y="1436142"/>
            <a:ext cx="8804366" cy="3318738"/>
          </a:xfrm>
        </p:spPr>
        <p:txBody>
          <a:bodyPr>
            <a:noAutofit/>
          </a:bodyPr>
          <a:lstStyle/>
          <a:p>
            <a:pPr marL="465138" marR="9525" indent="-284163">
              <a:lnSpc>
                <a:spcPct val="115000"/>
              </a:lnSpc>
              <a:spcBef>
                <a:spcPts val="0"/>
              </a:spcBef>
              <a:spcAft>
                <a:spcPts val="0"/>
              </a:spcAft>
              <a:buFont typeface="Arial" panose="020B0604020202020204" pitchFamily="34" charset="0"/>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Mean</a:t>
            </a:r>
            <a:r>
              <a:rPr lang="en-US" sz="1900" dirty="0">
                <a:latin typeface="Open Sans" panose="020B0606030504020204" pitchFamily="34" charset="0"/>
                <a:ea typeface="Open Sans" panose="020B0606030504020204" pitchFamily="34" charset="0"/>
                <a:cs typeface="Open Sans" panose="020B0606030504020204" pitchFamily="34" charset="0"/>
              </a:rPr>
              <a:t> (“</a:t>
            </a:r>
            <a:r>
              <a:rPr lang="en-US" sz="1900" dirty="0">
                <a:effectLst/>
                <a:latin typeface="Open Sans" panose="020B0606030504020204" pitchFamily="34" charset="0"/>
                <a:ea typeface="Open Sans" panose="020B0606030504020204" pitchFamily="34" charset="0"/>
                <a:cs typeface="Open Sans" panose="020B0606030504020204" pitchFamily="34" charset="0"/>
              </a:rPr>
              <a:t>Average”): Add up all the numbers and then divide by how many numbers there are.</a:t>
            </a:r>
          </a:p>
          <a:p>
            <a:pPr marL="465138" marR="9525" indent="-284163">
              <a:lnSpc>
                <a:spcPct val="115000"/>
              </a:lnSpc>
              <a:spcBef>
                <a:spcPts val="0"/>
              </a:spcBef>
              <a:spcAft>
                <a:spcPts val="0"/>
              </a:spcAft>
              <a:buFont typeface="Arial" panose="020B0604020202020204" pitchFamily="34" charset="0"/>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Median</a:t>
            </a:r>
            <a:r>
              <a:rPr lang="en-US" sz="1900" dirty="0">
                <a:latin typeface="Open Sans" panose="020B0606030504020204" pitchFamily="34" charset="0"/>
                <a:ea typeface="Open Sans" panose="020B0606030504020204" pitchFamily="34" charset="0"/>
                <a:cs typeface="Open Sans" panose="020B0606030504020204" pitchFamily="34" charset="0"/>
              </a:rPr>
              <a:t> (“</a:t>
            </a:r>
            <a:r>
              <a:rPr lang="en-US" sz="1900" dirty="0">
                <a:effectLst/>
                <a:latin typeface="Open Sans" panose="020B0606030504020204" pitchFamily="34" charset="0"/>
                <a:ea typeface="Open Sans" panose="020B0606030504020204" pitchFamily="34" charset="0"/>
                <a:cs typeface="Open Sans" panose="020B0606030504020204" pitchFamily="34" charset="0"/>
              </a:rPr>
              <a:t>Middle Number”): Order numbers from lowest to highest. Identify the middle number, or the average of the two middle numbers.</a:t>
            </a:r>
          </a:p>
          <a:p>
            <a:pPr marL="465138" marR="9525" indent="-284163">
              <a:lnSpc>
                <a:spcPct val="115000"/>
              </a:lnSpc>
              <a:spcBef>
                <a:spcPts val="0"/>
              </a:spcBef>
              <a:spcAft>
                <a:spcPts val="0"/>
              </a:spcAft>
              <a:buFont typeface="Arial" panose="020B0604020202020204" pitchFamily="34" charset="0"/>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Range</a:t>
            </a:r>
            <a:r>
              <a:rPr lang="en-US" sz="1900" dirty="0">
                <a:latin typeface="Open Sans" panose="020B0606030504020204" pitchFamily="34" charset="0"/>
                <a:ea typeface="Open Sans" panose="020B0606030504020204" pitchFamily="34" charset="0"/>
                <a:cs typeface="Open Sans" panose="020B0606030504020204" pitchFamily="34" charset="0"/>
              </a:rPr>
              <a:t> (“Highest</a:t>
            </a:r>
            <a:r>
              <a:rPr lang="en-US" sz="1900" dirty="0">
                <a:effectLst/>
                <a:latin typeface="Open Sans" panose="020B0606030504020204" pitchFamily="34" charset="0"/>
                <a:ea typeface="Open Sans" panose="020B0606030504020204" pitchFamily="34" charset="0"/>
                <a:cs typeface="Open Sans" panose="020B0606030504020204" pitchFamily="34" charset="0"/>
              </a:rPr>
              <a:t> Minus </a:t>
            </a:r>
            <a:r>
              <a:rPr lang="en-US" sz="1900" dirty="0">
                <a:latin typeface="Open Sans" panose="020B0606030504020204" pitchFamily="34" charset="0"/>
                <a:ea typeface="Open Sans" panose="020B0606030504020204" pitchFamily="34" charset="0"/>
                <a:cs typeface="Open Sans" panose="020B0606030504020204" pitchFamily="34" charset="0"/>
              </a:rPr>
              <a:t>Lowest”</a:t>
            </a:r>
            <a:r>
              <a:rPr lang="en-US" sz="1900" dirty="0">
                <a:effectLst/>
                <a:latin typeface="Open Sans" panose="020B0606030504020204" pitchFamily="34" charset="0"/>
                <a:ea typeface="Open Sans" panose="020B0606030504020204" pitchFamily="34" charset="0"/>
                <a:cs typeface="Open Sans" panose="020B0606030504020204" pitchFamily="34" charset="0"/>
              </a:rPr>
              <a:t>): Subtract the </a:t>
            </a:r>
            <a:r>
              <a:rPr lang="en-US" sz="1900" dirty="0">
                <a:latin typeface="Open Sans" panose="020B0606030504020204" pitchFamily="34" charset="0"/>
                <a:ea typeface="Open Sans" panose="020B0606030504020204" pitchFamily="34" charset="0"/>
                <a:cs typeface="Open Sans" panose="020B0606030504020204" pitchFamily="34" charset="0"/>
              </a:rPr>
              <a:t>low</a:t>
            </a:r>
            <a:r>
              <a:rPr lang="en-US" sz="1900" dirty="0">
                <a:effectLst/>
                <a:latin typeface="Open Sans" panose="020B0606030504020204" pitchFamily="34" charset="0"/>
                <a:ea typeface="Open Sans" panose="020B0606030504020204" pitchFamily="34" charset="0"/>
                <a:cs typeface="Open Sans" panose="020B0606030504020204" pitchFamily="34" charset="0"/>
              </a:rPr>
              <a:t>est value from the </a:t>
            </a:r>
            <a:r>
              <a:rPr lang="en-US" sz="1900" dirty="0">
                <a:latin typeface="Open Sans" panose="020B0606030504020204" pitchFamily="34" charset="0"/>
                <a:ea typeface="Open Sans" panose="020B0606030504020204" pitchFamily="34" charset="0"/>
                <a:cs typeface="Open Sans" panose="020B0606030504020204" pitchFamily="34" charset="0"/>
              </a:rPr>
              <a:t>highest </a:t>
            </a:r>
            <a:r>
              <a:rPr lang="en-US" sz="1900" dirty="0">
                <a:effectLst/>
                <a:latin typeface="Open Sans" panose="020B0606030504020204" pitchFamily="34" charset="0"/>
                <a:ea typeface="Open Sans" panose="020B0606030504020204" pitchFamily="34" charset="0"/>
                <a:cs typeface="Open Sans" panose="020B0606030504020204" pitchFamily="34" charset="0"/>
              </a:rPr>
              <a:t>value.</a:t>
            </a:r>
          </a:p>
          <a:p>
            <a:pPr marL="465138" marR="9525" indent="-284163">
              <a:lnSpc>
                <a:spcPct val="115000"/>
              </a:lnSpc>
              <a:spcBef>
                <a:spcPts val="0"/>
              </a:spcBef>
              <a:spcAft>
                <a:spcPts val="0"/>
              </a:spcAft>
              <a:buFont typeface="Arial" panose="020B0604020202020204" pitchFamily="34" charset="0"/>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Mode</a:t>
            </a:r>
            <a:r>
              <a:rPr lang="en-US" sz="1900" dirty="0">
                <a:latin typeface="Open Sans" panose="020B0606030504020204" pitchFamily="34" charset="0"/>
                <a:ea typeface="Open Sans" panose="020B0606030504020204" pitchFamily="34" charset="0"/>
                <a:cs typeface="Open Sans" panose="020B0606030504020204" pitchFamily="34" charset="0"/>
              </a:rPr>
              <a:t> (“</a:t>
            </a:r>
            <a:r>
              <a:rPr lang="en-US" sz="1900" dirty="0">
                <a:effectLst/>
                <a:latin typeface="Open Sans" panose="020B0606030504020204" pitchFamily="34" charset="0"/>
                <a:ea typeface="Open Sans" panose="020B0606030504020204" pitchFamily="34" charset="0"/>
                <a:cs typeface="Open Sans" panose="020B0606030504020204" pitchFamily="34" charset="0"/>
              </a:rPr>
              <a:t>Most Often”): Identify the number that occurs the most often. (There might be more than one.)</a:t>
            </a:r>
          </a:p>
          <a:p>
            <a:pPr marL="465138" marR="9525" indent="-284163">
              <a:lnSpc>
                <a:spcPct val="115000"/>
              </a:lnSpc>
              <a:spcBef>
                <a:spcPts val="0"/>
              </a:spcBef>
              <a:spcAft>
                <a:spcPts val="0"/>
              </a:spcAft>
              <a:buFont typeface="Arial" panose="020B0604020202020204" pitchFamily="34" charset="0"/>
              <a:buChar char="•"/>
            </a:pPr>
            <a:r>
              <a:rPr lang="en-US" sz="1900" dirty="0">
                <a:effectLst/>
                <a:latin typeface="Open Sans" panose="020B0606030504020204" pitchFamily="34" charset="0"/>
                <a:ea typeface="Open Sans" panose="020B0606030504020204" pitchFamily="34" charset="0"/>
                <a:cs typeface="Open Sans" panose="020B0606030504020204" pitchFamily="34" charset="0"/>
              </a:rPr>
              <a:t>Outlier</a:t>
            </a:r>
            <a:r>
              <a:rPr lang="en-US" sz="1900" dirty="0">
                <a:latin typeface="Open Sans" panose="020B0606030504020204" pitchFamily="34" charset="0"/>
                <a:ea typeface="Open Sans" panose="020B0606030504020204" pitchFamily="34" charset="0"/>
                <a:cs typeface="Open Sans" panose="020B0606030504020204" pitchFamily="34" charset="0"/>
              </a:rPr>
              <a:t> (“</a:t>
            </a:r>
            <a:r>
              <a:rPr lang="en-US" sz="1900" dirty="0">
                <a:effectLst/>
                <a:latin typeface="Open Sans" panose="020B0606030504020204" pitchFamily="34" charset="0"/>
                <a:ea typeface="Open Sans" panose="020B0606030504020204" pitchFamily="34" charset="0"/>
                <a:cs typeface="Open Sans" panose="020B0606030504020204" pitchFamily="34" charset="0"/>
              </a:rPr>
              <a:t>Out There”): A value in a set that is very far away from the other values. (There might not </a:t>
            </a:r>
            <a:r>
              <a:rPr lang="en-US" sz="1900" dirty="0">
                <a:latin typeface="Open Sans" panose="020B0606030504020204" pitchFamily="34" charset="0"/>
                <a:ea typeface="Open Sans" panose="020B0606030504020204" pitchFamily="34" charset="0"/>
                <a:cs typeface="Open Sans" panose="020B0606030504020204" pitchFamily="34" charset="0"/>
              </a:rPr>
              <a:t>be</a:t>
            </a:r>
            <a:r>
              <a:rPr lang="en-US" sz="1900" dirty="0">
                <a:effectLst/>
                <a:latin typeface="Open Sans" panose="020B0606030504020204" pitchFamily="34" charset="0"/>
                <a:ea typeface="Open Sans" panose="020B0606030504020204" pitchFamily="34" charset="0"/>
                <a:cs typeface="Open Sans" panose="020B0606030504020204" pitchFamily="34" charset="0"/>
              </a:rPr>
              <a:t> one.)</a:t>
            </a:r>
          </a:p>
        </p:txBody>
      </p:sp>
    </p:spTree>
    <p:extLst>
      <p:ext uri="{BB962C8B-B14F-4D97-AF65-F5344CB8AC3E}">
        <p14:creationId xmlns:p14="http://schemas.microsoft.com/office/powerpoint/2010/main" val="242520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Mean</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Mean: Write each reaction time on a line below.</a:t>
            </a:r>
          </a:p>
        </p:txBody>
      </p:sp>
      <p:pic>
        <p:nvPicPr>
          <p:cNvPr id="5" name="Picture 4">
            <a:extLst>
              <a:ext uri="{FF2B5EF4-FFF2-40B4-BE49-F238E27FC236}">
                <a16:creationId xmlns:a16="http://schemas.microsoft.com/office/drawing/2014/main" id="{3554F461-9895-5017-EFA3-E17BD0D436F5}"/>
              </a:ext>
            </a:extLst>
          </p:cNvPr>
          <p:cNvPicPr>
            <a:picLocks noChangeAspect="1"/>
          </p:cNvPicPr>
          <p:nvPr/>
        </p:nvPicPr>
        <p:blipFill>
          <a:blip r:embed="rId2"/>
          <a:stretch>
            <a:fillRect/>
          </a:stretch>
        </p:blipFill>
        <p:spPr>
          <a:xfrm>
            <a:off x="255711" y="2842120"/>
            <a:ext cx="8632578" cy="1405844"/>
          </a:xfrm>
          <a:prstGeom prst="rect">
            <a:avLst/>
          </a:prstGeom>
        </p:spPr>
      </p:pic>
    </p:spTree>
    <p:extLst>
      <p:ext uri="{BB962C8B-B14F-4D97-AF65-F5344CB8AC3E}">
        <p14:creationId xmlns:p14="http://schemas.microsoft.com/office/powerpoint/2010/main" val="37073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9E81-0C24-C6AF-E0A1-724D5D9CA707}"/>
              </a:ext>
            </a:extLst>
          </p:cNvPr>
          <p:cNvSpPr>
            <a:spLocks noGrp="1"/>
          </p:cNvSpPr>
          <p:nvPr>
            <p:ph type="title"/>
          </p:nvPr>
        </p:nvSpPr>
        <p:spPr/>
        <p:txBody>
          <a:bodyPr/>
          <a:lstStyle/>
          <a:p>
            <a:pPr algn="ctr"/>
            <a:r>
              <a:rPr lang="en-US" dirty="0">
                <a:solidFill>
                  <a:schemeClr val="tx2"/>
                </a:solidFill>
                <a:latin typeface="Open Sans" panose="020B0606030504020204" pitchFamily="34" charset="0"/>
                <a:ea typeface="Open Sans" panose="020B0606030504020204" pitchFamily="34" charset="0"/>
                <a:cs typeface="Open Sans" panose="020B0606030504020204" pitchFamily="34" charset="0"/>
              </a:rPr>
              <a:t>Median</a:t>
            </a:r>
          </a:p>
        </p:txBody>
      </p:sp>
      <p:sp>
        <p:nvSpPr>
          <p:cNvPr id="3" name="Content Placeholder 2">
            <a:extLst>
              <a:ext uri="{FF2B5EF4-FFF2-40B4-BE49-F238E27FC236}">
                <a16:creationId xmlns:a16="http://schemas.microsoft.com/office/drawing/2014/main" id="{9A6F0A04-1A77-AFEC-996F-8DB0EA6BC361}"/>
              </a:ext>
            </a:extLst>
          </p:cNvPr>
          <p:cNvSpPr>
            <a:spLocks noGrp="1"/>
          </p:cNvSpPr>
          <p:nvPr>
            <p:ph idx="1"/>
          </p:nvPr>
        </p:nvSpPr>
        <p:spPr>
          <a:xfrm>
            <a:off x="902189" y="1508760"/>
            <a:ext cx="7338060" cy="1405844"/>
          </a:xfrm>
        </p:spPr>
        <p:txBody>
          <a:bodyPr>
            <a:normAutofit/>
          </a:bodyPr>
          <a:lstStyle/>
          <a:p>
            <a:pPr marL="0" marR="9525" indent="0" algn="ctr">
              <a:lnSpc>
                <a:spcPct val="115000"/>
              </a:lnSpc>
              <a:spcBef>
                <a:spcPts val="0"/>
              </a:spcBef>
              <a:spcAft>
                <a:spcPts val="0"/>
              </a:spcAft>
              <a:buNone/>
            </a:pPr>
            <a:r>
              <a:rPr lang="en-US" sz="1800" dirty="0">
                <a:effectLst/>
                <a:latin typeface="Open Sans" panose="020B0606030504020204" pitchFamily="34" charset="0"/>
                <a:ea typeface="Open Sans" panose="020B0606030504020204" pitchFamily="34" charset="0"/>
                <a:cs typeface="Open Sans" panose="020B0606030504020204" pitchFamily="34" charset="0"/>
              </a:rPr>
              <a:t>Median: Write the reaction times from lowest to highest. If the number in the ( ) is the same, then that is your median, if the numbers are different, add them up and divide by 2.</a:t>
            </a:r>
          </a:p>
        </p:txBody>
      </p:sp>
      <p:pic>
        <p:nvPicPr>
          <p:cNvPr id="6" name="Picture 5">
            <a:extLst>
              <a:ext uri="{FF2B5EF4-FFF2-40B4-BE49-F238E27FC236}">
                <a16:creationId xmlns:a16="http://schemas.microsoft.com/office/drawing/2014/main" id="{9AE4845D-26E0-82F3-65E7-A310EF2DF156}"/>
              </a:ext>
            </a:extLst>
          </p:cNvPr>
          <p:cNvPicPr>
            <a:picLocks noChangeAspect="1"/>
          </p:cNvPicPr>
          <p:nvPr/>
        </p:nvPicPr>
        <p:blipFill>
          <a:blip r:embed="rId2"/>
          <a:stretch>
            <a:fillRect/>
          </a:stretch>
        </p:blipFill>
        <p:spPr>
          <a:xfrm>
            <a:off x="423602" y="2779240"/>
            <a:ext cx="8296796" cy="1156459"/>
          </a:xfrm>
          <a:prstGeom prst="rect">
            <a:avLst/>
          </a:prstGeom>
        </p:spPr>
      </p:pic>
    </p:spTree>
    <p:extLst>
      <p:ext uri="{BB962C8B-B14F-4D97-AF65-F5344CB8AC3E}">
        <p14:creationId xmlns:p14="http://schemas.microsoft.com/office/powerpoint/2010/main" val="36733419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TeachEngineer">
      <a:dk1>
        <a:srgbClr val="6091BA"/>
      </a:dk1>
      <a:lt1>
        <a:srgbClr val="6091BA"/>
      </a:lt1>
      <a:dk2>
        <a:srgbClr val="6091BA"/>
      </a:dk2>
      <a:lt2>
        <a:srgbClr val="FFFFFF"/>
      </a:lt2>
      <a:accent1>
        <a:srgbClr val="9FCC3B"/>
      </a:accent1>
      <a:accent2>
        <a:srgbClr val="8D64AA"/>
      </a:accent2>
      <a:accent3>
        <a:srgbClr val="F8A81B"/>
      </a:accent3>
      <a:accent4>
        <a:srgbClr val="2C2C2C"/>
      </a:accent4>
      <a:accent5>
        <a:srgbClr val="2C2C2C"/>
      </a:accent5>
      <a:accent6>
        <a:srgbClr val="FFFFFF"/>
      </a:accent6>
      <a:hlink>
        <a:srgbClr val="2C2C2C"/>
      </a:hlink>
      <a:folHlink>
        <a:srgbClr val="9FCC3B"/>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Banded">
  <a:themeElements>
    <a:clrScheme name="Custom 2">
      <a:dk1>
        <a:srgbClr val="9FCC3B"/>
      </a:dk1>
      <a:lt1>
        <a:srgbClr val="9FCC3B"/>
      </a:lt1>
      <a:dk2>
        <a:srgbClr val="6091BA"/>
      </a:dk2>
      <a:lt2>
        <a:srgbClr val="FFFFFF"/>
      </a:lt2>
      <a:accent1>
        <a:srgbClr val="9FCC3B"/>
      </a:accent1>
      <a:accent2>
        <a:srgbClr val="8D64AA"/>
      </a:accent2>
      <a:accent3>
        <a:srgbClr val="F8A81B"/>
      </a:accent3>
      <a:accent4>
        <a:srgbClr val="2C2C2C"/>
      </a:accent4>
      <a:accent5>
        <a:srgbClr val="2C2C2C"/>
      </a:accent5>
      <a:accent6>
        <a:srgbClr val="FFFFFF"/>
      </a:accent6>
      <a:hlink>
        <a:srgbClr val="2C2C2C"/>
      </a:hlink>
      <a:folHlink>
        <a:srgbClr val="9FCC3B"/>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2_Banded">
  <a:themeElements>
    <a:clrScheme name="Custom 4">
      <a:dk1>
        <a:srgbClr val="F8A81B"/>
      </a:dk1>
      <a:lt1>
        <a:srgbClr val="8D64AA"/>
      </a:lt1>
      <a:dk2>
        <a:srgbClr val="FFFFFF"/>
      </a:dk2>
      <a:lt2>
        <a:srgbClr val="FFFFFF"/>
      </a:lt2>
      <a:accent1>
        <a:srgbClr val="9FCC3B"/>
      </a:accent1>
      <a:accent2>
        <a:srgbClr val="8D64AA"/>
      </a:accent2>
      <a:accent3>
        <a:srgbClr val="F8A81B"/>
      </a:accent3>
      <a:accent4>
        <a:srgbClr val="2C2C2C"/>
      </a:accent4>
      <a:accent5>
        <a:srgbClr val="2C2C2C"/>
      </a:accent5>
      <a:accent6>
        <a:srgbClr val="FFFFFF"/>
      </a:accent6>
      <a:hlink>
        <a:srgbClr val="2C2C2C"/>
      </a:hlink>
      <a:folHlink>
        <a:srgbClr val="9FCC3B"/>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17408</TotalTime>
  <Words>1837</Words>
  <Application>Microsoft Macintosh PowerPoint</Application>
  <PresentationFormat>On-screen Show (16:9)</PresentationFormat>
  <Paragraphs>149</Paragraphs>
  <Slides>37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Open Sans</vt:lpstr>
      <vt:lpstr>Wingdings</vt:lpstr>
      <vt:lpstr>Courier New</vt:lpstr>
      <vt:lpstr>Corbel</vt:lpstr>
      <vt:lpstr>Banded</vt:lpstr>
      <vt:lpstr>1_Banded</vt:lpstr>
      <vt:lpstr>2_Banded</vt:lpstr>
      <vt:lpstr>PowerPoint Presentation</vt:lpstr>
      <vt:lpstr>Part 1 </vt:lpstr>
      <vt:lpstr>Introduction </vt:lpstr>
      <vt:lpstr>Introduction (CONT)</vt:lpstr>
      <vt:lpstr>Reaction time experiment</vt:lpstr>
      <vt:lpstr>10 Trials</vt:lpstr>
      <vt:lpstr>Analyzing data terms</vt:lpstr>
      <vt:lpstr>Mean</vt:lpstr>
      <vt:lpstr>Median</vt:lpstr>
      <vt:lpstr>Range</vt:lpstr>
      <vt:lpstr>MODE</vt:lpstr>
      <vt:lpstr>Outlier</vt:lpstr>
      <vt:lpstr>Class Data</vt:lpstr>
      <vt:lpstr>Line Plot</vt:lpstr>
      <vt:lpstr>Class Mean</vt:lpstr>
      <vt:lpstr>Class Median</vt:lpstr>
      <vt:lpstr>Class Range</vt:lpstr>
      <vt:lpstr>Class MODE</vt:lpstr>
      <vt:lpstr>Class Outlier</vt:lpstr>
      <vt:lpstr>After experiment</vt:lpstr>
      <vt:lpstr>Part 2</vt:lpstr>
      <vt:lpstr>videos</vt:lpstr>
      <vt:lpstr>Group Discussion</vt:lpstr>
      <vt:lpstr>Group Brainstorm</vt:lpstr>
      <vt:lpstr>3D Model</vt:lpstr>
      <vt:lpstr>Part 3</vt:lpstr>
      <vt:lpstr>Videos</vt:lpstr>
      <vt:lpstr>Protecting the brain</vt:lpstr>
      <vt:lpstr>PowerPoint Presentation</vt:lpstr>
      <vt:lpstr>ask</vt:lpstr>
      <vt:lpstr>ask</vt:lpstr>
      <vt:lpstr>research</vt:lpstr>
      <vt:lpstr>imagine</vt:lpstr>
      <vt:lpstr>plan</vt:lpstr>
      <vt:lpstr>create</vt:lpstr>
      <vt:lpstr>test</vt:lpstr>
      <vt:lpstr>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Johnson</dc:creator>
  <cp:lastModifiedBy>Beth McElroy</cp:lastModifiedBy>
  <cp:revision>32</cp:revision>
  <dcterms:modified xsi:type="dcterms:W3CDTF">2025-03-19T21:37:12Z</dcterms:modified>
</cp:coreProperties>
</file>