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61" r:id="rId3"/>
    <p:sldId id="268" r:id="rId4"/>
    <p:sldId id="258" r:id="rId5"/>
    <p:sldId id="259" r:id="rId6"/>
    <p:sldId id="263" r:id="rId7"/>
    <p:sldId id="269" r:id="rId8"/>
    <p:sldId id="270" r:id="rId9"/>
  </p:sldIdLst>
  <p:sldSz cx="9144000" cy="5143500" type="screen16x9"/>
  <p:notesSz cx="6858000" cy="9144000"/>
  <p:embeddedFontLst>
    <p:embeddedFont>
      <p:font typeface="Open Sans"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4AA"/>
    <a:srgbClr val="A0CC3A"/>
    <a:srgbClr val="6091BA"/>
    <a:srgbClr val="F8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68"/>
    <p:restoredTop sz="94729"/>
  </p:normalViewPr>
  <p:slideViewPr>
    <p:cSldViewPr snapToGrid="0">
      <p:cViewPr varScale="1">
        <p:scale>
          <a:sx n="120" d="100"/>
          <a:sy n="120" d="100"/>
        </p:scale>
        <p:origin x="936"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2</a:t>
            </a:fld>
            <a:endParaRPr lang="en-US" dirty="0"/>
          </a:p>
        </p:txBody>
      </p:sp>
    </p:spTree>
    <p:extLst>
      <p:ext uri="{BB962C8B-B14F-4D97-AF65-F5344CB8AC3E}">
        <p14:creationId xmlns:p14="http://schemas.microsoft.com/office/powerpoint/2010/main" val="298740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3</a:t>
            </a:fld>
            <a:endParaRPr lang="en-US" dirty="0"/>
          </a:p>
        </p:txBody>
      </p:sp>
    </p:spTree>
    <p:extLst>
      <p:ext uri="{BB962C8B-B14F-4D97-AF65-F5344CB8AC3E}">
        <p14:creationId xmlns:p14="http://schemas.microsoft.com/office/powerpoint/2010/main" val="95778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5</a:t>
            </a:fld>
            <a:endParaRPr lang="en-US" dirty="0"/>
          </a:p>
        </p:txBody>
      </p:sp>
    </p:spTree>
    <p:extLst>
      <p:ext uri="{BB962C8B-B14F-4D97-AF65-F5344CB8AC3E}">
        <p14:creationId xmlns:p14="http://schemas.microsoft.com/office/powerpoint/2010/main" val="152143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6</a:t>
            </a:fld>
            <a:endParaRPr lang="en-US" dirty="0"/>
          </a:p>
        </p:txBody>
      </p:sp>
    </p:spTree>
    <p:extLst>
      <p:ext uri="{BB962C8B-B14F-4D97-AF65-F5344CB8AC3E}">
        <p14:creationId xmlns:p14="http://schemas.microsoft.com/office/powerpoint/2010/main" val="249969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7</a:t>
            </a:fld>
            <a:endParaRPr lang="en-US" dirty="0"/>
          </a:p>
        </p:txBody>
      </p:sp>
    </p:spTree>
    <p:extLst>
      <p:ext uri="{BB962C8B-B14F-4D97-AF65-F5344CB8AC3E}">
        <p14:creationId xmlns:p14="http://schemas.microsoft.com/office/powerpoint/2010/main" val="230946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0E245-C9C7-DD48-8600-78FCBB717662}" type="slidenum">
              <a:rPr lang="en-US" smtClean="0"/>
              <a:t>8</a:t>
            </a:fld>
            <a:endParaRPr lang="en-US" dirty="0"/>
          </a:p>
        </p:txBody>
      </p:sp>
    </p:spTree>
    <p:extLst>
      <p:ext uri="{BB962C8B-B14F-4D97-AF65-F5344CB8AC3E}">
        <p14:creationId xmlns:p14="http://schemas.microsoft.com/office/powerpoint/2010/main" val="298699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9D57C-BAB8-4B4F-8A75-B323177F8311}" type="datetimeFigureOut">
              <a:rPr lang="en-US" smtClean="0"/>
              <a:t>5/22/25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A0EE1-C743-8A4F-A56B-16B8AC5D30D1}" type="slidenum">
              <a:rPr lang="en-US" smtClean="0"/>
              <a:t>‹#›</a:t>
            </a:fld>
            <a:endParaRPr lang="en-US" dirty="0"/>
          </a:p>
        </p:txBody>
      </p:sp>
    </p:spTree>
    <p:extLst>
      <p:ext uri="{BB962C8B-B14F-4D97-AF65-F5344CB8AC3E}">
        <p14:creationId xmlns:p14="http://schemas.microsoft.com/office/powerpoint/2010/main" val="29951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23664"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What Is </a:t>
            </a:r>
            <a:r>
              <a:rPr lang="en-US" sz="1600" b="1" dirty="0">
                <a:solidFill>
                  <a:srgbClr val="FFFFFF"/>
                </a:solidFill>
                <a:latin typeface="Open Sans"/>
                <a:ea typeface="Open Sans"/>
                <a:cs typeface="Open Sans"/>
                <a:sym typeface="Open Sans"/>
              </a:rPr>
              <a:t>E</a:t>
            </a:r>
            <a:r>
              <a:rPr lang="en-US" sz="1600" b="1" dirty="0">
                <a:solidFill>
                  <a:srgbClr val="FFFFFF"/>
                </a:solidFill>
                <a:latin typeface="Open Sans"/>
                <a:ea typeface="Open Sans"/>
                <a:cs typeface="Open Sans"/>
              </a:rPr>
              <a:t>lectromyography (</a:t>
            </a:r>
            <a:r>
              <a:rPr lang="en" sz="1600" b="1" dirty="0">
                <a:solidFill>
                  <a:srgbClr val="FFFFFF"/>
                </a:solidFill>
                <a:latin typeface="Open Sans"/>
                <a:ea typeface="Open Sans"/>
                <a:cs typeface="Open Sans"/>
                <a:sym typeface="Open Sans"/>
              </a:rPr>
              <a:t>EMG)?</a:t>
            </a:r>
            <a:endParaRPr sz="1600" b="1" dirty="0">
              <a:solidFill>
                <a:srgbClr val="FFFFFF"/>
              </a:solidFill>
              <a:latin typeface="Open Sans"/>
              <a:ea typeface="Open Sans"/>
              <a:cs typeface="Open Sans"/>
              <a:sym typeface="Open San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943" y="1151598"/>
            <a:ext cx="6263164" cy="11878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B9F2-B027-1D46-83D6-EF907B814E40}"/>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is an EMG?</a:t>
            </a:r>
          </a:p>
        </p:txBody>
      </p:sp>
      <p:sp>
        <p:nvSpPr>
          <p:cNvPr id="3" name="Content Placeholder 2">
            <a:extLst>
              <a:ext uri="{FF2B5EF4-FFF2-40B4-BE49-F238E27FC236}">
                <a16:creationId xmlns:a16="http://schemas.microsoft.com/office/drawing/2014/main" id="{AFF34A61-2953-9940-BB91-3084C73878A6}"/>
              </a:ext>
            </a:extLst>
          </p:cNvPr>
          <p:cNvSpPr>
            <a:spLocks noGrp="1"/>
          </p:cNvSpPr>
          <p:nvPr>
            <p:ph idx="1"/>
          </p:nvPr>
        </p:nvSpPr>
        <p:spPr>
          <a:xfrm>
            <a:off x="608773" y="1165547"/>
            <a:ext cx="7886700" cy="1519278"/>
          </a:xfrm>
        </p:spPr>
        <p:txBody>
          <a:bodyPr>
            <a:normAutofit fontScale="92500"/>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EMG stands for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electromyography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which is an electrodiagnostic technique for evaluating and recording the electrical activity produced by skeletal muscles.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We use them to assess the health of muscles and the nerve cells that help control them.</a:t>
            </a:r>
          </a:p>
          <a:p>
            <a:pPr marL="342900" lvl="1" indent="0">
              <a:buNone/>
            </a:pPr>
            <a:endParaRPr lang="en-US" dirty="0"/>
          </a:p>
        </p:txBody>
      </p:sp>
      <p:sp>
        <p:nvSpPr>
          <p:cNvPr id="7" name="Rectangle 6">
            <a:extLst>
              <a:ext uri="{FF2B5EF4-FFF2-40B4-BE49-F238E27FC236}">
                <a16:creationId xmlns:a16="http://schemas.microsoft.com/office/drawing/2014/main" id="{FEB17F7E-2BF5-5C45-A618-2537B5B65F00}"/>
              </a:ext>
            </a:extLst>
          </p:cNvPr>
          <p:cNvSpPr/>
          <p:nvPr/>
        </p:nvSpPr>
        <p:spPr>
          <a:xfrm>
            <a:off x="5025758" y="4632722"/>
            <a:ext cx="3236144" cy="323165"/>
          </a:xfrm>
          <a:prstGeom prst="rect">
            <a:avLst/>
          </a:prstGeom>
        </p:spPr>
        <p:txBody>
          <a:bodyPr wrap="squar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https://www.hopkinsmedicine.org/health/treatment-tests-and-therapies/electromyography-emg</a:t>
            </a:r>
            <a:endParaRPr lang="en-US" sz="75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person, indoor, sitting, woman&#10;&#10;Description automatically generated">
            <a:extLst>
              <a:ext uri="{FF2B5EF4-FFF2-40B4-BE49-F238E27FC236}">
                <a16:creationId xmlns:a16="http://schemas.microsoft.com/office/drawing/2014/main" id="{7D19D77C-8D2F-4685-97F2-C72ACCE10F66}"/>
              </a:ext>
            </a:extLst>
          </p:cNvPr>
          <p:cNvPicPr>
            <a:picLocks noChangeAspect="1"/>
          </p:cNvPicPr>
          <p:nvPr/>
        </p:nvPicPr>
        <p:blipFill rotWithShape="1">
          <a:blip r:embed="rId3"/>
          <a:srcRect l="8163" r="14661"/>
          <a:stretch/>
        </p:blipFill>
        <p:spPr>
          <a:xfrm>
            <a:off x="4735995" y="2582354"/>
            <a:ext cx="3525907" cy="2050368"/>
          </a:xfrm>
          <a:prstGeom prst="rect">
            <a:avLst/>
          </a:prstGeom>
        </p:spPr>
      </p:pic>
      <p:sp>
        <p:nvSpPr>
          <p:cNvPr id="9" name="Content Placeholder 2">
            <a:extLst>
              <a:ext uri="{FF2B5EF4-FFF2-40B4-BE49-F238E27FC236}">
                <a16:creationId xmlns:a16="http://schemas.microsoft.com/office/drawing/2014/main" id="{1D6B5F58-49D7-43FB-B855-EC76D54E17BA}"/>
              </a:ext>
            </a:extLst>
          </p:cNvPr>
          <p:cNvSpPr txBox="1">
            <a:spLocks/>
          </p:cNvSpPr>
          <p:nvPr/>
        </p:nvSpPr>
        <p:spPr>
          <a:xfrm>
            <a:off x="608773" y="2816888"/>
            <a:ext cx="3853897" cy="151927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latin typeface="Open Sans" panose="020B0606030504020204" pitchFamily="34" charset="0"/>
                <a:ea typeface="Open Sans" panose="020B0606030504020204" pitchFamily="34" charset="0"/>
                <a:cs typeface="Open Sans" panose="020B0606030504020204" pitchFamily="34" charset="0"/>
              </a:rPr>
              <a:t>In an EMG procedure, small needles called electrodes are inserted into a patient’s muscles in order to measure the electrical activity.</a:t>
            </a:r>
          </a:p>
        </p:txBody>
      </p:sp>
    </p:spTree>
    <p:extLst>
      <p:ext uri="{BB962C8B-B14F-4D97-AF65-F5344CB8AC3E}">
        <p14:creationId xmlns:p14="http://schemas.microsoft.com/office/powerpoint/2010/main" val="370896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BEA7-3567-4D39-BE3C-E9BF2EF1603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does an EMG measure?</a:t>
            </a:r>
          </a:p>
        </p:txBody>
      </p:sp>
      <p:sp>
        <p:nvSpPr>
          <p:cNvPr id="3" name="Content Placeholder 2">
            <a:extLst>
              <a:ext uri="{FF2B5EF4-FFF2-40B4-BE49-F238E27FC236}">
                <a16:creationId xmlns:a16="http://schemas.microsoft.com/office/drawing/2014/main" id="{0E76F2E1-801D-4B8C-B8F5-3721FDDEE77F}"/>
              </a:ext>
            </a:extLst>
          </p:cNvPr>
          <p:cNvSpPr>
            <a:spLocks noGrp="1"/>
          </p:cNvSpPr>
          <p:nvPr>
            <p:ph idx="1"/>
          </p:nvPr>
        </p:nvSpPr>
        <p:spPr>
          <a:xfrm>
            <a:off x="628650" y="1126487"/>
            <a:ext cx="7670524" cy="3263504"/>
          </a:xfrm>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Your muscles move when (electrical) nerve signals from your brain tell them to work. An EMG is used to measure how well your muscles respond to these signals.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 electrodes in an EMG device are used to measure the electrical activity caused at different levels of muscle contraction: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rest</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slight contraction</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forceful contraction</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This activity is then displayed on a monitor called an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oscilloscope</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in the form of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waves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4" descr="A close up of electronics&#10;&#10;Description automatically generated">
            <a:extLst>
              <a:ext uri="{FF2B5EF4-FFF2-40B4-BE49-F238E27FC236}">
                <a16:creationId xmlns:a16="http://schemas.microsoft.com/office/drawing/2014/main" id="{918B689E-1CE9-45F3-BEC7-1406B30769EE}"/>
              </a:ext>
            </a:extLst>
          </p:cNvPr>
          <p:cNvPicPr>
            <a:picLocks noChangeAspect="1"/>
          </p:cNvPicPr>
          <p:nvPr/>
        </p:nvPicPr>
        <p:blipFill>
          <a:blip r:embed="rId3"/>
          <a:stretch>
            <a:fillRect/>
          </a:stretch>
        </p:blipFill>
        <p:spPr>
          <a:xfrm>
            <a:off x="5994400" y="3533955"/>
            <a:ext cx="2062086" cy="1556292"/>
          </a:xfrm>
          <a:prstGeom prst="rect">
            <a:avLst/>
          </a:prstGeom>
        </p:spPr>
      </p:pic>
      <p:sp>
        <p:nvSpPr>
          <p:cNvPr id="6" name="Rectangle 5">
            <a:extLst>
              <a:ext uri="{FF2B5EF4-FFF2-40B4-BE49-F238E27FC236}">
                <a16:creationId xmlns:a16="http://schemas.microsoft.com/office/drawing/2014/main" id="{BDA57405-796B-4171-AF93-39AF1C0122D7}"/>
              </a:ext>
            </a:extLst>
          </p:cNvPr>
          <p:cNvSpPr/>
          <p:nvPr/>
        </p:nvSpPr>
        <p:spPr>
          <a:xfrm>
            <a:off x="5799046" y="4752379"/>
            <a:ext cx="2442071" cy="323165"/>
          </a:xfrm>
          <a:prstGeom prst="rect">
            <a:avLst/>
          </a:prstGeom>
        </p:spPr>
        <p:txBody>
          <a:bodyPr wrap="squar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https://www.amazon.com/Siglent-Technologies-SDS1202X-Oscilloscope-Channels/dp/B07PVZMV16</a:t>
            </a:r>
            <a:endParaRPr lang="en-US" sz="75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186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FC7-6C55-F049-AB6C-A727C3ABB28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EMG Waves</a:t>
            </a:r>
          </a:p>
        </p:txBody>
      </p:sp>
      <p:sp>
        <p:nvSpPr>
          <p:cNvPr id="3" name="Content Placeholder 2">
            <a:extLst>
              <a:ext uri="{FF2B5EF4-FFF2-40B4-BE49-F238E27FC236}">
                <a16:creationId xmlns:a16="http://schemas.microsoft.com/office/drawing/2014/main" id="{FB911AF3-5EEC-684B-BB78-0F5BB2925396}"/>
              </a:ext>
            </a:extLst>
          </p:cNvPr>
          <p:cNvSpPr>
            <a:spLocks noGrp="1"/>
          </p:cNvSpPr>
          <p:nvPr>
            <p:ph idx="1"/>
          </p:nvPr>
        </p:nvSpPr>
        <p:spPr>
          <a:xfrm>
            <a:off x="628650" y="1198486"/>
            <a:ext cx="7886700" cy="3434237"/>
          </a:xfrm>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 size and shape of a wave, which represents an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action potential</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gives information about how the muscle responds to nerve stimulation.</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 healthy muscle will show no electrical activity during rest, meaning it will not show any signs of an action potential. It will only show electric activity when the muscle moves or contracts.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When you contract your muscle more forcefully, more and more muscle fibers are activated, making more action potentials.</a:t>
            </a:r>
          </a:p>
        </p:txBody>
      </p:sp>
    </p:spTree>
    <p:extLst>
      <p:ext uri="{BB962C8B-B14F-4D97-AF65-F5344CB8AC3E}">
        <p14:creationId xmlns:p14="http://schemas.microsoft.com/office/powerpoint/2010/main" val="116821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FC7-6C55-F049-AB6C-A727C3ABB28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EMG Waves</a:t>
            </a:r>
          </a:p>
        </p:txBody>
      </p:sp>
      <p:sp>
        <p:nvSpPr>
          <p:cNvPr id="3" name="Content Placeholder 2">
            <a:extLst>
              <a:ext uri="{FF2B5EF4-FFF2-40B4-BE49-F238E27FC236}">
                <a16:creationId xmlns:a16="http://schemas.microsoft.com/office/drawing/2014/main" id="{FB911AF3-5EEC-684B-BB78-0F5BB2925396}"/>
              </a:ext>
            </a:extLst>
          </p:cNvPr>
          <p:cNvSpPr>
            <a:spLocks noGrp="1"/>
          </p:cNvSpPr>
          <p:nvPr>
            <p:ph idx="1"/>
          </p:nvPr>
        </p:nvSpPr>
        <p:spPr>
          <a:xfrm>
            <a:off x="628650" y="1133977"/>
            <a:ext cx="7886700" cy="3263504"/>
          </a:xfrm>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Here, you can see how the activity of a normal muscle is represented.</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Each blip, or wave, represents the firing of an action potential by a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motor neuron</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 name="Rectangle 6">
            <a:extLst>
              <a:ext uri="{FF2B5EF4-FFF2-40B4-BE49-F238E27FC236}">
                <a16:creationId xmlns:a16="http://schemas.microsoft.com/office/drawing/2014/main" id="{9E4E1BCF-5346-684D-98E6-2BE26B4D1BE4}"/>
              </a:ext>
            </a:extLst>
          </p:cNvPr>
          <p:cNvSpPr/>
          <p:nvPr/>
        </p:nvSpPr>
        <p:spPr>
          <a:xfrm>
            <a:off x="2986108" y="4718469"/>
            <a:ext cx="3578224" cy="207749"/>
          </a:xfrm>
          <a:prstGeom prst="rect">
            <a:avLst/>
          </a:prstGeom>
        </p:spPr>
        <p:txBody>
          <a:bodyPr wrap="non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https://neurology.mhmedical.com/data/books/1844/demyer8_ch7_f021.png</a:t>
            </a:r>
            <a:endParaRPr lang="en-US" sz="75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A1C4231B-DCAD-4272-8508-C45F4C1019AC}"/>
              </a:ext>
            </a:extLst>
          </p:cNvPr>
          <p:cNvPicPr>
            <a:picLocks noChangeAspect="1"/>
          </p:cNvPicPr>
          <p:nvPr/>
        </p:nvPicPr>
        <p:blipFill>
          <a:blip r:embed="rId3"/>
          <a:stretch>
            <a:fillRect/>
          </a:stretch>
        </p:blipFill>
        <p:spPr>
          <a:xfrm>
            <a:off x="1935636" y="2571750"/>
            <a:ext cx="5272728" cy="2103289"/>
          </a:xfrm>
          <a:prstGeom prst="rect">
            <a:avLst/>
          </a:prstGeom>
        </p:spPr>
      </p:pic>
    </p:spTree>
    <p:extLst>
      <p:ext uri="{BB962C8B-B14F-4D97-AF65-F5344CB8AC3E}">
        <p14:creationId xmlns:p14="http://schemas.microsoft.com/office/powerpoint/2010/main" val="320974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FC7-6C55-F049-AB6C-A727C3ABB28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is a motor neuron?</a:t>
            </a:r>
          </a:p>
        </p:txBody>
      </p:sp>
      <p:sp>
        <p:nvSpPr>
          <p:cNvPr id="3" name="Content Placeholder 2">
            <a:extLst>
              <a:ext uri="{FF2B5EF4-FFF2-40B4-BE49-F238E27FC236}">
                <a16:creationId xmlns:a16="http://schemas.microsoft.com/office/drawing/2014/main" id="{FB911AF3-5EEC-684B-BB78-0F5BB2925396}"/>
              </a:ext>
            </a:extLst>
          </p:cNvPr>
          <p:cNvSpPr>
            <a:spLocks noGrp="1"/>
          </p:cNvSpPr>
          <p:nvPr>
            <p:ph idx="1"/>
          </p:nvPr>
        </p:nvSpPr>
        <p:spPr>
          <a:xfrm>
            <a:off x="628650" y="1213290"/>
            <a:ext cx="7886700" cy="3232963"/>
          </a:xfrm>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motor neuron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is a neuron that carries information from the central nervous system to the muscles throughout our bodies.</a:t>
            </a:r>
          </a:p>
          <a:p>
            <a:pPr lvl="1"/>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They are specialized cells that enable us to move by relaying information from our brains to our muscles in the form of electric signals called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action potentials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such as when to contract and move.</a:t>
            </a:r>
          </a:p>
        </p:txBody>
      </p:sp>
      <p:sp>
        <p:nvSpPr>
          <p:cNvPr id="5" name="Rectangle 4">
            <a:extLst>
              <a:ext uri="{FF2B5EF4-FFF2-40B4-BE49-F238E27FC236}">
                <a16:creationId xmlns:a16="http://schemas.microsoft.com/office/drawing/2014/main" id="{336C98DB-06C0-2443-993D-B186E30F2DF2}"/>
              </a:ext>
            </a:extLst>
          </p:cNvPr>
          <p:cNvSpPr/>
          <p:nvPr/>
        </p:nvSpPr>
        <p:spPr>
          <a:xfrm>
            <a:off x="5473084" y="4696532"/>
            <a:ext cx="2017450" cy="369332"/>
          </a:xfrm>
          <a:prstGeom prst="rect">
            <a:avLst/>
          </a:prstGeom>
        </p:spPr>
        <p:txBody>
          <a:bodyPr wrap="square">
            <a:spAutoFit/>
          </a:bodyPr>
          <a:lstStyle/>
          <a:p>
            <a:r>
              <a:rPr lang="en-US" sz="600" dirty="0">
                <a:latin typeface="Open Sans" panose="020B0606030504020204" pitchFamily="34" charset="0"/>
                <a:ea typeface="Open Sans" panose="020B0606030504020204" pitchFamily="34" charset="0"/>
                <a:cs typeface="Open Sans" panose="020B0606030504020204" pitchFamily="34" charset="0"/>
              </a:rPr>
              <a:t>https://smanewstoday.com/2017/09/12/sam-research-may-get-boost-from-study-using-skin-cells-to-create-human-motor-neurons</a:t>
            </a:r>
            <a:endParaRPr lang="en-US" sz="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close up of text on a white background&#10;&#10;Description automatically generated">
            <a:extLst>
              <a:ext uri="{FF2B5EF4-FFF2-40B4-BE49-F238E27FC236}">
                <a16:creationId xmlns:a16="http://schemas.microsoft.com/office/drawing/2014/main" id="{9CC87957-11AE-4A77-9D27-17E22F06EEC5}"/>
              </a:ext>
            </a:extLst>
          </p:cNvPr>
          <p:cNvPicPr>
            <a:picLocks noChangeAspect="1"/>
          </p:cNvPicPr>
          <p:nvPr/>
        </p:nvPicPr>
        <p:blipFill>
          <a:blip r:embed="rId3"/>
          <a:stretch>
            <a:fillRect/>
          </a:stretch>
        </p:blipFill>
        <p:spPr>
          <a:xfrm>
            <a:off x="2859314" y="2974762"/>
            <a:ext cx="2560504" cy="2141678"/>
          </a:xfrm>
          <a:prstGeom prst="rect">
            <a:avLst/>
          </a:prstGeom>
        </p:spPr>
      </p:pic>
    </p:spTree>
    <p:extLst>
      <p:ext uri="{BB962C8B-B14F-4D97-AF65-F5344CB8AC3E}">
        <p14:creationId xmlns:p14="http://schemas.microsoft.com/office/powerpoint/2010/main" val="127931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4FA9-AAC9-4097-AF83-ABF6F932BCD7}"/>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Motor Neurons</a:t>
            </a:r>
          </a:p>
        </p:txBody>
      </p:sp>
      <p:sp>
        <p:nvSpPr>
          <p:cNvPr id="3" name="Content Placeholder 2">
            <a:extLst>
              <a:ext uri="{FF2B5EF4-FFF2-40B4-BE49-F238E27FC236}">
                <a16:creationId xmlns:a16="http://schemas.microsoft.com/office/drawing/2014/main" id="{6894C2F0-C0A2-4AE7-9CF8-B7B04742D8D5}"/>
              </a:ext>
            </a:extLst>
          </p:cNvPr>
          <p:cNvSpPr>
            <a:spLocks noGrp="1"/>
          </p:cNvSpPr>
          <p:nvPr>
            <p:ph idx="1"/>
          </p:nvPr>
        </p:nvSpPr>
        <p:spPr>
          <a:xfrm>
            <a:off x="519320" y="1283156"/>
            <a:ext cx="4380672" cy="3482888"/>
          </a:xfrm>
        </p:spPr>
        <p:txBody>
          <a:bodyPr/>
          <a:lstStyle/>
          <a:p>
            <a:pPr marL="11430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two primary types of motor neurons:</a:t>
            </a:r>
          </a:p>
          <a:p>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Upper motor neurons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originating in a region of our brains called the motor cortex, send electrical signals (action potentials) to</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lower motor neurons.</a:t>
            </a:r>
          </a:p>
          <a:p>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Lower motor neurons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attached to our muscles and act as direct messengers to tell them to start contracting.</a:t>
            </a:r>
          </a:p>
          <a:p>
            <a:pPr marL="0" indent="0">
              <a:buNone/>
            </a:pP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B473C2B9-C311-4A26-B25C-3B0D2D27AB3D}"/>
              </a:ext>
            </a:extLst>
          </p:cNvPr>
          <p:cNvPicPr>
            <a:picLocks noChangeAspect="1"/>
          </p:cNvPicPr>
          <p:nvPr/>
        </p:nvPicPr>
        <p:blipFill>
          <a:blip r:embed="rId3"/>
          <a:stretch>
            <a:fillRect/>
          </a:stretch>
        </p:blipFill>
        <p:spPr>
          <a:xfrm>
            <a:off x="5260019" y="492769"/>
            <a:ext cx="3255331" cy="4288415"/>
          </a:xfrm>
          <a:prstGeom prst="rect">
            <a:avLst/>
          </a:prstGeom>
        </p:spPr>
      </p:pic>
      <p:sp>
        <p:nvSpPr>
          <p:cNvPr id="4" name="Rectangle 3">
            <a:extLst>
              <a:ext uri="{FF2B5EF4-FFF2-40B4-BE49-F238E27FC236}">
                <a16:creationId xmlns:a16="http://schemas.microsoft.com/office/drawing/2014/main" id="{D133474A-DA58-E141-BB49-454D9A74F1CE}"/>
              </a:ext>
            </a:extLst>
          </p:cNvPr>
          <p:cNvSpPr/>
          <p:nvPr/>
        </p:nvSpPr>
        <p:spPr>
          <a:xfrm>
            <a:off x="5725346" y="4766044"/>
            <a:ext cx="2324675" cy="200055"/>
          </a:xfrm>
          <a:prstGeom prst="rect">
            <a:avLst/>
          </a:prstGeom>
        </p:spPr>
        <p:txBody>
          <a:bodyPr wrap="none">
            <a:spAutoFit/>
          </a:bodyPr>
          <a:lstStyle/>
          <a:p>
            <a:r>
              <a:rPr 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https://impremedia.net/diagram-of-motor-</a:t>
            </a:r>
            <a:r>
              <a:rPr lang="en-US" sz="7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neurone</a:t>
            </a:r>
            <a:endParaRPr lang="en-US" dirty="0"/>
          </a:p>
        </p:txBody>
      </p:sp>
    </p:spTree>
    <p:extLst>
      <p:ext uri="{BB962C8B-B14F-4D97-AF65-F5344CB8AC3E}">
        <p14:creationId xmlns:p14="http://schemas.microsoft.com/office/powerpoint/2010/main" val="126108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0610-4F76-498C-A38F-870B204AE63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EMG and Motor Neurons</a:t>
            </a:r>
          </a:p>
        </p:txBody>
      </p:sp>
      <p:sp>
        <p:nvSpPr>
          <p:cNvPr id="3" name="Content Placeholder 2">
            <a:extLst>
              <a:ext uri="{FF2B5EF4-FFF2-40B4-BE49-F238E27FC236}">
                <a16:creationId xmlns:a16="http://schemas.microsoft.com/office/drawing/2014/main" id="{9FEF23F2-BA13-438C-994F-9FF0B1B68CD3}"/>
              </a:ext>
            </a:extLst>
          </p:cNvPr>
          <p:cNvSpPr>
            <a:spLocks noGrp="1"/>
          </p:cNvSpPr>
          <p:nvPr>
            <p:ph idx="1"/>
          </p:nvPr>
        </p:nvSpPr>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These electrical signals, generated in motor neurons in the brain and sent out to our muscles, are what EMG devices measure and record in order to monitor the activity of muscles.</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With the help of EMG, scientists are beginning to discover new information about how movement is wired in our brain and bodies, and how it can help detect neuromuscular disorders.</a:t>
            </a:r>
          </a:p>
        </p:txBody>
      </p:sp>
    </p:spTree>
    <p:extLst>
      <p:ext uri="{BB962C8B-B14F-4D97-AF65-F5344CB8AC3E}">
        <p14:creationId xmlns:p14="http://schemas.microsoft.com/office/powerpoint/2010/main" val="41753557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540</Words>
  <Application>Microsoft Macintosh PowerPoint</Application>
  <PresentationFormat>On-screen Show (16:9)</PresentationFormat>
  <Paragraphs>37</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Open Sans</vt:lpstr>
      <vt:lpstr>Arial</vt:lpstr>
      <vt:lpstr>Simple Light</vt:lpstr>
      <vt:lpstr>PowerPoint Presentation</vt:lpstr>
      <vt:lpstr>What is an EMG?</vt:lpstr>
      <vt:lpstr>What does an EMG measure?</vt:lpstr>
      <vt:lpstr>EMG Waves</vt:lpstr>
      <vt:lpstr>EMG Waves</vt:lpstr>
      <vt:lpstr>What is a motor neuron?</vt:lpstr>
      <vt:lpstr>Motor Neurons</vt:lpstr>
      <vt:lpstr>EMG and Motor Neurons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Chaker</dc:creator>
  <cp:lastModifiedBy>Beth McElroy</cp:lastModifiedBy>
  <cp:revision>21</cp:revision>
  <dcterms:modified xsi:type="dcterms:W3CDTF">2025-05-22T16:37:46Z</dcterms:modified>
</cp:coreProperties>
</file>