
<file path=[Content_Types].xml><?xml version="1.0" encoding="utf-8"?>
<Types xmlns="http://schemas.openxmlformats.org/package/2006/content-types">
  <Default Extension="fntdata" ContentType="application/x-fontdata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75" r:id="rId2"/>
    <p:sldMasterId id="2147483678" r:id="rId3"/>
  </p:sldMasterIdLst>
  <p:notesMasterIdLst>
    <p:notesMasterId r:id="rId24"/>
  </p:notesMasterIdLst>
  <p:sldIdLst>
    <p:sldId id="256" r:id="rId4"/>
    <p:sldId id="267" r:id="rId5"/>
    <p:sldId id="268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Open Sans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2"/>
    <p:restoredTop sz="94647"/>
  </p:normalViewPr>
  <p:slideViewPr>
    <p:cSldViewPr snapToGrid="0">
      <p:cViewPr varScale="1">
        <p:scale>
          <a:sx n="189" d="100"/>
          <a:sy n="189" d="100"/>
        </p:scale>
        <p:origin x="56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White" userId="03a373c3-ddec-4c8f-8ea9-6820787d465d" providerId="ADAL" clId="{3293A1C9-7FC2-493E-AF83-5EBC349A7DC4}"/>
    <pc:docChg chg="custSel addSld modSld">
      <pc:chgData name="Jessica White" userId="03a373c3-ddec-4c8f-8ea9-6820787d465d" providerId="ADAL" clId="{3293A1C9-7FC2-493E-AF83-5EBC349A7DC4}" dt="2024-08-28T17:41:28.219" v="473" actId="14100"/>
      <pc:docMkLst>
        <pc:docMk/>
      </pc:docMkLst>
      <pc:sldChg chg="modSp add mod">
        <pc:chgData name="Jessica White" userId="03a373c3-ddec-4c8f-8ea9-6820787d465d" providerId="ADAL" clId="{3293A1C9-7FC2-493E-AF83-5EBC349A7DC4}" dt="2024-08-28T17:41:28.219" v="473" actId="14100"/>
        <pc:sldMkLst>
          <pc:docMk/>
          <pc:sldMk cId="1391859206" sldId="278"/>
        </pc:sldMkLst>
        <pc:spChg chg="mod">
          <ac:chgData name="Jessica White" userId="03a373c3-ddec-4c8f-8ea9-6820787d465d" providerId="ADAL" clId="{3293A1C9-7FC2-493E-AF83-5EBC349A7DC4}" dt="2024-08-28T17:39:44.298" v="17" actId="20577"/>
          <ac:spMkLst>
            <pc:docMk/>
            <pc:sldMk cId="1391859206" sldId="278"/>
            <ac:spMk id="2" creationId="{8FFA47B8-ED2D-EE06-BE90-C5C9D94979DF}"/>
          </ac:spMkLst>
        </pc:spChg>
        <pc:spChg chg="mod">
          <ac:chgData name="Jessica White" userId="03a373c3-ddec-4c8f-8ea9-6820787d465d" providerId="ADAL" clId="{3293A1C9-7FC2-493E-AF83-5EBC349A7DC4}" dt="2024-08-28T17:41:28.219" v="473" actId="14100"/>
          <ac:spMkLst>
            <pc:docMk/>
            <pc:sldMk cId="1391859206" sldId="278"/>
            <ac:spMk id="3" creationId="{DF4EF7C5-6CD0-CC63-6E3A-2A10EC5AAC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1624774"/>
            <a:ext cx="8603674" cy="130451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7188"/>
            <a:ext cx="6858000" cy="981941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485388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806432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05978"/>
            <a:ext cx="1801785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05978"/>
            <a:ext cx="5979968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17141"/>
            <a:ext cx="2057397" cy="273844"/>
          </a:xfrm>
        </p:spPr>
        <p:txBody>
          <a:bodyPr/>
          <a:lstStyle/>
          <a:p>
            <a:fld id="{96DFF08F-DC6B-4601-B491-B0F83F6DD2DA}" type="datetimeFigureOut">
              <a:rPr lang="en-US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4817141"/>
            <a:ext cx="320975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4817141"/>
            <a:ext cx="659819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758395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5015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6B03A97B-391B-42BE-97EB-B056EDD563ED}" type="datetimeFigureOut">
              <a:rPr lang="en-US" smtClean="0">
                <a:solidFill>
                  <a:srgbClr val="9FCC3B"/>
                </a:solidFill>
              </a:rPr>
              <a:pPr defTabSz="342900"/>
              <a:t>11/12/24</a:t>
            </a:fld>
            <a:endParaRPr lang="en-US" dirty="0">
              <a:solidFill>
                <a:srgbClr val="9FCC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srgbClr val="9FCC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46AFA43-F343-4588-A393-60C69CE293A7}" type="slidenum">
              <a:rPr lang="en-US" smtClean="0">
                <a:solidFill>
                  <a:srgbClr val="9FCC3B"/>
                </a:solidFill>
              </a:rPr>
              <a:pPr defTabSz="342900"/>
              <a:t>‹#›</a:t>
            </a:fld>
            <a:endParaRPr lang="en-US" dirty="0">
              <a:solidFill>
                <a:srgbClr val="9FC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7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1624774"/>
            <a:ext cx="8603674" cy="130451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7188"/>
            <a:ext cx="6858000" cy="981941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6B03A97B-391B-42BE-97EB-B056EDD563ED}" type="datetimeFigureOut">
              <a:rPr lang="en-US" smtClean="0">
                <a:solidFill>
                  <a:srgbClr val="9FCC3B"/>
                </a:solidFill>
              </a:rPr>
              <a:pPr defTabSz="342900"/>
              <a:t>11/12/24</a:t>
            </a:fld>
            <a:endParaRPr lang="en-US" dirty="0">
              <a:solidFill>
                <a:srgbClr val="9FCC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srgbClr val="9FCC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46AFA43-F343-4588-A393-60C69CE293A7}" type="slidenum">
              <a:rPr lang="en-US" smtClean="0">
                <a:solidFill>
                  <a:srgbClr val="9FCC3B"/>
                </a:solidFill>
              </a:rPr>
              <a:pPr defTabSz="342900"/>
              <a:t>‹#›</a:t>
            </a:fld>
            <a:endParaRPr lang="en-US" dirty="0">
              <a:solidFill>
                <a:srgbClr val="9FC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4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1624774"/>
            <a:ext cx="8603674" cy="130451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7188"/>
            <a:ext cx="6858000" cy="981941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FC90B0F-E42D-4640-9A40-A8C44D520BD1}" type="datetimeFigureOut">
              <a:rPr lang="en-US" smtClean="0">
                <a:solidFill>
                  <a:srgbClr val="8D64AA"/>
                </a:solidFill>
              </a:rPr>
              <a:pPr defTabSz="342900"/>
              <a:t>11/12/24</a:t>
            </a:fld>
            <a:endParaRPr lang="en-US" dirty="0">
              <a:solidFill>
                <a:srgbClr val="8D64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srgbClr val="8D64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D956E06-16F7-4DE7-B813-E65C61A24408}" type="slidenum">
              <a:rPr lang="en-US" smtClean="0">
                <a:solidFill>
                  <a:srgbClr val="8D64AA"/>
                </a:solidFill>
              </a:rPr>
              <a:pPr defTabSz="342900"/>
              <a:t>‹#›</a:t>
            </a:fld>
            <a:endParaRPr lang="en-US" dirty="0">
              <a:solidFill>
                <a:srgbClr val="8D64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FC90B0F-E42D-4640-9A40-A8C44D520BD1}" type="datetimeFigureOut">
              <a:rPr lang="en-US" smtClean="0">
                <a:solidFill>
                  <a:srgbClr val="8D64AA"/>
                </a:solidFill>
              </a:rPr>
              <a:pPr defTabSz="342900"/>
              <a:t>11/12/24</a:t>
            </a:fld>
            <a:endParaRPr lang="en-US" dirty="0">
              <a:solidFill>
                <a:srgbClr val="8D64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srgbClr val="8D64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D956E06-16F7-4DE7-B813-E65C61A24408}" type="slidenum">
              <a:rPr lang="en-US" smtClean="0">
                <a:solidFill>
                  <a:srgbClr val="8D64AA"/>
                </a:solidFill>
              </a:rPr>
              <a:pPr defTabSz="342900"/>
              <a:t>‹#›</a:t>
            </a:fld>
            <a:endParaRPr lang="en-US" dirty="0">
              <a:solidFill>
                <a:srgbClr val="8D64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0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803404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1656659"/>
            <a:ext cx="7886700" cy="12573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007751"/>
            <a:ext cx="7886700" cy="88097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56487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029930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1992425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1992423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98857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167936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086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590041"/>
            <a:ext cx="4594860" cy="308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1610615"/>
            <a:ext cx="2400300" cy="257423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498172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1658621"/>
            <a:ext cx="4594860" cy="294894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1612966"/>
            <a:ext cx="2400300" cy="257175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700379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32082"/>
            <a:ext cx="9141714" cy="1234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1508760"/>
            <a:ext cx="73380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81290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32082"/>
            <a:ext cx="9141714" cy="1234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1508760"/>
            <a:ext cx="73380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6B03A97B-391B-42BE-97EB-B056EDD563ED}" type="datetimeFigureOut">
              <a:rPr lang="en-US" smtClean="0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D46AFA43-F343-4588-A393-60C69CE293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11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32082"/>
            <a:ext cx="9141714" cy="1234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1508760"/>
            <a:ext cx="73380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BFC90B0F-E42D-4640-9A40-A8C44D520BD1}" type="datetimeFigureOut">
              <a:rPr lang="en-US" smtClean="0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FD956E06-16F7-4DE7-B813-E65C61A244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31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79218/pink-flower-by-deb53-179218" TargetMode="External"/><Relationship Id="rId3" Type="http://schemas.openxmlformats.org/officeDocument/2006/relationships/hyperlink" Target="https://pressbooks.umn.edu/sensationandperception/chapter/magnocellular-and-parvocellular-pathways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82327/thought-bubble-by-purzen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psychology/chapter/outcome-vision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venirlaceguera.blogspot.com/2011/04/cirugia-de-la-cornea-un-video-muy.htm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79218/pink-flower-by-deb53-179218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venirlaceguera.blogspot.com/2011/02/medicina-molecular-y-las-enfermedade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79218/pink-flower-by-deb53-179218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books.lib.msu.edu/neuroscience/chapter/vision-the-retin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uroscientificallychallenged.com/glossary/optic-nerve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urses.lumenlearning.com/boundless-ap/chapter/cranial-nerves/" TargetMode="External"/><Relationship Id="rId5" Type="http://schemas.openxmlformats.org/officeDocument/2006/relationships/image" Target="../media/image13.jpe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6724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r="24183" b="3047"/>
          <a:stretch/>
        </p:blipFill>
        <p:spPr>
          <a:xfrm>
            <a:off x="160536" y="4663676"/>
            <a:ext cx="6689300" cy="39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Bright Ideas: Exploring Light Reflection and Sun Safety With Micro:Bits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F69F9-3720-839D-39FB-FFA5F37B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30" y="1598027"/>
            <a:ext cx="7695340" cy="935845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EBB5CBC-9DD5-9C01-F765-096A79019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7592" y="4530946"/>
            <a:ext cx="1830274" cy="6029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4AF9-4829-4E65-71BE-75BB601C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" y="213132"/>
            <a:ext cx="9010185" cy="113157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Our brain processes these signals and creates the image we see</a:t>
            </a:r>
          </a:p>
        </p:txBody>
      </p:sp>
      <p:pic>
        <p:nvPicPr>
          <p:cNvPr id="5" name="Picture 4" descr="A diagram of a brain&#10;&#10;Description automatically generated">
            <a:extLst>
              <a:ext uri="{FF2B5EF4-FFF2-40B4-BE49-F238E27FC236}">
                <a16:creationId xmlns:a16="http://schemas.microsoft.com/office/drawing/2014/main" id="{3ACBDDDD-CC91-4513-84CB-15656FF8F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8283" y="1395736"/>
            <a:ext cx="6170341" cy="3470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27931-5141-6992-CCF1-6A9087D1979F}"/>
              </a:ext>
            </a:extLst>
          </p:cNvPr>
          <p:cNvSpPr txBox="1"/>
          <p:nvPr/>
        </p:nvSpPr>
        <p:spPr>
          <a:xfrm>
            <a:off x="3048000" y="4917688"/>
            <a:ext cx="6571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pressbooks.umn.edu/sensationandperception/chapter/magnocellular-and-parvocellular-pathway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r>
              <a:rPr lang="en-US" sz="90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A30E4-1625-7726-046E-63973890AAC2}"/>
              </a:ext>
            </a:extLst>
          </p:cNvPr>
          <p:cNvSpPr/>
          <p:nvPr/>
        </p:nvSpPr>
        <p:spPr>
          <a:xfrm>
            <a:off x="5374888" y="1471961"/>
            <a:ext cx="1486829" cy="53525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76BAEE-CA15-BD46-01E8-D6F85731CA67}"/>
              </a:ext>
            </a:extLst>
          </p:cNvPr>
          <p:cNvSpPr/>
          <p:nvPr/>
        </p:nvSpPr>
        <p:spPr>
          <a:xfrm>
            <a:off x="5404625" y="1977483"/>
            <a:ext cx="661639" cy="312234"/>
          </a:xfrm>
          <a:prstGeom prst="ellipse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white cloud with black background&#10;&#10;Description automatically generated">
            <a:extLst>
              <a:ext uri="{FF2B5EF4-FFF2-40B4-BE49-F238E27FC236}">
                <a16:creationId xmlns:a16="http://schemas.microsoft.com/office/drawing/2014/main" id="{E8CE1E84-1B97-320D-0846-9140F2232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32449" y="1193577"/>
            <a:ext cx="2270088" cy="1929575"/>
          </a:xfrm>
          <a:prstGeom prst="rect">
            <a:avLst/>
          </a:prstGeom>
        </p:spPr>
      </p:pic>
      <p:pic>
        <p:nvPicPr>
          <p:cNvPr id="14" name="Picture 13" descr="A purple flower with green leaves&#10;&#10;Description automatically generated">
            <a:extLst>
              <a:ext uri="{FF2B5EF4-FFF2-40B4-BE49-F238E27FC236}">
                <a16:creationId xmlns:a16="http://schemas.microsoft.com/office/drawing/2014/main" id="{9EE15AA6-DE10-F9E7-1330-F707657D3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33892" y="1683234"/>
            <a:ext cx="614426" cy="8819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25ED69-4E30-454B-053D-9BC1980C5E06}"/>
              </a:ext>
            </a:extLst>
          </p:cNvPr>
          <p:cNvSpPr/>
          <p:nvPr/>
        </p:nvSpPr>
        <p:spPr>
          <a:xfrm>
            <a:off x="6376746" y="1683234"/>
            <a:ext cx="22188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Flower</a:t>
            </a:r>
          </a:p>
        </p:txBody>
      </p:sp>
    </p:spTree>
    <p:extLst>
      <p:ext uri="{BB962C8B-B14F-4D97-AF65-F5344CB8AC3E}">
        <p14:creationId xmlns:p14="http://schemas.microsoft.com/office/powerpoint/2010/main" val="63343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1FD2-A69F-D51A-BAB8-357AD266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AFFD1B-689F-C914-3A63-0AC7472CED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1366" y="2069250"/>
            <a:ext cx="872587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happens when yo</a:t>
            </a: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shine a flashlight on different objects around the room? </a:t>
            </a:r>
          </a:p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happens when you shine a flashlight on a mirror?</a:t>
            </a:r>
          </a:p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you ever tried to see something in the dark? </a:t>
            </a: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did you notice?</a:t>
            </a:r>
          </a:p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di</a:t>
            </a: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 the lack of light affect what you could see?</a:t>
            </a:r>
          </a:p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it harder to see in a dark room?</a:t>
            </a:r>
          </a:p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does a mirror help you see yourself?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2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1FD2-A69F-D51A-BAB8-357AD266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Mirror Activity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AFFD1B-689F-C914-3A63-0AC7472CED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1366" y="1915363"/>
            <a:ext cx="872587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see?</a:t>
            </a:r>
          </a:p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Why?</a:t>
            </a:r>
          </a:p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the mirror show you yourself?</a:t>
            </a:r>
          </a:p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worksheet, draw a diagram that shows how our eyes see our reflection in a mirror. Don’t forget to include labels.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1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1FD2-A69F-D51A-BAB8-357AD266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the eye model</a:t>
            </a:r>
          </a:p>
        </p:txBody>
      </p:sp>
      <p:pic>
        <p:nvPicPr>
          <p:cNvPr id="8" name="Content Placeholder 7" descr="Diagram of a human eye with labels&#10;&#10;Description automatically generated">
            <a:extLst>
              <a:ext uri="{FF2B5EF4-FFF2-40B4-BE49-F238E27FC236}">
                <a16:creationId xmlns:a16="http://schemas.microsoft.com/office/drawing/2014/main" id="{7E91C850-A270-A111-552C-1E8564439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4459224" y="1527093"/>
            <a:ext cx="4425696" cy="314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E758C8-CC45-E891-AC96-4E3406E219DF}"/>
              </a:ext>
            </a:extLst>
          </p:cNvPr>
          <p:cNvSpPr txBox="1"/>
          <p:nvPr/>
        </p:nvSpPr>
        <p:spPr>
          <a:xfrm>
            <a:off x="5217000" y="4699536"/>
            <a:ext cx="3667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urses.lumenlearning.com/wmopen-psychology/chapter/outcome-visio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r>
              <a:rPr lang="en-US" sz="9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61C816-8384-B04F-BBE3-04B085ABEE0B}"/>
              </a:ext>
            </a:extLst>
          </p:cNvPr>
          <p:cNvSpPr/>
          <p:nvPr/>
        </p:nvSpPr>
        <p:spPr>
          <a:xfrm>
            <a:off x="8043672" y="2622096"/>
            <a:ext cx="841248" cy="2308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A22C291-4164-8CA4-0BDB-CCEB1B17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12" y="1299813"/>
            <a:ext cx="44378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137160" indent="-13716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"/>
              <a:tabLst>
                <a:tab pos="457200" algn="l"/>
              </a:tabLst>
              <a:defRPr sz="16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08610" indent="-13716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"/>
              <a:tabLst>
                <a:tab pos="457200" algn="l"/>
              </a:tabLs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80060" indent="-13716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"/>
              <a:tabLst>
                <a:tab pos="457200" algn="l"/>
              </a:tabLst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651510" indent="-13716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"/>
              <a:tabLst>
                <a:tab pos="457200" algn="l"/>
              </a:tabLs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822960" indent="-13716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"/>
              <a:tabLst>
                <a:tab pos="457200" algn="l"/>
              </a:tabLs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963450" indent="-17145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"/>
              <a:tabLst>
                <a:tab pos="457200" algn="l"/>
              </a:tabLs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103850" indent="-17145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"/>
              <a:tabLst>
                <a:tab pos="457200" algn="l"/>
              </a:tabLs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221750" indent="-17145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"/>
              <a:tabLst>
                <a:tab pos="457200" algn="l"/>
              </a:tabLs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1354650" indent="-17145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"/>
              <a:tabLst>
                <a:tab pos="457200" algn="l"/>
              </a:tabLs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craft supplies, you are going to build a model of the eye and label the different parts. You may use the following:</a:t>
            </a:r>
          </a:p>
          <a:p>
            <a:pPr defTabSz="914400">
              <a:lnSpc>
                <a:spcPct val="100000"/>
              </a:lnSpc>
              <a:buClrTx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cardboard or cardstock</a:t>
            </a:r>
          </a:p>
          <a:p>
            <a:pPr defTabSz="914400">
              <a:lnSpc>
                <a:spcPct val="100000"/>
              </a:lnSpc>
              <a:buClrTx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</a:t>
            </a:r>
          </a:p>
          <a:p>
            <a:pPr defTabSz="914400">
              <a:lnSpc>
                <a:spcPct val="100000"/>
              </a:lnSpc>
              <a:buClrTx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markers, crayons, and/or paint</a:t>
            </a:r>
          </a:p>
          <a:p>
            <a:pPr defTabSz="914400">
              <a:lnSpc>
                <a:spcPct val="100000"/>
              </a:lnSpc>
              <a:buClrTx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scissors</a:t>
            </a:r>
          </a:p>
          <a:p>
            <a:pPr defTabSz="914400">
              <a:lnSpc>
                <a:spcPct val="100000"/>
              </a:lnSpc>
              <a:buClrTx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tape</a:t>
            </a:r>
          </a:p>
          <a:p>
            <a:pPr defTabSz="914400">
              <a:lnSpc>
                <a:spcPct val="100000"/>
              </a:lnSpc>
              <a:buClrTx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compass (optional)</a:t>
            </a:r>
          </a:p>
          <a:p>
            <a:pPr defTabSz="914400">
              <a:lnSpc>
                <a:spcPct val="100000"/>
              </a:lnSpc>
              <a:buClrTx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3X credit card magnifier (optional)</a:t>
            </a:r>
          </a:p>
          <a:p>
            <a:pPr defTabSz="914400">
              <a:lnSpc>
                <a:spcPct val="100000"/>
              </a:lnSpc>
              <a:buClrTx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other approved items</a:t>
            </a:r>
          </a:p>
        </p:txBody>
      </p:sp>
    </p:spTree>
    <p:extLst>
      <p:ext uri="{BB962C8B-B14F-4D97-AF65-F5344CB8AC3E}">
        <p14:creationId xmlns:p14="http://schemas.microsoft.com/office/powerpoint/2010/main" val="348827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14E42ED-A7E9-FE1B-20B7-4180A48470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E03920-EE55-D688-EE02-3BBEE5BED2E3}"/>
              </a:ext>
            </a:extLst>
          </p:cNvPr>
          <p:cNvSpPr txBox="1">
            <a:spLocks/>
          </p:cNvSpPr>
          <p:nvPr/>
        </p:nvSpPr>
        <p:spPr>
          <a:xfrm>
            <a:off x="624893" y="1717288"/>
            <a:ext cx="7886700" cy="217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2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2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24CB-BAEC-950E-211C-BFF559FE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Option 1 - Using two different micro:bits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code example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BCF20EA-165C-5B99-1AB0-24E83ED0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99" y="1493520"/>
            <a:ext cx="5730240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0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24CB-BAEC-950E-211C-BFF559FE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Option 2 - Using magnIFYING lens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code example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585AFEE-7D95-0ED6-CEDF-3CC9F2A8C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99" y="1705356"/>
            <a:ext cx="443484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24CB-BAEC-950E-211C-BFF559FE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Light Intensity code example</a:t>
            </a:r>
          </a:p>
        </p:txBody>
      </p:sp>
      <p:pic>
        <p:nvPicPr>
          <p:cNvPr id="4" name="Picture 3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5B990DCB-1B90-E893-B82E-B043A680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54" y="1500377"/>
            <a:ext cx="1921129" cy="3453779"/>
          </a:xfrm>
          <a:prstGeom prst="rect">
            <a:avLst/>
          </a:prstGeom>
        </p:spPr>
      </p:pic>
      <p:pic>
        <p:nvPicPr>
          <p:cNvPr id="5" name="Picture 4" descr="A screenshot of a game&#10;&#10;Description automatically generated">
            <a:extLst>
              <a:ext uri="{FF2B5EF4-FFF2-40B4-BE49-F238E27FC236}">
                <a16:creationId xmlns:a16="http://schemas.microsoft.com/office/drawing/2014/main" id="{28EB681C-6391-301E-482E-330CDEAB7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826" y="1500377"/>
            <a:ext cx="2589910" cy="35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8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8C4099A-D077-28CF-7282-A27CA0AFDB07}"/>
              </a:ext>
            </a:extLst>
          </p:cNvPr>
          <p:cNvSpPr txBox="1">
            <a:spLocks/>
          </p:cNvSpPr>
          <p:nvPr/>
        </p:nvSpPr>
        <p:spPr>
          <a:xfrm>
            <a:off x="624893" y="1717288"/>
            <a:ext cx="7886700" cy="217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8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47B8-ED2D-EE06-BE90-C5C9D949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F7C5-6CD0-CC63-6E3A-2A10EC5AA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Your challenge is to solve a problem that deals with sunlight/light and/or vision using a micro:bit. You may draw a diagram, code the micro:bit, and/or make a prototype. </a:t>
            </a:r>
          </a:p>
        </p:txBody>
      </p:sp>
    </p:spTree>
    <p:extLst>
      <p:ext uri="{BB962C8B-B14F-4D97-AF65-F5344CB8AC3E}">
        <p14:creationId xmlns:p14="http://schemas.microsoft.com/office/powerpoint/2010/main" val="117071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B958-9150-0D72-3403-7CCA2A503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Educational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97A5D-93F0-02A5-4FE3-4FBABB6C3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4-PS4-2 Waves and Their Applications in Technologies for Information Transfer</a:t>
            </a:r>
          </a:p>
          <a:p>
            <a:endParaRPr lang="en-US" sz="2000" dirty="0"/>
          </a:p>
          <a:p>
            <a:r>
              <a:rPr lang="en-US" sz="2000" dirty="0"/>
              <a:t>CCSS.Math.Content.4.G.A.1 Draw points, lines, line segments, rays, angles, and perpendicular and parallel lines.</a:t>
            </a:r>
          </a:p>
        </p:txBody>
      </p:sp>
    </p:spTree>
    <p:extLst>
      <p:ext uri="{BB962C8B-B14F-4D97-AF65-F5344CB8AC3E}">
        <p14:creationId xmlns:p14="http://schemas.microsoft.com/office/powerpoint/2010/main" val="64234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47B8-ED2D-EE06-BE90-C5C9D949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F7C5-6CD0-CC63-6E3A-2A10EC5A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6" y="1508760"/>
            <a:ext cx="8771021" cy="3421608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A reminder of when someone needs to put sunglasses or sunscreen on</a:t>
            </a:r>
          </a:p>
          <a:p>
            <a:r>
              <a:rPr lang="en-US" sz="3600" dirty="0"/>
              <a:t>A display of how much sunlight something is receiving</a:t>
            </a:r>
          </a:p>
          <a:p>
            <a:r>
              <a:rPr lang="en-US" sz="3600" dirty="0"/>
              <a:t>Detecting UV rays and alerting someone when they are exposed to dangerous levels</a:t>
            </a:r>
          </a:p>
          <a:p>
            <a:r>
              <a:rPr lang="en-US" sz="3600" dirty="0"/>
              <a:t>A device that can monitor light pollution levels in different environments</a:t>
            </a:r>
          </a:p>
        </p:txBody>
      </p:sp>
    </p:spTree>
    <p:extLst>
      <p:ext uri="{BB962C8B-B14F-4D97-AF65-F5344CB8AC3E}">
        <p14:creationId xmlns:p14="http://schemas.microsoft.com/office/powerpoint/2010/main" val="139185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B958-9150-0D72-3403-7CCA2A503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97A5D-93F0-02A5-4FE3-4FBABB6C3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Develop a model to describe how light reflecting from objects and entering the eye allows objects to be seen.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Use a micro:bit to simulate the process of light reflection and vision.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Learn basic coding and how to use a micro:bit for modeling and problem solving.</a:t>
            </a:r>
          </a:p>
        </p:txBody>
      </p:sp>
    </p:spTree>
    <p:extLst>
      <p:ext uri="{BB962C8B-B14F-4D97-AF65-F5344CB8AC3E}">
        <p14:creationId xmlns:p14="http://schemas.microsoft.com/office/powerpoint/2010/main" val="194468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E0E2-E5BC-8DFC-5377-D0AE95F0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93" y="1656659"/>
            <a:ext cx="7886700" cy="1257300"/>
          </a:xfrm>
        </p:spPr>
        <p:txBody>
          <a:bodyPr anchor="ctr">
            <a:normAutofit/>
          </a:bodyPr>
          <a:lstStyle/>
          <a:p>
            <a:r>
              <a:rPr lang="en-US" dirty="0"/>
              <a:t>Part 1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D919ED-4B26-AE21-6983-B0EBFA91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893" y="1717288"/>
            <a:ext cx="7886700" cy="2171442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1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8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1FD2-A69F-D51A-BAB8-357AD266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AFFD1B-689F-C914-3A63-0AC7472CED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1366" y="1285925"/>
            <a:ext cx="8725877" cy="381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250000"/>
              </a:lnSpc>
              <a:buClrTx/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see things?</a:t>
            </a:r>
          </a:p>
          <a:p>
            <a:pPr defTabSz="914400">
              <a:lnSpc>
                <a:spcPct val="25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it possible for us to see objects, colors, and shapes?</a:t>
            </a:r>
          </a:p>
          <a:p>
            <a:pPr defTabSz="914400">
              <a:lnSpc>
                <a:spcPct val="250000"/>
              </a:lnSpc>
              <a:buClrTx/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happens to the light after it reflects off an object?</a:t>
            </a:r>
          </a:p>
          <a:p>
            <a:pPr defTabSz="914400">
              <a:lnSpc>
                <a:spcPct val="25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end up seeing it?</a:t>
            </a:r>
          </a:p>
          <a:p>
            <a:pPr defTabSz="914400">
              <a:lnSpc>
                <a:spcPct val="250000"/>
              </a:lnSpc>
              <a:buClrTx/>
              <a:buFont typeface="Arial" panose="020B0604020202020204" pitchFamily="34" charset="0"/>
              <a:buChar char="•"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5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4AF9-4829-4E65-71BE-75BB601C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" y="213132"/>
            <a:ext cx="9010185" cy="113157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Light enters through the cornea and pupil</a:t>
            </a:r>
          </a:p>
        </p:txBody>
      </p:sp>
      <p:pic>
        <p:nvPicPr>
          <p:cNvPr id="5" name="Picture 4" descr="A diagram of a human eye&#10;&#10;Description automatically generated">
            <a:extLst>
              <a:ext uri="{FF2B5EF4-FFF2-40B4-BE49-F238E27FC236}">
                <a16:creationId xmlns:a16="http://schemas.microsoft.com/office/drawing/2014/main" id="{7902FF59-AB61-705B-AEC1-069B039F7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40983" y="2252649"/>
            <a:ext cx="4646457" cy="2677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18EE9-F838-8CED-65DB-D25399E5C100}"/>
              </a:ext>
            </a:extLst>
          </p:cNvPr>
          <p:cNvSpPr txBox="1"/>
          <p:nvPr/>
        </p:nvSpPr>
        <p:spPr>
          <a:xfrm>
            <a:off x="3702205" y="4886124"/>
            <a:ext cx="4646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prevenirlaceguera.blogspot.com/2011/04/cirugia-de-la-cornea-un-video-muy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r>
              <a:rPr lang="en-US" sz="900" dirty="0"/>
              <a:t>.</a:t>
            </a: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25AF2026-E904-B796-BB5A-5ACF9B0E7495}"/>
              </a:ext>
            </a:extLst>
          </p:cNvPr>
          <p:cNvSpPr/>
          <p:nvPr/>
        </p:nvSpPr>
        <p:spPr>
          <a:xfrm>
            <a:off x="6750582" y="775414"/>
            <a:ext cx="2051825" cy="192544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D354E-111E-1887-DE4E-2BCD3E4C6BDD}"/>
              </a:ext>
            </a:extLst>
          </p:cNvPr>
          <p:cNvSpPr/>
          <p:nvPr/>
        </p:nvSpPr>
        <p:spPr>
          <a:xfrm>
            <a:off x="3440983" y="2839844"/>
            <a:ext cx="1235095" cy="2090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2598A0F-7823-6A79-B5E0-D2556748D6D5}"/>
              </a:ext>
            </a:extLst>
          </p:cNvPr>
          <p:cNvSpPr/>
          <p:nvPr/>
        </p:nvSpPr>
        <p:spPr>
          <a:xfrm rot="911786">
            <a:off x="2921622" y="3106742"/>
            <a:ext cx="2713464" cy="2308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urple flower with green leaves&#10;&#10;Description automatically generated">
            <a:extLst>
              <a:ext uri="{FF2B5EF4-FFF2-40B4-BE49-F238E27FC236}">
                <a16:creationId xmlns:a16="http://schemas.microsoft.com/office/drawing/2014/main" id="{49D901BD-B648-E0D6-D701-8CE24BA68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69305" y="2510208"/>
            <a:ext cx="1341393" cy="192544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F57778AD-E59D-F3EC-46B8-E70570EE1DDB}"/>
              </a:ext>
            </a:extLst>
          </p:cNvPr>
          <p:cNvSpPr/>
          <p:nvPr/>
        </p:nvSpPr>
        <p:spPr>
          <a:xfrm rot="10199839">
            <a:off x="2893325" y="2160945"/>
            <a:ext cx="3820807" cy="18935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AB736A-20DA-4873-611D-F1EA8A724C3C}"/>
              </a:ext>
            </a:extLst>
          </p:cNvPr>
          <p:cNvSpPr/>
          <p:nvPr/>
        </p:nvSpPr>
        <p:spPr>
          <a:xfrm>
            <a:off x="4058530" y="3588632"/>
            <a:ext cx="1235095" cy="12672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FE25C53-8102-4790-A8C7-DA9BA182AA35}"/>
              </a:ext>
            </a:extLst>
          </p:cNvPr>
          <p:cNvSpPr/>
          <p:nvPr/>
        </p:nvSpPr>
        <p:spPr>
          <a:xfrm rot="20640042">
            <a:off x="2922063" y="3819657"/>
            <a:ext cx="2713464" cy="2308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diagram of a human eye&#10;&#10;Description automatically generated">
            <a:extLst>
              <a:ext uri="{FF2B5EF4-FFF2-40B4-BE49-F238E27FC236}">
                <a16:creationId xmlns:a16="http://schemas.microsoft.com/office/drawing/2014/main" id="{AC648864-2A7C-9652-90F7-B72CF58BBC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1206"/>
          <a:stretch/>
        </p:blipFill>
        <p:spPr>
          <a:xfrm>
            <a:off x="36968" y="1416278"/>
            <a:ext cx="1802539" cy="26777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A8CC7D0-4179-622B-83D9-B7838270A938}"/>
              </a:ext>
            </a:extLst>
          </p:cNvPr>
          <p:cNvSpPr/>
          <p:nvPr/>
        </p:nvSpPr>
        <p:spPr>
          <a:xfrm>
            <a:off x="1283464" y="1954901"/>
            <a:ext cx="556043" cy="800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0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4AF9-4829-4E65-71BE-75BB601C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" y="213132"/>
            <a:ext cx="9010185" cy="113157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Lens focuses the light onto the retina             at the back of our eye </a:t>
            </a:r>
          </a:p>
        </p:txBody>
      </p:sp>
      <p:pic>
        <p:nvPicPr>
          <p:cNvPr id="4" name="Picture 3" descr="A diagram of the eyeball&#10;&#10;Description automatically generated">
            <a:extLst>
              <a:ext uri="{FF2B5EF4-FFF2-40B4-BE49-F238E27FC236}">
                <a16:creationId xmlns:a16="http://schemas.microsoft.com/office/drawing/2014/main" id="{396A6F2F-CD89-5DED-E107-895EA1798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6268" y="2343104"/>
            <a:ext cx="2619375" cy="2457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49B2D9-E52E-178B-EF3C-8D80716E029D}"/>
              </a:ext>
            </a:extLst>
          </p:cNvPr>
          <p:cNvSpPr txBox="1"/>
          <p:nvPr/>
        </p:nvSpPr>
        <p:spPr>
          <a:xfrm>
            <a:off x="5901434" y="4685138"/>
            <a:ext cx="3242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prevenirlaceguera.blogspot.com/2011/02/medicina-molecular-y-las-enfermedade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r>
              <a:rPr lang="en-US" sz="900" dirty="0"/>
              <a:t>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C3C4A3-727D-869C-0EA4-35BC9ADA75B6}"/>
              </a:ext>
            </a:extLst>
          </p:cNvPr>
          <p:cNvSpPr/>
          <p:nvPr/>
        </p:nvSpPr>
        <p:spPr>
          <a:xfrm rot="911786">
            <a:off x="2892640" y="3341127"/>
            <a:ext cx="4499499" cy="2137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urple flower with green leaves&#10;&#10;Description automatically generated">
            <a:extLst>
              <a:ext uri="{FF2B5EF4-FFF2-40B4-BE49-F238E27FC236}">
                <a16:creationId xmlns:a16="http://schemas.microsoft.com/office/drawing/2014/main" id="{2AAE6258-9B10-AC0E-0BD2-0B33DC0C0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69305" y="2510208"/>
            <a:ext cx="1341393" cy="192544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BB7E28E-5BE5-A7C4-79FF-79CF4310C895}"/>
              </a:ext>
            </a:extLst>
          </p:cNvPr>
          <p:cNvSpPr/>
          <p:nvPr/>
        </p:nvSpPr>
        <p:spPr>
          <a:xfrm rot="20640042">
            <a:off x="2888134" y="3571720"/>
            <a:ext cx="4511643" cy="23735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urple flower with green leaves&#10;&#10;Description automatically generated">
            <a:extLst>
              <a:ext uri="{FF2B5EF4-FFF2-40B4-BE49-F238E27FC236}">
                <a16:creationId xmlns:a16="http://schemas.microsoft.com/office/drawing/2014/main" id="{4EB3E24F-F378-0A0C-2BAA-F427648843D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7017833" y="3174377"/>
            <a:ext cx="516066" cy="7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3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4AF9-4829-4E65-71BE-75BB601C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" y="213132"/>
            <a:ext cx="9010185" cy="113157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Retina coNverts the light into signals</a:t>
            </a:r>
          </a:p>
        </p:txBody>
      </p:sp>
      <p:pic>
        <p:nvPicPr>
          <p:cNvPr id="5" name="Picture 4" descr="A diagram of a neuron cell&#10;&#10;Description automatically generated">
            <a:extLst>
              <a:ext uri="{FF2B5EF4-FFF2-40B4-BE49-F238E27FC236}">
                <a16:creationId xmlns:a16="http://schemas.microsoft.com/office/drawing/2014/main" id="{0AF02167-26F5-DB17-825E-B21230890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3015" y="1639784"/>
            <a:ext cx="6200078" cy="3167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214C9-E041-C66D-1ACC-B02BF9FCDD94}"/>
              </a:ext>
            </a:extLst>
          </p:cNvPr>
          <p:cNvSpPr txBox="1"/>
          <p:nvPr/>
        </p:nvSpPr>
        <p:spPr>
          <a:xfrm>
            <a:off x="-1" y="4692221"/>
            <a:ext cx="3627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openbooks.lib.msu.edu/neuroscience/chapter/vision-the-retina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r>
              <a:rPr lang="en-U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28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4AF9-4829-4E65-71BE-75BB601C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" y="213132"/>
            <a:ext cx="9010185" cy="113157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signals travel to our brain through the optic nerve</a:t>
            </a:r>
          </a:p>
        </p:txBody>
      </p:sp>
      <p:pic>
        <p:nvPicPr>
          <p:cNvPr id="4" name="Picture 3" descr="Diagram of an eyeball diagram&#10;&#10;Description automatically generated">
            <a:extLst>
              <a:ext uri="{FF2B5EF4-FFF2-40B4-BE49-F238E27FC236}">
                <a16:creationId xmlns:a16="http://schemas.microsoft.com/office/drawing/2014/main" id="{59D813FA-AE46-CED0-B288-140A3764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491" y="1882489"/>
            <a:ext cx="4238509" cy="2804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5CD793-762D-4A43-3F16-0C00D2442F51}"/>
              </a:ext>
            </a:extLst>
          </p:cNvPr>
          <p:cNvSpPr txBox="1"/>
          <p:nvPr/>
        </p:nvSpPr>
        <p:spPr>
          <a:xfrm>
            <a:off x="333491" y="4792235"/>
            <a:ext cx="4238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neuroscientificallychallenged.com/glossary/optic-nerv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r>
              <a:rPr lang="en-US" sz="900" dirty="0"/>
              <a:t>.</a:t>
            </a:r>
          </a:p>
        </p:txBody>
      </p:sp>
      <p:pic>
        <p:nvPicPr>
          <p:cNvPr id="9" name="Picture 8" descr="Diagram of a brain with multiple colored lines&#10;&#10;Description automatically generated with medium confidence">
            <a:extLst>
              <a:ext uri="{FF2B5EF4-FFF2-40B4-BE49-F238E27FC236}">
                <a16:creationId xmlns:a16="http://schemas.microsoft.com/office/drawing/2014/main" id="{5110E388-6049-39E0-21DB-40729D3DA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65229" y="1666254"/>
            <a:ext cx="4145280" cy="3236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243AB1-61A4-D10D-134C-D256E816B60A}"/>
              </a:ext>
            </a:extLst>
          </p:cNvPr>
          <p:cNvSpPr txBox="1"/>
          <p:nvPr/>
        </p:nvSpPr>
        <p:spPr>
          <a:xfrm>
            <a:off x="5302034" y="4842027"/>
            <a:ext cx="4145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courses.lumenlearning.com/boundless-ap/chapter/cranial-nerv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r>
              <a:rPr lang="en-U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942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TeachEngineer">
      <a:dk1>
        <a:srgbClr val="6091BA"/>
      </a:dk1>
      <a:lt1>
        <a:srgbClr val="6091BA"/>
      </a:lt1>
      <a:dk2>
        <a:srgbClr val="6091BA"/>
      </a:dk2>
      <a:lt2>
        <a:srgbClr val="FFFFFF"/>
      </a:lt2>
      <a:accent1>
        <a:srgbClr val="9FCC3B"/>
      </a:accent1>
      <a:accent2>
        <a:srgbClr val="8D64AA"/>
      </a:accent2>
      <a:accent3>
        <a:srgbClr val="F8A81B"/>
      </a:accent3>
      <a:accent4>
        <a:srgbClr val="2C2C2C"/>
      </a:accent4>
      <a:accent5>
        <a:srgbClr val="2C2C2C"/>
      </a:accent5>
      <a:accent6>
        <a:srgbClr val="FFFFFF"/>
      </a:accent6>
      <a:hlink>
        <a:srgbClr val="2C2C2C"/>
      </a:hlink>
      <a:folHlink>
        <a:srgbClr val="9FCC3B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82B0F9C8-6EDE-4522-8F24-FA24F0CDB866}" vid="{5E25D872-ADAE-4410-BCF6-15942D23F37E}"/>
    </a:ext>
  </a:extLst>
</a:theme>
</file>

<file path=ppt/theme/theme2.xml><?xml version="1.0" encoding="utf-8"?>
<a:theme xmlns:a="http://schemas.openxmlformats.org/drawingml/2006/main" name="1_Banded">
  <a:themeElements>
    <a:clrScheme name="Custom 2">
      <a:dk1>
        <a:srgbClr val="9FCC3B"/>
      </a:dk1>
      <a:lt1>
        <a:srgbClr val="9FCC3B"/>
      </a:lt1>
      <a:dk2>
        <a:srgbClr val="6091BA"/>
      </a:dk2>
      <a:lt2>
        <a:srgbClr val="FFFFFF"/>
      </a:lt2>
      <a:accent1>
        <a:srgbClr val="9FCC3B"/>
      </a:accent1>
      <a:accent2>
        <a:srgbClr val="8D64AA"/>
      </a:accent2>
      <a:accent3>
        <a:srgbClr val="F8A81B"/>
      </a:accent3>
      <a:accent4>
        <a:srgbClr val="2C2C2C"/>
      </a:accent4>
      <a:accent5>
        <a:srgbClr val="2C2C2C"/>
      </a:accent5>
      <a:accent6>
        <a:srgbClr val="FFFFFF"/>
      </a:accent6>
      <a:hlink>
        <a:srgbClr val="2C2C2C"/>
      </a:hlink>
      <a:folHlink>
        <a:srgbClr val="9FCC3B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2_Banded">
  <a:themeElements>
    <a:clrScheme name="Custom 4">
      <a:dk1>
        <a:srgbClr val="F8A81B"/>
      </a:dk1>
      <a:lt1>
        <a:srgbClr val="8D64AA"/>
      </a:lt1>
      <a:dk2>
        <a:srgbClr val="FFFFFF"/>
      </a:dk2>
      <a:lt2>
        <a:srgbClr val="FFFFFF"/>
      </a:lt2>
      <a:accent1>
        <a:srgbClr val="9FCC3B"/>
      </a:accent1>
      <a:accent2>
        <a:srgbClr val="8D64AA"/>
      </a:accent2>
      <a:accent3>
        <a:srgbClr val="F8A81B"/>
      </a:accent3>
      <a:accent4>
        <a:srgbClr val="2C2C2C"/>
      </a:accent4>
      <a:accent5>
        <a:srgbClr val="2C2C2C"/>
      </a:accent5>
      <a:accent6>
        <a:srgbClr val="FFFFFF"/>
      </a:accent6>
      <a:hlink>
        <a:srgbClr val="2C2C2C"/>
      </a:hlink>
      <a:folHlink>
        <a:srgbClr val="9FCC3B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12933</TotalTime>
  <Words>579</Words>
  <Application>Microsoft Macintosh PowerPoint</Application>
  <PresentationFormat>On-screen Show (16:9)</PresentationFormat>
  <Paragraphs>64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Wingdings</vt:lpstr>
      <vt:lpstr>Corbel</vt:lpstr>
      <vt:lpstr>Open Sans</vt:lpstr>
      <vt:lpstr>Arial</vt:lpstr>
      <vt:lpstr>Theme2</vt:lpstr>
      <vt:lpstr>1_Banded</vt:lpstr>
      <vt:lpstr>2_Banded</vt:lpstr>
      <vt:lpstr>PowerPoint Presentation</vt:lpstr>
      <vt:lpstr>Educational Standards</vt:lpstr>
      <vt:lpstr>Learning Objectives</vt:lpstr>
      <vt:lpstr>Part 1 </vt:lpstr>
      <vt:lpstr>Introduction </vt:lpstr>
      <vt:lpstr>Light enters through the cornea and pupil</vt:lpstr>
      <vt:lpstr>THE Lens focuses the light onto the retina             at the back of our eye </vt:lpstr>
      <vt:lpstr>THE Retina coNverts the light into signals</vt:lpstr>
      <vt:lpstr>The signals travel to our brain through the optic nerve</vt:lpstr>
      <vt:lpstr>Our brain processes these signals and creates the image we see</vt:lpstr>
      <vt:lpstr>Introduction </vt:lpstr>
      <vt:lpstr>Mirror Activity </vt:lpstr>
      <vt:lpstr>Building the eye model</vt:lpstr>
      <vt:lpstr>PowerPoint Presentation</vt:lpstr>
      <vt:lpstr>Option 1 - Using two different micro:bits   code example</vt:lpstr>
      <vt:lpstr>Option 2 - Using magnIFYING lens  code example</vt:lpstr>
      <vt:lpstr>Light Intensity code example</vt:lpstr>
      <vt:lpstr>PowerPoint Presentation</vt:lpstr>
      <vt:lpstr>Challenge</vt:lpstr>
      <vt:lpstr>Challenge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Naim Chaker</dc:creator>
  <cp:lastModifiedBy>Beth McElroy</cp:lastModifiedBy>
  <cp:revision>12</cp:revision>
  <dcterms:modified xsi:type="dcterms:W3CDTF">2024-11-12T17:56:36Z</dcterms:modified>
</cp:coreProperties>
</file>