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3" r:id="rId2"/>
  </p:sldMasterIdLst>
  <p:notesMasterIdLst>
    <p:notesMasterId r:id="rId24"/>
  </p:notesMasterIdLst>
  <p:sldIdLst>
    <p:sldId id="308" r:id="rId3"/>
    <p:sldId id="258" r:id="rId4"/>
    <p:sldId id="461" r:id="rId5"/>
    <p:sldId id="269" r:id="rId6"/>
    <p:sldId id="259" r:id="rId7"/>
    <p:sldId id="260" r:id="rId8"/>
    <p:sldId id="459" r:id="rId9"/>
    <p:sldId id="454" r:id="rId10"/>
    <p:sldId id="261" r:id="rId11"/>
    <p:sldId id="262" r:id="rId12"/>
    <p:sldId id="460" r:id="rId13"/>
    <p:sldId id="462" r:id="rId14"/>
    <p:sldId id="267" r:id="rId15"/>
    <p:sldId id="266" r:id="rId16"/>
    <p:sldId id="463" r:id="rId17"/>
    <p:sldId id="270" r:id="rId18"/>
    <p:sldId id="271" r:id="rId19"/>
    <p:sldId id="264" r:id="rId20"/>
    <p:sldId id="268" r:id="rId21"/>
    <p:sldId id="265" r:id="rId22"/>
    <p:sldId id="464"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5" roundtripDataSignature="AMtx7mjmkgAcOM/8gj8qvyf2Tv6x5maB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3BAB73-0805-493C-89C9-0A1A5CED4C22}" v="17" dt="2024-10-26T20:54:48.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17"/>
    <p:restoredTop sz="94404"/>
  </p:normalViewPr>
  <p:slideViewPr>
    <p:cSldViewPr snapToGrid="0">
      <p:cViewPr>
        <p:scale>
          <a:sx n="100" d="100"/>
          <a:sy n="100" d="100"/>
        </p:scale>
        <p:origin x="44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 might have to change the references to slide numbers from the lesson plan, since the lesson plan is based off of the original version of this slideshow</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2d30dd0952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2d30dd0952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5266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5972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2" name="Google Shape;10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de95b0d0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de95b0d0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20577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4" name="Google Shape;11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0" name="Google Shape;12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957814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D3C4B1C-2AAA-D440-BCA7-30DE8A0C91E9}" type="datetime1">
              <a:rPr lang="en-US" smtClean="0"/>
              <a:t>2/20/25</a:t>
            </a:fld>
            <a:endParaRPr lang="en-US" dirty="0"/>
          </a:p>
        </p:txBody>
      </p:sp>
      <p:sp>
        <p:nvSpPr>
          <p:cNvPr id="5" name="Footer Placeholder 4"/>
          <p:cNvSpPr>
            <a:spLocks noGrp="1"/>
          </p:cNvSpPr>
          <p:nvPr>
            <p:ph type="ftr" sz="quarter" idx="11"/>
          </p:nvPr>
        </p:nvSpPr>
        <p:spPr/>
        <p:txBody>
          <a:bodyPr/>
          <a:lstStyle/>
          <a:p>
            <a:r>
              <a:rPr lang="en-US" dirty="0"/>
              <a:t>University of Missouri</a:t>
            </a:r>
          </a:p>
        </p:txBody>
      </p:sp>
      <p:sp>
        <p:nvSpPr>
          <p:cNvPr id="6" name="Slide Number Placeholder 5"/>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3630587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A6FF48-26FB-2747-83E7-1EC29EE26325}" type="datetime1">
              <a:rPr lang="en-US" smtClean="0"/>
              <a:t>2/20/25</a:t>
            </a:fld>
            <a:endParaRPr lang="en-US" dirty="0"/>
          </a:p>
        </p:txBody>
      </p:sp>
      <p:sp>
        <p:nvSpPr>
          <p:cNvPr id="5" name="Footer Placeholder 4"/>
          <p:cNvSpPr>
            <a:spLocks noGrp="1"/>
          </p:cNvSpPr>
          <p:nvPr>
            <p:ph type="ftr" sz="quarter" idx="11"/>
          </p:nvPr>
        </p:nvSpPr>
        <p:spPr/>
        <p:txBody>
          <a:bodyPr/>
          <a:lstStyle/>
          <a:p>
            <a:r>
              <a:rPr lang="en-US" dirty="0"/>
              <a:t>University of Missouri</a:t>
            </a:r>
          </a:p>
        </p:txBody>
      </p:sp>
      <p:sp>
        <p:nvSpPr>
          <p:cNvPr id="6" name="Slide Number Placeholder 5"/>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2348181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C024EC-8B9A-3246-9C13-E3ACCFDBB94D}" type="datetime1">
              <a:rPr lang="en-US" smtClean="0"/>
              <a:t>2/20/25</a:t>
            </a:fld>
            <a:endParaRPr lang="en-US" dirty="0"/>
          </a:p>
        </p:txBody>
      </p:sp>
      <p:sp>
        <p:nvSpPr>
          <p:cNvPr id="5" name="Footer Placeholder 4"/>
          <p:cNvSpPr>
            <a:spLocks noGrp="1"/>
          </p:cNvSpPr>
          <p:nvPr>
            <p:ph type="ftr" sz="quarter" idx="11"/>
          </p:nvPr>
        </p:nvSpPr>
        <p:spPr/>
        <p:txBody>
          <a:bodyPr/>
          <a:lstStyle/>
          <a:p>
            <a:r>
              <a:rPr lang="en-US" dirty="0"/>
              <a:t>University of Missouri</a:t>
            </a:r>
          </a:p>
        </p:txBody>
      </p:sp>
      <p:sp>
        <p:nvSpPr>
          <p:cNvPr id="6" name="Slide Number Placeholder 5"/>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47596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4B574A-541D-5D49-ACA9-36BC02D2A6A6}" type="datetime1">
              <a:rPr lang="en-US" smtClean="0"/>
              <a:t>2/20/25</a:t>
            </a:fld>
            <a:endParaRPr lang="en-US" dirty="0"/>
          </a:p>
        </p:txBody>
      </p:sp>
      <p:sp>
        <p:nvSpPr>
          <p:cNvPr id="6" name="Footer Placeholder 5"/>
          <p:cNvSpPr>
            <a:spLocks noGrp="1"/>
          </p:cNvSpPr>
          <p:nvPr>
            <p:ph type="ftr" sz="quarter" idx="11"/>
          </p:nvPr>
        </p:nvSpPr>
        <p:spPr/>
        <p:txBody>
          <a:bodyPr/>
          <a:lstStyle/>
          <a:p>
            <a:r>
              <a:rPr lang="en-US" dirty="0"/>
              <a:t>University of Missouri</a:t>
            </a:r>
          </a:p>
        </p:txBody>
      </p:sp>
      <p:sp>
        <p:nvSpPr>
          <p:cNvPr id="7" name="Slide Number Placeholder 6"/>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218025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F2A345-0821-6B4E-99DA-18F990BF41F2}" type="datetime1">
              <a:rPr lang="en-US" smtClean="0"/>
              <a:t>2/20/25</a:t>
            </a:fld>
            <a:endParaRPr lang="en-US" dirty="0"/>
          </a:p>
        </p:txBody>
      </p:sp>
      <p:sp>
        <p:nvSpPr>
          <p:cNvPr id="8" name="Footer Placeholder 7"/>
          <p:cNvSpPr>
            <a:spLocks noGrp="1"/>
          </p:cNvSpPr>
          <p:nvPr>
            <p:ph type="ftr" sz="quarter" idx="11"/>
          </p:nvPr>
        </p:nvSpPr>
        <p:spPr/>
        <p:txBody>
          <a:bodyPr/>
          <a:lstStyle/>
          <a:p>
            <a:r>
              <a:rPr lang="en-US" dirty="0"/>
              <a:t>University of Missouri</a:t>
            </a:r>
          </a:p>
        </p:txBody>
      </p:sp>
      <p:sp>
        <p:nvSpPr>
          <p:cNvPr id="9" name="Slide Number Placeholder 8"/>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3462284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E738C7B-EF4F-DA44-B0F6-4A57AACD5F1B}" type="datetime1">
              <a:rPr lang="en-US" smtClean="0"/>
              <a:t>2/20/25</a:t>
            </a:fld>
            <a:endParaRPr lang="en-US" dirty="0"/>
          </a:p>
        </p:txBody>
      </p:sp>
      <p:sp>
        <p:nvSpPr>
          <p:cNvPr id="4" name="Footer Placeholder 3"/>
          <p:cNvSpPr>
            <a:spLocks noGrp="1"/>
          </p:cNvSpPr>
          <p:nvPr>
            <p:ph type="ftr" sz="quarter" idx="11"/>
          </p:nvPr>
        </p:nvSpPr>
        <p:spPr/>
        <p:txBody>
          <a:bodyPr/>
          <a:lstStyle/>
          <a:p>
            <a:r>
              <a:rPr lang="en-US" dirty="0"/>
              <a:t>University of Missouri</a:t>
            </a:r>
          </a:p>
        </p:txBody>
      </p:sp>
      <p:sp>
        <p:nvSpPr>
          <p:cNvPr id="5" name="Slide Number Placeholder 4"/>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3328495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2E266-BED1-BD46-8D76-6C39CA3E8397}" type="datetime1">
              <a:rPr lang="en-US" smtClean="0"/>
              <a:t>2/20/25</a:t>
            </a:fld>
            <a:endParaRPr lang="en-US" dirty="0"/>
          </a:p>
        </p:txBody>
      </p:sp>
      <p:sp>
        <p:nvSpPr>
          <p:cNvPr id="3" name="Footer Placeholder 2"/>
          <p:cNvSpPr>
            <a:spLocks noGrp="1"/>
          </p:cNvSpPr>
          <p:nvPr>
            <p:ph type="ftr" sz="quarter" idx="11"/>
          </p:nvPr>
        </p:nvSpPr>
        <p:spPr/>
        <p:txBody>
          <a:bodyPr/>
          <a:lstStyle/>
          <a:p>
            <a:r>
              <a:rPr lang="en-US" dirty="0"/>
              <a:t>University of Missouri</a:t>
            </a:r>
          </a:p>
        </p:txBody>
      </p:sp>
      <p:sp>
        <p:nvSpPr>
          <p:cNvPr id="4" name="Slide Number Placeholder 3"/>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1123199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9312FA-525A-4641-A935-E004A17FF874}" type="datetime1">
              <a:rPr lang="en-US" smtClean="0"/>
              <a:t>2/20/25</a:t>
            </a:fld>
            <a:endParaRPr lang="en-US" dirty="0"/>
          </a:p>
        </p:txBody>
      </p:sp>
      <p:sp>
        <p:nvSpPr>
          <p:cNvPr id="6" name="Footer Placeholder 5"/>
          <p:cNvSpPr>
            <a:spLocks noGrp="1"/>
          </p:cNvSpPr>
          <p:nvPr>
            <p:ph type="ftr" sz="quarter" idx="11"/>
          </p:nvPr>
        </p:nvSpPr>
        <p:spPr/>
        <p:txBody>
          <a:bodyPr/>
          <a:lstStyle/>
          <a:p>
            <a:r>
              <a:rPr lang="en-US" dirty="0"/>
              <a:t>University of Missouri</a:t>
            </a:r>
          </a:p>
        </p:txBody>
      </p:sp>
      <p:sp>
        <p:nvSpPr>
          <p:cNvPr id="7" name="Slide Number Placeholder 6"/>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1370006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342C01-AFBE-2C41-8F52-A8862FB21CD8}" type="datetime1">
              <a:rPr lang="en-US" smtClean="0"/>
              <a:t>2/20/25</a:t>
            </a:fld>
            <a:endParaRPr lang="en-US" dirty="0"/>
          </a:p>
        </p:txBody>
      </p:sp>
      <p:sp>
        <p:nvSpPr>
          <p:cNvPr id="6" name="Footer Placeholder 5"/>
          <p:cNvSpPr>
            <a:spLocks noGrp="1"/>
          </p:cNvSpPr>
          <p:nvPr>
            <p:ph type="ftr" sz="quarter" idx="11"/>
          </p:nvPr>
        </p:nvSpPr>
        <p:spPr/>
        <p:txBody>
          <a:bodyPr/>
          <a:lstStyle/>
          <a:p>
            <a:r>
              <a:rPr lang="en-US" dirty="0"/>
              <a:t>University of Missouri</a:t>
            </a:r>
          </a:p>
        </p:txBody>
      </p:sp>
      <p:sp>
        <p:nvSpPr>
          <p:cNvPr id="7" name="Slide Number Placeholder 6"/>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102266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1FB56C-8ED3-4D45-B67D-DE1546CCC0A6}" type="datetime1">
              <a:rPr lang="en-US" smtClean="0"/>
              <a:t>2/20/25</a:t>
            </a:fld>
            <a:endParaRPr lang="en-US" dirty="0"/>
          </a:p>
        </p:txBody>
      </p:sp>
      <p:sp>
        <p:nvSpPr>
          <p:cNvPr id="5" name="Footer Placeholder 4"/>
          <p:cNvSpPr>
            <a:spLocks noGrp="1"/>
          </p:cNvSpPr>
          <p:nvPr>
            <p:ph type="ftr" sz="quarter" idx="11"/>
          </p:nvPr>
        </p:nvSpPr>
        <p:spPr/>
        <p:txBody>
          <a:bodyPr/>
          <a:lstStyle/>
          <a:p>
            <a:r>
              <a:rPr lang="en-US" dirty="0"/>
              <a:t>University of Missouri</a:t>
            </a:r>
          </a:p>
        </p:txBody>
      </p:sp>
      <p:sp>
        <p:nvSpPr>
          <p:cNvPr id="6" name="Slide Number Placeholder 5"/>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262167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252B1F-3C16-A144-B952-5AEF018AE1EE}" type="datetime1">
              <a:rPr lang="en-US" smtClean="0"/>
              <a:t>2/20/25</a:t>
            </a:fld>
            <a:endParaRPr lang="en-US" dirty="0"/>
          </a:p>
        </p:txBody>
      </p:sp>
      <p:sp>
        <p:nvSpPr>
          <p:cNvPr id="5" name="Footer Placeholder 4"/>
          <p:cNvSpPr>
            <a:spLocks noGrp="1"/>
          </p:cNvSpPr>
          <p:nvPr>
            <p:ph type="ftr" sz="quarter" idx="11"/>
          </p:nvPr>
        </p:nvSpPr>
        <p:spPr/>
        <p:txBody>
          <a:bodyPr/>
          <a:lstStyle/>
          <a:p>
            <a:r>
              <a:rPr lang="en-US" dirty="0"/>
              <a:t>University of Missouri</a:t>
            </a:r>
          </a:p>
        </p:txBody>
      </p:sp>
      <p:sp>
        <p:nvSpPr>
          <p:cNvPr id="6" name="Slide Number Placeholder 5"/>
          <p:cNvSpPr>
            <a:spLocks noGrp="1"/>
          </p:cNvSpPr>
          <p:nvPr>
            <p:ph type="sldNum" sz="quarter" idx="12"/>
          </p:nvPr>
        </p:nvSpPr>
        <p:spPr/>
        <p:txBody>
          <a:body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3820620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905111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34406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875445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6" r:id="rId4"/>
    <p:sldLayoutId id="2147483657" r:id="rId5"/>
    <p:sldLayoutId id="2147483658" r:id="rId6"/>
    <p:sldLayoutId id="2147483659" r:id="rId7"/>
    <p:sldLayoutId id="2147483660" r:id="rId8"/>
    <p:sldLayoutId id="2147483661" r:id="rId9"/>
    <p:sldLayoutId id="214748366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11878-69D5-9549-9459-B92149C87717}" type="datetime1">
              <a:rPr lang="en-US" smtClean="0"/>
              <a:t>2/20/25</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University of Missouri</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F1F0A-9684-4EE8-8794-C190BF40BB17}" type="slidenum">
              <a:rPr lang="en-US" smtClean="0"/>
              <a:pPr/>
              <a:t>‹#›</a:t>
            </a:fld>
            <a:endParaRPr lang="en-US" dirty="0"/>
          </a:p>
        </p:txBody>
      </p:sp>
    </p:spTree>
    <p:extLst>
      <p:ext uri="{BB962C8B-B14F-4D97-AF65-F5344CB8AC3E}">
        <p14:creationId xmlns:p14="http://schemas.microsoft.com/office/powerpoint/2010/main" val="47394630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9.xml"/><Relationship Id="rId1" Type="http://schemas.openxmlformats.org/officeDocument/2006/relationships/video" Target="https://www.youtube.com/embed/Jk0omMiuYd4?feature=oembe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hyperlink" Target="https://github.com/cyneuro/Fear-Lesson-Plans/blob/master/Lesson-1-What-is-Fear/What-is-Fear.ipynb" TargetMode="Externa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hyperlink" Target="https://github.com/cyneuro/Fear-Lesson-Plans/blob/master/Lesson-1-What-is-Fear/What-is-Fear.ipynb" TargetMode="Externa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www.scientificamerican.com/article/on-the-nature-of-fear/"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 Id="rId5" Type="http://schemas.openxmlformats.org/officeDocument/2006/relationships/hyperlink" Target="10.1038/scientificamerican0410-44" TargetMode="External"/><Relationship Id="rId4" Type="http://schemas.openxmlformats.org/officeDocument/2006/relationships/hyperlink" Target="https://www.psychologicalscience.org/observer/redefining-fear#:~:text=The%20conclusion%20has%20been%20that,present%20and%20without%20feeling%20fear."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jd7Jdug5SRc&amp;embeds_referring_euri=https%3A%2F%2Fy4yhnak1uc-496ff2e9c6d22116-0-colab.googleusercontent.com%2F&amp;source_ve_path=MTY0OTksMCwyODY2Ng&amp;feature=emb_logo"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mi2gqhHw1N0"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30918" y="-65434"/>
            <a:ext cx="12253836" cy="7251401"/>
          </a:xfrm>
          <a:prstGeom prst="rect">
            <a:avLst/>
          </a:prstGeom>
          <a:solidFill>
            <a:srgbClr val="5C8DB2"/>
          </a:solidFill>
          <a:ln>
            <a:noFill/>
          </a:ln>
        </p:spPr>
      </p:pic>
      <p:pic>
        <p:nvPicPr>
          <p:cNvPr id="56" name="Google Shape;56;p13"/>
          <p:cNvPicPr preferRelativeResize="0"/>
          <p:nvPr/>
        </p:nvPicPr>
        <p:blipFill>
          <a:blip r:embed="rId4">
            <a:alphaModFix/>
          </a:blip>
          <a:stretch>
            <a:fillRect/>
          </a:stretch>
        </p:blipFill>
        <p:spPr>
          <a:xfrm>
            <a:off x="214048" y="6218234"/>
            <a:ext cx="11763904" cy="536367"/>
          </a:xfrm>
          <a:prstGeom prst="rect">
            <a:avLst/>
          </a:prstGeom>
          <a:noFill/>
          <a:ln>
            <a:noFill/>
          </a:ln>
        </p:spPr>
      </p:pic>
      <p:pic>
        <p:nvPicPr>
          <p:cNvPr id="57" name="Google Shape;57;p13"/>
          <p:cNvPicPr preferRelativeResize="0"/>
          <p:nvPr/>
        </p:nvPicPr>
        <p:blipFill>
          <a:blip r:embed="rId5">
            <a:alphaModFix/>
          </a:blip>
          <a:stretch>
            <a:fillRect/>
          </a:stretch>
        </p:blipFill>
        <p:spPr>
          <a:xfrm>
            <a:off x="645951" y="3560267"/>
            <a:ext cx="10900100" cy="1085300"/>
          </a:xfrm>
          <a:prstGeom prst="rect">
            <a:avLst/>
          </a:prstGeom>
          <a:noFill/>
          <a:ln>
            <a:noFill/>
          </a:ln>
        </p:spPr>
      </p:pic>
      <p:sp>
        <p:nvSpPr>
          <p:cNvPr id="58" name="Google Shape;58;p13"/>
          <p:cNvSpPr txBox="1"/>
          <p:nvPr/>
        </p:nvSpPr>
        <p:spPr>
          <a:xfrm>
            <a:off x="1150167" y="3837000"/>
            <a:ext cx="9890400" cy="407600"/>
          </a:xfrm>
          <a:prstGeom prst="rect">
            <a:avLst/>
          </a:prstGeom>
          <a:noFill/>
          <a:ln>
            <a:noFill/>
          </a:ln>
        </p:spPr>
        <p:txBody>
          <a:bodyPr spcFirstLastPara="1" wrap="square" lIns="121900" tIns="121900" rIns="121900" bIns="121900" anchor="t"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 sz="2133" b="1" i="0" u="none" strike="noStrike" kern="1200" cap="none" spc="0" normalizeH="0" baseline="0" noProof="0" dirty="0">
                <a:ln>
                  <a:noFill/>
                </a:ln>
                <a:solidFill>
                  <a:srgbClr val="FFFFFF"/>
                </a:solidFill>
                <a:effectLst/>
                <a:uLnTx/>
                <a:uFillTx/>
                <a:latin typeface="Open Sans"/>
                <a:ea typeface="Open Sans"/>
                <a:cs typeface="Open Sans"/>
                <a:sym typeface="Open Sans"/>
              </a:rPr>
              <a:t>What </a:t>
            </a:r>
            <a:r>
              <a:rPr kumimoji="0" lang="en-US" sz="2133" b="1" i="0" u="none" strike="noStrike" kern="1200" cap="none" spc="0" normalizeH="0" baseline="0" noProof="0" dirty="0">
                <a:ln>
                  <a:noFill/>
                </a:ln>
                <a:solidFill>
                  <a:srgbClr val="FFFFFF"/>
                </a:solidFill>
                <a:effectLst/>
                <a:uLnTx/>
                <a:uFillTx/>
                <a:latin typeface="Open Sans"/>
                <a:ea typeface="Open Sans"/>
                <a:cs typeface="Open Sans"/>
                <a:sym typeface="Open Sans"/>
              </a:rPr>
              <a:t>is fear?</a:t>
            </a:r>
            <a:endParaRPr kumimoji="0" sz="2133" b="1" i="0" u="none" strike="noStrike" kern="1200" cap="none" spc="0" normalizeH="0" baseline="0" noProof="0" dirty="0">
              <a:ln>
                <a:noFill/>
              </a:ln>
              <a:solidFill>
                <a:srgbClr val="FFFFFF"/>
              </a:solidFill>
              <a:effectLst/>
              <a:uLnTx/>
              <a:uFillTx/>
              <a:latin typeface="Open Sans"/>
              <a:ea typeface="Open Sans"/>
              <a:cs typeface="Open Sans"/>
              <a:sym typeface="Open Sans"/>
            </a:endParaRPr>
          </a:p>
        </p:txBody>
      </p:sp>
      <p:pic>
        <p:nvPicPr>
          <p:cNvPr id="5" name="Picture 4">
            <a:extLst>
              <a:ext uri="{FF2B5EF4-FFF2-40B4-BE49-F238E27FC236}">
                <a16:creationId xmlns:a16="http://schemas.microsoft.com/office/drawing/2014/main" id="{EFDF69F9-3720-839D-39FB-FFA5F37B9363}"/>
              </a:ext>
            </a:extLst>
          </p:cNvPr>
          <p:cNvPicPr>
            <a:picLocks noChangeAspect="1"/>
          </p:cNvPicPr>
          <p:nvPr/>
        </p:nvPicPr>
        <p:blipFill>
          <a:blip r:embed="rId6"/>
          <a:stretch>
            <a:fillRect/>
          </a:stretch>
        </p:blipFill>
        <p:spPr>
          <a:xfrm>
            <a:off x="965774" y="2130704"/>
            <a:ext cx="10260453" cy="1247793"/>
          </a:xfrm>
          <a:prstGeom prst="rect">
            <a:avLst/>
          </a:prstGeom>
        </p:spPr>
      </p:pic>
      <p:sp>
        <p:nvSpPr>
          <p:cNvPr id="3" name="Slide Number Placeholder 2">
            <a:extLst>
              <a:ext uri="{FF2B5EF4-FFF2-40B4-BE49-F238E27FC236}">
                <a16:creationId xmlns:a16="http://schemas.microsoft.com/office/drawing/2014/main" id="{289AE757-BB60-D02F-597C-39DC6230CF7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9C1E62-68E3-2642-AB28-95C8F98F2B23}"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8"/>
          <p:cNvSpPr txBox="1">
            <a:spLocks noGrp="1"/>
          </p:cNvSpPr>
          <p:nvPr>
            <p:ph type="title"/>
          </p:nvPr>
        </p:nvSpPr>
        <p:spPr>
          <a:xfrm>
            <a:off x="760141" y="155558"/>
            <a:ext cx="10246112" cy="538124"/>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4400"/>
              <a:buFont typeface="Calibri"/>
              <a:buNone/>
            </a:pPr>
            <a:r>
              <a:rPr lang="en-US" sz="3600" b="1" dirty="0"/>
              <a:t>How is the brain involved in learning fear?</a:t>
            </a:r>
            <a:endParaRPr sz="3600" b="1" dirty="0"/>
          </a:p>
        </p:txBody>
      </p:sp>
      <p:sp>
        <p:nvSpPr>
          <p:cNvPr id="123" name="Google Shape;123;p8"/>
          <p:cNvSpPr txBox="1">
            <a:spLocks noGrp="1"/>
          </p:cNvSpPr>
          <p:nvPr>
            <p:ph type="body" idx="1"/>
          </p:nvPr>
        </p:nvSpPr>
        <p:spPr>
          <a:xfrm>
            <a:off x="113371" y="905554"/>
            <a:ext cx="7502429" cy="5439489"/>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chemeClr val="dk1"/>
              </a:buClr>
              <a:buSzPts val="2800"/>
              <a:buChar char="•"/>
            </a:pPr>
            <a:r>
              <a:rPr lang="en-US" sz="2900" dirty="0"/>
              <a:t>The brain is a complex organ responsible for thinking, emotion, memory, vision, and several processes that allow the body to function – and is the “computer of the body.”</a:t>
            </a:r>
            <a:endParaRPr sz="2900" dirty="0"/>
          </a:p>
          <a:p>
            <a:pPr marL="228600" lvl="0" indent="-228600" algn="l" rtl="0">
              <a:lnSpc>
                <a:spcPct val="90000"/>
              </a:lnSpc>
              <a:spcBef>
                <a:spcPts val="0"/>
              </a:spcBef>
              <a:spcAft>
                <a:spcPts val="0"/>
              </a:spcAft>
              <a:buClr>
                <a:schemeClr val="dk1"/>
              </a:buClr>
              <a:buSzPts val="2800"/>
              <a:buChar char="•"/>
            </a:pPr>
            <a:r>
              <a:rPr lang="en-US" sz="2900" dirty="0"/>
              <a:t>The part of the brain called the </a:t>
            </a:r>
            <a:r>
              <a:rPr lang="en-US" sz="2900" dirty="0">
                <a:highlight>
                  <a:srgbClr val="FFFF00"/>
                </a:highlight>
              </a:rPr>
              <a:t>amygdala</a:t>
            </a:r>
            <a:r>
              <a:rPr lang="en-US" sz="2900" dirty="0"/>
              <a:t> is involved in processing and learning fear.</a:t>
            </a:r>
            <a:endParaRPr lang="en-US" sz="2900" dirty="0">
              <a:highlight>
                <a:srgbClr val="FFFF00"/>
              </a:highlight>
            </a:endParaRPr>
          </a:p>
          <a:p>
            <a:pPr marL="228600" lvl="0" indent="-228600" algn="l" rtl="0">
              <a:lnSpc>
                <a:spcPct val="90000"/>
              </a:lnSpc>
              <a:spcBef>
                <a:spcPts val="0"/>
              </a:spcBef>
              <a:spcAft>
                <a:spcPts val="0"/>
              </a:spcAft>
              <a:buClr>
                <a:schemeClr val="dk1"/>
              </a:buClr>
              <a:buSzPts val="2800"/>
              <a:buChar char="•"/>
            </a:pPr>
            <a:r>
              <a:rPr lang="en-US" sz="2900" dirty="0"/>
              <a:t>The schematic shows how the amygdala was involved in the tone and shock experiment. The amygdala interacts with several regions and is thought to implement behavioral responses via projections from its output site (Ce nucleus).</a:t>
            </a:r>
          </a:p>
          <a:p>
            <a:pPr marL="228600" lvl="0" indent="-228600" algn="l" rtl="0">
              <a:lnSpc>
                <a:spcPct val="90000"/>
              </a:lnSpc>
              <a:spcBef>
                <a:spcPts val="0"/>
              </a:spcBef>
              <a:spcAft>
                <a:spcPts val="0"/>
              </a:spcAft>
              <a:buClr>
                <a:schemeClr val="dk1"/>
              </a:buClr>
              <a:buSzPts val="2800"/>
              <a:buChar char="•"/>
            </a:pPr>
            <a:r>
              <a:rPr lang="en-US" sz="2900" dirty="0"/>
              <a:t>These are the neural pathways and regions that implement fear! We will study more about neural pathways in later activities.</a:t>
            </a:r>
          </a:p>
          <a:p>
            <a:pPr marL="228600" indent="-228600">
              <a:spcBef>
                <a:spcPts val="0"/>
              </a:spcBef>
              <a:buSzPts val="2800"/>
            </a:pPr>
            <a:r>
              <a:rPr lang="en-US" sz="2900" dirty="0"/>
              <a:t>OPTIONAL: The output from Ce goes to periaqueductal gyrus (PAG) to implement freezing, to the lateral hypothalamus to increase blood pressure and the  paraventricular nucleus to release hormones. This lecture will only focus on the initial pathway.</a:t>
            </a:r>
          </a:p>
          <a:p>
            <a:pPr marL="228600" lvl="0" indent="-228600" algn="l" rtl="0">
              <a:lnSpc>
                <a:spcPct val="90000"/>
              </a:lnSpc>
              <a:spcBef>
                <a:spcPts val="0"/>
              </a:spcBef>
              <a:spcAft>
                <a:spcPts val="0"/>
              </a:spcAft>
              <a:buClr>
                <a:schemeClr val="dk1"/>
              </a:buClr>
              <a:buSzPts val="2800"/>
              <a:buChar char="•"/>
            </a:pPr>
            <a:endParaRPr lang="en-US" dirty="0"/>
          </a:p>
        </p:txBody>
      </p:sp>
      <p:pic>
        <p:nvPicPr>
          <p:cNvPr id="124" name="Google Shape;124;p8" descr="Diagram&#10;&#10;Description automatically generated"/>
          <p:cNvPicPr preferRelativeResize="0"/>
          <p:nvPr/>
        </p:nvPicPr>
        <p:blipFill rotWithShape="1">
          <a:blip r:embed="rId3">
            <a:alphaModFix/>
          </a:blip>
          <a:srcRect/>
          <a:stretch/>
        </p:blipFill>
        <p:spPr>
          <a:xfrm>
            <a:off x="7615800" y="724830"/>
            <a:ext cx="4276700" cy="5439488"/>
          </a:xfrm>
          <a:prstGeom prst="rect">
            <a:avLst/>
          </a:prstGeom>
          <a:noFill/>
          <a:ln>
            <a:noFill/>
          </a:ln>
        </p:spPr>
      </p:pic>
      <p:sp>
        <p:nvSpPr>
          <p:cNvPr id="3" name="TextBox 2">
            <a:extLst>
              <a:ext uri="{FF2B5EF4-FFF2-40B4-BE49-F238E27FC236}">
                <a16:creationId xmlns:a16="http://schemas.microsoft.com/office/drawing/2014/main" id="{9D27FE1E-1769-C7CB-7BB2-CD57657483DF}"/>
              </a:ext>
            </a:extLst>
          </p:cNvPr>
          <p:cNvSpPr txBox="1"/>
          <p:nvPr/>
        </p:nvSpPr>
        <p:spPr>
          <a:xfrm>
            <a:off x="8195400" y="6245866"/>
            <a:ext cx="3323160" cy="307777"/>
          </a:xfrm>
          <a:prstGeom prst="rect">
            <a:avLst/>
          </a:prstGeom>
          <a:noFill/>
        </p:spPr>
        <p:txBody>
          <a:bodyPr wrap="square">
            <a:spAutoFit/>
          </a:bodyPr>
          <a:lstStyle/>
          <a:p>
            <a:r>
              <a:rPr lang="en-US" dirty="0"/>
              <a:t>https://www.nature.com/articles/nrn728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diagram of a brain activity">
            <a:extLst>
              <a:ext uri="{FF2B5EF4-FFF2-40B4-BE49-F238E27FC236}">
                <a16:creationId xmlns:a16="http://schemas.microsoft.com/office/drawing/2014/main" id="{B0DE3C11-E8BB-BC10-70A2-8BDF5B4223B9}"/>
              </a:ext>
            </a:extLst>
          </p:cNvPr>
          <p:cNvPicPr>
            <a:picLocks noChangeAspect="1"/>
          </p:cNvPicPr>
          <p:nvPr/>
        </p:nvPicPr>
        <p:blipFill rotWithShape="1">
          <a:blip r:embed="rId2">
            <a:extLst>
              <a:ext uri="{28A0092B-C50C-407E-A947-70E740481C1C}">
                <a14:useLocalDpi xmlns:a14="http://schemas.microsoft.com/office/drawing/2010/main" val="0"/>
              </a:ext>
            </a:extLst>
          </a:blip>
          <a:srcRect l="6862" t="25779" r="6471" b="15687"/>
          <a:stretch/>
        </p:blipFill>
        <p:spPr>
          <a:xfrm>
            <a:off x="977862" y="1355803"/>
            <a:ext cx="9830922" cy="4979792"/>
          </a:xfrm>
          <a:prstGeom prst="rect">
            <a:avLst/>
          </a:prstGeom>
        </p:spPr>
      </p:pic>
      <p:sp>
        <p:nvSpPr>
          <p:cNvPr id="6" name="TextBox 5">
            <a:extLst>
              <a:ext uri="{FF2B5EF4-FFF2-40B4-BE49-F238E27FC236}">
                <a16:creationId xmlns:a16="http://schemas.microsoft.com/office/drawing/2014/main" id="{201E7465-4AA2-02D0-7246-2D5012F23CB5}"/>
              </a:ext>
            </a:extLst>
          </p:cNvPr>
          <p:cNvSpPr txBox="1"/>
          <p:nvPr/>
        </p:nvSpPr>
        <p:spPr>
          <a:xfrm>
            <a:off x="2328862" y="419100"/>
            <a:ext cx="8005763" cy="584775"/>
          </a:xfrm>
          <a:prstGeom prst="rect">
            <a:avLst/>
          </a:prstGeom>
          <a:noFill/>
        </p:spPr>
        <p:txBody>
          <a:bodyPr wrap="square" rtlCol="0">
            <a:spAutoFit/>
          </a:bodyPr>
          <a:lstStyle/>
          <a:p>
            <a:r>
              <a:rPr lang="en-US" sz="3200" b="1" dirty="0"/>
              <a:t>Both tone and shock pathways together</a:t>
            </a:r>
          </a:p>
        </p:txBody>
      </p:sp>
      <p:sp>
        <p:nvSpPr>
          <p:cNvPr id="2" name="TextBox 1">
            <a:extLst>
              <a:ext uri="{FF2B5EF4-FFF2-40B4-BE49-F238E27FC236}">
                <a16:creationId xmlns:a16="http://schemas.microsoft.com/office/drawing/2014/main" id="{6BFFE8AD-C7D7-318B-8E1D-EC90E0B32E9E}"/>
              </a:ext>
            </a:extLst>
          </p:cNvPr>
          <p:cNvSpPr txBox="1"/>
          <p:nvPr/>
        </p:nvSpPr>
        <p:spPr>
          <a:xfrm>
            <a:off x="3900084" y="6398146"/>
            <a:ext cx="4686355" cy="2308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92747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4D710B-4110-068C-8813-BDD23BF40A4A}"/>
              </a:ext>
            </a:extLst>
          </p:cNvPr>
          <p:cNvSpPr txBox="1"/>
          <p:nvPr/>
        </p:nvSpPr>
        <p:spPr>
          <a:xfrm>
            <a:off x="8020274" y="466575"/>
            <a:ext cx="3686175" cy="2246769"/>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Humans have two almond-sized amygdala on either side of their head, shown in red in the figure on the left.</a:t>
            </a:r>
          </a:p>
        </p:txBody>
      </p:sp>
      <p:pic>
        <p:nvPicPr>
          <p:cNvPr id="1026" name="Picture 2">
            <a:extLst>
              <a:ext uri="{FF2B5EF4-FFF2-40B4-BE49-F238E27FC236}">
                <a16:creationId xmlns:a16="http://schemas.microsoft.com/office/drawing/2014/main" id="{8135E69B-C5B2-D115-CF87-00845B015D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8905" y="807167"/>
            <a:ext cx="3098512" cy="377067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3020544-4129-9108-E798-0CAAF1F4A450}"/>
              </a:ext>
            </a:extLst>
          </p:cNvPr>
          <p:cNvSpPr txBox="1"/>
          <p:nvPr/>
        </p:nvSpPr>
        <p:spPr>
          <a:xfrm>
            <a:off x="2248200" y="4516026"/>
            <a:ext cx="4534200" cy="276999"/>
          </a:xfrm>
          <a:prstGeom prst="rect">
            <a:avLst/>
          </a:prstGeom>
          <a:noFill/>
        </p:spPr>
        <p:txBody>
          <a:bodyPr wrap="square">
            <a:spAutoFit/>
          </a:bodyPr>
          <a:lstStyle/>
          <a:p>
            <a:r>
              <a:rPr lang="en-US" sz="1200" dirty="0"/>
              <a:t>https://upload.wikimedia.org/wikipedia/commons/8/8b/Amyg.png</a:t>
            </a:r>
          </a:p>
        </p:txBody>
      </p:sp>
    </p:spTree>
    <p:extLst>
      <p:ext uri="{BB962C8B-B14F-4D97-AF65-F5344CB8AC3E}">
        <p14:creationId xmlns:p14="http://schemas.microsoft.com/office/powerpoint/2010/main" val="109155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nline Media 5" title="What is FEAR and why do YOU feel Scared?">
            <a:hlinkClick r:id="" action="ppaction://media"/>
            <a:extLst>
              <a:ext uri="{FF2B5EF4-FFF2-40B4-BE49-F238E27FC236}">
                <a16:creationId xmlns:a16="http://schemas.microsoft.com/office/drawing/2014/main" id="{D0ED13A2-18D0-F145-161D-E95A98FA9FCE}"/>
              </a:ext>
            </a:extLst>
          </p:cNvPr>
          <p:cNvPicPr>
            <a:picLocks noRot="1" noChangeAspect="1"/>
          </p:cNvPicPr>
          <p:nvPr>
            <a:videoFile r:link="rId1"/>
          </p:nvPr>
        </p:nvPicPr>
        <p:blipFill>
          <a:blip r:embed="rId3"/>
          <a:stretch>
            <a:fillRect/>
          </a:stretch>
        </p:blipFill>
        <p:spPr>
          <a:xfrm>
            <a:off x="6096000" y="1435974"/>
            <a:ext cx="4727808" cy="2671211"/>
          </a:xfrm>
          <a:prstGeom prst="rect">
            <a:avLst/>
          </a:prstGeom>
        </p:spPr>
      </p:pic>
      <p:sp>
        <p:nvSpPr>
          <p:cNvPr id="8" name="TextBox 7">
            <a:extLst>
              <a:ext uri="{FF2B5EF4-FFF2-40B4-BE49-F238E27FC236}">
                <a16:creationId xmlns:a16="http://schemas.microsoft.com/office/drawing/2014/main" id="{F9DC02F3-370B-8A72-C437-52034F6905CE}"/>
              </a:ext>
            </a:extLst>
          </p:cNvPr>
          <p:cNvSpPr txBox="1"/>
          <p:nvPr/>
        </p:nvSpPr>
        <p:spPr>
          <a:xfrm>
            <a:off x="311151" y="2294525"/>
            <a:ext cx="5567306" cy="954107"/>
          </a:xfrm>
          <a:prstGeom prst="rect">
            <a:avLst/>
          </a:prstGeom>
          <a:noFill/>
        </p:spPr>
        <p:txBody>
          <a:bodyPr wrap="square">
            <a:spAutoFit/>
          </a:bodyPr>
          <a:lstStyle/>
          <a:p>
            <a:pPr algn="l"/>
            <a:r>
              <a:rPr lang="en-US" sz="2800" b="1" i="0" dirty="0">
                <a:solidFill>
                  <a:srgbClr val="030303"/>
                </a:solidFill>
                <a:effectLst/>
                <a:latin typeface="YouTube Sans"/>
              </a:rPr>
              <a:t>What is FEAR, and why do YOU feel Scared? </a:t>
            </a:r>
            <a:r>
              <a:rPr lang="en-US" sz="2800" dirty="0">
                <a:solidFill>
                  <a:srgbClr val="030303"/>
                </a:solidFill>
                <a:latin typeface="YouTube Sans"/>
              </a:rPr>
              <a:t>(4.5 min) Beautiful Science </a:t>
            </a:r>
            <a:endParaRPr lang="en-US" sz="2800" i="0" dirty="0">
              <a:solidFill>
                <a:srgbClr val="030303"/>
              </a:solidFill>
              <a:effectLst/>
              <a:latin typeface="YouTube Sans"/>
            </a:endParaRPr>
          </a:p>
        </p:txBody>
      </p:sp>
    </p:spTree>
    <p:extLst>
      <p:ext uri="{BB962C8B-B14F-4D97-AF65-F5344CB8AC3E}">
        <p14:creationId xmlns:p14="http://schemas.microsoft.com/office/powerpoint/2010/main" val="134464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F7D0C2-E290-7DD0-0CC4-261CBBB5A5C6}"/>
              </a:ext>
            </a:extLst>
          </p:cNvPr>
          <p:cNvSpPr txBox="1"/>
          <p:nvPr/>
        </p:nvSpPr>
        <p:spPr>
          <a:xfrm>
            <a:off x="371475" y="232007"/>
            <a:ext cx="11344275" cy="6432530"/>
          </a:xfrm>
          <a:prstGeom prst="rect">
            <a:avLst/>
          </a:prstGeom>
          <a:noFill/>
        </p:spPr>
        <p:txBody>
          <a:bodyPr wrap="square" lIns="91440" tIns="45720" rIns="91440" bIns="45720" rtlCol="0" anchor="t">
            <a:spAutoFit/>
          </a:bodyPr>
          <a:lstStyle/>
          <a:p>
            <a:pPr algn="ctr"/>
            <a:r>
              <a:rPr lang="en-US" sz="2800" b="1" dirty="0"/>
              <a:t>Activity 2.1 – Sketching neural pathway</a:t>
            </a:r>
          </a:p>
          <a:p>
            <a:r>
              <a:rPr lang="en-US" sz="2400" dirty="0">
                <a:latin typeface="Calibri" panose="020F0502020204030204" pitchFamily="34" charset="0"/>
                <a:cs typeface="Calibri" panose="020F0502020204030204" pitchFamily="34" charset="0"/>
              </a:rPr>
              <a:t>In the rodent fear conditioning video, the tone enters the brain via the ear and travels to the amygdala as electric impulses (spikes) via the axon (like a wire). The shock enters the brain via the foot of the rodent and also goes to the </a:t>
            </a:r>
            <a:r>
              <a:rPr lang="en-US" sz="2400" u="sng" dirty="0">
                <a:latin typeface="Calibri" panose="020F0502020204030204" pitchFamily="34" charset="0"/>
                <a:cs typeface="Calibri" panose="020F0502020204030204" pitchFamily="34" charset="0"/>
              </a:rPr>
              <a:t>same</a:t>
            </a:r>
            <a:r>
              <a:rPr lang="en-US" sz="2400" dirty="0">
                <a:latin typeface="Calibri" panose="020F0502020204030204" pitchFamily="34" charset="0"/>
                <a:cs typeface="Calibri" panose="020F0502020204030204" pitchFamily="34" charset="0"/>
              </a:rPr>
              <a:t> amygdala neuron via its own axon. All sensory signals typically go through a region of the brain called the thalamus, which is essentially a relay station.</a:t>
            </a:r>
          </a:p>
          <a:p>
            <a:endParaRPr lang="en-US" sz="2400" dirty="0">
              <a:latin typeface="Calibri" panose="020F0502020204030204" pitchFamily="34" charset="0"/>
              <a:cs typeface="Calibri" panose="020F0502020204030204" pitchFamily="34" charset="0"/>
            </a:endParaRPr>
          </a:p>
          <a:p>
            <a:r>
              <a:rPr lang="en-US" sz="2400" u="sng" dirty="0">
                <a:latin typeface="Calibri" panose="020F0502020204030204" pitchFamily="34" charset="0"/>
                <a:cs typeface="Calibri" panose="020F0502020204030204" pitchFamily="34" charset="0"/>
              </a:rPr>
              <a:t>TO DO</a:t>
            </a:r>
            <a:r>
              <a:rPr lang="en-US" sz="2400" dirty="0">
                <a:latin typeface="Calibri" panose="020F0502020204030204" pitchFamily="34" charset="0"/>
                <a:cs typeface="Calibri" panose="020F0502020204030204" pitchFamily="34" charset="0"/>
              </a:rPr>
              <a:t>:</a:t>
            </a:r>
          </a:p>
          <a:p>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Sketch a human face in the front view and show the almond-shaped amygdala on the left and right sides (in your brain too).</a:t>
            </a:r>
          </a:p>
          <a:p>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Now sketch the tone neural pathway for the rodent, with one neuron in the ear, one neuron in the thalamus (relay station), and one neuron in the amygdala.</a:t>
            </a:r>
          </a:p>
          <a:p>
            <a:pPr marL="285750" indent="-28575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In the same rodent figure, add the shock neural pathway, with one neuron in the foot, and one (separate) in the thalamus, going to the </a:t>
            </a:r>
            <a:r>
              <a:rPr lang="en-US" sz="2400" u="sng" dirty="0">
                <a:latin typeface="Calibri" panose="020F0502020204030204" pitchFamily="34" charset="0"/>
                <a:cs typeface="Calibri" panose="020F0502020204030204" pitchFamily="34" charset="0"/>
              </a:rPr>
              <a:t>same neuron </a:t>
            </a:r>
            <a:r>
              <a:rPr lang="en-US" sz="2400" dirty="0">
                <a:latin typeface="Calibri" panose="020F0502020204030204" pitchFamily="34" charset="0"/>
                <a:cs typeface="Calibri" panose="020F0502020204030204" pitchFamily="34" charset="0"/>
              </a:rPr>
              <a:t>in the amygdala.</a:t>
            </a:r>
          </a:p>
        </p:txBody>
      </p:sp>
    </p:spTree>
    <p:extLst>
      <p:ext uri="{BB962C8B-B14F-4D97-AF65-F5344CB8AC3E}">
        <p14:creationId xmlns:p14="http://schemas.microsoft.com/office/powerpoint/2010/main" val="369263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F7D0C2-E290-7DD0-0CC4-261CBBB5A5C6}"/>
              </a:ext>
            </a:extLst>
          </p:cNvPr>
          <p:cNvSpPr txBox="1"/>
          <p:nvPr/>
        </p:nvSpPr>
        <p:spPr>
          <a:xfrm>
            <a:off x="371475" y="232007"/>
            <a:ext cx="11344275" cy="6494085"/>
          </a:xfrm>
          <a:prstGeom prst="rect">
            <a:avLst/>
          </a:prstGeom>
          <a:noFill/>
        </p:spPr>
        <p:txBody>
          <a:bodyPr wrap="square" lIns="91440" tIns="45720" rIns="91440" bIns="45720" rtlCol="0" anchor="t">
            <a:spAutoFit/>
          </a:bodyPr>
          <a:lstStyle/>
          <a:p>
            <a:pPr algn="ctr"/>
            <a:r>
              <a:rPr lang="en-US" sz="2800" b="1" dirty="0"/>
              <a:t>Activity 2.2 - Designing an electrical circuit </a:t>
            </a:r>
          </a:p>
          <a:p>
            <a:pPr algn="ctr"/>
            <a:endParaRPr lang="en-US" sz="2800" b="1" dirty="0"/>
          </a:p>
          <a:p>
            <a:pPr marL="0" indent="0">
              <a:buNone/>
            </a:pPr>
            <a:r>
              <a:rPr lang="en-US" sz="2400" b="0" dirty="0">
                <a:solidFill>
                  <a:srgbClr val="000000"/>
                </a:solidFill>
                <a:effectLst/>
                <a:latin typeface="Calibri" panose="020F0502020204030204" pitchFamily="34" charset="0"/>
                <a:cs typeface="Calibri" panose="020F0502020204030204" pitchFamily="34" charset="0"/>
              </a:rPr>
              <a:t>YOUR CHALLENGE: Go into the virtual lab provided at </a:t>
            </a:r>
            <a:r>
              <a:rPr lang="en-US" sz="2400" b="0" u="sng" dirty="0">
                <a:solidFill>
                  <a:srgbClr val="000000"/>
                </a:solidFill>
                <a:effectLst/>
                <a:latin typeface="Calibri" panose="020F0502020204030204" pitchFamily="34" charset="0"/>
                <a:cs typeface="Calibri" panose="020F0502020204030204" pitchFamily="34" charset="0"/>
              </a:rPr>
              <a:t>https://phet.colorado.edu/en/simulations/circuit-construction-kit-dc</a:t>
            </a:r>
            <a:r>
              <a:rPr lang="en-US" sz="2400" b="0" dirty="0">
                <a:solidFill>
                  <a:srgbClr val="000000"/>
                </a:solidFill>
                <a:effectLst/>
                <a:latin typeface="Calibri" panose="020F0502020204030204" pitchFamily="34" charset="0"/>
                <a:cs typeface="Calibri" panose="020F0502020204030204" pitchFamily="34" charset="0"/>
              </a:rPr>
              <a:t> and click on the play button to get started.</a:t>
            </a:r>
          </a:p>
          <a:p>
            <a:pPr marL="0" indent="0">
              <a:buNone/>
            </a:pPr>
            <a:endParaRPr lang="en-US" sz="2400" dirty="0">
              <a:latin typeface="Calibri" panose="020F0502020204030204" pitchFamily="34" charset="0"/>
              <a:cs typeface="Calibri" panose="020F0502020204030204" pitchFamily="34" charset="0"/>
            </a:endParaRPr>
          </a:p>
          <a:p>
            <a:r>
              <a:rPr lang="en-US" sz="2400" b="0" dirty="0">
                <a:solidFill>
                  <a:srgbClr val="000000"/>
                </a:solidFill>
                <a:effectLst/>
                <a:latin typeface="Calibri" panose="020F0502020204030204" pitchFamily="34" charset="0"/>
                <a:cs typeface="Calibri" panose="020F0502020204030204" pitchFamily="34" charset="0"/>
              </a:rPr>
              <a:t>Then build two separate electrical circuits : one for the tone pathway and another for the shock pathway. How do they differ? </a:t>
            </a:r>
          </a:p>
          <a:p>
            <a:pPr marL="0" indent="0">
              <a:buNone/>
            </a:pPr>
            <a:r>
              <a:rPr lang="en-US" sz="2400" b="0" dirty="0">
                <a:solidFill>
                  <a:srgbClr val="000000"/>
                </a:solidFill>
                <a:effectLst/>
                <a:latin typeface="Calibri" panose="020F0502020204030204" pitchFamily="34" charset="0"/>
                <a:cs typeface="Calibri" panose="020F0502020204030204" pitchFamily="34" charset="0"/>
              </a:rPr>
              <a:t>Hint - you will need a battery, a wire, a resistor, and a light bulb</a:t>
            </a:r>
          </a:p>
          <a:p>
            <a:pPr marL="0" indent="0">
              <a:buNone/>
            </a:pPr>
            <a:endParaRPr lang="en-US" sz="2400" b="0" dirty="0">
              <a:solidFill>
                <a:srgbClr val="000000"/>
              </a:solidFill>
              <a:effectLst/>
              <a:latin typeface="Calibri" panose="020F0502020204030204" pitchFamily="34" charset="0"/>
              <a:cs typeface="Calibri" panose="020F0502020204030204" pitchFamily="34" charset="0"/>
            </a:endParaRPr>
          </a:p>
          <a:p>
            <a:pPr marL="0" indent="0">
              <a:buNone/>
            </a:pPr>
            <a:r>
              <a:rPr lang="en-US" sz="2400" b="0" dirty="0">
                <a:solidFill>
                  <a:srgbClr val="000000"/>
                </a:solidFill>
                <a:effectLst/>
                <a:latin typeface="Calibri" panose="020F0502020204030204" pitchFamily="34" charset="0"/>
                <a:cs typeface="Calibri" panose="020F0502020204030204" pitchFamily="34" charset="0"/>
              </a:rPr>
              <a:t>After they are done, show them the breadboard circuit with one circuit – battery, wire, resistor and light bulb or LED. Explain how that works, to consolidate their understanding of a circuit or pathway.</a:t>
            </a:r>
          </a:p>
          <a:p>
            <a:pPr marL="0" indent="0">
              <a:buNone/>
            </a:pPr>
            <a:endParaRPr lang="en-US" sz="2400" dirty="0">
              <a:latin typeface="Calibri" panose="020F0502020204030204" pitchFamily="34" charset="0"/>
              <a:cs typeface="Calibri" panose="020F0502020204030204" pitchFamily="34" charset="0"/>
            </a:endParaRPr>
          </a:p>
          <a:p>
            <a:pPr marL="0" indent="0">
              <a:buNone/>
            </a:pPr>
            <a:endParaRPr lang="en-US" sz="2400" b="0" dirty="0">
              <a:solidFill>
                <a:srgbClr val="000000"/>
              </a:solidFill>
              <a:effectLst/>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en-US" sz="2400" b="0" dirty="0">
                <a:solidFill>
                  <a:srgbClr val="000000"/>
                </a:solidFill>
                <a:effectLst/>
                <a:latin typeface="Calibri" panose="020F0502020204030204" pitchFamily="34" charset="0"/>
                <a:cs typeface="Calibri" panose="020F0502020204030204" pitchFamily="34" charset="0"/>
              </a:rPr>
              <a:t>Solution for the teacher is provided at the end of this set of slides.</a:t>
            </a:r>
          </a:p>
        </p:txBody>
      </p:sp>
    </p:spTree>
    <p:extLst>
      <p:ext uri="{BB962C8B-B14F-4D97-AF65-F5344CB8AC3E}">
        <p14:creationId xmlns:p14="http://schemas.microsoft.com/office/powerpoint/2010/main" val="3189109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F7D0C2-E290-7DD0-0CC4-261CBBB5A5C6}"/>
              </a:ext>
            </a:extLst>
          </p:cNvPr>
          <p:cNvSpPr txBox="1"/>
          <p:nvPr/>
        </p:nvSpPr>
        <p:spPr>
          <a:xfrm>
            <a:off x="487246" y="232007"/>
            <a:ext cx="11039707" cy="6063198"/>
          </a:xfrm>
          <a:prstGeom prst="rect">
            <a:avLst/>
          </a:prstGeom>
          <a:noFill/>
        </p:spPr>
        <p:txBody>
          <a:bodyPr wrap="square" lIns="91440" tIns="45720" rIns="91440" bIns="45720" rtlCol="0" anchor="t">
            <a:spAutoFit/>
          </a:bodyPr>
          <a:lstStyle/>
          <a:p>
            <a:pPr algn="ctr"/>
            <a:r>
              <a:rPr lang="en-US" sz="2800" b="1" dirty="0"/>
              <a:t>Activity 2.3 -  Pavlovian reward conditioning</a:t>
            </a:r>
          </a:p>
          <a:p>
            <a:r>
              <a:rPr lang="en-US" sz="2400" dirty="0">
                <a:latin typeface="Calibri" panose="020F0502020204030204" pitchFamily="34" charset="0"/>
                <a:cs typeface="Calibri" panose="020F0502020204030204" pitchFamily="34" charset="0"/>
              </a:rPr>
              <a:t>In this activity, you will use the Colab notebook </a:t>
            </a:r>
            <a:r>
              <a:rPr lang="en-US" sz="2400" dirty="0">
                <a:solidFill>
                  <a:srgbClr val="0000FF"/>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what-is-fear.ipynb</a:t>
            </a:r>
            <a:r>
              <a:rPr lang="en-US" sz="2400" dirty="0">
                <a:solidFill>
                  <a:srgbClr val="0000FF"/>
                </a:solidFill>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to comprehend how the amygdala fires in response to reward in the case of a bell ring when it has previous been paired with a reward of food. </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You will thus learn about how reward is learned at the neuronal and neural pathway levels.</a:t>
            </a:r>
          </a:p>
          <a:p>
            <a:endParaRPr lang="en-US" sz="2400" dirty="0">
              <a:latin typeface="Calibri" panose="020F0502020204030204" pitchFamily="34" charset="0"/>
              <a:cs typeface="Calibri" panose="020F0502020204030204" pitchFamily="34" charset="0"/>
            </a:endParaRPr>
          </a:p>
          <a:p>
            <a:r>
              <a:rPr lang="en-US" sz="2400" u="sng" dirty="0">
                <a:latin typeface="Calibri" panose="020F0502020204030204" pitchFamily="34" charset="0"/>
                <a:cs typeface="Calibri" panose="020F0502020204030204" pitchFamily="34" charset="0"/>
              </a:rPr>
              <a:t>TO DO</a:t>
            </a:r>
            <a:r>
              <a:rPr lang="en-US" sz="2400" dirty="0">
                <a:latin typeface="Calibri" panose="020F0502020204030204" pitchFamily="34" charset="0"/>
                <a:cs typeface="Calibri" panose="020F0502020204030204" pitchFamily="34" charset="0"/>
              </a:rPr>
              <a:t>:</a:t>
            </a:r>
          </a:p>
          <a:p>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Adjust the given values to get the amygdala neuron (a different one from the fear neuron) to fire at the baseline value of &lt; 0.5 Hz (once in 2 seconds).</a:t>
            </a:r>
          </a:p>
          <a:p>
            <a:pPr marL="285750" indent="-28575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Adjust the given values to get the amygdala to signal food, i.e., fire at a value of approximately 5 Hz (five times per second). Note that this represents a different neuron from the fear one.</a:t>
            </a:r>
          </a:p>
        </p:txBody>
      </p:sp>
    </p:spTree>
    <p:extLst>
      <p:ext uri="{BB962C8B-B14F-4D97-AF65-F5344CB8AC3E}">
        <p14:creationId xmlns:p14="http://schemas.microsoft.com/office/powerpoint/2010/main" val="3247134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F7D0C2-E290-7DD0-0CC4-261CBBB5A5C6}"/>
              </a:ext>
            </a:extLst>
          </p:cNvPr>
          <p:cNvSpPr txBox="1"/>
          <p:nvPr/>
        </p:nvSpPr>
        <p:spPr>
          <a:xfrm>
            <a:off x="487246" y="232007"/>
            <a:ext cx="11039707" cy="5693866"/>
          </a:xfrm>
          <a:prstGeom prst="rect">
            <a:avLst/>
          </a:prstGeom>
          <a:noFill/>
        </p:spPr>
        <p:txBody>
          <a:bodyPr wrap="square" lIns="91440" tIns="45720" rIns="91440" bIns="45720" rtlCol="0" anchor="t">
            <a:spAutoFit/>
          </a:bodyPr>
          <a:lstStyle/>
          <a:p>
            <a:pPr algn="ctr"/>
            <a:r>
              <a:rPr lang="en-US" sz="2800" b="1" dirty="0"/>
              <a:t>Activity 2.4 – Pavlovian fear conditioning</a:t>
            </a:r>
          </a:p>
          <a:p>
            <a:r>
              <a:rPr lang="en-US" sz="2400" dirty="0">
                <a:latin typeface="Calibri" panose="020F0502020204030204" pitchFamily="34" charset="0"/>
                <a:cs typeface="Calibri" panose="020F0502020204030204" pitchFamily="34" charset="0"/>
              </a:rPr>
              <a:t>In this activity, you will use the Colab notebook </a:t>
            </a:r>
            <a:r>
              <a:rPr lang="en-US" sz="2400" dirty="0">
                <a:solidFill>
                  <a:srgbClr val="0000FF"/>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what-is-fear.ipynb</a:t>
            </a:r>
            <a:r>
              <a:rPr lang="en-US" sz="2400" dirty="0">
                <a:solidFill>
                  <a:srgbClr val="0000FF"/>
                </a:solidFill>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to comprehend how the amygdala fires in response to sound during the baseline state, e.g., when you hear music that you like. You will then find out how the amygdala signals fear for the same sound when it has previously been paired with a scary outcome, i.e., shock. </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You will thus learn how fear is learned at the neuronal and neural pathway levels.</a:t>
            </a:r>
          </a:p>
          <a:p>
            <a:endParaRPr lang="en-US" sz="2400" dirty="0">
              <a:latin typeface="Calibri" panose="020F0502020204030204" pitchFamily="34" charset="0"/>
              <a:cs typeface="Calibri" panose="020F0502020204030204" pitchFamily="34" charset="0"/>
            </a:endParaRPr>
          </a:p>
          <a:p>
            <a:r>
              <a:rPr lang="en-US" sz="2400" u="sng" dirty="0">
                <a:latin typeface="Calibri" panose="020F0502020204030204" pitchFamily="34" charset="0"/>
                <a:cs typeface="Calibri" panose="020F0502020204030204" pitchFamily="34" charset="0"/>
              </a:rPr>
              <a:t>TO DO</a:t>
            </a:r>
            <a:r>
              <a:rPr lang="en-US" sz="2400" dirty="0">
                <a:latin typeface="Calibri" panose="020F0502020204030204" pitchFamily="34" charset="0"/>
                <a:cs typeface="Calibri" panose="020F0502020204030204" pitchFamily="34" charset="0"/>
              </a:rPr>
              <a:t>:</a:t>
            </a:r>
          </a:p>
          <a:p>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Adjust the given values to get the amygdala neuron to fire at the baseline value of &lt; 0.5 Hz (once in 2 seconds).</a:t>
            </a:r>
          </a:p>
          <a:p>
            <a:pPr marL="285750" indent="-28575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Adjust the given values to get the amygdala to signal fear, i.e., fire at a value of &gt; 7 Hz (seven times per second). </a:t>
            </a:r>
          </a:p>
        </p:txBody>
      </p:sp>
    </p:spTree>
    <p:extLst>
      <p:ext uri="{BB962C8B-B14F-4D97-AF65-F5344CB8AC3E}">
        <p14:creationId xmlns:p14="http://schemas.microsoft.com/office/powerpoint/2010/main" val="3178566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838200" y="365125"/>
            <a:ext cx="10452100" cy="10858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600" b="1" dirty="0"/>
              <a:t>Conclusion</a:t>
            </a:r>
            <a:endParaRPr sz="3600" b="1" dirty="0"/>
          </a:p>
        </p:txBody>
      </p:sp>
      <p:sp>
        <p:nvSpPr>
          <p:cNvPr id="137" name="Google Shape;137;p10"/>
          <p:cNvSpPr txBox="1">
            <a:spLocks noGrp="1"/>
          </p:cNvSpPr>
          <p:nvPr>
            <p:ph type="body" idx="1"/>
          </p:nvPr>
        </p:nvSpPr>
        <p:spPr>
          <a:xfrm>
            <a:off x="412750" y="1450976"/>
            <a:ext cx="10877550" cy="5121274"/>
          </a:xfrm>
          <a:prstGeom prst="rect">
            <a:avLst/>
          </a:prstGeom>
          <a:noFill/>
          <a:ln>
            <a:noFill/>
          </a:ln>
        </p:spPr>
        <p:txBody>
          <a:bodyPr spcFirstLastPara="1" wrap="square" lIns="91425" tIns="45700" rIns="91425" bIns="45700" anchor="t" anchorCtr="0">
            <a:noAutofit/>
          </a:bodyPr>
          <a:lstStyle/>
          <a:p>
            <a:pPr marL="685800" lvl="1" indent="-304800" algn="l" rtl="0">
              <a:lnSpc>
                <a:spcPct val="90000"/>
              </a:lnSpc>
              <a:spcBef>
                <a:spcPts val="0"/>
              </a:spcBef>
              <a:spcAft>
                <a:spcPts val="0"/>
              </a:spcAft>
              <a:buClr>
                <a:schemeClr val="dk1"/>
              </a:buClr>
              <a:buSzPts val="3000"/>
              <a:buChar char="•"/>
            </a:pPr>
            <a:r>
              <a:rPr lang="en-US" sz="3000" dirty="0"/>
              <a:t>We learned about the neural pathways that cause us to fear, and that fear can be both innate and learned.</a:t>
            </a:r>
            <a:endParaRPr sz="3000" dirty="0"/>
          </a:p>
          <a:p>
            <a:pPr marL="685800" lvl="1" indent="-304800" algn="l" rtl="0">
              <a:lnSpc>
                <a:spcPct val="90000"/>
              </a:lnSpc>
              <a:spcBef>
                <a:spcPts val="1000"/>
              </a:spcBef>
              <a:spcAft>
                <a:spcPts val="0"/>
              </a:spcAft>
              <a:buClr>
                <a:schemeClr val="dk1"/>
              </a:buClr>
              <a:buSzPts val="3000"/>
              <a:buChar char="•"/>
            </a:pPr>
            <a:r>
              <a:rPr lang="en-US" sz="3000" dirty="0"/>
              <a:t>We learned about Pavlovian reward conditioning with the dog. We also learned about Pavlovian fear conditioning, and how it was applied in an experiment involving rats using a tone and shock. </a:t>
            </a:r>
          </a:p>
          <a:p>
            <a:pPr marL="685800" lvl="1" indent="-304800" algn="l" rtl="0">
              <a:lnSpc>
                <a:spcPct val="90000"/>
              </a:lnSpc>
              <a:spcBef>
                <a:spcPts val="1000"/>
              </a:spcBef>
              <a:spcAft>
                <a:spcPts val="0"/>
              </a:spcAft>
              <a:buClr>
                <a:schemeClr val="dk1"/>
              </a:buClr>
              <a:buSzPts val="3000"/>
              <a:buChar char="•"/>
            </a:pPr>
            <a:r>
              <a:rPr lang="en-US" sz="3000" dirty="0"/>
              <a:t>We explored the neural pathways in the mammalian brain that are responsible for learning reward/fear and how the amygdala responds to fear. Specifically, we focused on the pathway that goes from sensory neurons to the thalamus and then to the amygdala. Later tutorials will build on this and provide details.</a:t>
            </a:r>
            <a:endParaRPr sz="3000" dirty="0"/>
          </a:p>
          <a:p>
            <a:pPr marL="0" lvl="0" indent="0" algn="l" rtl="0">
              <a:lnSpc>
                <a:spcPct val="90000"/>
              </a:lnSpc>
              <a:spcBef>
                <a:spcPts val="1000"/>
              </a:spcBef>
              <a:spcAft>
                <a:spcPts val="0"/>
              </a:spcAft>
              <a:buNone/>
            </a:pPr>
            <a:endParaRPr sz="3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415600" y="115577"/>
            <a:ext cx="11319200" cy="1522723"/>
          </a:xfrm>
          <a:prstGeom prst="rect">
            <a:avLst/>
          </a:prstGeom>
        </p:spPr>
        <p:txBody>
          <a:bodyPr spcFirstLastPara="1" wrap="square" lIns="121900" tIns="121900" rIns="121900" bIns="121900" anchor="t" anchorCtr="0">
            <a:noAutofit/>
          </a:bodyPr>
          <a:lstStyle/>
          <a:p>
            <a:pPr algn="ctr"/>
            <a:r>
              <a:rPr lang="en-US" sz="3100" b="1" dirty="0">
                <a:solidFill>
                  <a:schemeClr val="tx1"/>
                </a:solidFill>
                <a:highlight>
                  <a:srgbClr val="FFFF00"/>
                </a:highlight>
              </a:rPr>
              <a:t>Why should this interest me? The fear circuit is also involved in mental health disorders such as ANXIETY, PHOBIA, etc</a:t>
            </a:r>
            <a:r>
              <a:rPr lang="en-US" sz="3100" dirty="0">
                <a:solidFill>
                  <a:schemeClr val="tx1"/>
                </a:solidFill>
                <a:highlight>
                  <a:srgbClr val="FFFF00"/>
                </a:highlight>
              </a:rPr>
              <a:t>.….</a:t>
            </a:r>
            <a:br>
              <a:rPr lang="en-US" sz="3100" dirty="0">
                <a:solidFill>
                  <a:schemeClr val="tx1"/>
                </a:solidFill>
                <a:highlight>
                  <a:srgbClr val="FFFF00"/>
                </a:highlight>
              </a:rPr>
            </a:br>
            <a:r>
              <a:rPr lang="en-US" sz="2000" b="1" dirty="0">
                <a:solidFill>
                  <a:srgbClr val="FF0000"/>
                </a:solidFill>
                <a:highlight>
                  <a:srgbClr val="FFFF00"/>
                </a:highlight>
              </a:rPr>
              <a:t>Not understood presently and thus an attractive area for research in your career if interested.</a:t>
            </a:r>
            <a:endParaRPr sz="2000" b="1" dirty="0">
              <a:solidFill>
                <a:srgbClr val="FF0000"/>
              </a:solidFill>
              <a:highlight>
                <a:srgbClr val="FFFF00"/>
              </a:highlight>
            </a:endParaRPr>
          </a:p>
        </p:txBody>
      </p:sp>
      <p:sp>
        <p:nvSpPr>
          <p:cNvPr id="2" name="Slide Number Placeholder 1">
            <a:extLst>
              <a:ext uri="{FF2B5EF4-FFF2-40B4-BE49-F238E27FC236}">
                <a16:creationId xmlns:a16="http://schemas.microsoft.com/office/drawing/2014/main" id="{2267A2DD-005B-A92A-FFE3-DDB0CD347330}"/>
              </a:ext>
            </a:extLst>
          </p:cNvPr>
          <p:cNvSpPr>
            <a:spLocks noGrp="1"/>
          </p:cNvSpPr>
          <p:nvPr>
            <p:ph type="sldNum" idx="12"/>
          </p:nvPr>
        </p:nvSpPr>
        <p:spPr/>
        <p:txBody>
          <a:bodyPr/>
          <a:lstStyle/>
          <a:p>
            <a:fld id="{00000000-1234-1234-1234-123412341234}" type="slidenum">
              <a:rPr lang="en" smtClean="0"/>
              <a:pPr/>
              <a:t>19</a:t>
            </a:fld>
            <a:endParaRPr lang="en" dirty="0"/>
          </a:p>
        </p:txBody>
      </p:sp>
      <p:sp>
        <p:nvSpPr>
          <p:cNvPr id="5" name="Google Shape;60;p14">
            <a:extLst>
              <a:ext uri="{FF2B5EF4-FFF2-40B4-BE49-F238E27FC236}">
                <a16:creationId xmlns:a16="http://schemas.microsoft.com/office/drawing/2014/main" id="{AA68538B-83ED-BE23-ECE9-ED9D0FC79EC0}"/>
              </a:ext>
            </a:extLst>
          </p:cNvPr>
          <p:cNvSpPr txBox="1">
            <a:spLocks noGrp="1"/>
          </p:cNvSpPr>
          <p:nvPr>
            <p:ph type="body" idx="1"/>
          </p:nvPr>
        </p:nvSpPr>
        <p:spPr>
          <a:xfrm>
            <a:off x="415600" y="1723081"/>
            <a:ext cx="11166800" cy="4756942"/>
          </a:xfrm>
          <a:prstGeom prst="rect">
            <a:avLst/>
          </a:prstGeom>
        </p:spPr>
        <p:txBody>
          <a:bodyPr spcFirstLastPara="1" wrap="square" lIns="91425" tIns="91425" rIns="91425" bIns="91425" anchor="t" anchorCtr="0">
            <a:normAutofit lnSpcReduction="10000"/>
          </a:bodyPr>
          <a:lstStyle/>
          <a:p>
            <a:pPr marL="0" indent="0">
              <a:lnSpc>
                <a:spcPct val="100000"/>
              </a:lnSpc>
              <a:buNone/>
            </a:pPr>
            <a:r>
              <a:rPr lang="en-US" sz="3000" b="1" dirty="0">
                <a:solidFill>
                  <a:schemeClr val="tx1"/>
                </a:solidFill>
              </a:rPr>
              <a:t>What is fear?</a:t>
            </a:r>
            <a:endParaRPr sz="3000" b="1" dirty="0">
              <a:solidFill>
                <a:schemeClr val="tx1"/>
              </a:solidFill>
            </a:endParaRPr>
          </a:p>
          <a:p>
            <a:pPr marL="457200" lvl="0" indent="-406400" algn="l" rtl="0">
              <a:lnSpc>
                <a:spcPct val="100000"/>
              </a:lnSpc>
              <a:spcBef>
                <a:spcPts val="0"/>
              </a:spcBef>
              <a:spcAft>
                <a:spcPts val="0"/>
              </a:spcAft>
              <a:buClr>
                <a:schemeClr val="dk1"/>
              </a:buClr>
              <a:buSzPts val="2800"/>
              <a:buChar char="-"/>
            </a:pPr>
            <a:r>
              <a:rPr lang="en" sz="3000" dirty="0">
                <a:solidFill>
                  <a:schemeClr val="tx1"/>
                </a:solidFill>
              </a:rPr>
              <a:t>A response to an immediate threat; activates the flight-or-fight response; results in increased heart rate and blood flow</a:t>
            </a:r>
            <a:endParaRPr sz="3000" dirty="0">
              <a:solidFill>
                <a:schemeClr val="tx1"/>
              </a:solidFill>
            </a:endParaRPr>
          </a:p>
          <a:p>
            <a:pPr marL="0" lvl="0" indent="0" algn="l" rtl="0">
              <a:lnSpc>
                <a:spcPct val="100000"/>
              </a:lnSpc>
              <a:spcBef>
                <a:spcPts val="0"/>
              </a:spcBef>
              <a:spcAft>
                <a:spcPts val="0"/>
              </a:spcAft>
              <a:buNone/>
            </a:pPr>
            <a:endParaRPr sz="3000" dirty="0">
              <a:solidFill>
                <a:schemeClr val="tx1"/>
              </a:solidFill>
            </a:endParaRPr>
          </a:p>
          <a:p>
            <a:pPr marL="0" lvl="0" indent="0" algn="l" rtl="0">
              <a:lnSpc>
                <a:spcPct val="100000"/>
              </a:lnSpc>
              <a:spcBef>
                <a:spcPts val="0"/>
              </a:spcBef>
              <a:spcAft>
                <a:spcPts val="0"/>
              </a:spcAft>
              <a:buNone/>
            </a:pPr>
            <a:r>
              <a:rPr lang="en" sz="3000" b="1" dirty="0">
                <a:solidFill>
                  <a:schemeClr val="tx1"/>
                </a:solidFill>
              </a:rPr>
              <a:t>What is anxiety?</a:t>
            </a:r>
            <a:endParaRPr sz="3000" b="1" dirty="0">
              <a:solidFill>
                <a:schemeClr val="tx1"/>
              </a:solidFill>
            </a:endParaRPr>
          </a:p>
          <a:p>
            <a:pPr marL="457200" lvl="0" indent="-406400" algn="l" rtl="0">
              <a:lnSpc>
                <a:spcPct val="100000"/>
              </a:lnSpc>
              <a:spcBef>
                <a:spcPts val="0"/>
              </a:spcBef>
              <a:spcAft>
                <a:spcPts val="0"/>
              </a:spcAft>
              <a:buClr>
                <a:schemeClr val="dk1"/>
              </a:buClr>
              <a:buSzPts val="2800"/>
              <a:buChar char="-"/>
            </a:pPr>
            <a:r>
              <a:rPr lang="en" sz="3000" dirty="0">
                <a:solidFill>
                  <a:schemeClr val="tx1"/>
                </a:solidFill>
              </a:rPr>
              <a:t>Apprehension </a:t>
            </a:r>
            <a:r>
              <a:rPr lang="en" sz="3000" u="sng" dirty="0">
                <a:solidFill>
                  <a:schemeClr val="tx1"/>
                </a:solidFill>
              </a:rPr>
              <a:t>about a future threat</a:t>
            </a:r>
            <a:r>
              <a:rPr lang="en" sz="3000" dirty="0">
                <a:solidFill>
                  <a:schemeClr val="tx1"/>
                </a:solidFill>
              </a:rPr>
              <a:t>; causes muscle tension, vigilance, caution, or avoidant behavior</a:t>
            </a:r>
          </a:p>
          <a:p>
            <a:pPr marL="50800" lvl="0" indent="0" algn="l" rtl="0">
              <a:lnSpc>
                <a:spcPct val="100000"/>
              </a:lnSpc>
              <a:spcBef>
                <a:spcPts val="0"/>
              </a:spcBef>
              <a:spcAft>
                <a:spcPts val="0"/>
              </a:spcAft>
              <a:buClr>
                <a:schemeClr val="dk1"/>
              </a:buClr>
              <a:buSzPts val="2800"/>
              <a:buNone/>
            </a:pPr>
            <a:endParaRPr lang="en" sz="3000" dirty="0">
              <a:solidFill>
                <a:schemeClr val="tx1"/>
              </a:solidFill>
            </a:endParaRPr>
          </a:p>
          <a:p>
            <a:pPr marL="0" lvl="0" indent="0" algn="l" rtl="0">
              <a:lnSpc>
                <a:spcPct val="100000"/>
              </a:lnSpc>
              <a:spcBef>
                <a:spcPts val="0"/>
              </a:spcBef>
              <a:spcAft>
                <a:spcPts val="0"/>
              </a:spcAft>
              <a:buNone/>
            </a:pPr>
            <a:r>
              <a:rPr lang="en-US" sz="3000" b="1" dirty="0">
                <a:solidFill>
                  <a:schemeClr val="tx1"/>
                </a:solidFill>
              </a:rPr>
              <a:t>What is phobia?</a:t>
            </a:r>
          </a:p>
          <a:p>
            <a:pPr marL="457200" lvl="0" indent="-406400" algn="l" rtl="0">
              <a:lnSpc>
                <a:spcPct val="100000"/>
              </a:lnSpc>
              <a:spcBef>
                <a:spcPts val="0"/>
              </a:spcBef>
              <a:spcAft>
                <a:spcPts val="0"/>
              </a:spcAft>
              <a:buClr>
                <a:schemeClr val="dk1"/>
              </a:buClr>
              <a:buSzPts val="2800"/>
              <a:buChar char="-"/>
            </a:pPr>
            <a:r>
              <a:rPr lang="en-US" sz="3000" u="sng" dirty="0">
                <a:solidFill>
                  <a:schemeClr val="tx1"/>
                </a:solidFill>
              </a:rPr>
              <a:t>Persistent, unrealistic, and intense fear of a specific stimulus</a:t>
            </a:r>
            <a:r>
              <a:rPr lang="en-US" sz="3000" dirty="0">
                <a:solidFill>
                  <a:schemeClr val="tx1"/>
                </a:solidFill>
              </a:rPr>
              <a:t>; causes avoidance behavior</a:t>
            </a:r>
          </a:p>
          <a:p>
            <a:pPr marL="50800" lvl="0" indent="0" algn="l" rtl="0">
              <a:lnSpc>
                <a:spcPct val="100000"/>
              </a:lnSpc>
              <a:spcBef>
                <a:spcPts val="0"/>
              </a:spcBef>
              <a:spcAft>
                <a:spcPts val="0"/>
              </a:spcAft>
              <a:buClr>
                <a:schemeClr val="dk1"/>
              </a:buClr>
              <a:buSzPts val="2800"/>
              <a:buNone/>
            </a:pPr>
            <a:endParaRPr lang="en" sz="20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3"/>
          <p:cNvSpPr txBox="1">
            <a:spLocks noGrp="1"/>
          </p:cNvSpPr>
          <p:nvPr>
            <p:ph type="body" idx="1"/>
          </p:nvPr>
        </p:nvSpPr>
        <p:spPr>
          <a:xfrm>
            <a:off x="317113" y="386652"/>
            <a:ext cx="11455788" cy="4613973"/>
          </a:xfrm>
          <a:prstGeom prst="rect">
            <a:avLst/>
          </a:prstGeom>
          <a:noFill/>
          <a:ln>
            <a:noFill/>
          </a:ln>
        </p:spPr>
        <p:txBody>
          <a:bodyPr spcFirstLastPara="1" wrap="square" lIns="91425" tIns="45700" rIns="91425" bIns="45700" anchor="t" anchorCtr="0">
            <a:normAutofit/>
          </a:bodyPr>
          <a:lstStyle/>
          <a:p>
            <a:pPr marL="13335" lvl="0" indent="0" algn="ctr" rtl="0">
              <a:lnSpc>
                <a:spcPct val="90000"/>
              </a:lnSpc>
              <a:spcBef>
                <a:spcPts val="0"/>
              </a:spcBef>
              <a:spcAft>
                <a:spcPts val="0"/>
              </a:spcAft>
              <a:buClr>
                <a:schemeClr val="dk1"/>
              </a:buClr>
              <a:buSzPct val="100000"/>
              <a:buNone/>
            </a:pPr>
            <a:endParaRPr lang="en-US" sz="2700" b="1" dirty="0">
              <a:solidFill>
                <a:schemeClr val="tx1"/>
              </a:solidFill>
            </a:endParaRPr>
          </a:p>
          <a:p>
            <a:pPr marL="13335" lvl="0" indent="0" algn="ctr" rtl="0">
              <a:lnSpc>
                <a:spcPct val="90000"/>
              </a:lnSpc>
              <a:spcBef>
                <a:spcPts val="0"/>
              </a:spcBef>
              <a:spcAft>
                <a:spcPts val="0"/>
              </a:spcAft>
              <a:buClr>
                <a:schemeClr val="dk1"/>
              </a:buClr>
              <a:buSzPct val="100000"/>
              <a:buNone/>
            </a:pPr>
            <a:r>
              <a:rPr lang="en-US" sz="4000" b="1" dirty="0">
                <a:solidFill>
                  <a:schemeClr val="tx1"/>
                </a:solidFill>
              </a:rPr>
              <a:t>Starting Activity</a:t>
            </a:r>
          </a:p>
          <a:p>
            <a:pPr marL="13335" lvl="0" indent="0" algn="ctr" rtl="0">
              <a:lnSpc>
                <a:spcPct val="90000"/>
              </a:lnSpc>
              <a:spcBef>
                <a:spcPts val="0"/>
              </a:spcBef>
              <a:spcAft>
                <a:spcPts val="0"/>
              </a:spcAft>
              <a:buClr>
                <a:schemeClr val="dk1"/>
              </a:buClr>
              <a:buSzPct val="100000"/>
              <a:buNone/>
            </a:pPr>
            <a:endParaRPr lang="en-US" sz="2700" dirty="0">
              <a:solidFill>
                <a:schemeClr val="tx1"/>
              </a:solidFill>
            </a:endParaRPr>
          </a:p>
          <a:p>
            <a:pPr marL="13335" lvl="0" indent="0" algn="ctr" rtl="0">
              <a:lnSpc>
                <a:spcPct val="90000"/>
              </a:lnSpc>
              <a:spcBef>
                <a:spcPts val="0"/>
              </a:spcBef>
              <a:spcAft>
                <a:spcPts val="0"/>
              </a:spcAft>
              <a:buClr>
                <a:schemeClr val="dk1"/>
              </a:buClr>
              <a:buSzPct val="100000"/>
              <a:buNone/>
            </a:pPr>
            <a:endParaRPr lang="en-US" sz="2700" dirty="0">
              <a:solidFill>
                <a:schemeClr val="tx1"/>
              </a:solidFill>
            </a:endParaRPr>
          </a:p>
          <a:p>
            <a:pPr marL="228600" lvl="0" indent="-215265" algn="l" rtl="0">
              <a:lnSpc>
                <a:spcPct val="90000"/>
              </a:lnSpc>
              <a:spcBef>
                <a:spcPts val="0"/>
              </a:spcBef>
              <a:spcAft>
                <a:spcPts val="0"/>
              </a:spcAft>
              <a:buClr>
                <a:schemeClr val="dk1"/>
              </a:buClr>
              <a:buSzPct val="100000"/>
              <a:buChar char="•"/>
            </a:pPr>
            <a:r>
              <a:rPr lang="en-US" dirty="0">
                <a:solidFill>
                  <a:schemeClr val="tx1"/>
                </a:solidFill>
              </a:rPr>
              <a:t>Sketch the electrical circuit (or pathway) that starts your car. The sketch should include switch (when you insert the key in ignition), to ….. to …..  </a:t>
            </a:r>
          </a:p>
          <a:p>
            <a:pPr marL="228600" lvl="0" indent="-215265" algn="l" rtl="0">
              <a:lnSpc>
                <a:spcPct val="90000"/>
              </a:lnSpc>
              <a:spcBef>
                <a:spcPts val="0"/>
              </a:spcBef>
              <a:spcAft>
                <a:spcPts val="0"/>
              </a:spcAft>
              <a:buClr>
                <a:schemeClr val="dk1"/>
              </a:buClr>
              <a:buSzPct val="100000"/>
              <a:buChar char="•"/>
            </a:pPr>
            <a:endParaRPr lang="en-US" dirty="0">
              <a:solidFill>
                <a:schemeClr val="tx1"/>
              </a:solidFill>
            </a:endParaRPr>
          </a:p>
          <a:p>
            <a:pPr marL="228600" lvl="0" indent="-215265" algn="l" rtl="0">
              <a:lnSpc>
                <a:spcPct val="90000"/>
              </a:lnSpc>
              <a:spcBef>
                <a:spcPts val="0"/>
              </a:spcBef>
              <a:spcAft>
                <a:spcPts val="0"/>
              </a:spcAft>
              <a:buClr>
                <a:schemeClr val="dk1"/>
              </a:buClr>
              <a:buSzPct val="100000"/>
              <a:buChar char="•"/>
            </a:pPr>
            <a:endParaRPr lang="en-US" dirty="0">
              <a:solidFill>
                <a:schemeClr val="tx1"/>
              </a:solidFill>
            </a:endParaRPr>
          </a:p>
          <a:p>
            <a:pPr marL="228600" lvl="0" indent="-215265" algn="l" rtl="0">
              <a:lnSpc>
                <a:spcPct val="90000"/>
              </a:lnSpc>
              <a:spcBef>
                <a:spcPts val="0"/>
              </a:spcBef>
              <a:spcAft>
                <a:spcPts val="0"/>
              </a:spcAft>
              <a:buClr>
                <a:schemeClr val="dk1"/>
              </a:buClr>
              <a:buSzPct val="100000"/>
              <a:buChar char="•"/>
            </a:pPr>
            <a:r>
              <a:rPr lang="en-US" dirty="0">
                <a:solidFill>
                  <a:schemeClr val="tx1"/>
                </a:solidFill>
              </a:rPr>
              <a:t>Or you can sketch any other electrical pathway in a car or in your house, etc.  that is of interest to you.</a:t>
            </a:r>
          </a:p>
          <a:p>
            <a:pPr marL="13335" lvl="0" indent="0" algn="l" rtl="0">
              <a:lnSpc>
                <a:spcPct val="90000"/>
              </a:lnSpc>
              <a:spcBef>
                <a:spcPts val="1000"/>
              </a:spcBef>
              <a:spcAft>
                <a:spcPts val="0"/>
              </a:spcAft>
              <a:buClr>
                <a:schemeClr val="dk1"/>
              </a:buClr>
              <a:buSzPct val="100000"/>
              <a:buNone/>
            </a:pPr>
            <a:endParaRPr dirty="0">
              <a:solidFill>
                <a:schemeClr val="tx1"/>
              </a:solidFill>
            </a:endParaRPr>
          </a:p>
          <a:p>
            <a:pPr marL="685800" lvl="1" indent="-76200" algn="l" rtl="0">
              <a:lnSpc>
                <a:spcPct val="90000"/>
              </a:lnSpc>
              <a:spcBef>
                <a:spcPts val="500"/>
              </a:spcBef>
              <a:spcAft>
                <a:spcPts val="0"/>
              </a:spcAft>
              <a:buClr>
                <a:schemeClr val="dk1"/>
              </a:buClr>
              <a:buSzPct val="100000"/>
              <a:buNone/>
            </a:pPr>
            <a:endParaRPr dirty="0"/>
          </a:p>
          <a:p>
            <a:pPr marL="1143000" lvl="2" indent="-10160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7" name="Google Shape;137;p10"/>
          <p:cNvSpPr txBox="1">
            <a:spLocks noGrp="1"/>
          </p:cNvSpPr>
          <p:nvPr>
            <p:ph type="body" idx="1"/>
          </p:nvPr>
        </p:nvSpPr>
        <p:spPr>
          <a:xfrm>
            <a:off x="838200" y="415279"/>
            <a:ext cx="10515600" cy="4351338"/>
          </a:xfrm>
          <a:prstGeom prst="rect">
            <a:avLst/>
          </a:prstGeom>
          <a:noFill/>
          <a:ln>
            <a:noFill/>
          </a:ln>
        </p:spPr>
        <p:txBody>
          <a:bodyPr spcFirstLastPara="1" wrap="square" lIns="91425" tIns="45700" rIns="91425" bIns="45700" anchor="t" anchorCtr="0">
            <a:noAutofit/>
          </a:bodyPr>
          <a:lstStyle/>
          <a:p>
            <a:pPr marL="0" indent="0" algn="ctr">
              <a:buNone/>
            </a:pPr>
            <a:r>
              <a:rPr lang="en-US" b="1" dirty="0"/>
              <a:t>References and additional reading</a:t>
            </a:r>
            <a:endParaRPr lang="en-US" dirty="0"/>
          </a:p>
          <a:p>
            <a:pPr marL="285750" indent="-285750"/>
            <a:r>
              <a:rPr lang="en-US" sz="2400" dirty="0"/>
              <a:t>Mobbs D, et al., </a:t>
            </a:r>
            <a:r>
              <a:rPr lang="en-US" sz="2400" dirty="0">
                <a:hlinkClick r:id="rId3"/>
              </a:rPr>
              <a:t>On the nature of fear</a:t>
            </a:r>
            <a:r>
              <a:rPr lang="en-US" sz="2400" dirty="0"/>
              <a:t>, (Oct 10, 2019) </a:t>
            </a:r>
            <a:r>
              <a:rPr lang="en-US" sz="2400" i="1" dirty="0"/>
              <a:t>Scientific American </a:t>
            </a:r>
          </a:p>
          <a:p>
            <a:pPr marL="285750" indent="-285750"/>
            <a:r>
              <a:rPr lang="en-US" sz="2400" dirty="0"/>
              <a:t>Joseph LeDoux,  </a:t>
            </a:r>
            <a:r>
              <a:rPr lang="en-US" sz="2400" dirty="0">
                <a:hlinkClick r:id="rId4"/>
              </a:rPr>
              <a:t>Redefining fear</a:t>
            </a:r>
            <a:r>
              <a:rPr lang="en-US" sz="2400" dirty="0"/>
              <a:t>, APS William James Fellow Lecture (2015)</a:t>
            </a:r>
          </a:p>
          <a:p>
            <a:pPr marL="285750" indent="-285750"/>
            <a:r>
              <a:rPr lang="en-US" sz="2400" dirty="0"/>
              <a:t>Insel T, </a:t>
            </a:r>
            <a:r>
              <a:rPr lang="en-US" sz="2400" dirty="0">
                <a:hlinkClick r:id="rId5"/>
              </a:rPr>
              <a:t>Faulty Circuits</a:t>
            </a:r>
            <a:r>
              <a:rPr lang="en-US" sz="2400" dirty="0"/>
              <a:t>, </a:t>
            </a:r>
            <a:r>
              <a:rPr lang="en-US" sz="2400" i="1" dirty="0"/>
              <a:t>Scientific American (</a:t>
            </a:r>
            <a:r>
              <a:rPr lang="en-US" sz="2400" dirty="0"/>
              <a:t>2010)</a:t>
            </a:r>
            <a:endParaRPr sz="2400" dirty="0"/>
          </a:p>
        </p:txBody>
      </p:sp>
    </p:spTree>
    <p:extLst>
      <p:ext uri="{BB962C8B-B14F-4D97-AF65-F5344CB8AC3E}">
        <p14:creationId xmlns:p14="http://schemas.microsoft.com/office/powerpoint/2010/main" val="3087700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81B466-12EA-FFBD-686B-410991D81857}"/>
              </a:ext>
            </a:extLst>
          </p:cNvPr>
          <p:cNvSpPr txBox="1"/>
          <p:nvPr/>
        </p:nvSpPr>
        <p:spPr>
          <a:xfrm>
            <a:off x="161925" y="209550"/>
            <a:ext cx="2724150" cy="2554545"/>
          </a:xfrm>
          <a:prstGeom prst="rect">
            <a:avLst/>
          </a:prstGeom>
          <a:noFill/>
        </p:spPr>
        <p:txBody>
          <a:bodyPr wrap="square" rtlCol="0">
            <a:spAutoFit/>
          </a:bodyPr>
          <a:lstStyle/>
          <a:p>
            <a:r>
              <a:rPr lang="en-US" sz="1600" b="1" u="sng" dirty="0"/>
              <a:t>Solution to Activity 2</a:t>
            </a:r>
            <a:r>
              <a:rPr lang="en-US" sz="1600" b="1" dirty="0"/>
              <a:t>:  </a:t>
            </a:r>
          </a:p>
          <a:p>
            <a:r>
              <a:rPr lang="en-US" sz="1600" b="1" dirty="0"/>
              <a:t>Top – tone pathway,  </a:t>
            </a:r>
          </a:p>
          <a:p>
            <a:endParaRPr lang="en-US" sz="1600" b="1" dirty="0"/>
          </a:p>
          <a:p>
            <a:r>
              <a:rPr lang="en-US" sz="1600" b="1" dirty="0"/>
              <a:t>Bottom – shock pathway</a:t>
            </a:r>
          </a:p>
          <a:p>
            <a:endParaRPr lang="en-US" sz="1600" b="1" dirty="0"/>
          </a:p>
          <a:p>
            <a:endParaRPr lang="en-US" sz="1600" b="1" dirty="0"/>
          </a:p>
          <a:p>
            <a:r>
              <a:rPr lang="en-US" sz="1600" b="1" dirty="0"/>
              <a:t>Note: Bulb is brighter in the shock pathway, i.e., mimics amygdala firing at a higher rate of 7 Hz</a:t>
            </a:r>
          </a:p>
        </p:txBody>
      </p:sp>
      <p:pic>
        <p:nvPicPr>
          <p:cNvPr id="4" name="Picture 3" descr="A diagram of a diagram of a circuit">
            <a:extLst>
              <a:ext uri="{FF2B5EF4-FFF2-40B4-BE49-F238E27FC236}">
                <a16:creationId xmlns:a16="http://schemas.microsoft.com/office/drawing/2014/main" id="{9B747480-FF94-B47F-751A-0D3A9AD4887B}"/>
              </a:ext>
            </a:extLst>
          </p:cNvPr>
          <p:cNvPicPr>
            <a:picLocks noChangeAspect="1"/>
          </p:cNvPicPr>
          <p:nvPr/>
        </p:nvPicPr>
        <p:blipFill>
          <a:blip r:embed="rId2"/>
          <a:stretch>
            <a:fillRect/>
          </a:stretch>
        </p:blipFill>
        <p:spPr>
          <a:xfrm>
            <a:off x="3428677" y="256847"/>
            <a:ext cx="6934524" cy="2780886"/>
          </a:xfrm>
          <a:prstGeom prst="rect">
            <a:avLst/>
          </a:prstGeom>
        </p:spPr>
      </p:pic>
      <p:pic>
        <p:nvPicPr>
          <p:cNvPr id="6" name="Picture 5" descr="A diagram of a diagram of a line of electrical components">
            <a:extLst>
              <a:ext uri="{FF2B5EF4-FFF2-40B4-BE49-F238E27FC236}">
                <a16:creationId xmlns:a16="http://schemas.microsoft.com/office/drawing/2014/main" id="{D924A956-820A-ECF0-A04B-92494BC43391}"/>
              </a:ext>
            </a:extLst>
          </p:cNvPr>
          <p:cNvPicPr>
            <a:picLocks noChangeAspect="1"/>
          </p:cNvPicPr>
          <p:nvPr/>
        </p:nvPicPr>
        <p:blipFill>
          <a:blip r:embed="rId3"/>
          <a:stretch>
            <a:fillRect/>
          </a:stretch>
        </p:blipFill>
        <p:spPr>
          <a:xfrm>
            <a:off x="3428677" y="3378926"/>
            <a:ext cx="6934524" cy="3006337"/>
          </a:xfrm>
          <a:prstGeom prst="rect">
            <a:avLst/>
          </a:prstGeom>
        </p:spPr>
      </p:pic>
      <p:sp>
        <p:nvSpPr>
          <p:cNvPr id="3" name="TextBox 2">
            <a:extLst>
              <a:ext uri="{FF2B5EF4-FFF2-40B4-BE49-F238E27FC236}">
                <a16:creationId xmlns:a16="http://schemas.microsoft.com/office/drawing/2014/main" id="{16584BBF-451F-986D-16F9-6629FED44430}"/>
              </a:ext>
            </a:extLst>
          </p:cNvPr>
          <p:cNvSpPr txBox="1"/>
          <p:nvPr/>
        </p:nvSpPr>
        <p:spPr>
          <a:xfrm>
            <a:off x="4072800" y="6488668"/>
            <a:ext cx="7418400" cy="369332"/>
          </a:xfrm>
          <a:prstGeom prst="rect">
            <a:avLst/>
          </a:prstGeom>
          <a:noFill/>
        </p:spPr>
        <p:txBody>
          <a:bodyPr wrap="square">
            <a:spAutoFit/>
          </a:bodyPr>
          <a:lstStyle/>
          <a:p>
            <a:r>
              <a:rPr lang="en-US" dirty="0"/>
              <a:t>https://phet.colorado.edu/en/simulations/circuit-construction-kit-dc</a:t>
            </a:r>
          </a:p>
        </p:txBody>
      </p:sp>
    </p:spTree>
    <p:extLst>
      <p:ext uri="{BB962C8B-B14F-4D97-AF65-F5344CB8AC3E}">
        <p14:creationId xmlns:p14="http://schemas.microsoft.com/office/powerpoint/2010/main" val="2615976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3"/>
          <p:cNvSpPr txBox="1">
            <a:spLocks noGrp="1"/>
          </p:cNvSpPr>
          <p:nvPr>
            <p:ph type="body" idx="1"/>
          </p:nvPr>
        </p:nvSpPr>
        <p:spPr>
          <a:xfrm>
            <a:off x="0" y="253302"/>
            <a:ext cx="12192000" cy="6471348"/>
          </a:xfrm>
          <a:prstGeom prst="rect">
            <a:avLst/>
          </a:prstGeom>
          <a:noFill/>
          <a:ln>
            <a:noFill/>
          </a:ln>
        </p:spPr>
        <p:txBody>
          <a:bodyPr spcFirstLastPara="1" wrap="square" lIns="91425" tIns="45700" rIns="91425" bIns="45700" anchor="t" anchorCtr="0">
            <a:normAutofit fontScale="92500" lnSpcReduction="10000"/>
          </a:bodyPr>
          <a:lstStyle/>
          <a:p>
            <a:pPr marL="13335" lvl="0" indent="0" algn="ctr" rtl="0">
              <a:lnSpc>
                <a:spcPct val="90000"/>
              </a:lnSpc>
              <a:spcBef>
                <a:spcPts val="0"/>
              </a:spcBef>
              <a:spcAft>
                <a:spcPts val="0"/>
              </a:spcAft>
              <a:buClr>
                <a:schemeClr val="dk1"/>
              </a:buClr>
              <a:buSzPct val="100000"/>
              <a:buNone/>
            </a:pPr>
            <a:r>
              <a:rPr lang="en-US" sz="3000" b="1" dirty="0">
                <a:solidFill>
                  <a:schemeClr val="tx1"/>
                </a:solidFill>
              </a:rPr>
              <a:t>What is fear?</a:t>
            </a:r>
          </a:p>
          <a:p>
            <a:pPr marL="228600" lvl="0" indent="-215265" algn="l" rtl="0">
              <a:lnSpc>
                <a:spcPct val="90000"/>
              </a:lnSpc>
              <a:spcBef>
                <a:spcPts val="0"/>
              </a:spcBef>
              <a:spcAft>
                <a:spcPts val="0"/>
              </a:spcAft>
              <a:buClr>
                <a:schemeClr val="dk1"/>
              </a:buClr>
              <a:buSzPct val="100000"/>
              <a:buChar char="•"/>
            </a:pPr>
            <a:r>
              <a:rPr lang="en-US" sz="2700" dirty="0">
                <a:solidFill>
                  <a:schemeClr val="tx1"/>
                </a:solidFill>
              </a:rPr>
              <a:t>We all have experienced feelings of fear and different types of fear. These fears can range from being scared when you see a hot stove nearby to the fear of heights…..both due to the harm it can cause you if the hot stove burns you, or if you fall from the heights!</a:t>
            </a:r>
            <a:endParaRPr sz="2700" dirty="0">
              <a:solidFill>
                <a:schemeClr val="tx1"/>
              </a:solidFill>
            </a:endParaRPr>
          </a:p>
          <a:p>
            <a:pPr marL="228600" lvl="0" indent="-215265" algn="l" rtl="0">
              <a:lnSpc>
                <a:spcPct val="90000"/>
              </a:lnSpc>
              <a:spcBef>
                <a:spcPts val="1000"/>
              </a:spcBef>
              <a:spcAft>
                <a:spcPts val="0"/>
              </a:spcAft>
              <a:buClr>
                <a:schemeClr val="dk1"/>
              </a:buClr>
              <a:buSzPct val="100000"/>
              <a:buChar char="•"/>
            </a:pPr>
            <a:r>
              <a:rPr lang="en-US" sz="2700" dirty="0">
                <a:solidFill>
                  <a:schemeClr val="tx1"/>
                </a:solidFill>
              </a:rPr>
              <a:t>Now, is fear an emotion that we instinctively possess, or is it learned?</a:t>
            </a:r>
            <a:endParaRPr sz="2700" dirty="0">
              <a:solidFill>
                <a:schemeClr val="tx1"/>
              </a:solidFill>
            </a:endParaRPr>
          </a:p>
          <a:p>
            <a:pPr marL="811531" lvl="1">
              <a:buClr>
                <a:srgbClr val="FF0000"/>
              </a:buClr>
              <a:buSzPct val="100000"/>
            </a:pPr>
            <a:r>
              <a:rPr lang="en-US" dirty="0">
                <a:solidFill>
                  <a:schemeClr val="tx1"/>
                </a:solidFill>
                <a:highlight>
                  <a:srgbClr val="FFFF00"/>
                </a:highlight>
              </a:rPr>
              <a:t>Fear is of two types – innate(e.g., fear of heights) and learned (e.g., not to touch a hot stove)</a:t>
            </a:r>
          </a:p>
          <a:p>
            <a:pPr marL="811531" lvl="1">
              <a:buClr>
                <a:srgbClr val="FF0000"/>
              </a:buClr>
              <a:buSzPct val="100000"/>
            </a:pPr>
            <a:r>
              <a:rPr lang="en-US" dirty="0">
                <a:solidFill>
                  <a:schemeClr val="tx1"/>
                </a:solidFill>
                <a:highlight>
                  <a:srgbClr val="FFFF00"/>
                </a:highlight>
              </a:rPr>
              <a:t>Innate fear is not well understood in mammals and is a topic of research presently. </a:t>
            </a:r>
            <a:r>
              <a:rPr lang="en-US" u="sng" dirty="0">
                <a:solidFill>
                  <a:schemeClr val="tx1"/>
                </a:solidFill>
                <a:highlight>
                  <a:srgbClr val="FFFF00"/>
                </a:highlight>
              </a:rPr>
              <a:t>We will focus only on learned fear. Note that learning of such fears occurs subconsciously, i.e., the subject is not aware that they are learning the fear. For instance, when a kid learns that 2x3 =6, they are aware they are learning it. Not so in the case of fear! </a:t>
            </a:r>
            <a:endParaRPr u="sng" dirty="0">
              <a:solidFill>
                <a:schemeClr val="tx1"/>
              </a:solidFill>
              <a:highlight>
                <a:srgbClr val="FFFF00"/>
              </a:highlight>
            </a:endParaRPr>
          </a:p>
          <a:p>
            <a:pPr marL="811531" lvl="1">
              <a:buSzPct val="100000"/>
            </a:pPr>
            <a:r>
              <a:rPr lang="en-US" dirty="0">
                <a:solidFill>
                  <a:schemeClr val="tx1"/>
                </a:solidFill>
              </a:rPr>
              <a:t>Consider the case of touching a hot stove. When we do not know a hot stove would cause pain, we touch it without fear the first time. However, we will experience pain during the first touch. This sensation is caused by temperature and pain sensors in our fingers via a neural pathway that connects it to the brain. After touching a hot stove for the first time and experiencing pain, we learn to </a:t>
            </a:r>
            <a:r>
              <a:rPr lang="en-US" dirty="0">
                <a:solidFill>
                  <a:schemeClr val="tx1"/>
                </a:solidFill>
                <a:highlight>
                  <a:srgbClr val="FFFF00"/>
                </a:highlight>
              </a:rPr>
              <a:t>associate</a:t>
            </a:r>
            <a:r>
              <a:rPr lang="en-US" dirty="0">
                <a:solidFill>
                  <a:schemeClr val="tx1"/>
                </a:solidFill>
              </a:rPr>
              <a:t> the hot stove with pain. That is, we “learn” to fear touching hot stoves. What changes in the neural pathways in our nervous system and/or brain are responsible for “learning” this fear? </a:t>
            </a:r>
          </a:p>
          <a:p>
            <a:pPr marL="811531" lvl="1">
              <a:buSzPct val="100000"/>
            </a:pPr>
            <a:r>
              <a:rPr lang="en-US" dirty="0">
                <a:solidFill>
                  <a:schemeClr val="tx1"/>
                </a:solidFill>
              </a:rPr>
              <a:t>Such learning can occur with pizza too, i.e., when you first eat pizza, you love it, and the next time you see pizza, your mouth waters! Neuroscientists have been trying to investigate the neural pathways that implement this ‘associative’ learning, which we will first explain using Pavlov’s famous experiment with dogs!</a:t>
            </a:r>
            <a:endParaRPr dirty="0">
              <a:solidFill>
                <a:schemeClr val="tx1"/>
              </a:solidFill>
            </a:endParaRPr>
          </a:p>
          <a:p>
            <a:pPr marL="685800" lvl="1" indent="-76200" algn="l" rtl="0">
              <a:lnSpc>
                <a:spcPct val="90000"/>
              </a:lnSpc>
              <a:spcBef>
                <a:spcPts val="500"/>
              </a:spcBef>
              <a:spcAft>
                <a:spcPts val="0"/>
              </a:spcAft>
              <a:buClr>
                <a:schemeClr val="dk1"/>
              </a:buClr>
              <a:buSzPct val="100000"/>
              <a:buNone/>
            </a:pPr>
            <a:endParaRPr dirty="0"/>
          </a:p>
          <a:p>
            <a:pPr marL="1143000" lvl="2" indent="-101600" algn="l" rtl="0">
              <a:lnSpc>
                <a:spcPct val="90000"/>
              </a:lnSpc>
              <a:spcBef>
                <a:spcPts val="500"/>
              </a:spcBef>
              <a:spcAft>
                <a:spcPts val="0"/>
              </a:spcAft>
              <a:buClr>
                <a:schemeClr val="dk1"/>
              </a:buClr>
              <a:buSzPct val="100000"/>
              <a:buNone/>
            </a:pPr>
            <a:endParaRPr dirty="0"/>
          </a:p>
        </p:txBody>
      </p:sp>
    </p:spTree>
    <p:extLst>
      <p:ext uri="{BB962C8B-B14F-4D97-AF65-F5344CB8AC3E}">
        <p14:creationId xmlns:p14="http://schemas.microsoft.com/office/powerpoint/2010/main" val="3440918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88B25E-FCDE-D1BA-C0D4-1BBD00FB9E27}"/>
              </a:ext>
            </a:extLst>
          </p:cNvPr>
          <p:cNvSpPr txBox="1"/>
          <p:nvPr/>
        </p:nvSpPr>
        <p:spPr>
          <a:xfrm>
            <a:off x="1" y="1402163"/>
            <a:ext cx="8296100" cy="4154984"/>
          </a:xfrm>
          <a:prstGeom prst="rect">
            <a:avLst/>
          </a:prstGeom>
          <a:noFill/>
        </p:spPr>
        <p:txBody>
          <a:bodyPr wrap="square" rtlCol="0">
            <a:spAutoFit/>
          </a:bodyPr>
          <a:lstStyle/>
          <a:p>
            <a:pPr marL="342900" indent="-342900">
              <a:buFont typeface="Arial" panose="020B0604020202020204" pitchFamily="34" charset="0"/>
              <a:buChar char="•"/>
            </a:pPr>
            <a:r>
              <a:rPr lang="en-US" sz="2400" dirty="0"/>
              <a:t>Pavlov devised an ingenious method in 1897 to find out how we may learn to associate </a:t>
            </a:r>
            <a:r>
              <a:rPr lang="en-US" sz="2400" dirty="0">
                <a:highlight>
                  <a:srgbClr val="FFFF00"/>
                </a:highlight>
              </a:rPr>
              <a:t>neural stimuli </a:t>
            </a:r>
            <a:r>
              <a:rPr lang="en-US" sz="2400" dirty="0"/>
              <a:t>(e.g., such as bell ringing; also termed </a:t>
            </a:r>
            <a:r>
              <a:rPr lang="en-US" sz="2400" dirty="0">
                <a:highlight>
                  <a:srgbClr val="FFFF00"/>
                </a:highlight>
              </a:rPr>
              <a:t>conditioned stimuli</a:t>
            </a:r>
            <a:r>
              <a:rPr lang="en-US" sz="2400" dirty="0"/>
              <a:t>) to </a:t>
            </a:r>
            <a:r>
              <a:rPr lang="en-US" sz="2400" dirty="0">
                <a:highlight>
                  <a:srgbClr val="FFFF00"/>
                </a:highlight>
              </a:rPr>
              <a:t>unconditioned stimuli</a:t>
            </a:r>
            <a:r>
              <a:rPr lang="en-US" sz="2400" dirty="0"/>
              <a:t> such as food.</a:t>
            </a:r>
          </a:p>
          <a:p>
            <a:pPr marL="342900" indent="-342900">
              <a:buFont typeface="Arial" panose="020B0604020202020204" pitchFamily="34" charset="0"/>
              <a:buChar char="•"/>
            </a:pPr>
            <a:r>
              <a:rPr lang="en-US" sz="2400" dirty="0"/>
              <a:t>To explore the neural pathways that might be implementing “learning” to associate conditioned stimuli (such as sound, smell, light….) to unconditioned stimuli such as food or fear, scientists have been using the Pavlovian paradigm. So, we first consider the Pavlovian experiment and learn about all the terms involved – note that he worked this out in 1897! </a:t>
            </a:r>
          </a:p>
        </p:txBody>
      </p:sp>
      <p:sp>
        <p:nvSpPr>
          <p:cNvPr id="7" name="TextBox 6">
            <a:extLst>
              <a:ext uri="{FF2B5EF4-FFF2-40B4-BE49-F238E27FC236}">
                <a16:creationId xmlns:a16="http://schemas.microsoft.com/office/drawing/2014/main" id="{CCBC3A6F-1BB3-4D39-5940-0B8BB034EC5B}"/>
              </a:ext>
            </a:extLst>
          </p:cNvPr>
          <p:cNvSpPr txBox="1"/>
          <p:nvPr/>
        </p:nvSpPr>
        <p:spPr>
          <a:xfrm>
            <a:off x="0" y="99521"/>
            <a:ext cx="8296101" cy="954107"/>
          </a:xfrm>
          <a:prstGeom prst="rect">
            <a:avLst/>
          </a:prstGeom>
          <a:noFill/>
        </p:spPr>
        <p:txBody>
          <a:bodyPr wrap="square" rtlCol="0">
            <a:spAutoFit/>
          </a:bodyPr>
          <a:lstStyle/>
          <a:p>
            <a:pPr algn="ctr"/>
            <a:r>
              <a:rPr lang="en-US" sz="2800" b="1" dirty="0"/>
              <a:t>What is a reward? ….Pavlov’s famous conditioning experiment with dogs!</a:t>
            </a:r>
          </a:p>
        </p:txBody>
      </p:sp>
      <p:sp>
        <p:nvSpPr>
          <p:cNvPr id="8" name="TextBox 7">
            <a:extLst>
              <a:ext uri="{FF2B5EF4-FFF2-40B4-BE49-F238E27FC236}">
                <a16:creationId xmlns:a16="http://schemas.microsoft.com/office/drawing/2014/main" id="{7449829A-743F-545E-91A1-5F3CEA3506AA}"/>
              </a:ext>
            </a:extLst>
          </p:cNvPr>
          <p:cNvSpPr txBox="1"/>
          <p:nvPr/>
        </p:nvSpPr>
        <p:spPr>
          <a:xfrm>
            <a:off x="498626" y="5905683"/>
            <a:ext cx="7509135" cy="654025"/>
          </a:xfrm>
          <a:prstGeom prst="rect">
            <a:avLst/>
          </a:prstGeom>
          <a:noFill/>
        </p:spPr>
        <p:txBody>
          <a:bodyPr wrap="square" lIns="91440" tIns="45720" rIns="91440" bIns="45720" rtlCol="0" anchor="t">
            <a:spAutoFit/>
          </a:bodyPr>
          <a:lstStyle/>
          <a:p>
            <a:r>
              <a:rPr lang="en-US" sz="1800" u="sng" dirty="0">
                <a:hlinkClick r:id="rId2"/>
              </a:rPr>
              <a:t>VIDEO - Pavlov’s famous conditioning experiment for reward learning.</a:t>
            </a:r>
            <a:endParaRPr lang="en-US" dirty="0"/>
          </a:p>
          <a:p>
            <a:endParaRPr lang="en-US" sz="800" u="sng" dirty="0"/>
          </a:p>
          <a:p>
            <a:r>
              <a:rPr lang="en-US" sz="1050" u="sng" dirty="0"/>
              <a:t>https://en.wikipedia.org/wiki/Classical_conditioning </a:t>
            </a:r>
          </a:p>
        </p:txBody>
      </p:sp>
      <p:pic>
        <p:nvPicPr>
          <p:cNvPr id="1028" name="Picture 4">
            <a:extLst>
              <a:ext uri="{FF2B5EF4-FFF2-40B4-BE49-F238E27FC236}">
                <a16:creationId xmlns:a16="http://schemas.microsoft.com/office/drawing/2014/main" id="{50730239-016F-C123-A668-735C52FE5D4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494"/>
          <a:stretch/>
        </p:blipFill>
        <p:spPr bwMode="auto">
          <a:xfrm>
            <a:off x="8049455" y="121239"/>
            <a:ext cx="3810000" cy="648122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733A54E-EA5F-CE63-4488-76070382A647}"/>
              </a:ext>
            </a:extLst>
          </p:cNvPr>
          <p:cNvSpPr txBox="1"/>
          <p:nvPr/>
        </p:nvSpPr>
        <p:spPr>
          <a:xfrm>
            <a:off x="6029093" y="6305792"/>
            <a:ext cx="6096000" cy="507831"/>
          </a:xfrm>
          <a:prstGeom prst="rect">
            <a:avLst/>
          </a:prstGeom>
          <a:noFill/>
        </p:spPr>
        <p:txBody>
          <a:bodyPr wrap="square">
            <a:spAutoFit/>
          </a:bodyPr>
          <a:lstStyle/>
          <a:p>
            <a:r>
              <a:rPr lang="en-US" sz="900" dirty="0"/>
              <a:t>https://www.google.com/url?sa=i&amp;url=https%3A%2F%2Fwww.medschoolcoach.com%2Fclassical-conditioning-mcat-psychology%2F&amp;psig=AOvVaw3Lk72Dom6sML44koX94ZxJ&amp;ust=1730061367940000&amp;source=images&amp;cd=vfe&amp;opi=89978449&amp;ved=0CBQQjRxqFwoTCMiFwYzzrIkDFQAAAAAdAAAAABAE</a:t>
            </a:r>
          </a:p>
        </p:txBody>
      </p:sp>
    </p:spTree>
    <p:extLst>
      <p:ext uri="{BB962C8B-B14F-4D97-AF65-F5344CB8AC3E}">
        <p14:creationId xmlns:p14="http://schemas.microsoft.com/office/powerpoint/2010/main" val="3086603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4"/>
          <p:cNvSpPr txBox="1">
            <a:spLocks noGrp="1"/>
          </p:cNvSpPr>
          <p:nvPr>
            <p:ph type="title"/>
          </p:nvPr>
        </p:nvSpPr>
        <p:spPr>
          <a:xfrm>
            <a:off x="604024" y="275915"/>
            <a:ext cx="10614102" cy="705391"/>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4400"/>
              <a:buFont typeface="Calibri"/>
              <a:buNone/>
            </a:pPr>
            <a:r>
              <a:rPr lang="en-US" sz="3600" b="1" dirty="0"/>
              <a:t>Pavlovian auditory fear (similar for reward) conditioning –</a:t>
            </a:r>
            <a:br>
              <a:rPr lang="en-US" sz="3600" b="1" dirty="0"/>
            </a:br>
            <a:r>
              <a:rPr lang="en-US" sz="3600" b="1" dirty="0"/>
              <a:t>An experiment to train rats to fear a particular sound</a:t>
            </a:r>
            <a:endParaRPr sz="3600" b="1" dirty="0"/>
          </a:p>
        </p:txBody>
      </p:sp>
      <p:sp>
        <p:nvSpPr>
          <p:cNvPr id="105" name="Google Shape;105;p4"/>
          <p:cNvSpPr txBox="1">
            <a:spLocks noGrp="1"/>
          </p:cNvSpPr>
          <p:nvPr>
            <p:ph type="body" idx="1"/>
          </p:nvPr>
        </p:nvSpPr>
        <p:spPr>
          <a:xfrm>
            <a:off x="0" y="1332572"/>
            <a:ext cx="12192000" cy="5112833"/>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90000"/>
              </a:lnSpc>
              <a:spcBef>
                <a:spcPts val="0"/>
              </a:spcBef>
              <a:spcAft>
                <a:spcPts val="0"/>
              </a:spcAft>
              <a:buClr>
                <a:schemeClr val="dk1"/>
              </a:buClr>
              <a:buSzPts val="2800"/>
              <a:buChar char="•"/>
            </a:pPr>
            <a:r>
              <a:rPr lang="en-US" sz="3100" dirty="0"/>
              <a:t>First, you have to know that when a rat is fearful, it will either freeze or run. If a rat is in a cage, it cannot run, so fear is exhibited by freezing. </a:t>
            </a:r>
            <a:r>
              <a:rPr lang="en-US" sz="3100" dirty="0">
                <a:highlight>
                  <a:srgbClr val="FFFF00"/>
                </a:highlight>
              </a:rPr>
              <a:t>The level of fear is scored by noting how long a rat freezes – automated programs are available to score this using the experiment video</a:t>
            </a:r>
            <a:r>
              <a:rPr lang="en-US" sz="3100" dirty="0"/>
              <a:t>. Different rodents exhibit different levels of fear, as is true with humans.</a:t>
            </a:r>
          </a:p>
          <a:p>
            <a:pPr marL="228600" lvl="0" indent="-228600" algn="l" rtl="0">
              <a:lnSpc>
                <a:spcPct val="90000"/>
              </a:lnSpc>
              <a:spcBef>
                <a:spcPts val="0"/>
              </a:spcBef>
              <a:spcAft>
                <a:spcPts val="0"/>
              </a:spcAft>
              <a:buClr>
                <a:schemeClr val="dk1"/>
              </a:buClr>
              <a:buSzPts val="2800"/>
              <a:buChar char="•"/>
            </a:pPr>
            <a:endParaRPr lang="en-US" sz="3100" dirty="0"/>
          </a:p>
          <a:p>
            <a:pPr marL="228600" lvl="0" indent="-228600" algn="l" rtl="0">
              <a:lnSpc>
                <a:spcPct val="90000"/>
              </a:lnSpc>
              <a:spcBef>
                <a:spcPts val="0"/>
              </a:spcBef>
              <a:spcAft>
                <a:spcPts val="0"/>
              </a:spcAft>
              <a:buClr>
                <a:schemeClr val="dk1"/>
              </a:buClr>
              <a:buSzPts val="2800"/>
              <a:buChar char="•"/>
            </a:pPr>
            <a:r>
              <a:rPr lang="en-US" sz="3100" dirty="0"/>
              <a:t>The rat fear conditioning experiment is as follows:</a:t>
            </a:r>
            <a:endParaRPr sz="3100" dirty="0"/>
          </a:p>
          <a:p>
            <a:pPr marL="393700" lvl="1" indent="0" algn="l" rtl="0">
              <a:lnSpc>
                <a:spcPct val="90000"/>
              </a:lnSpc>
              <a:spcBef>
                <a:spcPts val="0"/>
              </a:spcBef>
              <a:spcAft>
                <a:spcPts val="0"/>
              </a:spcAft>
              <a:buClr>
                <a:schemeClr val="dk1"/>
              </a:buClr>
              <a:buSzPts val="2800"/>
              <a:buNone/>
            </a:pPr>
            <a:r>
              <a:rPr lang="en-US" sz="3100" dirty="0"/>
              <a:t>(1) Rat will first hear a tone (sound) by itself and gets habituated to it and ignores it after some time.</a:t>
            </a:r>
          </a:p>
          <a:p>
            <a:pPr marL="393700" lvl="1" indent="0" algn="l" rtl="0">
              <a:lnSpc>
                <a:spcPct val="90000"/>
              </a:lnSpc>
              <a:spcBef>
                <a:spcPts val="0"/>
              </a:spcBef>
              <a:spcAft>
                <a:spcPts val="0"/>
              </a:spcAft>
              <a:buClr>
                <a:schemeClr val="dk1"/>
              </a:buClr>
              <a:buSzPts val="2800"/>
              <a:buNone/>
            </a:pPr>
            <a:endParaRPr lang="en-US" sz="3100" dirty="0"/>
          </a:p>
          <a:p>
            <a:pPr marL="393700" lvl="1" indent="0" algn="l" rtl="0">
              <a:lnSpc>
                <a:spcPct val="90000"/>
              </a:lnSpc>
              <a:spcBef>
                <a:spcPts val="0"/>
              </a:spcBef>
              <a:spcAft>
                <a:spcPts val="0"/>
              </a:spcAft>
              <a:buClr>
                <a:schemeClr val="dk1"/>
              </a:buClr>
              <a:buSzPts val="2800"/>
              <a:buNone/>
            </a:pPr>
            <a:r>
              <a:rPr lang="en-US" sz="3100" dirty="0"/>
              <a:t>(2) In the next stage, the rat then hears the same tone but this time it will be accompanied by a shock, causing it to feel pain. This is called a ‘conditioning trial’. The number of conditioning trials typically varies from 5 to 10, depending on the intensity of the shock.</a:t>
            </a:r>
          </a:p>
          <a:p>
            <a:pPr marL="393700" lvl="1" indent="0" algn="l" rtl="0">
              <a:lnSpc>
                <a:spcPct val="90000"/>
              </a:lnSpc>
              <a:spcBef>
                <a:spcPts val="0"/>
              </a:spcBef>
              <a:spcAft>
                <a:spcPts val="0"/>
              </a:spcAft>
              <a:buClr>
                <a:schemeClr val="dk1"/>
              </a:buClr>
              <a:buSzPts val="2800"/>
              <a:buNone/>
            </a:pPr>
            <a:endParaRPr lang="en-US" sz="3100" dirty="0"/>
          </a:p>
          <a:p>
            <a:pPr marL="393700" lvl="1" indent="0" algn="l" rtl="0">
              <a:lnSpc>
                <a:spcPct val="90000"/>
              </a:lnSpc>
              <a:spcBef>
                <a:spcPts val="0"/>
              </a:spcBef>
              <a:spcAft>
                <a:spcPts val="0"/>
              </a:spcAft>
              <a:buClr>
                <a:schemeClr val="dk1"/>
              </a:buClr>
              <a:buSzPts val="2800"/>
              <a:buNone/>
            </a:pPr>
            <a:r>
              <a:rPr lang="en-US" sz="3100" dirty="0"/>
              <a:t>(3) After the conditioning trials, the rat will again hear the tone by itself, and its fear will be scored automatically using video frames.</a:t>
            </a:r>
          </a:p>
          <a:p>
            <a:pPr marL="393700" lvl="1" indent="0" algn="l" rtl="0">
              <a:lnSpc>
                <a:spcPct val="90000"/>
              </a:lnSpc>
              <a:spcBef>
                <a:spcPts val="0"/>
              </a:spcBef>
              <a:spcAft>
                <a:spcPts val="0"/>
              </a:spcAft>
              <a:buClr>
                <a:schemeClr val="dk1"/>
              </a:buClr>
              <a:buSzPts val="2800"/>
              <a:buNone/>
            </a:pPr>
            <a:endParaRPr sz="3100" dirty="0"/>
          </a:p>
          <a:p>
            <a:pPr marL="228600" lvl="0" indent="-228600" algn="l" rtl="0">
              <a:lnSpc>
                <a:spcPct val="90000"/>
              </a:lnSpc>
              <a:spcBef>
                <a:spcPts val="0"/>
              </a:spcBef>
              <a:spcAft>
                <a:spcPts val="0"/>
              </a:spcAft>
              <a:buSzPts val="1800"/>
              <a:buChar char="•"/>
            </a:pPr>
            <a:r>
              <a:rPr lang="en-US" sz="3100" dirty="0"/>
              <a:t>Can you guess the rodent response after conditioning (3) as compared to before conditioning (1)?  Watch the following one-minute video for the answer:           </a:t>
            </a:r>
            <a:r>
              <a:rPr lang="en-US" sz="3100" u="sng" dirty="0">
                <a:solidFill>
                  <a:schemeClr val="hlink"/>
                </a:solidFill>
                <a:hlinkClick r:id="rId3"/>
              </a:rPr>
              <a:t>https://www.youtube.com/watch?v=mi2gqhHw1N0</a:t>
            </a:r>
            <a:endParaRPr sz="3100" dirty="0"/>
          </a:p>
          <a:p>
            <a:pPr marL="0" lvl="0" indent="0" algn="l" rtl="0">
              <a:lnSpc>
                <a:spcPct val="90000"/>
              </a:lnSpc>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1" name="Google Shape;111;p5"/>
          <p:cNvSpPr txBox="1">
            <a:spLocks noGrp="1"/>
          </p:cNvSpPr>
          <p:nvPr>
            <p:ph type="body" idx="1"/>
          </p:nvPr>
        </p:nvSpPr>
        <p:spPr>
          <a:xfrm>
            <a:off x="748990" y="1360450"/>
            <a:ext cx="10848278" cy="4351338"/>
          </a:xfrm>
          <a:prstGeom prst="rect">
            <a:avLst/>
          </a:prstGeom>
          <a:noFill/>
          <a:ln>
            <a:noFill/>
          </a:ln>
        </p:spPr>
        <p:txBody>
          <a:bodyPr spcFirstLastPara="1" wrap="square" lIns="91425" tIns="45700" rIns="91425" bIns="45700" anchor="t" anchorCtr="0">
            <a:normAutofit/>
          </a:bodyPr>
          <a:lstStyle/>
          <a:p>
            <a:pPr marL="228600" indent="-228600">
              <a:buSzPts val="2800"/>
            </a:pPr>
            <a:r>
              <a:rPr lang="en-US" dirty="0"/>
              <a:t>After watching the fear conditioning video, can you guess </a:t>
            </a:r>
            <a:r>
              <a:rPr lang="en-US" dirty="0">
                <a:highlight>
                  <a:srgbClr val="FFFF00"/>
                </a:highlight>
              </a:rPr>
              <a:t>why </a:t>
            </a:r>
            <a:r>
              <a:rPr lang="en-US" dirty="0"/>
              <a:t>the rats behaved differently after conditioning?  </a:t>
            </a:r>
            <a:r>
              <a:rPr lang="en-US" dirty="0">
                <a:highlight>
                  <a:srgbClr val="FFFF00"/>
                </a:highlight>
              </a:rPr>
              <a:t>What neural pathways may have changed, and what specific changes occurred</a:t>
            </a:r>
            <a:r>
              <a:rPr lang="en-US" dirty="0"/>
              <a:t>?</a:t>
            </a:r>
            <a:endParaRPr dirty="0"/>
          </a:p>
          <a:p>
            <a:pPr marL="228600" lvl="0" indent="-228600" algn="l" rtl="0">
              <a:lnSpc>
                <a:spcPct val="90000"/>
              </a:lnSpc>
              <a:spcBef>
                <a:spcPts val="1000"/>
              </a:spcBef>
              <a:spcAft>
                <a:spcPts val="0"/>
              </a:spcAft>
              <a:buClr>
                <a:schemeClr val="dk1"/>
              </a:buClr>
              <a:buSzPts val="2800"/>
              <a:buChar char="•"/>
            </a:pPr>
            <a:r>
              <a:rPr lang="en-US" dirty="0"/>
              <a:t>Jot down your thoughts.</a:t>
            </a:r>
            <a:endParaRPr dirty="0"/>
          </a:p>
        </p:txBody>
      </p:sp>
      <p:sp>
        <p:nvSpPr>
          <p:cNvPr id="5" name="Google Shape;104;p4">
            <a:extLst>
              <a:ext uri="{FF2B5EF4-FFF2-40B4-BE49-F238E27FC236}">
                <a16:creationId xmlns:a16="http://schemas.microsoft.com/office/drawing/2014/main" id="{EB92BACE-0BB5-C6CA-8DDD-F9583CA93BFC}"/>
              </a:ext>
            </a:extLst>
          </p:cNvPr>
          <p:cNvSpPr txBox="1">
            <a:spLocks noGrp="1"/>
          </p:cNvSpPr>
          <p:nvPr>
            <p:ph type="title"/>
          </p:nvPr>
        </p:nvSpPr>
        <p:spPr>
          <a:xfrm>
            <a:off x="838200" y="365126"/>
            <a:ext cx="10515600" cy="99532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600" b="1" dirty="0"/>
              <a:t>Tone-shock fear conditioning in rodents</a:t>
            </a:r>
            <a:endParaRPr sz="3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4" name="TextBox 3">
            <a:extLst>
              <a:ext uri="{FF2B5EF4-FFF2-40B4-BE49-F238E27FC236}">
                <a16:creationId xmlns:a16="http://schemas.microsoft.com/office/drawing/2014/main" id="{380F5BF7-DDC8-47F4-A104-478AAC13CA89}"/>
              </a:ext>
            </a:extLst>
          </p:cNvPr>
          <p:cNvSpPr txBox="1"/>
          <p:nvPr/>
        </p:nvSpPr>
        <p:spPr>
          <a:xfrm>
            <a:off x="560982" y="181996"/>
            <a:ext cx="9132780" cy="584775"/>
          </a:xfrm>
          <a:prstGeom prst="rect">
            <a:avLst/>
          </a:prstGeom>
          <a:noFill/>
        </p:spPr>
        <p:txBody>
          <a:bodyPr wrap="square" rtlCol="0">
            <a:spAutoFit/>
          </a:bodyPr>
          <a:lstStyle/>
          <a:p>
            <a:pPr algn="ctr"/>
            <a:r>
              <a:rPr lang="en-US" sz="3200" b="1" dirty="0">
                <a:solidFill>
                  <a:schemeClr val="tx1"/>
                </a:solidFill>
              </a:rPr>
              <a:t>Neurons connect to each other via synapses</a:t>
            </a:r>
          </a:p>
        </p:txBody>
      </p:sp>
      <p:sp>
        <p:nvSpPr>
          <p:cNvPr id="3" name="Slide Number Placeholder 2">
            <a:extLst>
              <a:ext uri="{FF2B5EF4-FFF2-40B4-BE49-F238E27FC236}">
                <a16:creationId xmlns:a16="http://schemas.microsoft.com/office/drawing/2014/main" id="{A60A8E84-B9CA-CD5D-31E3-CFE0084E709E}"/>
              </a:ext>
            </a:extLst>
          </p:cNvPr>
          <p:cNvSpPr>
            <a:spLocks noGrp="1"/>
          </p:cNvSpPr>
          <p:nvPr>
            <p:ph type="sldNum" idx="12"/>
          </p:nvPr>
        </p:nvSpPr>
        <p:spPr/>
        <p:txBody>
          <a:bodyPr/>
          <a:lstStyle/>
          <a:p>
            <a:fld id="{00000000-1234-1234-1234-123412341234}" type="slidenum">
              <a:rPr lang="en" smtClean="0"/>
              <a:pPr/>
              <a:t>7</a:t>
            </a:fld>
            <a:endParaRPr lang="en" dirty="0"/>
          </a:p>
        </p:txBody>
      </p:sp>
      <p:sp>
        <p:nvSpPr>
          <p:cNvPr id="5" name="TextBox 4">
            <a:extLst>
              <a:ext uri="{FF2B5EF4-FFF2-40B4-BE49-F238E27FC236}">
                <a16:creationId xmlns:a16="http://schemas.microsoft.com/office/drawing/2014/main" id="{A4AB8C7C-3418-C6F9-14F7-9B92FFB4B6EC}"/>
              </a:ext>
            </a:extLst>
          </p:cNvPr>
          <p:cNvSpPr txBox="1"/>
          <p:nvPr/>
        </p:nvSpPr>
        <p:spPr>
          <a:xfrm>
            <a:off x="4456070" y="937079"/>
            <a:ext cx="7225444" cy="5591402"/>
          </a:xfrm>
          <a:prstGeom prst="rect">
            <a:avLst/>
          </a:prstGeom>
          <a:noFill/>
        </p:spPr>
        <p:txBody>
          <a:bodyPr wrap="square" rtlCol="0">
            <a:spAutoFit/>
          </a:bodyPr>
          <a:lstStyle/>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The tone comes in as a series of spikes or electrical impulses from the neuron in the sensory neuron in the ear.</a:t>
            </a:r>
          </a:p>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The axon of the tone neuron connects to the amygdala neuron via a </a:t>
            </a:r>
            <a:r>
              <a:rPr lang="en-US" sz="2000" dirty="0">
                <a:highlight>
                  <a:srgbClr val="FFFF00"/>
                </a:highlight>
                <a:latin typeface="Calibri" panose="020F0502020204030204" pitchFamily="34" charset="0"/>
                <a:cs typeface="Calibri" panose="020F0502020204030204" pitchFamily="34" charset="0"/>
              </a:rPr>
              <a:t>synapse </a:t>
            </a:r>
            <a:r>
              <a:rPr lang="en-US" sz="2000" dirty="0">
                <a:latin typeface="Calibri" panose="020F0502020204030204" pitchFamily="34" charset="0"/>
                <a:cs typeface="Calibri" panose="020F0502020204030204" pitchFamily="34" charset="0"/>
              </a:rPr>
              <a:t>shown in the figure – two semi-cylindrical pieces with a gap in between.</a:t>
            </a:r>
          </a:p>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The synapse has two parts; the left side is called the pre-synapse, and it is connected to the tone neuron, and the right part is called the post-synapse, which is connected to the amygdala neuron.</a:t>
            </a:r>
          </a:p>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The electrical impulse is transmitted from the pre- to the post- synapse via neurotransmitters. This is the role of the synapse, i.e., to transmit electrical impulses from one neuron to another.</a:t>
            </a:r>
          </a:p>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Let’s see how this information can be used to study the two neural pathways. One is between tone and the amygdala, and the other is between shock and the amygdala. </a:t>
            </a:r>
          </a:p>
          <a:p>
            <a:pPr>
              <a:buFont typeface="Arial" panose="020B0604020202020204" pitchFamily="34" charset="0"/>
              <a:buChar char="•"/>
              <a:tabLst>
                <a:tab pos="232828" algn="l"/>
              </a:tabLst>
            </a:pPr>
            <a:r>
              <a:rPr lang="en-US" sz="2000" dirty="0">
                <a:latin typeface="Calibri" panose="020F0502020204030204" pitchFamily="34" charset="0"/>
                <a:cs typeface="Calibri" panose="020F0502020204030204" pitchFamily="34" charset="0"/>
              </a:rPr>
              <a:t> 	Optional – if you are interested, you can learn more about synapses using web resources.</a:t>
            </a:r>
          </a:p>
          <a:p>
            <a:endParaRPr lang="en-US" sz="1867" dirty="0"/>
          </a:p>
          <a:p>
            <a:endParaRPr lang="en-US" sz="1867" dirty="0"/>
          </a:p>
        </p:txBody>
      </p:sp>
      <p:grpSp>
        <p:nvGrpSpPr>
          <p:cNvPr id="6" name="Group 5">
            <a:extLst>
              <a:ext uri="{FF2B5EF4-FFF2-40B4-BE49-F238E27FC236}">
                <a16:creationId xmlns:a16="http://schemas.microsoft.com/office/drawing/2014/main" id="{3CACC980-07BF-12C4-6BD8-B84B82A4BB45}"/>
              </a:ext>
            </a:extLst>
          </p:cNvPr>
          <p:cNvGrpSpPr/>
          <p:nvPr/>
        </p:nvGrpSpPr>
        <p:grpSpPr>
          <a:xfrm>
            <a:off x="137205" y="1350278"/>
            <a:ext cx="4003011" cy="3507473"/>
            <a:chOff x="6618348" y="302996"/>
            <a:chExt cx="1968972" cy="1699869"/>
          </a:xfrm>
        </p:grpSpPr>
        <p:grpSp>
          <p:nvGrpSpPr>
            <p:cNvPr id="7" name="Group 6">
              <a:extLst>
                <a:ext uri="{FF2B5EF4-FFF2-40B4-BE49-F238E27FC236}">
                  <a16:creationId xmlns:a16="http://schemas.microsoft.com/office/drawing/2014/main" id="{ACF2007D-DCC7-39B9-493C-BA8A9AA1CFC6}"/>
                </a:ext>
              </a:extLst>
            </p:cNvPr>
            <p:cNvGrpSpPr/>
            <p:nvPr/>
          </p:nvGrpSpPr>
          <p:grpSpPr>
            <a:xfrm>
              <a:off x="6618348" y="302996"/>
              <a:ext cx="1968972" cy="1699869"/>
              <a:chOff x="467972" y="638373"/>
              <a:chExt cx="1968972" cy="1699869"/>
            </a:xfrm>
          </p:grpSpPr>
          <p:grpSp>
            <p:nvGrpSpPr>
              <p:cNvPr id="12" name="Group 11">
                <a:extLst>
                  <a:ext uri="{FF2B5EF4-FFF2-40B4-BE49-F238E27FC236}">
                    <a16:creationId xmlns:a16="http://schemas.microsoft.com/office/drawing/2014/main" id="{583C5A1B-D689-05D5-3CA2-979ACC1E5343}"/>
                  </a:ext>
                </a:extLst>
              </p:cNvPr>
              <p:cNvGrpSpPr/>
              <p:nvPr/>
            </p:nvGrpSpPr>
            <p:grpSpPr>
              <a:xfrm>
                <a:off x="531552" y="1003987"/>
                <a:ext cx="653161" cy="243560"/>
                <a:chOff x="1530000" y="1215175"/>
                <a:chExt cx="1191611" cy="464100"/>
              </a:xfrm>
            </p:grpSpPr>
            <p:cxnSp>
              <p:nvCxnSpPr>
                <p:cNvPr id="26" name="Google Shape;73;p16">
                  <a:extLst>
                    <a:ext uri="{FF2B5EF4-FFF2-40B4-BE49-F238E27FC236}">
                      <a16:creationId xmlns:a16="http://schemas.microsoft.com/office/drawing/2014/main" id="{017E76FE-0969-7703-6F3B-FA302C1DC437}"/>
                    </a:ext>
                  </a:extLst>
                </p:cNvPr>
                <p:cNvCxnSpPr/>
                <p:nvPr/>
              </p:nvCxnSpPr>
              <p:spPr>
                <a:xfrm>
                  <a:off x="153000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7" name="Google Shape;74;p16">
                  <a:extLst>
                    <a:ext uri="{FF2B5EF4-FFF2-40B4-BE49-F238E27FC236}">
                      <a16:creationId xmlns:a16="http://schemas.microsoft.com/office/drawing/2014/main" id="{2A95476D-E69A-2558-F94B-A7DFDBEB1EB3}"/>
                    </a:ext>
                  </a:extLst>
                </p:cNvPr>
                <p:cNvCxnSpPr/>
                <p:nvPr/>
              </p:nvCxnSpPr>
              <p:spPr>
                <a:xfrm>
                  <a:off x="1769290"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8" name="Google Shape;75;p16">
                  <a:extLst>
                    <a:ext uri="{FF2B5EF4-FFF2-40B4-BE49-F238E27FC236}">
                      <a16:creationId xmlns:a16="http://schemas.microsoft.com/office/drawing/2014/main" id="{39149B6A-A1F2-4D55-CEF8-85381489ADDF}"/>
                    </a:ext>
                  </a:extLst>
                </p:cNvPr>
                <p:cNvCxnSpPr/>
                <p:nvPr/>
              </p:nvCxnSpPr>
              <p:spPr>
                <a:xfrm>
                  <a:off x="1998844"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29" name="Google Shape;76;p16">
                  <a:extLst>
                    <a:ext uri="{FF2B5EF4-FFF2-40B4-BE49-F238E27FC236}">
                      <a16:creationId xmlns:a16="http://schemas.microsoft.com/office/drawing/2014/main" id="{CB57A401-0B34-C7C5-D977-5DFF3F2C97DA}"/>
                    </a:ext>
                  </a:extLst>
                </p:cNvPr>
                <p:cNvCxnSpPr/>
                <p:nvPr/>
              </p:nvCxnSpPr>
              <p:spPr>
                <a:xfrm>
                  <a:off x="2233267"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30" name="Google Shape;77;p16">
                  <a:extLst>
                    <a:ext uri="{FF2B5EF4-FFF2-40B4-BE49-F238E27FC236}">
                      <a16:creationId xmlns:a16="http://schemas.microsoft.com/office/drawing/2014/main" id="{809EF9FB-2F95-4D35-3855-49DD56CAB31F}"/>
                    </a:ext>
                  </a:extLst>
                </p:cNvPr>
                <p:cNvCxnSpPr/>
                <p:nvPr/>
              </p:nvCxnSpPr>
              <p:spPr>
                <a:xfrm>
                  <a:off x="2467689" y="1215175"/>
                  <a:ext cx="19500" cy="464100"/>
                </a:xfrm>
                <a:prstGeom prst="straightConnector1">
                  <a:avLst/>
                </a:prstGeom>
                <a:noFill/>
                <a:ln w="9525" cap="flat" cmpd="sng">
                  <a:solidFill>
                    <a:schemeClr val="dk2"/>
                  </a:solidFill>
                  <a:prstDash val="solid"/>
                  <a:round/>
                  <a:headEnd type="none" w="med" len="med"/>
                  <a:tailEnd type="none" w="med" len="med"/>
                </a:ln>
              </p:spPr>
            </p:cxnSp>
            <p:cxnSp>
              <p:nvCxnSpPr>
                <p:cNvPr id="31" name="Google Shape;78;p16">
                  <a:extLst>
                    <a:ext uri="{FF2B5EF4-FFF2-40B4-BE49-F238E27FC236}">
                      <a16:creationId xmlns:a16="http://schemas.microsoft.com/office/drawing/2014/main" id="{132B6389-E1B8-A6DA-6998-A1B32B1B268C}"/>
                    </a:ext>
                  </a:extLst>
                </p:cNvPr>
                <p:cNvCxnSpPr/>
                <p:nvPr/>
              </p:nvCxnSpPr>
              <p:spPr>
                <a:xfrm>
                  <a:off x="2702111" y="1215175"/>
                  <a:ext cx="19500" cy="464100"/>
                </a:xfrm>
                <a:prstGeom prst="straightConnector1">
                  <a:avLst/>
                </a:prstGeom>
                <a:noFill/>
                <a:ln w="9525" cap="flat" cmpd="sng">
                  <a:solidFill>
                    <a:schemeClr val="dk2"/>
                  </a:solidFill>
                  <a:prstDash val="solid"/>
                  <a:round/>
                  <a:headEnd type="none" w="med" len="med"/>
                  <a:tailEnd type="none" w="med" len="med"/>
                </a:ln>
              </p:spPr>
            </p:cxnSp>
          </p:grpSp>
          <p:grpSp>
            <p:nvGrpSpPr>
              <p:cNvPr id="13" name="Group 12">
                <a:extLst>
                  <a:ext uri="{FF2B5EF4-FFF2-40B4-BE49-F238E27FC236}">
                    <a16:creationId xmlns:a16="http://schemas.microsoft.com/office/drawing/2014/main" id="{6484069C-9813-070C-F562-634E66ED32F6}"/>
                  </a:ext>
                </a:extLst>
              </p:cNvPr>
              <p:cNvGrpSpPr/>
              <p:nvPr/>
            </p:nvGrpSpPr>
            <p:grpSpPr>
              <a:xfrm>
                <a:off x="1301120" y="919283"/>
                <a:ext cx="945073" cy="1418959"/>
                <a:chOff x="3538847" y="969527"/>
                <a:chExt cx="1702630" cy="1880415"/>
              </a:xfrm>
            </p:grpSpPr>
            <p:cxnSp>
              <p:nvCxnSpPr>
                <p:cNvPr id="16" name="Google Shape;79;p16">
                  <a:extLst>
                    <a:ext uri="{FF2B5EF4-FFF2-40B4-BE49-F238E27FC236}">
                      <a16:creationId xmlns:a16="http://schemas.microsoft.com/office/drawing/2014/main" id="{FC382E3A-BAC0-5312-B006-BC9322188601}"/>
                    </a:ext>
                  </a:extLst>
                </p:cNvPr>
                <p:cNvCxnSpPr>
                  <a:cxnSpLocks/>
                </p:cNvCxnSpPr>
                <p:nvPr/>
              </p:nvCxnSpPr>
              <p:spPr>
                <a:xfrm>
                  <a:off x="3538847" y="1287037"/>
                  <a:ext cx="749262" cy="0"/>
                </a:xfrm>
                <a:prstGeom prst="straightConnector1">
                  <a:avLst/>
                </a:prstGeom>
                <a:noFill/>
                <a:ln w="28575" cap="flat" cmpd="sng">
                  <a:solidFill>
                    <a:schemeClr val="dk2"/>
                  </a:solidFill>
                  <a:prstDash val="solid"/>
                  <a:round/>
                  <a:headEnd type="none" w="med" len="med"/>
                  <a:tailEnd type="triangle" w="med" len="med"/>
                </a:ln>
              </p:spPr>
            </p:cxnSp>
            <p:sp>
              <p:nvSpPr>
                <p:cNvPr id="17" name="Google Shape;81;p16">
                  <a:extLst>
                    <a:ext uri="{FF2B5EF4-FFF2-40B4-BE49-F238E27FC236}">
                      <a16:creationId xmlns:a16="http://schemas.microsoft.com/office/drawing/2014/main" id="{920CE648-F34F-7A3C-9C58-F75451A82F29}"/>
                    </a:ext>
                  </a:extLst>
                </p:cNvPr>
                <p:cNvSpPr/>
                <p:nvPr/>
              </p:nvSpPr>
              <p:spPr>
                <a:xfrm>
                  <a:off x="4512777" y="1457975"/>
                  <a:ext cx="728700" cy="435300"/>
                </a:xfrm>
                <a:prstGeom prst="triangle">
                  <a:avLst>
                    <a:gd name="adj" fmla="val 50000"/>
                  </a:avLst>
                </a:prstGeom>
                <a:solidFill>
                  <a:schemeClr val="accent6"/>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1867" dirty="0"/>
                </a:p>
              </p:txBody>
            </p:sp>
            <p:cxnSp>
              <p:nvCxnSpPr>
                <p:cNvPr id="18" name="Google Shape;82;p16">
                  <a:extLst>
                    <a:ext uri="{FF2B5EF4-FFF2-40B4-BE49-F238E27FC236}">
                      <a16:creationId xmlns:a16="http://schemas.microsoft.com/office/drawing/2014/main" id="{89AB7790-CB7B-4F63-77E9-FDE94F52F9F0}"/>
                    </a:ext>
                  </a:extLst>
                </p:cNvPr>
                <p:cNvCxnSpPr>
                  <a:cxnSpLocks/>
                  <a:stCxn id="17" idx="0"/>
                </p:cNvCxnSpPr>
                <p:nvPr/>
              </p:nvCxnSpPr>
              <p:spPr>
                <a:xfrm flipV="1">
                  <a:off x="4877127" y="969527"/>
                  <a:ext cx="20454" cy="488448"/>
                </a:xfrm>
                <a:prstGeom prst="straightConnector1">
                  <a:avLst/>
                </a:prstGeom>
                <a:noFill/>
                <a:ln w="9525" cap="flat" cmpd="sng">
                  <a:solidFill>
                    <a:schemeClr val="dk2"/>
                  </a:solidFill>
                  <a:prstDash val="solid"/>
                  <a:round/>
                  <a:headEnd type="none" w="med" len="med"/>
                  <a:tailEnd type="none" w="med" len="med"/>
                </a:ln>
              </p:spPr>
            </p:cxnSp>
            <p:grpSp>
              <p:nvGrpSpPr>
                <p:cNvPr id="19" name="Google Shape;83;p16">
                  <a:extLst>
                    <a:ext uri="{FF2B5EF4-FFF2-40B4-BE49-F238E27FC236}">
                      <a16:creationId xmlns:a16="http://schemas.microsoft.com/office/drawing/2014/main" id="{EA5904C9-6EB3-F531-6FF2-A64553202B23}"/>
                    </a:ext>
                  </a:extLst>
                </p:cNvPr>
                <p:cNvGrpSpPr/>
                <p:nvPr/>
              </p:nvGrpSpPr>
              <p:grpSpPr>
                <a:xfrm>
                  <a:off x="4262160" y="1216563"/>
                  <a:ext cx="384561" cy="175055"/>
                  <a:chOff x="2954925" y="2083200"/>
                  <a:chExt cx="1982275" cy="687300"/>
                </a:xfrm>
              </p:grpSpPr>
              <p:sp>
                <p:nvSpPr>
                  <p:cNvPr id="24" name="Google Shape;84;p16">
                    <a:extLst>
                      <a:ext uri="{FF2B5EF4-FFF2-40B4-BE49-F238E27FC236}">
                        <a16:creationId xmlns:a16="http://schemas.microsoft.com/office/drawing/2014/main" id="{178735A1-6B4B-F995-2546-E66A2B4C989A}"/>
                      </a:ext>
                    </a:extLst>
                  </p:cNvPr>
                  <p:cNvSpPr/>
                  <p:nvPr/>
                </p:nvSpPr>
                <p:spPr>
                  <a:xfrm flipH="1">
                    <a:off x="2954925"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1867" dirty="0"/>
                  </a:p>
                </p:txBody>
              </p:sp>
              <p:sp>
                <p:nvSpPr>
                  <p:cNvPr id="25" name="Google Shape;85;p16">
                    <a:extLst>
                      <a:ext uri="{FF2B5EF4-FFF2-40B4-BE49-F238E27FC236}">
                        <a16:creationId xmlns:a16="http://schemas.microsoft.com/office/drawing/2014/main" id="{63FBFCAB-7345-5A48-231E-AF3C0634F00B}"/>
                      </a:ext>
                    </a:extLst>
                  </p:cNvPr>
                  <p:cNvSpPr/>
                  <p:nvPr/>
                </p:nvSpPr>
                <p:spPr>
                  <a:xfrm>
                    <a:off x="4183300" y="2083200"/>
                    <a:ext cx="753900" cy="687300"/>
                  </a:xfrm>
                  <a:prstGeom prst="flowChartDelay">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1867" dirty="0"/>
                  </a:p>
                </p:txBody>
              </p:sp>
            </p:grpSp>
            <p:cxnSp>
              <p:nvCxnSpPr>
                <p:cNvPr id="20" name="Google Shape;86;p16">
                  <a:extLst>
                    <a:ext uri="{FF2B5EF4-FFF2-40B4-BE49-F238E27FC236}">
                      <a16:creationId xmlns:a16="http://schemas.microsoft.com/office/drawing/2014/main" id="{4EAB1310-ECA7-1C04-14A2-7211CDA091C8}"/>
                    </a:ext>
                  </a:extLst>
                </p:cNvPr>
                <p:cNvCxnSpPr>
                  <a:stCxn id="25" idx="3"/>
                  <a:endCxn id="2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21" name="Google Shape;87;p16">
                  <a:extLst>
                    <a:ext uri="{FF2B5EF4-FFF2-40B4-BE49-F238E27FC236}">
                      <a16:creationId xmlns:a16="http://schemas.microsoft.com/office/drawing/2014/main" id="{2326BBE2-4E9D-9239-900A-C77A82E9191B}"/>
                    </a:ext>
                  </a:extLst>
                </p:cNvPr>
                <p:cNvCxnSpPr>
                  <a:stCxn id="25" idx="3"/>
                  <a:endCxn id="25" idx="3"/>
                </p:cNvCxnSpPr>
                <p:nvPr/>
              </p:nvCxnSpPr>
              <p:spPr>
                <a:xfrm>
                  <a:off x="4646721" y="1304091"/>
                  <a:ext cx="0" cy="0"/>
                </a:xfrm>
                <a:prstGeom prst="straightConnector1">
                  <a:avLst/>
                </a:prstGeom>
                <a:noFill/>
                <a:ln w="9525" cap="flat" cmpd="sng">
                  <a:solidFill>
                    <a:schemeClr val="dk2"/>
                  </a:solidFill>
                  <a:prstDash val="solid"/>
                  <a:round/>
                  <a:headEnd type="none" w="med" len="med"/>
                  <a:tailEnd type="none" w="med" len="med"/>
                </a:ln>
              </p:spPr>
            </p:cxnSp>
            <p:cxnSp>
              <p:nvCxnSpPr>
                <p:cNvPr id="22" name="Google Shape;88;p16">
                  <a:extLst>
                    <a:ext uri="{FF2B5EF4-FFF2-40B4-BE49-F238E27FC236}">
                      <a16:creationId xmlns:a16="http://schemas.microsoft.com/office/drawing/2014/main" id="{EF412DA0-394F-02F9-BA56-EEF295FC43C9}"/>
                    </a:ext>
                  </a:extLst>
                </p:cNvPr>
                <p:cNvCxnSpPr>
                  <a:stCxn id="25" idx="3"/>
                </p:cNvCxnSpPr>
                <p:nvPr/>
              </p:nvCxnSpPr>
              <p:spPr>
                <a:xfrm>
                  <a:off x="4646721" y="1304091"/>
                  <a:ext cx="228300" cy="6000"/>
                </a:xfrm>
                <a:prstGeom prst="straightConnector1">
                  <a:avLst/>
                </a:prstGeom>
                <a:noFill/>
                <a:ln w="9525" cap="flat" cmpd="sng">
                  <a:solidFill>
                    <a:schemeClr val="dk2"/>
                  </a:solidFill>
                  <a:prstDash val="solid"/>
                  <a:round/>
                  <a:headEnd type="none" w="med" len="med"/>
                  <a:tailEnd type="none" w="med" len="med"/>
                </a:ln>
              </p:spPr>
            </p:cxnSp>
            <p:cxnSp>
              <p:nvCxnSpPr>
                <p:cNvPr id="23" name="Google Shape;98;p16">
                  <a:extLst>
                    <a:ext uri="{FF2B5EF4-FFF2-40B4-BE49-F238E27FC236}">
                      <a16:creationId xmlns:a16="http://schemas.microsoft.com/office/drawing/2014/main" id="{BB7CDAC8-321F-4E1C-A8F6-B9DA84E2A9DA}"/>
                    </a:ext>
                  </a:extLst>
                </p:cNvPr>
                <p:cNvCxnSpPr>
                  <a:cxnSpLocks/>
                  <a:stCxn id="17" idx="3"/>
                </p:cNvCxnSpPr>
                <p:nvPr/>
              </p:nvCxnSpPr>
              <p:spPr>
                <a:xfrm>
                  <a:off x="4877128" y="1893275"/>
                  <a:ext cx="0" cy="956667"/>
                </a:xfrm>
                <a:prstGeom prst="straightConnector1">
                  <a:avLst/>
                </a:prstGeom>
                <a:noFill/>
                <a:ln w="9525" cap="flat" cmpd="sng">
                  <a:solidFill>
                    <a:schemeClr val="dk2"/>
                  </a:solidFill>
                  <a:prstDash val="solid"/>
                  <a:round/>
                  <a:headEnd type="none" w="med" len="med"/>
                  <a:tailEnd type="triangle" w="lg" len="lg"/>
                </a:ln>
              </p:spPr>
            </p:cxnSp>
          </p:grpSp>
          <p:sp>
            <p:nvSpPr>
              <p:cNvPr id="14" name="TextBox 13">
                <a:extLst>
                  <a:ext uri="{FF2B5EF4-FFF2-40B4-BE49-F238E27FC236}">
                    <a16:creationId xmlns:a16="http://schemas.microsoft.com/office/drawing/2014/main" id="{5EC664DF-92F9-1C9A-3DCF-26223CD67C99}"/>
                  </a:ext>
                </a:extLst>
              </p:cNvPr>
              <p:cNvSpPr txBox="1"/>
              <p:nvPr/>
            </p:nvSpPr>
            <p:spPr>
              <a:xfrm>
                <a:off x="467972" y="638373"/>
                <a:ext cx="826991" cy="323245"/>
              </a:xfrm>
              <a:prstGeom prst="rect">
                <a:avLst/>
              </a:prstGeom>
              <a:noFill/>
            </p:spPr>
            <p:txBody>
              <a:bodyPr wrap="square" rtlCol="0">
                <a:spAutoFit/>
              </a:bodyPr>
              <a:lstStyle/>
              <a:p>
                <a:r>
                  <a:rPr lang="en-US" sz="1867" b="1" dirty="0"/>
                  <a:t>  Axon from tone neuron</a:t>
                </a:r>
              </a:p>
            </p:txBody>
          </p:sp>
          <p:sp>
            <p:nvSpPr>
              <p:cNvPr id="15" name="Oval 14">
                <a:extLst>
                  <a:ext uri="{FF2B5EF4-FFF2-40B4-BE49-F238E27FC236}">
                    <a16:creationId xmlns:a16="http://schemas.microsoft.com/office/drawing/2014/main" id="{0D868FC2-E593-BA1C-39B6-B2A3573A5AE9}"/>
                  </a:ext>
                </a:extLst>
              </p:cNvPr>
              <p:cNvSpPr/>
              <p:nvPr/>
            </p:nvSpPr>
            <p:spPr>
              <a:xfrm>
                <a:off x="1544627" y="672367"/>
                <a:ext cx="892317" cy="1187473"/>
              </a:xfrm>
              <a:prstGeom prst="ellipse">
                <a:avLst/>
              </a:prstGeom>
              <a:noFill/>
              <a:ln>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sp>
          <p:nvSpPr>
            <p:cNvPr id="8" name="TextBox 7">
              <a:extLst>
                <a:ext uri="{FF2B5EF4-FFF2-40B4-BE49-F238E27FC236}">
                  <a16:creationId xmlns:a16="http://schemas.microsoft.com/office/drawing/2014/main" id="{F34F1F47-5F74-8E20-7D84-BA73E60F987D}"/>
                </a:ext>
              </a:extLst>
            </p:cNvPr>
            <p:cNvSpPr txBox="1"/>
            <p:nvPr/>
          </p:nvSpPr>
          <p:spPr>
            <a:xfrm>
              <a:off x="7032172" y="1432084"/>
              <a:ext cx="953085" cy="323245"/>
            </a:xfrm>
            <a:prstGeom prst="rect">
              <a:avLst/>
            </a:prstGeom>
            <a:noFill/>
          </p:spPr>
          <p:txBody>
            <a:bodyPr wrap="square" rtlCol="0">
              <a:spAutoFit/>
            </a:bodyPr>
            <a:lstStyle/>
            <a:p>
              <a:r>
                <a:rPr lang="en-US" sz="1867" b="1" dirty="0"/>
                <a:t>Amygdala neuron</a:t>
              </a:r>
            </a:p>
          </p:txBody>
        </p:sp>
        <p:cxnSp>
          <p:nvCxnSpPr>
            <p:cNvPr id="9" name="Straight Arrow Connector 8">
              <a:extLst>
                <a:ext uri="{FF2B5EF4-FFF2-40B4-BE49-F238E27FC236}">
                  <a16:creationId xmlns:a16="http://schemas.microsoft.com/office/drawing/2014/main" id="{E24217B4-330C-6DE5-C9F5-44855F38995C}"/>
                </a:ext>
              </a:extLst>
            </p:cNvPr>
            <p:cNvCxnSpPr>
              <a:cxnSpLocks/>
            </p:cNvCxnSpPr>
            <p:nvPr/>
          </p:nvCxnSpPr>
          <p:spPr>
            <a:xfrm flipV="1">
              <a:off x="7659441" y="1335744"/>
              <a:ext cx="287993" cy="238792"/>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C64FE94-B41A-9D63-7728-2FCB835B3427}"/>
                </a:ext>
              </a:extLst>
            </p:cNvPr>
            <p:cNvSpPr txBox="1"/>
            <p:nvPr/>
          </p:nvSpPr>
          <p:spPr>
            <a:xfrm>
              <a:off x="6899757" y="1019592"/>
              <a:ext cx="953085" cy="183997"/>
            </a:xfrm>
            <a:prstGeom prst="rect">
              <a:avLst/>
            </a:prstGeom>
            <a:noFill/>
          </p:spPr>
          <p:txBody>
            <a:bodyPr wrap="square" rtlCol="0">
              <a:spAutoFit/>
            </a:bodyPr>
            <a:lstStyle/>
            <a:p>
              <a:r>
                <a:rPr lang="en-US" sz="1867" b="1" dirty="0">
                  <a:solidFill>
                    <a:srgbClr val="0070C0"/>
                  </a:solidFill>
                </a:rPr>
                <a:t>Synapse</a:t>
              </a:r>
            </a:p>
          </p:txBody>
        </p:sp>
        <p:cxnSp>
          <p:nvCxnSpPr>
            <p:cNvPr id="11" name="Straight Arrow Connector 10">
              <a:extLst>
                <a:ext uri="{FF2B5EF4-FFF2-40B4-BE49-F238E27FC236}">
                  <a16:creationId xmlns:a16="http://schemas.microsoft.com/office/drawing/2014/main" id="{19E62DC2-98C8-1E9A-A9A4-023CA5CA16EA}"/>
                </a:ext>
              </a:extLst>
            </p:cNvPr>
            <p:cNvCxnSpPr>
              <a:cxnSpLocks/>
            </p:cNvCxnSpPr>
            <p:nvPr/>
          </p:nvCxnSpPr>
          <p:spPr>
            <a:xfrm flipV="1">
              <a:off x="7527026" y="940677"/>
              <a:ext cx="313837" cy="221367"/>
            </a:xfrm>
            <a:prstGeom prst="straightConnector1">
              <a:avLst/>
            </a:prstGeom>
            <a:ln w="3175">
              <a:solidFill>
                <a:schemeClr val="accent1"/>
              </a:solidFill>
              <a:prstDash val="dashDot"/>
              <a:headEnd type="none" w="lg" len="lg"/>
              <a:tailEnd type="stealth" w="sm" len="lg"/>
            </a:ln>
          </p:spPr>
          <p:style>
            <a:lnRef idx="1">
              <a:schemeClr val="accent1"/>
            </a:lnRef>
            <a:fillRef idx="0">
              <a:schemeClr val="accent1"/>
            </a:fillRef>
            <a:effectRef idx="0">
              <a:schemeClr val="accent1"/>
            </a:effectRef>
            <a:fontRef idx="minor">
              <a:schemeClr val="tx1"/>
            </a:fontRef>
          </p:style>
        </p:cxnSp>
      </p:grpSp>
      <p:sp>
        <p:nvSpPr>
          <p:cNvPr id="32" name="TextBox 31">
            <a:extLst>
              <a:ext uri="{FF2B5EF4-FFF2-40B4-BE49-F238E27FC236}">
                <a16:creationId xmlns:a16="http://schemas.microsoft.com/office/drawing/2014/main" id="{A14A350D-FFA6-057C-636E-49CF5ED161A4}"/>
              </a:ext>
            </a:extLst>
          </p:cNvPr>
          <p:cNvSpPr txBox="1"/>
          <p:nvPr/>
        </p:nvSpPr>
        <p:spPr>
          <a:xfrm>
            <a:off x="655541" y="5213806"/>
            <a:ext cx="3031796" cy="3693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44216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2FD5547E-9696-50DD-ACA0-5B3C392A1D17}"/>
              </a:ext>
            </a:extLst>
          </p:cNvPr>
          <p:cNvSpPr txBox="1"/>
          <p:nvPr/>
        </p:nvSpPr>
        <p:spPr>
          <a:xfrm>
            <a:off x="1028700" y="76200"/>
            <a:ext cx="9725026" cy="461665"/>
          </a:xfrm>
          <a:prstGeom prst="rect">
            <a:avLst/>
          </a:prstGeom>
          <a:noFill/>
          <a:ln>
            <a:noFill/>
          </a:ln>
        </p:spPr>
        <p:txBody>
          <a:bodyPr wrap="square" rtlCol="0">
            <a:spAutoFit/>
          </a:bodyPr>
          <a:lstStyle/>
          <a:p>
            <a:pPr algn="ctr"/>
            <a:r>
              <a:rPr lang="en-US" sz="2400" b="1" dirty="0"/>
              <a:t>What is the neural pathway for the tone – reward and fear cases? </a:t>
            </a:r>
          </a:p>
        </p:txBody>
      </p:sp>
      <p:sp>
        <p:nvSpPr>
          <p:cNvPr id="6" name="Slide Number Placeholder 5">
            <a:extLst>
              <a:ext uri="{FF2B5EF4-FFF2-40B4-BE49-F238E27FC236}">
                <a16:creationId xmlns:a16="http://schemas.microsoft.com/office/drawing/2014/main" id="{D6BA4274-E3AE-83A0-667A-A867385F3009}"/>
              </a:ext>
            </a:extLst>
          </p:cNvPr>
          <p:cNvSpPr>
            <a:spLocks noGrp="1"/>
          </p:cNvSpPr>
          <p:nvPr>
            <p:ph type="sldNum" sz="quarter" idx="12"/>
          </p:nvPr>
        </p:nvSpPr>
        <p:spPr/>
        <p:txBody>
          <a:bodyPr/>
          <a:lstStyle/>
          <a:p>
            <a:fld id="{B39E0CE9-7598-4743-BB0C-172DE8B6EDE1}" type="slidenum">
              <a:rPr lang="en-US" smtClean="0"/>
              <a:pPr/>
              <a:t>8</a:t>
            </a:fld>
            <a:endParaRPr lang="en-US" dirty="0"/>
          </a:p>
        </p:txBody>
      </p:sp>
      <p:pic>
        <p:nvPicPr>
          <p:cNvPr id="7" name="Picture 6" descr="A diagram of a brain activity">
            <a:extLst>
              <a:ext uri="{FF2B5EF4-FFF2-40B4-BE49-F238E27FC236}">
                <a16:creationId xmlns:a16="http://schemas.microsoft.com/office/drawing/2014/main" id="{034032E9-586D-D817-4056-8F68BD7A4992}"/>
              </a:ext>
            </a:extLst>
          </p:cNvPr>
          <p:cNvPicPr>
            <a:picLocks noChangeAspect="1"/>
          </p:cNvPicPr>
          <p:nvPr/>
        </p:nvPicPr>
        <p:blipFill rotWithShape="1">
          <a:blip r:embed="rId2">
            <a:extLst>
              <a:ext uri="{28A0092B-C50C-407E-A947-70E740481C1C}">
                <a14:useLocalDpi xmlns:a14="http://schemas.microsoft.com/office/drawing/2010/main" val="0"/>
              </a:ext>
            </a:extLst>
          </a:blip>
          <a:srcRect l="7345" t="8654" r="13529" b="14509"/>
          <a:stretch/>
        </p:blipFill>
        <p:spPr>
          <a:xfrm>
            <a:off x="532474" y="838200"/>
            <a:ext cx="8078126" cy="5883275"/>
          </a:xfrm>
          <a:prstGeom prst="rect">
            <a:avLst/>
          </a:prstGeom>
        </p:spPr>
      </p:pic>
      <p:sp>
        <p:nvSpPr>
          <p:cNvPr id="8" name="TextBox 7">
            <a:extLst>
              <a:ext uri="{FF2B5EF4-FFF2-40B4-BE49-F238E27FC236}">
                <a16:creationId xmlns:a16="http://schemas.microsoft.com/office/drawing/2014/main" id="{4AFDA945-8E4C-25F6-7482-09B48963EEB1}"/>
              </a:ext>
            </a:extLst>
          </p:cNvPr>
          <p:cNvSpPr txBox="1"/>
          <p:nvPr/>
        </p:nvSpPr>
        <p:spPr>
          <a:xfrm>
            <a:off x="8915400" y="2619375"/>
            <a:ext cx="2828925" cy="2246769"/>
          </a:xfrm>
          <a:prstGeom prst="rect">
            <a:avLst/>
          </a:prstGeom>
          <a:noFill/>
        </p:spPr>
        <p:txBody>
          <a:bodyPr wrap="square" rtlCol="0">
            <a:spAutoFit/>
          </a:bodyPr>
          <a:lstStyle/>
          <a:p>
            <a:r>
              <a:rPr lang="en-US" sz="2000" dirty="0">
                <a:highlight>
                  <a:srgbClr val="FFFF00"/>
                </a:highlight>
                <a:latin typeface="Calibri" panose="020F0502020204030204" pitchFamily="34" charset="0"/>
                <a:cs typeface="Calibri" panose="020F0502020204030204" pitchFamily="34" charset="0"/>
              </a:rPr>
              <a:t>The pathway for food stimulus and for shock stimulus is similar. </a:t>
            </a:r>
          </a:p>
          <a:p>
            <a:endParaRPr lang="en-US" sz="2000" dirty="0">
              <a:highlight>
                <a:srgbClr val="FFFF00"/>
              </a:highlight>
              <a:latin typeface="Calibri" panose="020F0502020204030204" pitchFamily="34" charset="0"/>
              <a:cs typeface="Calibri" panose="020F0502020204030204" pitchFamily="34" charset="0"/>
            </a:endParaRPr>
          </a:p>
          <a:p>
            <a:r>
              <a:rPr lang="en-US" sz="2000" dirty="0">
                <a:highlight>
                  <a:srgbClr val="FFFF00"/>
                </a:highlight>
                <a:latin typeface="Calibri" panose="020F0502020204030204" pitchFamily="34" charset="0"/>
                <a:cs typeface="Calibri" panose="020F0502020204030204" pitchFamily="34" charset="0"/>
              </a:rPr>
              <a:t>Can you sketch them for the fear conditioning case?</a:t>
            </a:r>
          </a:p>
        </p:txBody>
      </p:sp>
      <p:sp>
        <p:nvSpPr>
          <p:cNvPr id="3" name="TextBox 2">
            <a:extLst>
              <a:ext uri="{FF2B5EF4-FFF2-40B4-BE49-F238E27FC236}">
                <a16:creationId xmlns:a16="http://schemas.microsoft.com/office/drawing/2014/main" id="{1734CACE-F4A4-8088-AA5C-7DA446E3B532}"/>
              </a:ext>
            </a:extLst>
          </p:cNvPr>
          <p:cNvSpPr txBox="1"/>
          <p:nvPr/>
        </p:nvSpPr>
        <p:spPr>
          <a:xfrm>
            <a:off x="2413255" y="6606059"/>
            <a:ext cx="4686355" cy="230832"/>
          </a:xfrm>
          <a:prstGeom prst="rect">
            <a:avLst/>
          </a:prstGeom>
          <a:noFill/>
        </p:spPr>
        <p:txBody>
          <a:bodyPr wrap="square" rtlCol="0">
            <a:spAutoFit/>
          </a:bodyPr>
          <a:lstStyle/>
          <a:p>
            <a:r>
              <a:rPr lang="en-US" sz="900" dirty="0"/>
              <a:t>Generated in our Lab- Neural Engineering Laboratory, University of Missouri-Columbia</a:t>
            </a:r>
          </a:p>
        </p:txBody>
      </p:sp>
    </p:spTree>
    <p:extLst>
      <p:ext uri="{BB962C8B-B14F-4D97-AF65-F5344CB8AC3E}">
        <p14:creationId xmlns:p14="http://schemas.microsoft.com/office/powerpoint/2010/main" val="66732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7" name="Google Shape;117;p6"/>
          <p:cNvSpPr txBox="1">
            <a:spLocks noGrp="1"/>
          </p:cNvSpPr>
          <p:nvPr>
            <p:ph type="body" idx="1"/>
          </p:nvPr>
        </p:nvSpPr>
        <p:spPr>
          <a:xfrm>
            <a:off x="693234" y="1513390"/>
            <a:ext cx="10515600" cy="4747709"/>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dirty="0"/>
              <a:t>RECAP: In our experiment, the rats appeared to initially not respond to the tone and continue their behavior without any type of response. During the “fear conditioning” phase, the tone co-terminated with a shock, i.e., tone and shock were paired. After such pairing, the rats started to freeze after hearing only the tone. </a:t>
            </a:r>
          </a:p>
          <a:p>
            <a:pPr marL="0" lvl="0" indent="0" algn="l" rtl="0">
              <a:lnSpc>
                <a:spcPct val="90000"/>
              </a:lnSpc>
              <a:spcBef>
                <a:spcPts val="0"/>
              </a:spcBef>
              <a:spcAft>
                <a:spcPts val="0"/>
              </a:spcAft>
              <a:buClr>
                <a:schemeClr val="dk1"/>
              </a:buClr>
              <a:buSzPts val="2800"/>
              <a:buNone/>
            </a:pPr>
            <a:endParaRPr dirty="0"/>
          </a:p>
          <a:p>
            <a:pPr marL="228600" lvl="0" indent="-228600" algn="l" rtl="0">
              <a:lnSpc>
                <a:spcPct val="90000"/>
              </a:lnSpc>
              <a:spcBef>
                <a:spcPts val="0"/>
              </a:spcBef>
              <a:spcAft>
                <a:spcPts val="0"/>
              </a:spcAft>
              <a:buClr>
                <a:schemeClr val="dk1"/>
              </a:buClr>
              <a:buSzPts val="2800"/>
              <a:buChar char="•"/>
            </a:pPr>
            <a:r>
              <a:rPr lang="en-US" dirty="0"/>
              <a:t>Why did the rats freeze? </a:t>
            </a:r>
          </a:p>
          <a:p>
            <a:pPr marL="231775" lvl="1" indent="0" algn="l" rtl="0">
              <a:lnSpc>
                <a:spcPct val="90000"/>
              </a:lnSpc>
              <a:spcBef>
                <a:spcPts val="500"/>
              </a:spcBef>
              <a:spcAft>
                <a:spcPts val="0"/>
              </a:spcAft>
              <a:buClr>
                <a:schemeClr val="dk1"/>
              </a:buClr>
              <a:buSzPts val="2400"/>
              <a:buNone/>
            </a:pPr>
            <a:r>
              <a:rPr lang="en-US" sz="2800" dirty="0"/>
              <a:t>The rats froze because they had learned to associate the tone with shock during the conditioning trials. That changed something in the neural pathways related to fear. This is why subsequent presentations of only the tone, i.e., without shock, caused the rats to get into the fear state and freeze.  </a:t>
            </a:r>
          </a:p>
        </p:txBody>
      </p:sp>
      <p:sp>
        <p:nvSpPr>
          <p:cNvPr id="4" name="Google Shape;104;p4">
            <a:extLst>
              <a:ext uri="{FF2B5EF4-FFF2-40B4-BE49-F238E27FC236}">
                <a16:creationId xmlns:a16="http://schemas.microsoft.com/office/drawing/2014/main" id="{C5B62369-B158-3F35-532A-2DB1C50ED79D}"/>
              </a:ext>
            </a:extLst>
          </p:cNvPr>
          <p:cNvSpPr txBox="1">
            <a:spLocks noGrp="1"/>
          </p:cNvSpPr>
          <p:nvPr>
            <p:ph type="title"/>
          </p:nvPr>
        </p:nvSpPr>
        <p:spPr>
          <a:xfrm>
            <a:off x="838200" y="365126"/>
            <a:ext cx="10515600" cy="93956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b="1" dirty="0"/>
              <a:t>What is fear conditioning?</a:t>
            </a:r>
            <a:endParaRPr sz="3600" b="1"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1110</TotalTime>
  <Words>2547</Words>
  <Application>Microsoft Macintosh PowerPoint</Application>
  <PresentationFormat>Widescreen</PresentationFormat>
  <Paragraphs>143</Paragraphs>
  <Slides>21</Slides>
  <Notes>11</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Open Sans</vt:lpstr>
      <vt:lpstr>YouTube Sans</vt:lpstr>
      <vt:lpstr>Office Theme</vt:lpstr>
      <vt:lpstr>1_Office Theme</vt:lpstr>
      <vt:lpstr>PowerPoint Presentation</vt:lpstr>
      <vt:lpstr>PowerPoint Presentation</vt:lpstr>
      <vt:lpstr>PowerPoint Presentation</vt:lpstr>
      <vt:lpstr>PowerPoint Presentation</vt:lpstr>
      <vt:lpstr>Pavlovian auditory fear (similar for reward) conditioning – An experiment to train rats to fear a particular sound</vt:lpstr>
      <vt:lpstr>Tone-shock fear conditioning in rodents</vt:lpstr>
      <vt:lpstr>PowerPoint Presentation</vt:lpstr>
      <vt:lpstr>PowerPoint Presentation</vt:lpstr>
      <vt:lpstr>What is fear conditioning?</vt:lpstr>
      <vt:lpstr>How is the brain involved in learning fear?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Why should this interest me? The fear circuit is also involved in mental health disorders such as ANXIETY, PHOBIA, etc.…. Not understood presently and thus an attractive area for research in your career if interested.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Amsden, Drew (MU-Student)</dc:creator>
  <cp:lastModifiedBy>Beth McElroy</cp:lastModifiedBy>
  <cp:revision>28</cp:revision>
  <dcterms:created xsi:type="dcterms:W3CDTF">2021-07-18T23:47:44Z</dcterms:created>
  <dcterms:modified xsi:type="dcterms:W3CDTF">2025-02-20T21:31:33Z</dcterms:modified>
</cp:coreProperties>
</file>