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9"/>
  </p:notesMasterIdLst>
  <p:sldIdLst>
    <p:sldId id="308" r:id="rId3"/>
    <p:sldId id="464" r:id="rId4"/>
    <p:sldId id="465" r:id="rId5"/>
    <p:sldId id="408" r:id="rId6"/>
    <p:sldId id="409" r:id="rId7"/>
    <p:sldId id="410" r:id="rId8"/>
    <p:sldId id="411" r:id="rId9"/>
    <p:sldId id="424" r:id="rId10"/>
    <p:sldId id="423" r:id="rId11"/>
    <p:sldId id="466" r:id="rId12"/>
    <p:sldId id="425" r:id="rId13"/>
    <p:sldId id="426" r:id="rId14"/>
    <p:sldId id="414" r:id="rId15"/>
    <p:sldId id="427" r:id="rId16"/>
    <p:sldId id="419" r:id="rId17"/>
    <p:sldId id="462" r:id="rId18"/>
  </p:sldIdLst>
  <p:sldSz cx="12192000" cy="6858000"/>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8E63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041A52-55B8-415C-882E-63401EEED93D}" v="50" dt="2024-10-26T20:33:34.1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61"/>
    <p:restoredTop sz="94708"/>
  </p:normalViewPr>
  <p:slideViewPr>
    <p:cSldViewPr snapToGrid="0">
      <p:cViewPr>
        <p:scale>
          <a:sx n="40" d="100"/>
          <a:sy n="40" d="100"/>
        </p:scale>
        <p:origin x="368"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ir, Satish" userId="af50c098-07d3-4545-ad93-15c24b849386" providerId="ADAL" clId="{C0041A52-55B8-415C-882E-63401EEED93D}"/>
    <pc:docChg chg="undo custSel modSld">
      <pc:chgData name="Nair, Satish" userId="af50c098-07d3-4545-ad93-15c24b849386" providerId="ADAL" clId="{C0041A52-55B8-415C-882E-63401EEED93D}" dt="2024-10-26T20:34:08.316" v="307" actId="14100"/>
      <pc:docMkLst>
        <pc:docMk/>
      </pc:docMkLst>
      <pc:sldChg chg="modSp mod">
        <pc:chgData name="Nair, Satish" userId="af50c098-07d3-4545-ad93-15c24b849386" providerId="ADAL" clId="{C0041A52-55B8-415C-882E-63401EEED93D}" dt="2024-10-21T00:45:54.325" v="84" actId="20577"/>
        <pc:sldMkLst>
          <pc:docMk/>
          <pc:sldMk cId="0" sldId="258"/>
        </pc:sldMkLst>
        <pc:spChg chg="mod">
          <ac:chgData name="Nair, Satish" userId="af50c098-07d3-4545-ad93-15c24b849386" providerId="ADAL" clId="{C0041A52-55B8-415C-882E-63401EEED93D}" dt="2024-10-21T00:45:54.325" v="84" actId="20577"/>
          <ac:spMkLst>
            <pc:docMk/>
            <pc:sldMk cId="0" sldId="258"/>
            <ac:spMk id="99" creationId="{00000000-0000-0000-0000-000000000000}"/>
          </ac:spMkLst>
        </pc:spChg>
      </pc:sldChg>
      <pc:sldChg chg="addSp delSp modSp mod">
        <pc:chgData name="Nair, Satish" userId="af50c098-07d3-4545-ad93-15c24b849386" providerId="ADAL" clId="{C0041A52-55B8-415C-882E-63401EEED93D}" dt="2024-10-26T20:19:42.695" v="157" actId="164"/>
        <pc:sldMkLst>
          <pc:docMk/>
          <pc:sldMk cId="2885359541" sldId="409"/>
        </pc:sldMkLst>
        <pc:spChg chg="add mod">
          <ac:chgData name="Nair, Satish" userId="af50c098-07d3-4545-ad93-15c24b849386" providerId="ADAL" clId="{C0041A52-55B8-415C-882E-63401EEED93D}" dt="2024-10-26T20:19:42.695" v="157" actId="164"/>
          <ac:spMkLst>
            <pc:docMk/>
            <pc:sldMk cId="2885359541" sldId="409"/>
            <ac:spMk id="5" creationId="{08EF8F3C-04CF-F2E6-FA16-6510F00C9241}"/>
          </ac:spMkLst>
        </pc:spChg>
        <pc:spChg chg="add del mod">
          <ac:chgData name="Nair, Satish" userId="af50c098-07d3-4545-ad93-15c24b849386" providerId="ADAL" clId="{C0041A52-55B8-415C-882E-63401EEED93D}" dt="2024-10-26T19:38:10.969" v="131" actId="22"/>
          <ac:spMkLst>
            <pc:docMk/>
            <pc:sldMk cId="2885359541" sldId="409"/>
            <ac:spMk id="5" creationId="{1D102E4F-C831-49C7-74E7-A5E96886F4A1}"/>
          </ac:spMkLst>
        </pc:spChg>
        <pc:spChg chg="mod">
          <ac:chgData name="Nair, Satish" userId="af50c098-07d3-4545-ad93-15c24b849386" providerId="ADAL" clId="{C0041A52-55B8-415C-882E-63401EEED93D}" dt="2024-10-26T20:09:45.932" v="145" actId="1076"/>
          <ac:spMkLst>
            <pc:docMk/>
            <pc:sldMk cId="2885359541" sldId="409"/>
            <ac:spMk id="15" creationId="{8FA24015-6AD6-D545-88FD-5B1C3DC53385}"/>
          </ac:spMkLst>
        </pc:spChg>
        <pc:grpChg chg="add mod">
          <ac:chgData name="Nair, Satish" userId="af50c098-07d3-4545-ad93-15c24b849386" providerId="ADAL" clId="{C0041A52-55B8-415C-882E-63401EEED93D}" dt="2024-10-26T20:19:42.695" v="157" actId="164"/>
          <ac:grpSpMkLst>
            <pc:docMk/>
            <pc:sldMk cId="2885359541" sldId="409"/>
            <ac:grpSpMk id="6" creationId="{2D5C4C22-09BB-20DC-8A43-88899C541A12}"/>
          </ac:grpSpMkLst>
        </pc:grpChg>
        <pc:picChg chg="add del">
          <ac:chgData name="Nair, Satish" userId="af50c098-07d3-4545-ad93-15c24b849386" providerId="ADAL" clId="{C0041A52-55B8-415C-882E-63401EEED93D}" dt="2024-10-26T20:09:22.853" v="141" actId="478"/>
          <ac:picMkLst>
            <pc:docMk/>
            <pc:sldMk cId="2885359541" sldId="409"/>
            <ac:picMk id="2" creationId="{97D47F6A-D4D6-9ADD-066C-DAA4FBED97FF}"/>
          </ac:picMkLst>
        </pc:picChg>
        <pc:picChg chg="add del">
          <ac:chgData name="Nair, Satish" userId="af50c098-07d3-4545-ad93-15c24b849386" providerId="ADAL" clId="{C0041A52-55B8-415C-882E-63401EEED93D}" dt="2024-10-26T20:09:21.578" v="140" actId="478"/>
          <ac:picMkLst>
            <pc:docMk/>
            <pc:sldMk cId="2885359541" sldId="409"/>
            <ac:picMk id="4" creationId="{790047E8-1774-E760-533C-BA6761BC0C8F}"/>
          </ac:picMkLst>
        </pc:picChg>
        <pc:picChg chg="add del mod">
          <ac:chgData name="Nair, Satish" userId="af50c098-07d3-4545-ad93-15c24b849386" providerId="ADAL" clId="{C0041A52-55B8-415C-882E-63401EEED93D}" dt="2024-10-26T19:38:14.424" v="137" actId="1076"/>
          <ac:picMkLst>
            <pc:docMk/>
            <pc:sldMk cId="2885359541" sldId="409"/>
            <ac:picMk id="1026" creationId="{8D42251D-F477-A830-2223-55EB7B192C7C}"/>
          </ac:picMkLst>
        </pc:picChg>
        <pc:picChg chg="add del mod">
          <ac:chgData name="Nair, Satish" userId="af50c098-07d3-4545-ad93-15c24b849386" providerId="ADAL" clId="{C0041A52-55B8-415C-882E-63401EEED93D}" dt="2024-10-26T20:18:47.952" v="149" actId="478"/>
          <ac:picMkLst>
            <pc:docMk/>
            <pc:sldMk cId="2885359541" sldId="409"/>
            <ac:picMk id="1026" creationId="{E8591D08-49E0-CCDF-1AD6-E23AAB4F566F}"/>
          </ac:picMkLst>
        </pc:picChg>
        <pc:picChg chg="add mod">
          <ac:chgData name="Nair, Satish" userId="af50c098-07d3-4545-ad93-15c24b849386" providerId="ADAL" clId="{C0041A52-55B8-415C-882E-63401EEED93D}" dt="2024-10-26T20:19:42.695" v="157" actId="164"/>
          <ac:picMkLst>
            <pc:docMk/>
            <pc:sldMk cId="2885359541" sldId="409"/>
            <ac:picMk id="1028" creationId="{515D8A66-8D26-4646-3437-FCFCF4DEC9D9}"/>
          </ac:picMkLst>
        </pc:picChg>
      </pc:sldChg>
      <pc:sldChg chg="addSp delSp modSp mod">
        <pc:chgData name="Nair, Satish" userId="af50c098-07d3-4545-ad93-15c24b849386" providerId="ADAL" clId="{C0041A52-55B8-415C-882E-63401EEED93D}" dt="2024-10-26T20:19:56.725" v="160" actId="1076"/>
        <pc:sldMkLst>
          <pc:docMk/>
          <pc:sldMk cId="3110264302" sldId="410"/>
        </pc:sldMkLst>
        <pc:spChg chg="mod">
          <ac:chgData name="Nair, Satish" userId="af50c098-07d3-4545-ad93-15c24b849386" providerId="ADAL" clId="{C0041A52-55B8-415C-882E-63401EEED93D}" dt="2024-10-26T20:19:51.463" v="159"/>
          <ac:spMkLst>
            <pc:docMk/>
            <pc:sldMk cId="3110264302" sldId="410"/>
            <ac:spMk id="7" creationId="{0690F519-835F-CEA6-A9F4-B375A2B5CFC8}"/>
          </ac:spMkLst>
        </pc:spChg>
        <pc:spChg chg="mod">
          <ac:chgData name="Nair, Satish" userId="af50c098-07d3-4545-ad93-15c24b849386" providerId="ADAL" clId="{C0041A52-55B8-415C-882E-63401EEED93D}" dt="2024-10-26T20:19:56.725" v="160" actId="1076"/>
          <ac:spMkLst>
            <pc:docMk/>
            <pc:sldMk cId="3110264302" sldId="410"/>
            <ac:spMk id="15" creationId="{8FA24015-6AD6-D545-88FD-5B1C3DC53385}"/>
          </ac:spMkLst>
        </pc:spChg>
        <pc:grpChg chg="add mod">
          <ac:chgData name="Nair, Satish" userId="af50c098-07d3-4545-ad93-15c24b849386" providerId="ADAL" clId="{C0041A52-55B8-415C-882E-63401EEED93D}" dt="2024-10-26T20:19:51.463" v="159"/>
          <ac:grpSpMkLst>
            <pc:docMk/>
            <pc:sldMk cId="3110264302" sldId="410"/>
            <ac:grpSpMk id="4" creationId="{4CAEC7CD-04F4-5EC9-5B5E-9D8EF0A2588D}"/>
          </ac:grpSpMkLst>
        </pc:grpChg>
        <pc:picChg chg="del">
          <ac:chgData name="Nair, Satish" userId="af50c098-07d3-4545-ad93-15c24b849386" providerId="ADAL" clId="{C0041A52-55B8-415C-882E-63401EEED93D}" dt="2024-10-26T20:19:48.920" v="158" actId="478"/>
          <ac:picMkLst>
            <pc:docMk/>
            <pc:sldMk cId="3110264302" sldId="410"/>
            <ac:picMk id="2" creationId="{97D47F6A-D4D6-9ADD-066C-DAA4FBED97FF}"/>
          </ac:picMkLst>
        </pc:picChg>
        <pc:picChg chg="mod">
          <ac:chgData name="Nair, Satish" userId="af50c098-07d3-4545-ad93-15c24b849386" providerId="ADAL" clId="{C0041A52-55B8-415C-882E-63401EEED93D}" dt="2024-10-26T20:19:51.463" v="159"/>
          <ac:picMkLst>
            <pc:docMk/>
            <pc:sldMk cId="3110264302" sldId="410"/>
            <ac:picMk id="6" creationId="{15DDE8E4-94F4-ADA9-D530-E8D4B08B8107}"/>
          </ac:picMkLst>
        </pc:picChg>
      </pc:sldChg>
      <pc:sldChg chg="addSp delSp modSp mod">
        <pc:chgData name="Nair, Satish" userId="af50c098-07d3-4545-ad93-15c24b849386" providerId="ADAL" clId="{C0041A52-55B8-415C-882E-63401EEED93D}" dt="2024-10-26T20:20:06.236" v="163"/>
        <pc:sldMkLst>
          <pc:docMk/>
          <pc:sldMk cId="3133087407" sldId="411"/>
        </pc:sldMkLst>
        <pc:spChg chg="mod">
          <ac:chgData name="Nair, Satish" userId="af50c098-07d3-4545-ad93-15c24b849386" providerId="ADAL" clId="{C0041A52-55B8-415C-882E-63401EEED93D}" dt="2024-10-26T20:20:06.236" v="163"/>
          <ac:spMkLst>
            <pc:docMk/>
            <pc:sldMk cId="3133087407" sldId="411"/>
            <ac:spMk id="8" creationId="{B818C41C-C943-62BF-65F8-41A47E177CF7}"/>
          </ac:spMkLst>
        </pc:spChg>
        <pc:grpChg chg="add mod">
          <ac:chgData name="Nair, Satish" userId="af50c098-07d3-4545-ad93-15c24b849386" providerId="ADAL" clId="{C0041A52-55B8-415C-882E-63401EEED93D}" dt="2024-10-26T20:20:06.236" v="163"/>
          <ac:grpSpMkLst>
            <pc:docMk/>
            <pc:sldMk cId="3133087407" sldId="411"/>
            <ac:grpSpMk id="3" creationId="{93194D61-6B63-4650-C5A4-A963FCEEAD13}"/>
          </ac:grpSpMkLst>
        </pc:grpChg>
        <pc:picChg chg="del">
          <ac:chgData name="Nair, Satish" userId="af50c098-07d3-4545-ad93-15c24b849386" providerId="ADAL" clId="{C0041A52-55B8-415C-882E-63401EEED93D}" dt="2024-10-26T20:20:04.588" v="162" actId="478"/>
          <ac:picMkLst>
            <pc:docMk/>
            <pc:sldMk cId="3133087407" sldId="411"/>
            <ac:picMk id="2" creationId="{97D47F6A-D4D6-9ADD-066C-DAA4FBED97FF}"/>
          </ac:picMkLst>
        </pc:picChg>
        <pc:picChg chg="del">
          <ac:chgData name="Nair, Satish" userId="af50c098-07d3-4545-ad93-15c24b849386" providerId="ADAL" clId="{C0041A52-55B8-415C-882E-63401EEED93D}" dt="2024-10-26T20:20:03.098" v="161" actId="478"/>
          <ac:picMkLst>
            <pc:docMk/>
            <pc:sldMk cId="3133087407" sldId="411"/>
            <ac:picMk id="6" creationId="{1C99B8BA-C290-E758-423A-E04819163DC6}"/>
          </ac:picMkLst>
        </pc:picChg>
        <pc:picChg chg="mod">
          <ac:chgData name="Nair, Satish" userId="af50c098-07d3-4545-ad93-15c24b849386" providerId="ADAL" clId="{C0041A52-55B8-415C-882E-63401EEED93D}" dt="2024-10-26T20:20:06.236" v="163"/>
          <ac:picMkLst>
            <pc:docMk/>
            <pc:sldMk cId="3133087407" sldId="411"/>
            <ac:picMk id="7" creationId="{45557602-33A1-B986-2D16-1017629FC1F7}"/>
          </ac:picMkLst>
        </pc:picChg>
      </pc:sldChg>
      <pc:sldChg chg="modSp mod">
        <pc:chgData name="Nair, Satish" userId="af50c098-07d3-4545-ad93-15c24b849386" providerId="ADAL" clId="{C0041A52-55B8-415C-882E-63401EEED93D}" dt="2024-10-21T00:46:27.383" v="95" actId="20577"/>
        <pc:sldMkLst>
          <pc:docMk/>
          <pc:sldMk cId="1530668353" sldId="414"/>
        </pc:sldMkLst>
        <pc:spChg chg="mod">
          <ac:chgData name="Nair, Satish" userId="af50c098-07d3-4545-ad93-15c24b849386" providerId="ADAL" clId="{C0041A52-55B8-415C-882E-63401EEED93D}" dt="2024-10-21T00:46:27.383" v="95" actId="20577"/>
          <ac:spMkLst>
            <pc:docMk/>
            <pc:sldMk cId="1530668353" sldId="414"/>
            <ac:spMk id="63" creationId="{00000000-0000-0000-0000-000000000000}"/>
          </ac:spMkLst>
        </pc:spChg>
      </pc:sldChg>
      <pc:sldChg chg="addSp delSp modSp mod">
        <pc:chgData name="Nair, Satish" userId="af50c098-07d3-4545-ad93-15c24b849386" providerId="ADAL" clId="{C0041A52-55B8-415C-882E-63401EEED93D}" dt="2024-10-26T20:24:40.500" v="183" actId="1076"/>
        <pc:sldMkLst>
          <pc:docMk/>
          <pc:sldMk cId="29364117" sldId="424"/>
        </pc:sldMkLst>
        <pc:spChg chg="add mod">
          <ac:chgData name="Nair, Satish" userId="af50c098-07d3-4545-ad93-15c24b849386" providerId="ADAL" clId="{C0041A52-55B8-415C-882E-63401EEED93D}" dt="2024-10-26T20:22:47.469" v="171" actId="1076"/>
          <ac:spMkLst>
            <pc:docMk/>
            <pc:sldMk cId="29364117" sldId="424"/>
            <ac:spMk id="7" creationId="{E2F42059-1D4E-2AB8-D924-1851E0F8DFC8}"/>
          </ac:spMkLst>
        </pc:spChg>
        <pc:spChg chg="add mod">
          <ac:chgData name="Nair, Satish" userId="af50c098-07d3-4545-ad93-15c24b849386" providerId="ADAL" clId="{C0041A52-55B8-415C-882E-63401EEED93D}" dt="2024-10-26T20:23:27.621" v="175" actId="1076"/>
          <ac:spMkLst>
            <pc:docMk/>
            <pc:sldMk cId="29364117" sldId="424"/>
            <ac:spMk id="9" creationId="{56733637-7ECD-4122-E775-FF806BD5F182}"/>
          </ac:spMkLst>
        </pc:spChg>
        <pc:spChg chg="add mod">
          <ac:chgData name="Nair, Satish" userId="af50c098-07d3-4545-ad93-15c24b849386" providerId="ADAL" clId="{C0041A52-55B8-415C-882E-63401EEED93D}" dt="2024-10-26T20:24:40.500" v="183" actId="1076"/>
          <ac:spMkLst>
            <pc:docMk/>
            <pc:sldMk cId="29364117" sldId="424"/>
            <ac:spMk id="11" creationId="{1719A371-E369-CB55-216E-5A38248075E8}"/>
          </ac:spMkLst>
        </pc:spChg>
        <pc:picChg chg="del">
          <ac:chgData name="Nair, Satish" userId="af50c098-07d3-4545-ad93-15c24b849386" providerId="ADAL" clId="{C0041A52-55B8-415C-882E-63401EEED93D}" dt="2024-10-26T20:21:38.685" v="164" actId="478"/>
          <ac:picMkLst>
            <pc:docMk/>
            <pc:sldMk cId="29364117" sldId="424"/>
            <ac:picMk id="2" creationId="{24BB40E5-B144-78E8-05C0-E3A9BF547BEE}"/>
          </ac:picMkLst>
        </pc:picChg>
        <pc:picChg chg="del">
          <ac:chgData name="Nair, Satish" userId="af50c098-07d3-4545-ad93-15c24b849386" providerId="ADAL" clId="{C0041A52-55B8-415C-882E-63401EEED93D}" dt="2024-10-26T20:22:28.844" v="168" actId="478"/>
          <ac:picMkLst>
            <pc:docMk/>
            <pc:sldMk cId="29364117" sldId="424"/>
            <ac:picMk id="3" creationId="{4EB94F5C-0A8C-1FD7-D43E-C2730A5E55E3}"/>
          </ac:picMkLst>
        </pc:picChg>
        <pc:picChg chg="add mod">
          <ac:chgData name="Nair, Satish" userId="af50c098-07d3-4545-ad93-15c24b849386" providerId="ADAL" clId="{C0041A52-55B8-415C-882E-63401EEED93D}" dt="2024-10-26T20:21:52.935" v="167" actId="1076"/>
          <ac:picMkLst>
            <pc:docMk/>
            <pc:sldMk cId="29364117" sldId="424"/>
            <ac:picMk id="2050" creationId="{A19C16B5-A6BC-5D59-F435-E78C832BF0D7}"/>
          </ac:picMkLst>
        </pc:picChg>
        <pc:picChg chg="add mod">
          <ac:chgData name="Nair, Satish" userId="af50c098-07d3-4545-ad93-15c24b849386" providerId="ADAL" clId="{C0041A52-55B8-415C-882E-63401EEED93D}" dt="2024-10-26T20:24:11.706" v="178" actId="1076"/>
          <ac:picMkLst>
            <pc:docMk/>
            <pc:sldMk cId="29364117" sldId="424"/>
            <ac:picMk id="2052" creationId="{EC60D422-F77A-CCDD-182E-0EB8216CFD0C}"/>
          </ac:picMkLst>
        </pc:picChg>
      </pc:sldChg>
      <pc:sldChg chg="addSp delSp modSp mod">
        <pc:chgData name="Nair, Satish" userId="af50c098-07d3-4545-ad93-15c24b849386" providerId="ADAL" clId="{C0041A52-55B8-415C-882E-63401EEED93D}" dt="2024-10-26T20:30:09.629" v="288" actId="1076"/>
        <pc:sldMkLst>
          <pc:docMk/>
          <pc:sldMk cId="2582716964" sldId="425"/>
        </pc:sldMkLst>
        <pc:spChg chg="add mod">
          <ac:chgData name="Nair, Satish" userId="af50c098-07d3-4545-ad93-15c24b849386" providerId="ADAL" clId="{C0041A52-55B8-415C-882E-63401EEED93D}" dt="2024-10-26T20:30:09.629" v="288" actId="1076"/>
          <ac:spMkLst>
            <pc:docMk/>
            <pc:sldMk cId="2582716964" sldId="425"/>
            <ac:spMk id="3" creationId="{05948C16-45F0-382A-C8E1-11796C4C1DE1}"/>
          </ac:spMkLst>
        </pc:spChg>
        <pc:picChg chg="del">
          <ac:chgData name="Nair, Satish" userId="af50c098-07d3-4545-ad93-15c24b849386" providerId="ADAL" clId="{C0041A52-55B8-415C-882E-63401EEED93D}" dt="2024-10-26T20:29:18.058" v="275" actId="478"/>
          <ac:picMkLst>
            <pc:docMk/>
            <pc:sldMk cId="2582716964" sldId="425"/>
            <ac:picMk id="6" creationId="{04961FDA-9885-7D34-BB32-071546ACCE15}"/>
          </ac:picMkLst>
        </pc:picChg>
        <pc:picChg chg="add mod">
          <ac:chgData name="Nair, Satish" userId="af50c098-07d3-4545-ad93-15c24b849386" providerId="ADAL" clId="{C0041A52-55B8-415C-882E-63401EEED93D}" dt="2024-10-26T20:29:29.847" v="281" actId="1076"/>
          <ac:picMkLst>
            <pc:docMk/>
            <pc:sldMk cId="2582716964" sldId="425"/>
            <ac:picMk id="6146" creationId="{B8248C86-5D16-0B30-C570-AC474E31AB9D}"/>
          </ac:picMkLst>
        </pc:picChg>
      </pc:sldChg>
      <pc:sldChg chg="addSp delSp modSp mod">
        <pc:chgData name="Nair, Satish" userId="af50c098-07d3-4545-ad93-15c24b849386" providerId="ADAL" clId="{C0041A52-55B8-415C-882E-63401EEED93D}" dt="2024-10-26T20:32:55.142" v="302" actId="1076"/>
        <pc:sldMkLst>
          <pc:docMk/>
          <pc:sldMk cId="3753679875" sldId="426"/>
        </pc:sldMkLst>
        <pc:spChg chg="mod">
          <ac:chgData name="Nair, Satish" userId="af50c098-07d3-4545-ad93-15c24b849386" providerId="ADAL" clId="{C0041A52-55B8-415C-882E-63401EEED93D}" dt="2024-10-26T20:32:30.294" v="298" actId="1076"/>
          <ac:spMkLst>
            <pc:docMk/>
            <pc:sldMk cId="3753679875" sldId="426"/>
            <ac:spMk id="7" creationId="{DA8EC423-91B7-FD4A-4D05-6BE00D8A9330}"/>
          </ac:spMkLst>
        </pc:spChg>
        <pc:spChg chg="add mod">
          <ac:chgData name="Nair, Satish" userId="af50c098-07d3-4545-ad93-15c24b849386" providerId="ADAL" clId="{C0041A52-55B8-415C-882E-63401EEED93D}" dt="2024-10-26T20:32:55.142" v="302" actId="1076"/>
          <ac:spMkLst>
            <pc:docMk/>
            <pc:sldMk cId="3753679875" sldId="426"/>
            <ac:spMk id="9" creationId="{2E5D54F4-42B3-A9AA-F1F3-368E9C878043}"/>
          </ac:spMkLst>
        </pc:spChg>
        <pc:grpChg chg="del mod">
          <ac:chgData name="Nair, Satish" userId="af50c098-07d3-4545-ad93-15c24b849386" providerId="ADAL" clId="{C0041A52-55B8-415C-882E-63401EEED93D}" dt="2024-10-26T20:32:16.261" v="291" actId="478"/>
          <ac:grpSpMkLst>
            <pc:docMk/>
            <pc:sldMk cId="3753679875" sldId="426"/>
            <ac:grpSpMk id="8" creationId="{FAAD797A-0862-A45B-33FC-BDDB5FC21031}"/>
          </ac:grpSpMkLst>
        </pc:grpChg>
        <pc:picChg chg="del mod">
          <ac:chgData name="Nair, Satish" userId="af50c098-07d3-4545-ad93-15c24b849386" providerId="ADAL" clId="{C0041A52-55B8-415C-882E-63401EEED93D}" dt="2024-10-26T20:32:16.261" v="291" actId="478"/>
          <ac:picMkLst>
            <pc:docMk/>
            <pc:sldMk cId="3753679875" sldId="426"/>
            <ac:picMk id="1026" creationId="{E2EE0391-CE72-F210-2079-A53808145FA5}"/>
          </ac:picMkLst>
        </pc:picChg>
        <pc:picChg chg="add mod">
          <ac:chgData name="Nair, Satish" userId="af50c098-07d3-4545-ad93-15c24b849386" providerId="ADAL" clId="{C0041A52-55B8-415C-882E-63401EEED93D}" dt="2024-10-26T20:32:27.275" v="297" actId="1076"/>
          <ac:picMkLst>
            <pc:docMk/>
            <pc:sldMk cId="3753679875" sldId="426"/>
            <ac:picMk id="7170" creationId="{C8CD05E2-7EA9-3798-E4C8-A41A5D948970}"/>
          </ac:picMkLst>
        </pc:picChg>
      </pc:sldChg>
      <pc:sldChg chg="modSp mod">
        <pc:chgData name="Nair, Satish" userId="af50c098-07d3-4545-ad93-15c24b849386" providerId="ADAL" clId="{C0041A52-55B8-415C-882E-63401EEED93D}" dt="2024-10-21T00:46:36.786" v="100" actId="20577"/>
        <pc:sldMkLst>
          <pc:docMk/>
          <pc:sldMk cId="3180017811" sldId="427"/>
        </pc:sldMkLst>
        <pc:spChg chg="mod">
          <ac:chgData name="Nair, Satish" userId="af50c098-07d3-4545-ad93-15c24b849386" providerId="ADAL" clId="{C0041A52-55B8-415C-882E-63401EEED93D}" dt="2024-10-21T00:46:36.786" v="100" actId="20577"/>
          <ac:spMkLst>
            <pc:docMk/>
            <pc:sldMk cId="3180017811" sldId="427"/>
            <ac:spMk id="63" creationId="{00000000-0000-0000-0000-000000000000}"/>
          </ac:spMkLst>
        </pc:spChg>
      </pc:sldChg>
      <pc:sldChg chg="modSp mod">
        <pc:chgData name="Nair, Satish" userId="af50c098-07d3-4545-ad93-15c24b849386" providerId="ADAL" clId="{C0041A52-55B8-415C-882E-63401EEED93D}" dt="2024-10-21T00:46:08.752" v="90" actId="20577"/>
        <pc:sldMkLst>
          <pc:docMk/>
          <pc:sldMk cId="2125840849" sldId="462"/>
        </pc:sldMkLst>
        <pc:spChg chg="mod">
          <ac:chgData name="Nair, Satish" userId="af50c098-07d3-4545-ad93-15c24b849386" providerId="ADAL" clId="{C0041A52-55B8-415C-882E-63401EEED93D}" dt="2024-10-21T00:46:08.752" v="90" actId="20577"/>
          <ac:spMkLst>
            <pc:docMk/>
            <pc:sldMk cId="2125840849" sldId="462"/>
            <ac:spMk id="4" creationId="{3126F0EE-7970-DB5F-206E-FCBCE61EFD90}"/>
          </ac:spMkLst>
        </pc:spChg>
      </pc:sldChg>
      <pc:sldChg chg="modSp mod">
        <pc:chgData name="Nair, Satish" userId="af50c098-07d3-4545-ad93-15c24b849386" providerId="ADAL" clId="{C0041A52-55B8-415C-882E-63401EEED93D}" dt="2024-10-26T20:33:34.166" v="303" actId="20577"/>
        <pc:sldMkLst>
          <pc:docMk/>
          <pc:sldMk cId="4124521346" sldId="464"/>
        </pc:sldMkLst>
        <pc:spChg chg="mod">
          <ac:chgData name="Nair, Satish" userId="af50c098-07d3-4545-ad93-15c24b849386" providerId="ADAL" clId="{C0041A52-55B8-415C-882E-63401EEED93D}" dt="2024-10-26T20:33:34.166" v="303" actId="20577"/>
          <ac:spMkLst>
            <pc:docMk/>
            <pc:sldMk cId="4124521346" sldId="464"/>
            <ac:spMk id="99" creationId="{00000000-0000-0000-0000-000000000000}"/>
          </ac:spMkLst>
        </pc:spChg>
      </pc:sldChg>
      <pc:sldChg chg="addSp modSp mod">
        <pc:chgData name="Nair, Satish" userId="af50c098-07d3-4545-ad93-15c24b849386" providerId="ADAL" clId="{C0041A52-55B8-415C-882E-63401EEED93D}" dt="2024-10-26T20:34:08.316" v="307" actId="14100"/>
        <pc:sldMkLst>
          <pc:docMk/>
          <pc:sldMk cId="3122659569" sldId="465"/>
        </pc:sldMkLst>
        <pc:spChg chg="mod">
          <ac:chgData name="Nair, Satish" userId="af50c098-07d3-4545-ad93-15c24b849386" providerId="ADAL" clId="{C0041A52-55B8-415C-882E-63401EEED93D}" dt="2024-10-21T00:46:49.538" v="103" actId="14100"/>
          <ac:spMkLst>
            <pc:docMk/>
            <pc:sldMk cId="3122659569" sldId="465"/>
            <ac:spMk id="6" creationId="{8712674E-9436-3D63-5CC4-1F7559AE9688}"/>
          </ac:spMkLst>
        </pc:spChg>
        <pc:spChg chg="add mod">
          <ac:chgData name="Nair, Satish" userId="af50c098-07d3-4545-ad93-15c24b849386" providerId="ADAL" clId="{C0041A52-55B8-415C-882E-63401EEED93D}" dt="2024-10-26T20:34:08.316" v="307" actId="14100"/>
          <ac:spMkLst>
            <pc:docMk/>
            <pc:sldMk cId="3122659569" sldId="465"/>
            <ac:spMk id="7" creationId="{539C56A8-DE55-E7D8-39F2-B4E0F8CF6BAD}"/>
          </ac:spMkLst>
        </pc:spChg>
      </pc:sldChg>
      <pc:sldChg chg="addSp delSp modSp mod">
        <pc:chgData name="Nair, Satish" userId="af50c098-07d3-4545-ad93-15c24b849386" providerId="ADAL" clId="{C0041A52-55B8-415C-882E-63401EEED93D}" dt="2024-10-26T20:28:04.020" v="274" actId="20577"/>
        <pc:sldMkLst>
          <pc:docMk/>
          <pc:sldMk cId="3579684239" sldId="466"/>
        </pc:sldMkLst>
        <pc:spChg chg="add mod">
          <ac:chgData name="Nair, Satish" userId="af50c098-07d3-4545-ad93-15c24b849386" providerId="ADAL" clId="{C0041A52-55B8-415C-882E-63401EEED93D}" dt="2024-10-26T20:26:55.250" v="192" actId="1076"/>
          <ac:spMkLst>
            <pc:docMk/>
            <pc:sldMk cId="3579684239" sldId="466"/>
            <ac:spMk id="6" creationId="{89CB933B-2640-CB9B-16AA-F9B22785E023}"/>
          </ac:spMkLst>
        </pc:spChg>
        <pc:spChg chg="add mod">
          <ac:chgData name="Nair, Satish" userId="af50c098-07d3-4545-ad93-15c24b849386" providerId="ADAL" clId="{C0041A52-55B8-415C-882E-63401EEED93D}" dt="2024-10-26T20:27:37.252" v="259" actId="1076"/>
          <ac:spMkLst>
            <pc:docMk/>
            <pc:sldMk cId="3579684239" sldId="466"/>
            <ac:spMk id="7" creationId="{5B2AB781-540B-57B0-3444-AC4DFC11C79C}"/>
          </ac:spMkLst>
        </pc:spChg>
        <pc:spChg chg="mod">
          <ac:chgData name="Nair, Satish" userId="af50c098-07d3-4545-ad93-15c24b849386" providerId="ADAL" clId="{C0041A52-55B8-415C-882E-63401EEED93D}" dt="2024-10-26T20:28:04.020" v="274" actId="20577"/>
          <ac:spMkLst>
            <pc:docMk/>
            <pc:sldMk cId="3579684239" sldId="466"/>
            <ac:spMk id="15" creationId="{8FA24015-6AD6-D545-88FD-5B1C3DC53385}"/>
          </ac:spMkLst>
        </pc:spChg>
        <pc:picChg chg="del">
          <ac:chgData name="Nair, Satish" userId="af50c098-07d3-4545-ad93-15c24b849386" providerId="ADAL" clId="{C0041A52-55B8-415C-882E-63401EEED93D}" dt="2024-10-26T20:26:21.285" v="184" actId="478"/>
          <ac:picMkLst>
            <pc:docMk/>
            <pc:sldMk cId="3579684239" sldId="466"/>
            <ac:picMk id="1028" creationId="{74F4B5EF-039B-CDA0-165E-6CA2A258F51F}"/>
          </ac:picMkLst>
        </pc:picChg>
        <pc:picChg chg="add mod">
          <ac:chgData name="Nair, Satish" userId="af50c098-07d3-4545-ad93-15c24b849386" providerId="ADAL" clId="{C0041A52-55B8-415C-882E-63401EEED93D}" dt="2024-10-26T20:26:30.591" v="187" actId="1076"/>
          <ac:picMkLst>
            <pc:docMk/>
            <pc:sldMk cId="3579684239" sldId="466"/>
            <ac:picMk id="5122" creationId="{10118AF7-3D18-C161-CCA5-2F51CE30247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dirty="0"/>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FAB94956-1EFF-4B2F-AA76-F624D8899321}" type="datetimeFigureOut">
              <a:rPr lang="en-US" smtClean="0"/>
              <a:pPr/>
              <a:t>2/21/2025</a:t>
            </a:fld>
            <a:endParaRPr lang="en-US" dirty="0"/>
          </a:p>
        </p:txBody>
      </p:sp>
      <p:sp>
        <p:nvSpPr>
          <p:cNvPr id="4" name="Slide Image Placeholder 3"/>
          <p:cNvSpPr>
            <a:spLocks noGrp="1" noRot="1" noChangeAspect="1"/>
          </p:cNvSpPr>
          <p:nvPr>
            <p:ph type="sldImg" idx="2"/>
          </p:nvPr>
        </p:nvSpPr>
        <p:spPr>
          <a:xfrm>
            <a:off x="393700" y="692150"/>
            <a:ext cx="6146800" cy="3457575"/>
          </a:xfrm>
          <a:prstGeom prst="rect">
            <a:avLst/>
          </a:prstGeom>
          <a:noFill/>
          <a:ln w="12700">
            <a:solidFill>
              <a:prstClr val="black"/>
            </a:solidFill>
          </a:ln>
        </p:spPr>
        <p:txBody>
          <a:bodyPr vert="horz" lIns="92309" tIns="46154" rIns="92309" bIns="46154" rtlCol="0" anchor="ctr"/>
          <a:lstStyle/>
          <a:p>
            <a:endParaRPr lang="en-US" dirty="0"/>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3D12A434-94E5-4237-8BC8-18688D47EAD9}" type="slidenum">
              <a:rPr lang="en-US" smtClean="0"/>
              <a:pPr/>
              <a:t>‹#›</a:t>
            </a:fld>
            <a:endParaRPr lang="en-US" dirty="0"/>
          </a:p>
        </p:txBody>
      </p:sp>
    </p:spTree>
    <p:extLst>
      <p:ext uri="{BB962C8B-B14F-4D97-AF65-F5344CB8AC3E}">
        <p14:creationId xmlns:p14="http://schemas.microsoft.com/office/powerpoint/2010/main" val="2578052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1363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24728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56249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 name="Footer Placeholder 1">
            <a:extLst>
              <a:ext uri="{FF2B5EF4-FFF2-40B4-BE49-F238E27FC236}">
                <a16:creationId xmlns:a16="http://schemas.microsoft.com/office/drawing/2014/main" id="{49BE8E82-90B0-2D92-0CAE-20200587A65B}"/>
              </a:ext>
            </a:extLst>
          </p:cNvPr>
          <p:cNvSpPr>
            <a:spLocks noGrp="1"/>
          </p:cNvSpPr>
          <p:nvPr>
            <p:ph type="ftr" sz="quarter" idx="4"/>
          </p:nvPr>
        </p:nvSpPr>
        <p:spPr/>
        <p:txBody>
          <a:bodyPr/>
          <a:lstStyle/>
          <a:p>
            <a:r>
              <a:rPr lang="en-US" dirty="0"/>
              <a:t>University of Missouri</a:t>
            </a:r>
          </a:p>
        </p:txBody>
      </p:sp>
    </p:spTree>
    <p:extLst>
      <p:ext uri="{BB962C8B-B14F-4D97-AF65-F5344CB8AC3E}">
        <p14:creationId xmlns:p14="http://schemas.microsoft.com/office/powerpoint/2010/main" val="1007589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9474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6220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34063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83610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08146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1903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7415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18329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57557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D3C4B1C-2AAA-D440-BCA7-30DE8A0C91E9}" type="datetime1">
              <a:rPr lang="en-US" smtClean="0"/>
              <a:t>2/21/2025</a:t>
            </a:fld>
            <a:endParaRPr lang="en-US" dirty="0"/>
          </a:p>
        </p:txBody>
      </p:sp>
      <p:sp>
        <p:nvSpPr>
          <p:cNvPr id="5" name="Footer Placeholder 4"/>
          <p:cNvSpPr>
            <a:spLocks noGrp="1"/>
          </p:cNvSpPr>
          <p:nvPr>
            <p:ph type="ftr" sz="quarter" idx="11"/>
          </p:nvPr>
        </p:nvSpPr>
        <p:spPr/>
        <p:txBody>
          <a:bodyPr/>
          <a:lstStyle/>
          <a:p>
            <a:r>
              <a:rPr lang="en-US" dirty="0"/>
              <a:t>University of Missouri</a:t>
            </a:r>
          </a:p>
        </p:txBody>
      </p:sp>
      <p:sp>
        <p:nvSpPr>
          <p:cNvPr id="6" name="Slide Number Placeholder 5"/>
          <p:cNvSpPr>
            <a:spLocks noGrp="1"/>
          </p:cNvSpPr>
          <p:nvPr>
            <p:ph type="sldNum" sz="quarter" idx="12"/>
          </p:nvPr>
        </p:nvSpPr>
        <p:spPr/>
        <p:txBody>
          <a:bodyPr/>
          <a:lstStyle/>
          <a:p>
            <a:fld id="{C40F1F0A-9684-4EE8-8794-C190BF40BB1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FB56C-8ED3-4D45-B67D-DE1546CCC0A6}" type="datetime1">
              <a:rPr lang="en-US" smtClean="0"/>
              <a:t>2/21/2025</a:t>
            </a:fld>
            <a:endParaRPr lang="en-US" dirty="0"/>
          </a:p>
        </p:txBody>
      </p:sp>
      <p:sp>
        <p:nvSpPr>
          <p:cNvPr id="5" name="Footer Placeholder 4"/>
          <p:cNvSpPr>
            <a:spLocks noGrp="1"/>
          </p:cNvSpPr>
          <p:nvPr>
            <p:ph type="ftr" sz="quarter" idx="11"/>
          </p:nvPr>
        </p:nvSpPr>
        <p:spPr/>
        <p:txBody>
          <a:bodyPr/>
          <a:lstStyle/>
          <a:p>
            <a:r>
              <a:rPr lang="en-US" dirty="0"/>
              <a:t>University of Missouri</a:t>
            </a:r>
          </a:p>
        </p:txBody>
      </p:sp>
      <p:sp>
        <p:nvSpPr>
          <p:cNvPr id="6" name="Slide Number Placeholder 5"/>
          <p:cNvSpPr>
            <a:spLocks noGrp="1"/>
          </p:cNvSpPr>
          <p:nvPr>
            <p:ph type="sldNum" sz="quarter" idx="12"/>
          </p:nvPr>
        </p:nvSpPr>
        <p:spPr/>
        <p:txBody>
          <a:bodyPr/>
          <a:lstStyle/>
          <a:p>
            <a:fld id="{C40F1F0A-9684-4EE8-8794-C190BF40BB1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252B1F-3C16-A144-B952-5AEF018AE1EE}" type="datetime1">
              <a:rPr lang="en-US" smtClean="0"/>
              <a:t>2/21/2025</a:t>
            </a:fld>
            <a:endParaRPr lang="en-US" dirty="0"/>
          </a:p>
        </p:txBody>
      </p:sp>
      <p:sp>
        <p:nvSpPr>
          <p:cNvPr id="5" name="Footer Placeholder 4"/>
          <p:cNvSpPr>
            <a:spLocks noGrp="1"/>
          </p:cNvSpPr>
          <p:nvPr>
            <p:ph type="ftr" sz="quarter" idx="11"/>
          </p:nvPr>
        </p:nvSpPr>
        <p:spPr/>
        <p:txBody>
          <a:bodyPr/>
          <a:lstStyle/>
          <a:p>
            <a:r>
              <a:rPr lang="en-US" dirty="0"/>
              <a:t>University of Missouri</a:t>
            </a:r>
          </a:p>
        </p:txBody>
      </p:sp>
      <p:sp>
        <p:nvSpPr>
          <p:cNvPr id="6" name="Slide Number Placeholder 5"/>
          <p:cNvSpPr>
            <a:spLocks noGrp="1"/>
          </p:cNvSpPr>
          <p:nvPr>
            <p:ph type="sldNum" sz="quarter" idx="12"/>
          </p:nvPr>
        </p:nvSpPr>
        <p:spPr/>
        <p:txBody>
          <a:bodyPr/>
          <a:lstStyle/>
          <a:p>
            <a:fld id="{C40F1F0A-9684-4EE8-8794-C190BF40BB1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962615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University of Missouri</a:t>
            </a:r>
          </a:p>
        </p:txBody>
      </p:sp>
      <p:sp>
        <p:nvSpPr>
          <p:cNvPr id="6" name="Slide Number Placeholder 5"/>
          <p:cNvSpPr>
            <a:spLocks noGrp="1"/>
          </p:cNvSpPr>
          <p:nvPr>
            <p:ph type="sldNum" sz="quarter" idx="12"/>
          </p:nvPr>
        </p:nvSpPr>
        <p:spPr/>
        <p:txBody>
          <a:bodyPr/>
          <a:lstStyle/>
          <a:p>
            <a:fld id="{C40F1F0A-9684-4EE8-8794-C190BF40BB17}"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University of Missouri</a:t>
            </a:r>
          </a:p>
        </p:txBody>
      </p:sp>
      <p:sp>
        <p:nvSpPr>
          <p:cNvPr id="6" name="Slide Number Placeholder 5"/>
          <p:cNvSpPr>
            <a:spLocks noGrp="1"/>
          </p:cNvSpPr>
          <p:nvPr>
            <p:ph type="sldNum" sz="quarter" idx="12"/>
          </p:nvPr>
        </p:nvSpPr>
        <p:spPr/>
        <p:txBody>
          <a:bodyPr/>
          <a:lstStyle/>
          <a:p>
            <a:fld id="{C40F1F0A-9684-4EE8-8794-C190BF40BB17}"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University of Missouri</a:t>
            </a:r>
          </a:p>
        </p:txBody>
      </p:sp>
      <p:sp>
        <p:nvSpPr>
          <p:cNvPr id="6" name="Slide Number Placeholder 5"/>
          <p:cNvSpPr>
            <a:spLocks noGrp="1"/>
          </p:cNvSpPr>
          <p:nvPr>
            <p:ph type="sldNum" sz="quarter" idx="12"/>
          </p:nvPr>
        </p:nvSpPr>
        <p:spPr/>
        <p:txBody>
          <a:bodyPr/>
          <a:lstStyle/>
          <a:p>
            <a:fld id="{C40F1F0A-9684-4EE8-8794-C190BF40BB17}"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University of Missouri</a:t>
            </a:r>
          </a:p>
        </p:txBody>
      </p:sp>
      <p:sp>
        <p:nvSpPr>
          <p:cNvPr id="7" name="Slide Number Placeholder 6"/>
          <p:cNvSpPr>
            <a:spLocks noGrp="1"/>
          </p:cNvSpPr>
          <p:nvPr>
            <p:ph type="sldNum" sz="quarter" idx="12"/>
          </p:nvPr>
        </p:nvSpPr>
        <p:spPr/>
        <p:txBody>
          <a:bodyPr/>
          <a:lstStyle/>
          <a:p>
            <a:fld id="{C40F1F0A-9684-4EE8-8794-C190BF40BB17}"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University of Missouri</a:t>
            </a:r>
          </a:p>
        </p:txBody>
      </p:sp>
      <p:sp>
        <p:nvSpPr>
          <p:cNvPr id="9" name="Slide Number Placeholder 8"/>
          <p:cNvSpPr>
            <a:spLocks noGrp="1"/>
          </p:cNvSpPr>
          <p:nvPr>
            <p:ph type="sldNum" sz="quarter" idx="12"/>
          </p:nvPr>
        </p:nvSpPr>
        <p:spPr/>
        <p:txBody>
          <a:bodyPr/>
          <a:lstStyle/>
          <a:p>
            <a:fld id="{C40F1F0A-9684-4EE8-8794-C190BF40BB17}"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University of Missouri</a:t>
            </a:r>
          </a:p>
        </p:txBody>
      </p:sp>
      <p:sp>
        <p:nvSpPr>
          <p:cNvPr id="5" name="Slide Number Placeholder 4"/>
          <p:cNvSpPr>
            <a:spLocks noGrp="1"/>
          </p:cNvSpPr>
          <p:nvPr>
            <p:ph type="sldNum" sz="quarter" idx="12"/>
          </p:nvPr>
        </p:nvSpPr>
        <p:spPr/>
        <p:txBody>
          <a:bodyPr/>
          <a:lstStyle/>
          <a:p>
            <a:fld id="{C40F1F0A-9684-4EE8-8794-C190BF40BB17}"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University of Missouri</a:t>
            </a:r>
          </a:p>
        </p:txBody>
      </p:sp>
      <p:sp>
        <p:nvSpPr>
          <p:cNvPr id="4" name="Slide Number Placeholder 3"/>
          <p:cNvSpPr>
            <a:spLocks noGrp="1"/>
          </p:cNvSpPr>
          <p:nvPr>
            <p:ph type="sldNum" sz="quarter" idx="12"/>
          </p:nvPr>
        </p:nvSpPr>
        <p:spPr/>
        <p:txBody>
          <a:bodyPr/>
          <a:lstStyle/>
          <a:p>
            <a:fld id="{C40F1F0A-9684-4EE8-8794-C190BF40BB1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A6FF48-26FB-2747-83E7-1EC29EE26325}" type="datetime1">
              <a:rPr lang="en-US" smtClean="0"/>
              <a:t>2/21/2025</a:t>
            </a:fld>
            <a:endParaRPr lang="en-US" dirty="0"/>
          </a:p>
        </p:txBody>
      </p:sp>
      <p:sp>
        <p:nvSpPr>
          <p:cNvPr id="5" name="Footer Placeholder 4"/>
          <p:cNvSpPr>
            <a:spLocks noGrp="1"/>
          </p:cNvSpPr>
          <p:nvPr>
            <p:ph type="ftr" sz="quarter" idx="11"/>
          </p:nvPr>
        </p:nvSpPr>
        <p:spPr/>
        <p:txBody>
          <a:bodyPr/>
          <a:lstStyle/>
          <a:p>
            <a:r>
              <a:rPr lang="en-US" dirty="0"/>
              <a:t>University of Missouri</a:t>
            </a:r>
          </a:p>
        </p:txBody>
      </p:sp>
      <p:sp>
        <p:nvSpPr>
          <p:cNvPr id="6" name="Slide Number Placeholder 5"/>
          <p:cNvSpPr>
            <a:spLocks noGrp="1"/>
          </p:cNvSpPr>
          <p:nvPr>
            <p:ph type="sldNum" sz="quarter" idx="12"/>
          </p:nvPr>
        </p:nvSpPr>
        <p:spPr/>
        <p:txBody>
          <a:bodyPr/>
          <a:lstStyle/>
          <a:p>
            <a:fld id="{C40F1F0A-9684-4EE8-8794-C190BF40BB17}"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University of Missouri</a:t>
            </a:r>
          </a:p>
        </p:txBody>
      </p:sp>
      <p:sp>
        <p:nvSpPr>
          <p:cNvPr id="7" name="Slide Number Placeholder 6"/>
          <p:cNvSpPr>
            <a:spLocks noGrp="1"/>
          </p:cNvSpPr>
          <p:nvPr>
            <p:ph type="sldNum" sz="quarter" idx="12"/>
          </p:nvPr>
        </p:nvSpPr>
        <p:spPr/>
        <p:txBody>
          <a:bodyPr/>
          <a:lstStyle/>
          <a:p>
            <a:fld id="{C40F1F0A-9684-4EE8-8794-C190BF40BB17}"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University of Missouri</a:t>
            </a:r>
          </a:p>
        </p:txBody>
      </p:sp>
      <p:sp>
        <p:nvSpPr>
          <p:cNvPr id="7" name="Slide Number Placeholder 6"/>
          <p:cNvSpPr>
            <a:spLocks noGrp="1"/>
          </p:cNvSpPr>
          <p:nvPr>
            <p:ph type="sldNum" sz="quarter" idx="12"/>
          </p:nvPr>
        </p:nvSpPr>
        <p:spPr/>
        <p:txBody>
          <a:bodyPr/>
          <a:lstStyle/>
          <a:p>
            <a:fld id="{C40F1F0A-9684-4EE8-8794-C190BF40BB17}"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University of Missouri</a:t>
            </a:r>
          </a:p>
        </p:txBody>
      </p:sp>
      <p:sp>
        <p:nvSpPr>
          <p:cNvPr id="6" name="Slide Number Placeholder 5"/>
          <p:cNvSpPr>
            <a:spLocks noGrp="1"/>
          </p:cNvSpPr>
          <p:nvPr>
            <p:ph type="sldNum" sz="quarter" idx="12"/>
          </p:nvPr>
        </p:nvSpPr>
        <p:spPr/>
        <p:txBody>
          <a:bodyPr/>
          <a:lstStyle/>
          <a:p>
            <a:fld id="{C40F1F0A-9684-4EE8-8794-C190BF40BB17}"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University of Missouri</a:t>
            </a:r>
          </a:p>
        </p:txBody>
      </p:sp>
      <p:sp>
        <p:nvSpPr>
          <p:cNvPr id="6" name="Slide Number Placeholder 5"/>
          <p:cNvSpPr>
            <a:spLocks noGrp="1"/>
          </p:cNvSpPr>
          <p:nvPr>
            <p:ph type="sldNum" sz="quarter" idx="12"/>
          </p:nvPr>
        </p:nvSpPr>
        <p:spPr/>
        <p:txBody>
          <a:bodyPr/>
          <a:lstStyle/>
          <a:p>
            <a:fld id="{C40F1F0A-9684-4EE8-8794-C190BF40BB17}"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080217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C024EC-8B9A-3246-9C13-E3ACCFDBB94D}" type="datetime1">
              <a:rPr lang="en-US" smtClean="0"/>
              <a:t>2/21/2025</a:t>
            </a:fld>
            <a:endParaRPr lang="en-US" dirty="0"/>
          </a:p>
        </p:txBody>
      </p:sp>
      <p:sp>
        <p:nvSpPr>
          <p:cNvPr id="5" name="Footer Placeholder 4"/>
          <p:cNvSpPr>
            <a:spLocks noGrp="1"/>
          </p:cNvSpPr>
          <p:nvPr>
            <p:ph type="ftr" sz="quarter" idx="11"/>
          </p:nvPr>
        </p:nvSpPr>
        <p:spPr/>
        <p:txBody>
          <a:bodyPr/>
          <a:lstStyle/>
          <a:p>
            <a:r>
              <a:rPr lang="en-US" dirty="0"/>
              <a:t>University of Missouri</a:t>
            </a:r>
          </a:p>
        </p:txBody>
      </p:sp>
      <p:sp>
        <p:nvSpPr>
          <p:cNvPr id="6" name="Slide Number Placeholder 5"/>
          <p:cNvSpPr>
            <a:spLocks noGrp="1"/>
          </p:cNvSpPr>
          <p:nvPr>
            <p:ph type="sldNum" sz="quarter" idx="12"/>
          </p:nvPr>
        </p:nvSpPr>
        <p:spPr/>
        <p:txBody>
          <a:bodyPr/>
          <a:lstStyle/>
          <a:p>
            <a:fld id="{C40F1F0A-9684-4EE8-8794-C190BF40BB1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4B574A-541D-5D49-ACA9-36BC02D2A6A6}" type="datetime1">
              <a:rPr lang="en-US" smtClean="0"/>
              <a:t>2/21/2025</a:t>
            </a:fld>
            <a:endParaRPr lang="en-US" dirty="0"/>
          </a:p>
        </p:txBody>
      </p:sp>
      <p:sp>
        <p:nvSpPr>
          <p:cNvPr id="6" name="Footer Placeholder 5"/>
          <p:cNvSpPr>
            <a:spLocks noGrp="1"/>
          </p:cNvSpPr>
          <p:nvPr>
            <p:ph type="ftr" sz="quarter" idx="11"/>
          </p:nvPr>
        </p:nvSpPr>
        <p:spPr/>
        <p:txBody>
          <a:bodyPr/>
          <a:lstStyle/>
          <a:p>
            <a:r>
              <a:rPr lang="en-US" dirty="0"/>
              <a:t>University of Missouri</a:t>
            </a:r>
          </a:p>
        </p:txBody>
      </p:sp>
      <p:sp>
        <p:nvSpPr>
          <p:cNvPr id="7" name="Slide Number Placeholder 6"/>
          <p:cNvSpPr>
            <a:spLocks noGrp="1"/>
          </p:cNvSpPr>
          <p:nvPr>
            <p:ph type="sldNum" sz="quarter" idx="12"/>
          </p:nvPr>
        </p:nvSpPr>
        <p:spPr/>
        <p:txBody>
          <a:bodyPr/>
          <a:lstStyle/>
          <a:p>
            <a:fld id="{C40F1F0A-9684-4EE8-8794-C190BF40BB1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F2A345-0821-6B4E-99DA-18F990BF41F2}" type="datetime1">
              <a:rPr lang="en-US" smtClean="0"/>
              <a:t>2/21/2025</a:t>
            </a:fld>
            <a:endParaRPr lang="en-US" dirty="0"/>
          </a:p>
        </p:txBody>
      </p:sp>
      <p:sp>
        <p:nvSpPr>
          <p:cNvPr id="8" name="Footer Placeholder 7"/>
          <p:cNvSpPr>
            <a:spLocks noGrp="1"/>
          </p:cNvSpPr>
          <p:nvPr>
            <p:ph type="ftr" sz="quarter" idx="11"/>
          </p:nvPr>
        </p:nvSpPr>
        <p:spPr/>
        <p:txBody>
          <a:bodyPr/>
          <a:lstStyle/>
          <a:p>
            <a:r>
              <a:rPr lang="en-US" dirty="0"/>
              <a:t>University of Missouri</a:t>
            </a:r>
          </a:p>
        </p:txBody>
      </p:sp>
      <p:sp>
        <p:nvSpPr>
          <p:cNvPr id="9" name="Slide Number Placeholder 8"/>
          <p:cNvSpPr>
            <a:spLocks noGrp="1"/>
          </p:cNvSpPr>
          <p:nvPr>
            <p:ph type="sldNum" sz="quarter" idx="12"/>
          </p:nvPr>
        </p:nvSpPr>
        <p:spPr/>
        <p:txBody>
          <a:bodyPr/>
          <a:lstStyle/>
          <a:p>
            <a:fld id="{C40F1F0A-9684-4EE8-8794-C190BF40BB1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738C7B-EF4F-DA44-B0F6-4A57AACD5F1B}" type="datetime1">
              <a:rPr lang="en-US" smtClean="0"/>
              <a:t>2/21/2025</a:t>
            </a:fld>
            <a:endParaRPr lang="en-US" dirty="0"/>
          </a:p>
        </p:txBody>
      </p:sp>
      <p:sp>
        <p:nvSpPr>
          <p:cNvPr id="4" name="Footer Placeholder 3"/>
          <p:cNvSpPr>
            <a:spLocks noGrp="1"/>
          </p:cNvSpPr>
          <p:nvPr>
            <p:ph type="ftr" sz="quarter" idx="11"/>
          </p:nvPr>
        </p:nvSpPr>
        <p:spPr/>
        <p:txBody>
          <a:bodyPr/>
          <a:lstStyle/>
          <a:p>
            <a:r>
              <a:rPr lang="en-US" dirty="0"/>
              <a:t>University of Missouri</a:t>
            </a:r>
          </a:p>
        </p:txBody>
      </p:sp>
      <p:sp>
        <p:nvSpPr>
          <p:cNvPr id="5" name="Slide Number Placeholder 4"/>
          <p:cNvSpPr>
            <a:spLocks noGrp="1"/>
          </p:cNvSpPr>
          <p:nvPr>
            <p:ph type="sldNum" sz="quarter" idx="12"/>
          </p:nvPr>
        </p:nvSpPr>
        <p:spPr/>
        <p:txBody>
          <a:bodyPr/>
          <a:lstStyle/>
          <a:p>
            <a:fld id="{C40F1F0A-9684-4EE8-8794-C190BF40BB1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2E266-BED1-BD46-8D76-6C39CA3E8397}" type="datetime1">
              <a:rPr lang="en-US" smtClean="0"/>
              <a:t>2/21/2025</a:t>
            </a:fld>
            <a:endParaRPr lang="en-US" dirty="0"/>
          </a:p>
        </p:txBody>
      </p:sp>
      <p:sp>
        <p:nvSpPr>
          <p:cNvPr id="3" name="Footer Placeholder 2"/>
          <p:cNvSpPr>
            <a:spLocks noGrp="1"/>
          </p:cNvSpPr>
          <p:nvPr>
            <p:ph type="ftr" sz="quarter" idx="11"/>
          </p:nvPr>
        </p:nvSpPr>
        <p:spPr/>
        <p:txBody>
          <a:bodyPr/>
          <a:lstStyle/>
          <a:p>
            <a:r>
              <a:rPr lang="en-US" dirty="0"/>
              <a:t>University of Missouri</a:t>
            </a:r>
          </a:p>
        </p:txBody>
      </p:sp>
      <p:sp>
        <p:nvSpPr>
          <p:cNvPr id="4" name="Slide Number Placeholder 3"/>
          <p:cNvSpPr>
            <a:spLocks noGrp="1"/>
          </p:cNvSpPr>
          <p:nvPr>
            <p:ph type="sldNum" sz="quarter" idx="12"/>
          </p:nvPr>
        </p:nvSpPr>
        <p:spPr/>
        <p:txBody>
          <a:bodyPr/>
          <a:lstStyle/>
          <a:p>
            <a:fld id="{C40F1F0A-9684-4EE8-8794-C190BF40BB1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9312FA-525A-4641-A935-E004A17FF874}" type="datetime1">
              <a:rPr lang="en-US" smtClean="0"/>
              <a:t>2/21/2025</a:t>
            </a:fld>
            <a:endParaRPr lang="en-US" dirty="0"/>
          </a:p>
        </p:txBody>
      </p:sp>
      <p:sp>
        <p:nvSpPr>
          <p:cNvPr id="6" name="Footer Placeholder 5"/>
          <p:cNvSpPr>
            <a:spLocks noGrp="1"/>
          </p:cNvSpPr>
          <p:nvPr>
            <p:ph type="ftr" sz="quarter" idx="11"/>
          </p:nvPr>
        </p:nvSpPr>
        <p:spPr/>
        <p:txBody>
          <a:bodyPr/>
          <a:lstStyle/>
          <a:p>
            <a:r>
              <a:rPr lang="en-US" dirty="0"/>
              <a:t>University of Missouri</a:t>
            </a:r>
          </a:p>
        </p:txBody>
      </p:sp>
      <p:sp>
        <p:nvSpPr>
          <p:cNvPr id="7" name="Slide Number Placeholder 6"/>
          <p:cNvSpPr>
            <a:spLocks noGrp="1"/>
          </p:cNvSpPr>
          <p:nvPr>
            <p:ph type="sldNum" sz="quarter" idx="12"/>
          </p:nvPr>
        </p:nvSpPr>
        <p:spPr/>
        <p:txBody>
          <a:bodyPr/>
          <a:lstStyle/>
          <a:p>
            <a:fld id="{C40F1F0A-9684-4EE8-8794-C190BF40BB1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342C01-AFBE-2C41-8F52-A8862FB21CD8}" type="datetime1">
              <a:rPr lang="en-US" smtClean="0"/>
              <a:t>2/21/2025</a:t>
            </a:fld>
            <a:endParaRPr lang="en-US" dirty="0"/>
          </a:p>
        </p:txBody>
      </p:sp>
      <p:sp>
        <p:nvSpPr>
          <p:cNvPr id="6" name="Footer Placeholder 5"/>
          <p:cNvSpPr>
            <a:spLocks noGrp="1"/>
          </p:cNvSpPr>
          <p:nvPr>
            <p:ph type="ftr" sz="quarter" idx="11"/>
          </p:nvPr>
        </p:nvSpPr>
        <p:spPr/>
        <p:txBody>
          <a:bodyPr/>
          <a:lstStyle/>
          <a:p>
            <a:r>
              <a:rPr lang="en-US" dirty="0"/>
              <a:t>University of Missouri</a:t>
            </a:r>
          </a:p>
        </p:txBody>
      </p:sp>
      <p:sp>
        <p:nvSpPr>
          <p:cNvPr id="7" name="Slide Number Placeholder 6"/>
          <p:cNvSpPr>
            <a:spLocks noGrp="1"/>
          </p:cNvSpPr>
          <p:nvPr>
            <p:ph type="sldNum" sz="quarter" idx="12"/>
          </p:nvPr>
        </p:nvSpPr>
        <p:spPr/>
        <p:txBody>
          <a:bodyPr/>
          <a:lstStyle/>
          <a:p>
            <a:fld id="{C40F1F0A-9684-4EE8-8794-C190BF40BB1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411878-69D5-9549-9459-B92149C87717}" type="datetime1">
              <a:rPr lang="en-US" smtClean="0"/>
              <a:t>2/21/2025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University of Missouri</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F1F0A-9684-4EE8-8794-C190BF40BB1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University of Missouri</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F1F0A-9684-4EE8-8794-C190BF40BB1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het.colorado.edu/en/simulations/circuit-construction-kit-d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6qS83wD29PY"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www.youtube.com/watch?v=HZh0A-lWSmY" TargetMode="External"/><Relationship Id="rId5" Type="http://schemas.openxmlformats.org/officeDocument/2006/relationships/hyperlink" Target="https://www.youtube.com/watch?v=FssFyeKRCic" TargetMode="External"/><Relationship Id="rId4" Type="http://schemas.openxmlformats.org/officeDocument/2006/relationships/hyperlink" Target="https://www.youtube.com/watch?v=Vf8Ooyzkj_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Pendulum"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en.wikipedia.org/wiki/Heart_rate" TargetMode="External"/><Relationship Id="rId5" Type="http://schemas.openxmlformats.org/officeDocument/2006/relationships/hyperlink" Target="https://en.wikipedia.org/wiki/Alternating_current" TargetMode="External"/><Relationship Id="rId4" Type="http://schemas.openxmlformats.org/officeDocument/2006/relationships/hyperlink" Target="https://en.wikipedia.org/wiki/Soun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31551" y="-65434"/>
            <a:ext cx="12253836" cy="7251401"/>
          </a:xfrm>
          <a:prstGeom prst="rect">
            <a:avLst/>
          </a:prstGeom>
          <a:solidFill>
            <a:srgbClr val="5C8DB2"/>
          </a:solidFill>
          <a:ln>
            <a:noFill/>
          </a:ln>
        </p:spPr>
      </p:pic>
      <p:pic>
        <p:nvPicPr>
          <p:cNvPr id="56" name="Google Shape;56;p13"/>
          <p:cNvPicPr preferRelativeResize="0"/>
          <p:nvPr/>
        </p:nvPicPr>
        <p:blipFill>
          <a:blip r:embed="rId4">
            <a:alphaModFix/>
          </a:blip>
          <a:stretch>
            <a:fillRect/>
          </a:stretch>
        </p:blipFill>
        <p:spPr>
          <a:xfrm>
            <a:off x="214048" y="6218234"/>
            <a:ext cx="11763904" cy="536367"/>
          </a:xfrm>
          <a:prstGeom prst="rect">
            <a:avLst/>
          </a:prstGeom>
          <a:noFill/>
          <a:ln>
            <a:noFill/>
          </a:ln>
        </p:spPr>
      </p:pic>
      <p:pic>
        <p:nvPicPr>
          <p:cNvPr id="57" name="Google Shape;57;p13"/>
          <p:cNvPicPr preferRelativeResize="0"/>
          <p:nvPr/>
        </p:nvPicPr>
        <p:blipFill>
          <a:blip r:embed="rId5">
            <a:alphaModFix/>
          </a:blip>
          <a:stretch>
            <a:fillRect/>
          </a:stretch>
        </p:blipFill>
        <p:spPr>
          <a:xfrm>
            <a:off x="645951" y="3560267"/>
            <a:ext cx="10900100" cy="1085300"/>
          </a:xfrm>
          <a:prstGeom prst="rect">
            <a:avLst/>
          </a:prstGeom>
          <a:noFill/>
          <a:ln>
            <a:noFill/>
          </a:ln>
        </p:spPr>
      </p:pic>
      <p:sp>
        <p:nvSpPr>
          <p:cNvPr id="58" name="Google Shape;58;p13"/>
          <p:cNvSpPr txBox="1"/>
          <p:nvPr/>
        </p:nvSpPr>
        <p:spPr>
          <a:xfrm>
            <a:off x="1150167" y="3837000"/>
            <a:ext cx="9890400" cy="407600"/>
          </a:xfrm>
          <a:prstGeom prst="rect">
            <a:avLst/>
          </a:prstGeom>
          <a:noFill/>
          <a:ln>
            <a:noFill/>
          </a:ln>
        </p:spPr>
        <p:txBody>
          <a:bodyPr spcFirstLastPara="1" wrap="square" lIns="121900" tIns="121900" rIns="121900" bIns="121900" anchor="t" anchorCtr="0">
            <a:noAutofit/>
          </a:bodyPr>
          <a:lstStyle/>
          <a:p>
            <a:pPr algn="ctr"/>
            <a:r>
              <a:rPr lang="en" sz="2133" b="1" dirty="0">
                <a:solidFill>
                  <a:srgbClr val="FFFFFF"/>
                </a:solidFill>
                <a:latin typeface="Open Sans"/>
                <a:ea typeface="Open Sans"/>
                <a:cs typeface="Open Sans"/>
                <a:sym typeface="Open Sans"/>
              </a:rPr>
              <a:t>What </a:t>
            </a:r>
            <a:r>
              <a:rPr lang="en-US" sz="2133" b="1" dirty="0">
                <a:solidFill>
                  <a:srgbClr val="FFFFFF"/>
                </a:solidFill>
                <a:latin typeface="Open Sans"/>
                <a:ea typeface="Open Sans"/>
                <a:cs typeface="Open Sans"/>
                <a:sym typeface="Open Sans"/>
              </a:rPr>
              <a:t>is a neuron?  What is a neural circuit/pathway?</a:t>
            </a:r>
            <a:endParaRPr sz="2133" b="1" dirty="0">
              <a:solidFill>
                <a:srgbClr val="FFFFFF"/>
              </a:solidFill>
              <a:latin typeface="Open Sans"/>
              <a:ea typeface="Open Sans"/>
              <a:cs typeface="Open Sans"/>
              <a:sym typeface="Open Sans"/>
            </a:endParaRPr>
          </a:p>
        </p:txBody>
      </p:sp>
      <p:pic>
        <p:nvPicPr>
          <p:cNvPr id="5" name="Picture 4">
            <a:extLst>
              <a:ext uri="{FF2B5EF4-FFF2-40B4-BE49-F238E27FC236}">
                <a16:creationId xmlns:a16="http://schemas.microsoft.com/office/drawing/2014/main" id="{EFDF69F9-3720-839D-39FB-FFA5F37B9363}"/>
              </a:ext>
            </a:extLst>
          </p:cNvPr>
          <p:cNvPicPr>
            <a:picLocks noChangeAspect="1"/>
          </p:cNvPicPr>
          <p:nvPr/>
        </p:nvPicPr>
        <p:blipFill>
          <a:blip r:embed="rId6"/>
          <a:stretch>
            <a:fillRect/>
          </a:stretch>
        </p:blipFill>
        <p:spPr>
          <a:xfrm>
            <a:off x="965774" y="2130704"/>
            <a:ext cx="10260453" cy="1247793"/>
          </a:xfrm>
          <a:prstGeom prst="rect">
            <a:avLst/>
          </a:prstGeom>
        </p:spPr>
      </p:pic>
      <p:sp>
        <p:nvSpPr>
          <p:cNvPr id="3" name="Slide Number Placeholder 2">
            <a:extLst>
              <a:ext uri="{FF2B5EF4-FFF2-40B4-BE49-F238E27FC236}">
                <a16:creationId xmlns:a16="http://schemas.microsoft.com/office/drawing/2014/main" id="{289AE757-BB60-D02F-597C-39DC6230CF7A}"/>
              </a:ext>
            </a:extLst>
          </p:cNvPr>
          <p:cNvSpPr>
            <a:spLocks noGrp="1"/>
          </p:cNvSpPr>
          <p:nvPr>
            <p:ph type="sldNum" sz="quarter" idx="12"/>
          </p:nvPr>
        </p:nvSpPr>
        <p:spPr/>
        <p:txBody>
          <a:bodyPr/>
          <a:lstStyle/>
          <a:p>
            <a:fld id="{F89C1E62-68E3-2642-AB28-95C8F98F2B23}"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415600" y="30175"/>
            <a:ext cx="11360800" cy="848451"/>
          </a:xfrm>
          <a:prstGeom prst="rect">
            <a:avLst/>
          </a:prstGeom>
        </p:spPr>
        <p:txBody>
          <a:bodyPr spcFirstLastPara="1" vert="horz" wrap="square" lIns="121900" tIns="121900" rIns="121900" bIns="121900" rtlCol="0" anchor="t" anchorCtr="0">
            <a:noAutofit/>
          </a:bodyPr>
          <a:lstStyle/>
          <a:p>
            <a:pPr algn="l">
              <a:lnSpc>
                <a:spcPct val="115000"/>
              </a:lnSpc>
            </a:pPr>
            <a:r>
              <a:rPr lang="en-US" sz="3200" b="1" dirty="0">
                <a:solidFill>
                  <a:srgbClr val="6091BA"/>
                </a:solidFill>
                <a:latin typeface="Open Sans"/>
                <a:ea typeface="Open Sans"/>
                <a:cs typeface="Open Sans"/>
                <a:sym typeface="Open Sans"/>
              </a:rPr>
              <a:t>Firing Rates</a:t>
            </a:r>
            <a:endParaRPr sz="3200" b="1" dirty="0">
              <a:solidFill>
                <a:srgbClr val="6091BA"/>
              </a:solidFill>
              <a:latin typeface="Open Sans"/>
              <a:ea typeface="Open Sans"/>
              <a:cs typeface="Open Sans"/>
              <a:sym typeface="Open Sans"/>
            </a:endParaRPr>
          </a:p>
        </p:txBody>
      </p:sp>
      <p:sp>
        <p:nvSpPr>
          <p:cNvPr id="15" name="TextBox 14">
            <a:extLst>
              <a:ext uri="{FF2B5EF4-FFF2-40B4-BE49-F238E27FC236}">
                <a16:creationId xmlns:a16="http://schemas.microsoft.com/office/drawing/2014/main" id="{8FA24015-6AD6-D545-88FD-5B1C3DC53385}"/>
              </a:ext>
            </a:extLst>
          </p:cNvPr>
          <p:cNvSpPr txBox="1"/>
          <p:nvPr/>
        </p:nvSpPr>
        <p:spPr>
          <a:xfrm>
            <a:off x="287182" y="814970"/>
            <a:ext cx="11489218" cy="3358612"/>
          </a:xfrm>
          <a:prstGeom prst="rect">
            <a:avLst/>
          </a:prstGeom>
          <a:noFill/>
        </p:spPr>
        <p:txBody>
          <a:bodyPr wrap="square" lIns="91440" tIns="45720" rIns="91440" bIns="45720" rtlCol="0" anchor="t">
            <a:spAutoFit/>
          </a:bodyPr>
          <a:lstStyle/>
          <a:p>
            <a:pPr marL="342900" indent="-342900">
              <a:lnSpc>
                <a:spcPct val="150000"/>
              </a:lnSpc>
              <a:buFont typeface="Arial" panose="020B0604020202020204" pitchFamily="34" charset="0"/>
              <a:buChar char="•"/>
            </a:pPr>
            <a:r>
              <a:rPr lang="en-US" sz="1850" dirty="0">
                <a:latin typeface="Open Sans"/>
                <a:ea typeface="Open Sans"/>
                <a:cs typeface="Open Sans"/>
              </a:rPr>
              <a:t>Neurons generate electrical impulses (also called spikes or action potentials) to communicate with other neurons. </a:t>
            </a:r>
            <a:endParaRPr lang="en-US" sz="1850"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en-US" sz="1850" dirty="0">
                <a:latin typeface="Open Sans"/>
                <a:ea typeface="Open Sans"/>
                <a:cs typeface="Open Sans"/>
              </a:rPr>
              <a:t>Neurons keep firing multiple times to move your hand, for instance. This is known as the </a:t>
            </a:r>
            <a:r>
              <a:rPr lang="en-US" sz="1850" b="1" dirty="0">
                <a:latin typeface="Open Sans"/>
                <a:ea typeface="Open Sans"/>
                <a:cs typeface="Open Sans"/>
              </a:rPr>
              <a:t>firing rate</a:t>
            </a:r>
            <a:r>
              <a:rPr lang="en-US" sz="1850" dirty="0">
                <a:latin typeface="Open Sans"/>
                <a:ea typeface="Open Sans"/>
                <a:cs typeface="Open Sans"/>
              </a:rPr>
              <a:t> of the neuron. Firing rate is measured in frequency of spikes per second, or in </a:t>
            </a:r>
            <a:r>
              <a:rPr lang="en-US" sz="1850" b="1" dirty="0">
                <a:latin typeface="Open Sans"/>
                <a:ea typeface="Open Sans"/>
                <a:cs typeface="Open Sans"/>
              </a:rPr>
              <a:t>Hertz (Hz)</a:t>
            </a:r>
            <a:r>
              <a:rPr lang="en-US" sz="1850" dirty="0">
                <a:latin typeface="Open Sans"/>
                <a:ea typeface="Open Sans"/>
                <a:cs typeface="Open Sans"/>
              </a:rPr>
              <a:t>.</a:t>
            </a:r>
          </a:p>
          <a:p>
            <a:pPr marL="342900" indent="-342900">
              <a:lnSpc>
                <a:spcPct val="150000"/>
              </a:lnSpc>
              <a:buFont typeface="Arial" panose="020B0604020202020204" pitchFamily="34" charset="0"/>
              <a:buChar char="•"/>
            </a:pPr>
            <a:r>
              <a:rPr lang="en-US" sz="1850" dirty="0">
                <a:latin typeface="Open Sans"/>
                <a:ea typeface="Open Sans"/>
                <a:cs typeface="Open Sans"/>
              </a:rPr>
              <a:t>The figure below (right) shows the electrical impulses (spikes) generated by the neuron (left). </a:t>
            </a:r>
          </a:p>
          <a:p>
            <a:pPr marL="342900" indent="-342900">
              <a:lnSpc>
                <a:spcPct val="150000"/>
              </a:lnSpc>
              <a:buFont typeface="Arial" panose="020B0604020202020204" pitchFamily="34" charset="0"/>
              <a:buChar char="•"/>
            </a:pPr>
            <a:r>
              <a:rPr lang="en-US" sz="1850" dirty="0">
                <a:latin typeface="Open Sans"/>
                <a:ea typeface="Open Sans"/>
                <a:cs typeface="Open Sans"/>
              </a:rPr>
              <a:t>If you count the number of spikes and divide by the time, then you get the firing rate of the neuron in cycles/second or Hertz (Hz).</a:t>
            </a:r>
            <a:endParaRPr lang="en-US" sz="1850"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Calibri"/>
              <a:ea typeface="Open Sans" panose="020B0606030504020204" pitchFamily="34" charset="0"/>
              <a:cs typeface="Calibri"/>
            </a:endParaRPr>
          </a:p>
        </p:txBody>
      </p:sp>
      <p:sp>
        <p:nvSpPr>
          <p:cNvPr id="5" name="Slide Number Placeholder 4">
            <a:extLst>
              <a:ext uri="{FF2B5EF4-FFF2-40B4-BE49-F238E27FC236}">
                <a16:creationId xmlns:a16="http://schemas.microsoft.com/office/drawing/2014/main" id="{DBBF89AD-3E36-C47B-93E9-F55AA5E92650}"/>
              </a:ext>
            </a:extLst>
          </p:cNvPr>
          <p:cNvSpPr>
            <a:spLocks noGrp="1"/>
          </p:cNvSpPr>
          <p:nvPr>
            <p:ph type="sldNum" sz="quarter" idx="12"/>
          </p:nvPr>
        </p:nvSpPr>
        <p:spPr>
          <a:xfrm>
            <a:off x="8737600" y="6356351"/>
            <a:ext cx="2844800" cy="365125"/>
          </a:xfrm>
        </p:spPr>
        <p:txBody>
          <a:bodyPr/>
          <a:lstStyle/>
          <a:p>
            <a:fld id="{C40F1F0A-9684-4EE8-8794-C190BF40BB17}" type="slidenum">
              <a:rPr lang="en-US" smtClean="0"/>
              <a:pPr/>
              <a:t>10</a:t>
            </a:fld>
            <a:endParaRPr lang="en-US" dirty="0"/>
          </a:p>
        </p:txBody>
      </p:sp>
      <p:pic>
        <p:nvPicPr>
          <p:cNvPr id="1026" name="Picture 2" descr="Neuronal firing: Does function follow form? - ScienceDirect">
            <a:extLst>
              <a:ext uri="{FF2B5EF4-FFF2-40B4-BE49-F238E27FC236}">
                <a16:creationId xmlns:a16="http://schemas.microsoft.com/office/drawing/2014/main" id="{509A3E5E-6308-4F04-3E36-DA577072D5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214" t="5498" b="81012"/>
          <a:stretch/>
        </p:blipFill>
        <p:spPr bwMode="auto">
          <a:xfrm>
            <a:off x="5328108" y="4318761"/>
            <a:ext cx="4205025" cy="145178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A40F396D-55E4-15E6-EB44-6BEE74CD93B1}"/>
              </a:ext>
            </a:extLst>
          </p:cNvPr>
          <p:cNvCxnSpPr/>
          <p:nvPr/>
        </p:nvCxnSpPr>
        <p:spPr>
          <a:xfrm>
            <a:off x="3724275" y="4886325"/>
            <a:ext cx="1238250"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pic>
        <p:nvPicPr>
          <p:cNvPr id="5122" name="Picture 2" descr="undefined">
            <a:extLst>
              <a:ext uri="{FF2B5EF4-FFF2-40B4-BE49-F238E27FC236}">
                <a16:creationId xmlns:a16="http://schemas.microsoft.com/office/drawing/2014/main" id="{10118AF7-3D18-C161-CCA5-2F51CE3024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75" y="3996894"/>
            <a:ext cx="2452581" cy="24089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9CB933B-2640-CB9B-16AA-F9B22785E023}"/>
              </a:ext>
            </a:extLst>
          </p:cNvPr>
          <p:cNvSpPr txBox="1"/>
          <p:nvPr/>
        </p:nvSpPr>
        <p:spPr>
          <a:xfrm>
            <a:off x="156664" y="6386458"/>
            <a:ext cx="4885944" cy="246221"/>
          </a:xfrm>
          <a:prstGeom prst="rect">
            <a:avLst/>
          </a:prstGeom>
          <a:noFill/>
        </p:spPr>
        <p:txBody>
          <a:bodyPr wrap="square">
            <a:spAutoFit/>
          </a:bodyPr>
          <a:lstStyle/>
          <a:p>
            <a:r>
              <a:rPr lang="en-US" sz="1000" dirty="0"/>
              <a:t>https://upload.wikimedia.org/wikipedia/commons/5/51/Hippocampal-pyramidal-cell.png</a:t>
            </a:r>
          </a:p>
        </p:txBody>
      </p:sp>
      <p:sp>
        <p:nvSpPr>
          <p:cNvPr id="7" name="TextBox 6">
            <a:extLst>
              <a:ext uri="{FF2B5EF4-FFF2-40B4-BE49-F238E27FC236}">
                <a16:creationId xmlns:a16="http://schemas.microsoft.com/office/drawing/2014/main" id="{5B2AB781-540B-57B0-3444-AC4DFC11C79C}"/>
              </a:ext>
            </a:extLst>
          </p:cNvPr>
          <p:cNvSpPr txBox="1"/>
          <p:nvPr/>
        </p:nvSpPr>
        <p:spPr>
          <a:xfrm>
            <a:off x="6235200" y="6147437"/>
            <a:ext cx="1677168" cy="276999"/>
          </a:xfrm>
          <a:prstGeom prst="rect">
            <a:avLst/>
          </a:prstGeom>
          <a:noFill/>
        </p:spPr>
        <p:txBody>
          <a:bodyPr wrap="square" rtlCol="0">
            <a:spAutoFit/>
          </a:bodyPr>
          <a:lstStyle/>
          <a:p>
            <a:r>
              <a:rPr lang="en-US" sz="1200" dirty="0"/>
              <a:t>Generated in our Lab</a:t>
            </a:r>
          </a:p>
        </p:txBody>
      </p:sp>
    </p:spTree>
    <p:extLst>
      <p:ext uri="{BB962C8B-B14F-4D97-AF65-F5344CB8AC3E}">
        <p14:creationId xmlns:p14="http://schemas.microsoft.com/office/powerpoint/2010/main" val="357968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415600" y="377015"/>
            <a:ext cx="11360800" cy="848451"/>
          </a:xfrm>
          <a:prstGeom prst="rect">
            <a:avLst/>
          </a:prstGeom>
        </p:spPr>
        <p:txBody>
          <a:bodyPr spcFirstLastPara="1" vert="horz" wrap="square" lIns="121900" tIns="121900" rIns="121900" bIns="121900" rtlCol="0" anchor="t" anchorCtr="0">
            <a:noAutofit/>
          </a:bodyPr>
          <a:lstStyle/>
          <a:p>
            <a:pPr algn="l">
              <a:lnSpc>
                <a:spcPct val="115000"/>
              </a:lnSpc>
            </a:pPr>
            <a:r>
              <a:rPr lang="en-US" sz="2800" b="1" dirty="0">
                <a:solidFill>
                  <a:srgbClr val="6091BA"/>
                </a:solidFill>
                <a:latin typeface="Open Sans"/>
                <a:ea typeface="Open Sans"/>
                <a:cs typeface="Open Sans"/>
              </a:rPr>
              <a:t>Where else are neurons/pathways located?</a:t>
            </a:r>
            <a:endParaRPr sz="2800" b="1" dirty="0">
              <a:solidFill>
                <a:srgbClr val="6091BA"/>
              </a:solidFill>
              <a:latin typeface="Open Sans"/>
              <a:ea typeface="Open Sans"/>
              <a:cs typeface="Open Sans"/>
              <a:sym typeface="Open Sans"/>
            </a:endParaRPr>
          </a:p>
        </p:txBody>
      </p:sp>
      <p:sp>
        <p:nvSpPr>
          <p:cNvPr id="15" name="TextBox 14">
            <a:extLst>
              <a:ext uri="{FF2B5EF4-FFF2-40B4-BE49-F238E27FC236}">
                <a16:creationId xmlns:a16="http://schemas.microsoft.com/office/drawing/2014/main" id="{8FA24015-6AD6-D545-88FD-5B1C3DC53385}"/>
              </a:ext>
            </a:extLst>
          </p:cNvPr>
          <p:cNvSpPr txBox="1"/>
          <p:nvPr/>
        </p:nvSpPr>
        <p:spPr>
          <a:xfrm>
            <a:off x="420532" y="1302180"/>
            <a:ext cx="7362754" cy="5172378"/>
          </a:xfrm>
          <a:prstGeom prst="rect">
            <a:avLst/>
          </a:prstGeom>
          <a:noFill/>
        </p:spPr>
        <p:txBody>
          <a:bodyPr wrap="square" lIns="91440" tIns="45720" rIns="91440" bIns="45720" rtlCol="0" anchor="t">
            <a:spAutoFit/>
          </a:bodyPr>
          <a:lstStyle/>
          <a:p>
            <a:pPr marL="342900" indent="-342900">
              <a:lnSpc>
                <a:spcPct val="150000"/>
              </a:lnSpc>
              <a:buFont typeface="Arial" panose="020B0604020202020204" pitchFamily="34" charset="0"/>
              <a:buChar char="•"/>
            </a:pPr>
            <a:r>
              <a:rPr lang="en-US" sz="1850" dirty="0">
                <a:latin typeface="Open Sans"/>
                <a:ea typeface="Open Sans"/>
                <a:cs typeface="Open Sans"/>
              </a:rPr>
              <a:t>Neurons are also located in the spinal cord and nerves spread out across the body. The brain and spinal cord make up the </a:t>
            </a:r>
            <a:r>
              <a:rPr lang="en-US" sz="1850" b="1" dirty="0">
                <a:latin typeface="Open Sans"/>
                <a:ea typeface="Open Sans"/>
                <a:cs typeface="Open Sans"/>
              </a:rPr>
              <a:t>central nervous system,</a:t>
            </a:r>
            <a:r>
              <a:rPr lang="en-US" sz="1850" dirty="0">
                <a:latin typeface="Open Sans"/>
                <a:ea typeface="Open Sans"/>
                <a:cs typeface="Open Sans"/>
              </a:rPr>
              <a:t> while the nerves that branch out from it make up the </a:t>
            </a:r>
            <a:r>
              <a:rPr lang="en-US" sz="1850" b="1" dirty="0">
                <a:latin typeface="Open Sans"/>
                <a:ea typeface="Open Sans"/>
                <a:cs typeface="Open Sans"/>
              </a:rPr>
              <a:t>peripheral nervous system</a:t>
            </a:r>
            <a:r>
              <a:rPr lang="en-US" sz="1850" dirty="0">
                <a:latin typeface="Open Sans"/>
                <a:ea typeface="Open Sans"/>
                <a:cs typeface="Open Sans"/>
              </a:rPr>
              <a:t>. </a:t>
            </a:r>
            <a:endParaRPr lang="en-US" sz="1850" dirty="0">
              <a:latin typeface="Open Sans"/>
              <a:ea typeface="Open Sans" panose="020B0606030504020204" pitchFamily="34" charset="0"/>
              <a:cs typeface="Open Sans"/>
            </a:endParaRPr>
          </a:p>
          <a:p>
            <a:pPr marL="344488" lvl="1" indent="-344488">
              <a:lnSpc>
                <a:spcPct val="150000"/>
              </a:lnSpc>
              <a:buFont typeface="Arial" panose="020B0604020202020204" pitchFamily="34" charset="0"/>
              <a:buChar char="•"/>
            </a:pPr>
            <a:r>
              <a:rPr lang="en-US" sz="1850" dirty="0">
                <a:latin typeface="Open Sans"/>
                <a:ea typeface="Open Sans"/>
                <a:cs typeface="Open Sans"/>
              </a:rPr>
              <a:t>The nervous system is like two sets of one-way streets.</a:t>
            </a:r>
            <a:endParaRPr lang="en-US" sz="1850" dirty="0">
              <a:latin typeface="Open Sans" panose="020B0606030504020204" pitchFamily="34" charset="0"/>
              <a:ea typeface="Open Sans" panose="020B0606030504020204" pitchFamily="34" charset="0"/>
              <a:cs typeface="Open Sans"/>
            </a:endParaRPr>
          </a:p>
          <a:p>
            <a:pPr marL="344488" lvl="1" indent="-344488">
              <a:lnSpc>
                <a:spcPct val="150000"/>
              </a:lnSpc>
              <a:buFont typeface="Arial" panose="020B0604020202020204" pitchFamily="34" charset="0"/>
              <a:buChar char="•"/>
            </a:pPr>
            <a:endParaRPr lang="en-US" sz="1850" dirty="0">
              <a:latin typeface="Open Sans"/>
              <a:ea typeface="Open Sans" panose="020B0606030504020204" pitchFamily="34" charset="0"/>
              <a:cs typeface="Open Sans"/>
            </a:endParaRPr>
          </a:p>
          <a:p>
            <a:pPr marL="344488" lvl="1" indent="-344488">
              <a:lnSpc>
                <a:spcPct val="150000"/>
              </a:lnSpc>
              <a:buFont typeface="Arial" panose="020B0604020202020204" pitchFamily="34" charset="0"/>
              <a:buChar char="•"/>
            </a:pPr>
            <a:endParaRPr lang="en-US" sz="1850" dirty="0">
              <a:latin typeface="Open Sans"/>
              <a:ea typeface="Open Sans"/>
              <a:cs typeface="Open Sans"/>
            </a:endParaRPr>
          </a:p>
          <a:p>
            <a:pPr marL="344488" lvl="1" indent="-344488">
              <a:lnSpc>
                <a:spcPct val="150000"/>
              </a:lnSpc>
              <a:buFont typeface="Arial" panose="020B0604020202020204" pitchFamily="34" charset="0"/>
              <a:buChar char="•"/>
            </a:pPr>
            <a:r>
              <a:rPr lang="en-US" sz="1850" dirty="0">
                <a:latin typeface="Open Sans"/>
                <a:ea typeface="Open Sans"/>
                <a:cs typeface="Open Sans"/>
              </a:rPr>
              <a:t>Through one set of nerves, the sensory nerves tell the brain what they sense.</a:t>
            </a:r>
          </a:p>
          <a:p>
            <a:pPr marL="344488" lvl="1" indent="-344488">
              <a:lnSpc>
                <a:spcPct val="150000"/>
              </a:lnSpc>
              <a:buFont typeface="Arial" panose="020B0604020202020204" pitchFamily="34" charset="0"/>
              <a:buChar char="•"/>
            </a:pPr>
            <a:r>
              <a:rPr lang="en-US" sz="1850" dirty="0">
                <a:latin typeface="Open Sans"/>
                <a:ea typeface="Open Sans"/>
                <a:cs typeface="Open Sans"/>
              </a:rPr>
              <a:t>Through another set of nerves, the brain tells the muscles (that control your limbs, organs, etc.) to contract or relax, generating movement.</a:t>
            </a:r>
            <a:endParaRPr lang="en-US" dirty="0">
              <a:latin typeface="Calibri"/>
              <a:ea typeface="Open Sans" panose="020B0606030504020204" pitchFamily="34" charset="0"/>
              <a:cs typeface="Calibri"/>
            </a:endParaRPr>
          </a:p>
        </p:txBody>
      </p:sp>
      <p:sp>
        <p:nvSpPr>
          <p:cNvPr id="5" name="Slide Number Placeholder 4">
            <a:extLst>
              <a:ext uri="{FF2B5EF4-FFF2-40B4-BE49-F238E27FC236}">
                <a16:creationId xmlns:a16="http://schemas.microsoft.com/office/drawing/2014/main" id="{DBBF89AD-3E36-C47B-93E9-F55AA5E92650}"/>
              </a:ext>
            </a:extLst>
          </p:cNvPr>
          <p:cNvSpPr>
            <a:spLocks noGrp="1"/>
          </p:cNvSpPr>
          <p:nvPr>
            <p:ph type="sldNum" sz="quarter" idx="12"/>
          </p:nvPr>
        </p:nvSpPr>
        <p:spPr>
          <a:xfrm>
            <a:off x="8737600" y="6356351"/>
            <a:ext cx="2844800" cy="365125"/>
          </a:xfrm>
        </p:spPr>
        <p:txBody>
          <a:bodyPr/>
          <a:lstStyle/>
          <a:p>
            <a:fld id="{C40F1F0A-9684-4EE8-8794-C190BF40BB17}" type="slidenum">
              <a:rPr lang="en-US" smtClean="0"/>
              <a:pPr/>
              <a:t>11</a:t>
            </a:fld>
            <a:endParaRPr lang="en-US" dirty="0"/>
          </a:p>
        </p:txBody>
      </p:sp>
      <p:pic>
        <p:nvPicPr>
          <p:cNvPr id="7" name="Picture 6" descr="A black and white sign with arrows&#10;&#10;Description automatically generated">
            <a:extLst>
              <a:ext uri="{FF2B5EF4-FFF2-40B4-BE49-F238E27FC236}">
                <a16:creationId xmlns:a16="http://schemas.microsoft.com/office/drawing/2014/main" id="{A4C82F3D-1BB9-CB0B-7EEA-D6BD3CBD546C}"/>
              </a:ext>
            </a:extLst>
          </p:cNvPr>
          <p:cNvPicPr>
            <a:picLocks noChangeAspect="1"/>
          </p:cNvPicPr>
          <p:nvPr/>
        </p:nvPicPr>
        <p:blipFill>
          <a:blip r:embed="rId3"/>
          <a:stretch>
            <a:fillRect/>
          </a:stretch>
        </p:blipFill>
        <p:spPr>
          <a:xfrm>
            <a:off x="3718151" y="3635148"/>
            <a:ext cx="771525" cy="676275"/>
          </a:xfrm>
          <a:prstGeom prst="rect">
            <a:avLst/>
          </a:prstGeom>
        </p:spPr>
      </p:pic>
      <p:pic>
        <p:nvPicPr>
          <p:cNvPr id="6146" name="Picture 2">
            <a:extLst>
              <a:ext uri="{FF2B5EF4-FFF2-40B4-BE49-F238E27FC236}">
                <a16:creationId xmlns:a16="http://schemas.microsoft.com/office/drawing/2014/main" id="{B8248C86-5D16-0B30-C570-AC474E31AB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2034" y="1129333"/>
            <a:ext cx="4129434" cy="45993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948C16-45F0-382A-C8E1-11796C4C1DE1}"/>
              </a:ext>
            </a:extLst>
          </p:cNvPr>
          <p:cNvSpPr txBox="1"/>
          <p:nvPr/>
        </p:nvSpPr>
        <p:spPr>
          <a:xfrm>
            <a:off x="7576033" y="5767851"/>
            <a:ext cx="4261435" cy="369332"/>
          </a:xfrm>
          <a:prstGeom prst="rect">
            <a:avLst/>
          </a:prstGeom>
          <a:noFill/>
        </p:spPr>
        <p:txBody>
          <a:bodyPr wrap="square">
            <a:spAutoFit/>
          </a:bodyPr>
          <a:lstStyle/>
          <a:p>
            <a:r>
              <a:rPr lang="en-US" sz="900" dirty="0"/>
              <a:t>https://upload.wikimedia.org/wikipedia/commons/thumb/5/5b/Nervous_system_diagram-en.svg/290px-Nervous_system_diagram-en.svg.png</a:t>
            </a:r>
          </a:p>
        </p:txBody>
      </p:sp>
    </p:spTree>
    <p:extLst>
      <p:ext uri="{BB962C8B-B14F-4D97-AF65-F5344CB8AC3E}">
        <p14:creationId xmlns:p14="http://schemas.microsoft.com/office/powerpoint/2010/main" val="2582716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B3C441-0774-7AEC-9709-E1DF0EA73969}"/>
              </a:ext>
            </a:extLst>
          </p:cNvPr>
          <p:cNvSpPr>
            <a:spLocks noGrp="1"/>
          </p:cNvSpPr>
          <p:nvPr>
            <p:ph type="sldNum" sz="quarter" idx="12"/>
          </p:nvPr>
        </p:nvSpPr>
        <p:spPr/>
        <p:txBody>
          <a:bodyPr/>
          <a:lstStyle/>
          <a:p>
            <a:fld id="{C40F1F0A-9684-4EE8-8794-C190BF40BB17}" type="slidenum">
              <a:rPr lang="en-US" smtClean="0"/>
              <a:pPr/>
              <a:t>12</a:t>
            </a:fld>
            <a:endParaRPr lang="en-US" dirty="0"/>
          </a:p>
        </p:txBody>
      </p:sp>
      <p:sp>
        <p:nvSpPr>
          <p:cNvPr id="5" name="Google Shape;63;p14">
            <a:extLst>
              <a:ext uri="{FF2B5EF4-FFF2-40B4-BE49-F238E27FC236}">
                <a16:creationId xmlns:a16="http://schemas.microsoft.com/office/drawing/2014/main" id="{E08593AD-D462-8C12-5EE1-0D7F7E6A3149}"/>
              </a:ext>
            </a:extLst>
          </p:cNvPr>
          <p:cNvSpPr txBox="1">
            <a:spLocks/>
          </p:cNvSpPr>
          <p:nvPr/>
        </p:nvSpPr>
        <p:spPr>
          <a:xfrm>
            <a:off x="67334" y="51082"/>
            <a:ext cx="12057332" cy="1382116"/>
          </a:xfrm>
          <a:prstGeom prst="rect">
            <a:avLst/>
          </a:prstGeom>
        </p:spPr>
        <p:txBody>
          <a:bodyPr spcFirstLastPara="1" vert="horz" wrap="square" lIns="121900" tIns="121900" rIns="121900" bIns="12190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15000"/>
              </a:lnSpc>
            </a:pPr>
            <a:r>
              <a:rPr lang="en-US" sz="3200" b="1" dirty="0">
                <a:solidFill>
                  <a:srgbClr val="6091BA"/>
                </a:solidFill>
                <a:latin typeface="Open Sans"/>
                <a:ea typeface="Open Sans"/>
                <a:cs typeface="Open Sans"/>
              </a:rPr>
              <a:t>Now let</a:t>
            </a:r>
            <a:r>
              <a:rPr lang="en-US" sz="3200" b="1" dirty="0">
                <a:solidFill>
                  <a:srgbClr val="6091BA"/>
                </a:solidFill>
                <a:latin typeface="Open Sans"/>
                <a:ea typeface="Open Sans"/>
                <a:cs typeface="Open Sans"/>
                <a:sym typeface="Open Sans"/>
              </a:rPr>
              <a:t>’s look at a neural pathway or neural circuit</a:t>
            </a:r>
            <a:endParaRPr lang="en-US" sz="3200" b="1" dirty="0">
              <a:solidFill>
                <a:srgbClr val="6091BA"/>
              </a:solidFill>
              <a:latin typeface="Open Sans"/>
              <a:ea typeface="Open Sans"/>
              <a:cs typeface="Open Sans"/>
            </a:endParaRPr>
          </a:p>
        </p:txBody>
      </p:sp>
      <p:sp>
        <p:nvSpPr>
          <p:cNvPr id="6" name="TextBox 5">
            <a:extLst>
              <a:ext uri="{FF2B5EF4-FFF2-40B4-BE49-F238E27FC236}">
                <a16:creationId xmlns:a16="http://schemas.microsoft.com/office/drawing/2014/main" id="{BF3B6DAA-032C-2BEB-F8C6-763FD3E37129}"/>
              </a:ext>
            </a:extLst>
          </p:cNvPr>
          <p:cNvSpPr txBox="1"/>
          <p:nvPr/>
        </p:nvSpPr>
        <p:spPr>
          <a:xfrm>
            <a:off x="261257" y="926741"/>
            <a:ext cx="5742304" cy="5262979"/>
          </a:xfrm>
          <a:prstGeom prst="rect">
            <a:avLst/>
          </a:prstGeom>
          <a:noFill/>
        </p:spPr>
        <p:txBody>
          <a:bodyPr wrap="square" rtlCol="0">
            <a:spAutoFit/>
          </a:bodyPr>
          <a:lstStyle/>
          <a:p>
            <a:pPr>
              <a:buFont typeface="Arial" panose="020B0604020202020204" pitchFamily="34" charset="0"/>
              <a:buChar char="•"/>
              <a:tabLst>
                <a:tab pos="112713" algn="l"/>
              </a:tabLst>
            </a:pPr>
            <a:r>
              <a:rPr lang="en-US" dirty="0">
                <a:solidFill>
                  <a:srgbClr val="202122"/>
                </a:solidFill>
                <a:effectLst/>
                <a:latin typeface="Open Sans" pitchFamily="2" charset="0"/>
                <a:ea typeface="Open Sans" pitchFamily="2" charset="0"/>
                <a:cs typeface="Open Sans" pitchFamily="2" charset="0"/>
              </a:rPr>
              <a:t>  </a:t>
            </a:r>
            <a:r>
              <a:rPr lang="en-US" sz="2400" dirty="0">
                <a:solidFill>
                  <a:srgbClr val="202122"/>
                </a:solidFill>
                <a:effectLst/>
                <a:latin typeface="Open Sans" pitchFamily="2" charset="0"/>
                <a:ea typeface="Open Sans" pitchFamily="2" charset="0"/>
                <a:cs typeface="Open Sans" pitchFamily="2" charset="0"/>
              </a:rPr>
              <a:t>A neural pathway is responsible for connecting a specific part of the nervous system to another by a bundle of axons (similar to wires in an electrical circuit).</a:t>
            </a:r>
          </a:p>
          <a:p>
            <a:pPr>
              <a:buFont typeface="Arial" panose="020B0604020202020204" pitchFamily="34" charset="0"/>
              <a:buChar char="•"/>
              <a:tabLst>
                <a:tab pos="112713" algn="l"/>
              </a:tabLst>
            </a:pPr>
            <a:r>
              <a:rPr lang="en-US" sz="2400" dirty="0">
                <a:solidFill>
                  <a:srgbClr val="202122"/>
                </a:solidFill>
                <a:latin typeface="Open Sans" pitchFamily="2" charset="0"/>
                <a:ea typeface="Open Sans" pitchFamily="2" charset="0"/>
                <a:cs typeface="Open Sans" pitchFamily="2" charset="0"/>
              </a:rPr>
              <a:t>  </a:t>
            </a:r>
            <a:r>
              <a:rPr lang="en-US" sz="2400" dirty="0">
                <a:solidFill>
                  <a:srgbClr val="202122"/>
                </a:solidFill>
                <a:effectLst/>
                <a:latin typeface="Open Sans" pitchFamily="2" charset="0"/>
                <a:ea typeface="Open Sans" pitchFamily="2" charset="0"/>
                <a:cs typeface="Open Sans" pitchFamily="2" charset="0"/>
              </a:rPr>
              <a:t>In the vision pathway, visual information activates neurons in your eyes and that “electric current” is carried through the optic nerve to the lateral geniculate nucleus (LGN). That makes the LGN neurons fire, and that current is taken by axons to neurons in the primary visual cortex, which “recognizes” the object.</a:t>
            </a:r>
            <a:endParaRPr lang="en-US" sz="2400" dirty="0">
              <a:latin typeface="Open Sans" pitchFamily="2" charset="0"/>
              <a:ea typeface="Open Sans" pitchFamily="2" charset="0"/>
              <a:cs typeface="Open Sans" pitchFamily="2" charset="0"/>
            </a:endParaRPr>
          </a:p>
        </p:txBody>
      </p:sp>
      <p:sp>
        <p:nvSpPr>
          <p:cNvPr id="7" name="TextBox 6">
            <a:extLst>
              <a:ext uri="{FF2B5EF4-FFF2-40B4-BE49-F238E27FC236}">
                <a16:creationId xmlns:a16="http://schemas.microsoft.com/office/drawing/2014/main" id="{DA8EC423-91B7-FD4A-4D05-6BE00D8A9330}"/>
              </a:ext>
            </a:extLst>
          </p:cNvPr>
          <p:cNvSpPr txBox="1"/>
          <p:nvPr/>
        </p:nvSpPr>
        <p:spPr>
          <a:xfrm>
            <a:off x="6754779" y="5318043"/>
            <a:ext cx="4415436" cy="369332"/>
          </a:xfrm>
          <a:prstGeom prst="rect">
            <a:avLst/>
          </a:prstGeom>
          <a:noFill/>
        </p:spPr>
        <p:txBody>
          <a:bodyPr wrap="square" rtlCol="0">
            <a:spAutoFit/>
          </a:bodyPr>
          <a:lstStyle/>
          <a:p>
            <a:r>
              <a:rPr lang="en-US" b="1" dirty="0">
                <a:solidFill>
                  <a:srgbClr val="0070C0"/>
                </a:solidFill>
              </a:rPr>
              <a:t>Neural pathway that helps you see an object</a:t>
            </a:r>
          </a:p>
        </p:txBody>
      </p:sp>
      <p:pic>
        <p:nvPicPr>
          <p:cNvPr id="7170" name="Picture 2">
            <a:extLst>
              <a:ext uri="{FF2B5EF4-FFF2-40B4-BE49-F238E27FC236}">
                <a16:creationId xmlns:a16="http://schemas.microsoft.com/office/drawing/2014/main" id="{C8CD05E2-7EA9-3798-E4C8-A41A5D948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2595" y="1036148"/>
            <a:ext cx="5239805" cy="398225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E5D54F4-42B3-A9AA-F1F3-368E9C878043}"/>
              </a:ext>
            </a:extLst>
          </p:cNvPr>
          <p:cNvSpPr txBox="1"/>
          <p:nvPr/>
        </p:nvSpPr>
        <p:spPr>
          <a:xfrm>
            <a:off x="6188441" y="5102599"/>
            <a:ext cx="6123600" cy="215444"/>
          </a:xfrm>
          <a:prstGeom prst="rect">
            <a:avLst/>
          </a:prstGeom>
          <a:noFill/>
        </p:spPr>
        <p:txBody>
          <a:bodyPr wrap="square">
            <a:spAutoFit/>
          </a:bodyPr>
          <a:lstStyle/>
          <a:p>
            <a:r>
              <a:rPr lang="en-US" sz="800" dirty="0"/>
              <a:t>https://upload.wikimedia.org/wikipedia/commons/thumb/b/bf/Human_visual_pathway.svg/1920px-Human_visual_pathway.svg.png</a:t>
            </a:r>
          </a:p>
        </p:txBody>
      </p:sp>
    </p:spTree>
    <p:extLst>
      <p:ext uri="{BB962C8B-B14F-4D97-AF65-F5344CB8AC3E}">
        <p14:creationId xmlns:p14="http://schemas.microsoft.com/office/powerpoint/2010/main" val="3753679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415600" y="377015"/>
            <a:ext cx="11360800" cy="848451"/>
          </a:xfrm>
          <a:prstGeom prst="rect">
            <a:avLst/>
          </a:prstGeom>
        </p:spPr>
        <p:txBody>
          <a:bodyPr spcFirstLastPara="1" vert="horz" wrap="square" lIns="121900" tIns="121900" rIns="121900" bIns="121900" rtlCol="0" anchor="t" anchorCtr="0">
            <a:noAutofit/>
          </a:bodyPr>
          <a:lstStyle/>
          <a:p>
            <a:pPr algn="l">
              <a:lnSpc>
                <a:spcPct val="115000"/>
              </a:lnSpc>
            </a:pPr>
            <a:r>
              <a:rPr lang="en-US" sz="3200" b="1" dirty="0">
                <a:solidFill>
                  <a:srgbClr val="6091BA"/>
                </a:solidFill>
                <a:latin typeface="Open Sans"/>
                <a:ea typeface="Open Sans"/>
                <a:cs typeface="Open Sans"/>
                <a:sym typeface="Open Sans"/>
              </a:rPr>
              <a:t>Activity 1.2 - Sketching a Neuron</a:t>
            </a:r>
            <a:endParaRPr sz="3200" b="1" dirty="0">
              <a:solidFill>
                <a:srgbClr val="6091BA"/>
              </a:solidFill>
              <a:latin typeface="Open Sans"/>
              <a:ea typeface="Open Sans"/>
              <a:cs typeface="Open Sans"/>
              <a:sym typeface="Open Sans"/>
            </a:endParaRPr>
          </a:p>
        </p:txBody>
      </p:sp>
      <p:sp>
        <p:nvSpPr>
          <p:cNvPr id="15" name="TextBox 14">
            <a:extLst>
              <a:ext uri="{FF2B5EF4-FFF2-40B4-BE49-F238E27FC236}">
                <a16:creationId xmlns:a16="http://schemas.microsoft.com/office/drawing/2014/main" id="{8FA24015-6AD6-D545-88FD-5B1C3DC53385}"/>
              </a:ext>
            </a:extLst>
          </p:cNvPr>
          <p:cNvSpPr txBox="1"/>
          <p:nvPr/>
        </p:nvSpPr>
        <p:spPr>
          <a:xfrm>
            <a:off x="569362" y="1557329"/>
            <a:ext cx="10270088" cy="3457870"/>
          </a:xfrm>
          <a:prstGeom prst="rect">
            <a:avLst/>
          </a:prstGeom>
          <a:noFill/>
        </p:spPr>
        <p:txBody>
          <a:bodyPr wrap="square" lIns="91440" tIns="45720" rIns="91440" bIns="45720" rtlCol="0" anchor="t">
            <a:spAutoFit/>
          </a:bodyPr>
          <a:lstStyle/>
          <a:p>
            <a:pPr marL="0" indent="0">
              <a:buNone/>
            </a:pPr>
            <a:r>
              <a:rPr lang="en-US" sz="2000" dirty="0">
                <a:latin typeface="Open Sans"/>
                <a:ea typeface="Open Sans"/>
                <a:cs typeface="Open Sans"/>
              </a:rPr>
              <a:t>In this activity, students sketch a neuron to understand structure and functioning.</a:t>
            </a:r>
          </a:p>
          <a:p>
            <a:pPr marL="0" indent="0">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000" b="1" dirty="0">
                <a:latin typeface="Open Sans"/>
                <a:ea typeface="Open Sans"/>
                <a:cs typeface="Open Sans"/>
              </a:rPr>
              <a:t>Material List:</a:t>
            </a:r>
            <a:endParaRPr lang="en-US" sz="2000" dirty="0">
              <a:latin typeface="Open Sans"/>
              <a:ea typeface="Open Sans"/>
              <a:cs typeface="Open Sans"/>
            </a:endParaRPr>
          </a:p>
          <a:p>
            <a:pPr marL="342900" indent="-342900">
              <a:buFont typeface="Arial" panose="020B0604020202020204" pitchFamily="34" charset="0"/>
              <a:buChar char="•"/>
            </a:pPr>
            <a:r>
              <a:rPr lang="en-US" sz="2000" dirty="0">
                <a:latin typeface="Open Sans"/>
                <a:ea typeface="Open Sans"/>
                <a:cs typeface="Open Sans"/>
              </a:rPr>
              <a:t>paper and pencil</a:t>
            </a:r>
          </a:p>
          <a:p>
            <a:pPr marL="0" indent="0">
              <a:buNone/>
            </a:pP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000" b="1" dirty="0">
                <a:latin typeface="Open Sans"/>
                <a:ea typeface="Open Sans"/>
                <a:cs typeface="Open Sans"/>
              </a:rPr>
              <a:t>Activity:</a:t>
            </a:r>
            <a:endParaRPr lang="en-US" sz="2000" dirty="0">
              <a:latin typeface="Open Sans"/>
              <a:ea typeface="Open Sans"/>
              <a:cs typeface="Open Sans"/>
            </a:endParaRPr>
          </a:p>
          <a:p>
            <a:pPr marL="342900" indent="-342900">
              <a:buFont typeface="Arial" panose="020B0604020202020204" pitchFamily="34" charset="0"/>
              <a:buChar char="•"/>
            </a:pPr>
            <a:r>
              <a:rPr lang="en-US" sz="2000" dirty="0">
                <a:latin typeface="Open Sans"/>
                <a:ea typeface="Open Sans"/>
                <a:cs typeface="Open Sans"/>
              </a:rPr>
              <a:t>Sketch a neuron; make sure to label the parts of both neurons and their function.</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b="1" dirty="0">
                <a:latin typeface="Open Sans" panose="020B0606030504020204" pitchFamily="34" charset="0"/>
                <a:ea typeface="Open Sans" panose="020B0606030504020204" pitchFamily="34" charset="0"/>
                <a:cs typeface="Open Sans" panose="020B0606030504020204" pitchFamily="34" charset="0"/>
              </a:rPr>
              <a:t>Write down all you know about a neuron and what it does</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marL="342900" indent="-342900">
              <a:buFont typeface="Arial" panose="020B0604020202020204" pitchFamily="34" charset="0"/>
              <a:buChar char="•"/>
            </a:pPr>
            <a:r>
              <a:rPr lang="en-US" sz="2000" dirty="0">
                <a:latin typeface="Open Sans"/>
                <a:ea typeface="Open Sans"/>
                <a:cs typeface="Open Sans"/>
              </a:rPr>
              <a:t>Write down all that comes to your mind, including structure, function, etc.</a:t>
            </a:r>
          </a:p>
          <a:p>
            <a:endParaRPr lang="en-US" sz="187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BCD5101D-C235-76AA-D629-0DDA1D26125B}"/>
              </a:ext>
            </a:extLst>
          </p:cNvPr>
          <p:cNvSpPr>
            <a:spLocks noGrp="1"/>
          </p:cNvSpPr>
          <p:nvPr>
            <p:ph type="sldNum" sz="quarter" idx="12"/>
          </p:nvPr>
        </p:nvSpPr>
        <p:spPr>
          <a:xfrm>
            <a:off x="8737600" y="6356351"/>
            <a:ext cx="2844800" cy="365125"/>
          </a:xfrm>
        </p:spPr>
        <p:txBody>
          <a:bodyPr/>
          <a:lstStyle/>
          <a:p>
            <a:fld id="{C40F1F0A-9684-4EE8-8794-C190BF40BB17}" type="slidenum">
              <a:rPr lang="en-US" smtClean="0"/>
              <a:pPr/>
              <a:t>13</a:t>
            </a:fld>
            <a:endParaRPr lang="en-US" dirty="0"/>
          </a:p>
        </p:txBody>
      </p:sp>
    </p:spTree>
    <p:extLst>
      <p:ext uri="{BB962C8B-B14F-4D97-AF65-F5344CB8AC3E}">
        <p14:creationId xmlns:p14="http://schemas.microsoft.com/office/powerpoint/2010/main" val="1530668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415600" y="377015"/>
            <a:ext cx="11360800" cy="848451"/>
          </a:xfrm>
          <a:prstGeom prst="rect">
            <a:avLst/>
          </a:prstGeom>
        </p:spPr>
        <p:txBody>
          <a:bodyPr spcFirstLastPara="1" vert="horz" wrap="square" lIns="121900" tIns="121900" rIns="121900" bIns="121900" rtlCol="0" anchor="t" anchorCtr="0">
            <a:noAutofit/>
          </a:bodyPr>
          <a:lstStyle/>
          <a:p>
            <a:pPr algn="l">
              <a:lnSpc>
                <a:spcPct val="115000"/>
              </a:lnSpc>
            </a:pPr>
            <a:r>
              <a:rPr lang="en-US" sz="3200" b="1" dirty="0">
                <a:solidFill>
                  <a:srgbClr val="6091BA"/>
                </a:solidFill>
                <a:latin typeface="Open Sans"/>
                <a:ea typeface="Open Sans"/>
                <a:cs typeface="Open Sans"/>
                <a:sym typeface="Open Sans"/>
              </a:rPr>
              <a:t>Activity 1.3 - Sketching a Neural Pathway</a:t>
            </a:r>
            <a:endParaRPr sz="3200" b="1" dirty="0">
              <a:solidFill>
                <a:srgbClr val="6091BA"/>
              </a:solidFill>
              <a:latin typeface="Open Sans"/>
              <a:ea typeface="Open Sans"/>
              <a:cs typeface="Open Sans"/>
              <a:sym typeface="Open Sans"/>
            </a:endParaRPr>
          </a:p>
        </p:txBody>
      </p:sp>
      <p:sp>
        <p:nvSpPr>
          <p:cNvPr id="15" name="TextBox 14">
            <a:extLst>
              <a:ext uri="{FF2B5EF4-FFF2-40B4-BE49-F238E27FC236}">
                <a16:creationId xmlns:a16="http://schemas.microsoft.com/office/drawing/2014/main" id="{8FA24015-6AD6-D545-88FD-5B1C3DC53385}"/>
              </a:ext>
            </a:extLst>
          </p:cNvPr>
          <p:cNvSpPr txBox="1"/>
          <p:nvPr/>
        </p:nvSpPr>
        <p:spPr>
          <a:xfrm>
            <a:off x="664612" y="1833554"/>
            <a:ext cx="10694687" cy="3454792"/>
          </a:xfrm>
          <a:prstGeom prst="rect">
            <a:avLst/>
          </a:prstGeom>
          <a:noFill/>
        </p:spPr>
        <p:txBody>
          <a:bodyPr wrap="square" lIns="91440" tIns="45720" rIns="91440" bIns="45720" rtlCol="0" anchor="t">
            <a:spAutoFit/>
          </a:bodyPr>
          <a:lstStyle/>
          <a:p>
            <a:pPr marL="0" indent="0">
              <a:buNone/>
            </a:pPr>
            <a:r>
              <a:rPr lang="en-US" sz="2000" dirty="0">
                <a:latin typeface="Open Sans"/>
                <a:ea typeface="Open Sans"/>
                <a:cs typeface="Open Sans"/>
              </a:rPr>
              <a:t>In this activity, students sketch a neuron to understand structure and functioning. </a:t>
            </a:r>
          </a:p>
          <a:p>
            <a:pPr marL="0" indent="0">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000" b="1" dirty="0">
                <a:latin typeface="Open Sans"/>
                <a:ea typeface="Open Sans"/>
                <a:cs typeface="Open Sans"/>
              </a:rPr>
              <a:t>Material List:</a:t>
            </a:r>
            <a:endParaRPr lang="en-US" sz="2000" dirty="0">
              <a:latin typeface="Open Sans"/>
              <a:ea typeface="Open Sans"/>
              <a:cs typeface="Open Sans"/>
            </a:endParaRPr>
          </a:p>
          <a:p>
            <a:pPr marL="342900" indent="-342900">
              <a:buFont typeface="Arial" panose="020B0604020202020204" pitchFamily="34" charset="0"/>
              <a:buChar char="•"/>
            </a:pPr>
            <a:r>
              <a:rPr lang="en-US" sz="2000" dirty="0">
                <a:latin typeface="Open Sans"/>
                <a:ea typeface="Open Sans"/>
                <a:cs typeface="Open Sans"/>
              </a:rPr>
              <a:t>paper and pencil</a:t>
            </a:r>
          </a:p>
          <a:p>
            <a:pPr marL="0" indent="0">
              <a:buNone/>
            </a:pP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000" b="1" dirty="0">
                <a:latin typeface="Open Sans"/>
                <a:ea typeface="Open Sans"/>
                <a:cs typeface="Open Sans"/>
              </a:rPr>
              <a:t>Activity:</a:t>
            </a:r>
            <a:endParaRPr lang="en-US" sz="2000" dirty="0">
              <a:latin typeface="Open Sans"/>
              <a:ea typeface="Open Sans"/>
              <a:cs typeface="Open Sans"/>
            </a:endParaRPr>
          </a:p>
          <a:p>
            <a:pPr marL="342900" indent="-342900">
              <a:buFont typeface="Arial" panose="020B0604020202020204" pitchFamily="34" charset="0"/>
              <a:buChar char="•"/>
            </a:pPr>
            <a:r>
              <a:rPr lang="en-US" sz="2000" dirty="0">
                <a:latin typeface="Open Sans"/>
                <a:ea typeface="Open Sans"/>
                <a:cs typeface="Open Sans"/>
              </a:rPr>
              <a:t>Using the neural pathway for vision in the previous slide, you should now sketch the </a:t>
            </a:r>
            <a:r>
              <a:rPr lang="en-US" sz="2000" dirty="0">
                <a:highlight>
                  <a:srgbClr val="FFFF00"/>
                </a:highlight>
                <a:latin typeface="Open Sans"/>
                <a:ea typeface="Open Sans"/>
                <a:cs typeface="Open Sans"/>
              </a:rPr>
              <a:t>neural pathway for hearing a tone such as music</a:t>
            </a:r>
            <a:r>
              <a:rPr lang="en-US" sz="2000" dirty="0">
                <a:latin typeface="Open Sans"/>
                <a:ea typeface="Open Sans"/>
                <a:cs typeface="Open Sans"/>
              </a:rPr>
              <a:t>. </a:t>
            </a:r>
          </a:p>
          <a:p>
            <a:pPr marL="342900" indent="-342900">
              <a:buFont typeface="Arial" panose="020B0604020202020204" pitchFamily="34" charset="0"/>
              <a:buChar char="•"/>
            </a:pPr>
            <a:r>
              <a:rPr lang="en-US" sz="2000" dirty="0">
                <a:latin typeface="Open Sans"/>
                <a:ea typeface="Open Sans"/>
                <a:cs typeface="Open Sans"/>
              </a:rPr>
              <a:t>You can look up internet sources and conduct your own research into </a:t>
            </a:r>
            <a:r>
              <a:rPr lang="en-US" sz="2000" dirty="0">
                <a:highlight>
                  <a:srgbClr val="FFFF00"/>
                </a:highlight>
                <a:latin typeface="Open Sans"/>
                <a:ea typeface="Open Sans"/>
                <a:cs typeface="Open Sans"/>
              </a:rPr>
              <a:t>one other neural pathway</a:t>
            </a:r>
            <a:r>
              <a:rPr lang="en-US" sz="2000" dirty="0">
                <a:latin typeface="Open Sans"/>
                <a:ea typeface="Open Sans"/>
                <a:cs typeface="Open Sans"/>
              </a:rPr>
              <a:t> that may be of interest to you and sketch that on another sheet.</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1850" dirty="0">
              <a:latin typeface="Open Sans"/>
              <a:ea typeface="Open Sans"/>
              <a:cs typeface="Open Sans"/>
            </a:endParaRPr>
          </a:p>
        </p:txBody>
      </p:sp>
      <p:sp>
        <p:nvSpPr>
          <p:cNvPr id="5" name="Slide Number Placeholder 4">
            <a:extLst>
              <a:ext uri="{FF2B5EF4-FFF2-40B4-BE49-F238E27FC236}">
                <a16:creationId xmlns:a16="http://schemas.microsoft.com/office/drawing/2014/main" id="{BCD5101D-C235-76AA-D629-0DDA1D26125B}"/>
              </a:ext>
            </a:extLst>
          </p:cNvPr>
          <p:cNvSpPr>
            <a:spLocks noGrp="1"/>
          </p:cNvSpPr>
          <p:nvPr>
            <p:ph type="sldNum" sz="quarter" idx="12"/>
          </p:nvPr>
        </p:nvSpPr>
        <p:spPr>
          <a:xfrm>
            <a:off x="8737600" y="6356351"/>
            <a:ext cx="2844800" cy="365125"/>
          </a:xfrm>
        </p:spPr>
        <p:txBody>
          <a:bodyPr/>
          <a:lstStyle/>
          <a:p>
            <a:fld id="{C40F1F0A-9684-4EE8-8794-C190BF40BB17}" type="slidenum">
              <a:rPr lang="en-US" smtClean="0"/>
              <a:pPr/>
              <a:t>14</a:t>
            </a:fld>
            <a:endParaRPr lang="en-US" dirty="0"/>
          </a:p>
        </p:txBody>
      </p:sp>
    </p:spTree>
    <p:extLst>
      <p:ext uri="{BB962C8B-B14F-4D97-AF65-F5344CB8AC3E}">
        <p14:creationId xmlns:p14="http://schemas.microsoft.com/office/powerpoint/2010/main" val="3180017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415600" y="115577"/>
            <a:ext cx="11360800" cy="765985"/>
          </a:xfrm>
          <a:prstGeom prst="rect">
            <a:avLst/>
          </a:prstGeom>
        </p:spPr>
        <p:txBody>
          <a:bodyPr spcFirstLastPara="1" vert="horz" wrap="square" lIns="121900" tIns="121900" rIns="121900" bIns="121900" rtlCol="0" anchor="t" anchorCtr="0">
            <a:noAutofit/>
          </a:bodyPr>
          <a:lstStyle/>
          <a:p>
            <a:pPr algn="l">
              <a:lnSpc>
                <a:spcPct val="115000"/>
              </a:lnSpc>
            </a:pPr>
            <a:r>
              <a:rPr lang="en-US" sz="3200" b="1" dirty="0">
                <a:solidFill>
                  <a:srgbClr val="6091BA"/>
                </a:solidFill>
                <a:latin typeface="Open Sans"/>
                <a:ea typeface="Open Sans"/>
                <a:cs typeface="Open Sans"/>
                <a:sym typeface="Open Sans"/>
              </a:rPr>
              <a:t>Vocabulary words for review</a:t>
            </a:r>
          </a:p>
        </p:txBody>
      </p:sp>
      <p:sp>
        <p:nvSpPr>
          <p:cNvPr id="5" name="Slide Number Placeholder 4">
            <a:extLst>
              <a:ext uri="{FF2B5EF4-FFF2-40B4-BE49-F238E27FC236}">
                <a16:creationId xmlns:a16="http://schemas.microsoft.com/office/drawing/2014/main" id="{06EAF45D-09CC-77B5-A598-2BFA49971ADC}"/>
              </a:ext>
            </a:extLst>
          </p:cNvPr>
          <p:cNvSpPr>
            <a:spLocks noGrp="1"/>
          </p:cNvSpPr>
          <p:nvPr>
            <p:ph type="sldNum" idx="12"/>
          </p:nvPr>
        </p:nvSpPr>
        <p:spPr/>
        <p:txBody>
          <a:bodyPr/>
          <a:lstStyle/>
          <a:p>
            <a:fld id="{00000000-1234-1234-1234-123412341234}" type="slidenum">
              <a:rPr lang="en" smtClean="0"/>
              <a:pPr/>
              <a:t>15</a:t>
            </a:fld>
            <a:endParaRPr lang="en" dirty="0"/>
          </a:p>
        </p:txBody>
      </p:sp>
      <p:sp>
        <p:nvSpPr>
          <p:cNvPr id="2" name="TextBox 1">
            <a:extLst>
              <a:ext uri="{FF2B5EF4-FFF2-40B4-BE49-F238E27FC236}">
                <a16:creationId xmlns:a16="http://schemas.microsoft.com/office/drawing/2014/main" id="{097517EC-60B5-33F5-4A3A-D43229EF8B23}"/>
              </a:ext>
            </a:extLst>
          </p:cNvPr>
          <p:cNvSpPr txBox="1"/>
          <p:nvPr/>
        </p:nvSpPr>
        <p:spPr>
          <a:xfrm>
            <a:off x="415600" y="881562"/>
            <a:ext cx="11358745" cy="57471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900" dirty="0">
                <a:latin typeface="Open Sans" pitchFamily="2" charset="0"/>
                <a:ea typeface="Open Sans" pitchFamily="2" charset="0"/>
                <a:cs typeface="Open Sans" pitchFamily="2" charset="0"/>
              </a:rPr>
              <a:t>CNS: The central nervous system, made up of the brain and the spinal cord.</a:t>
            </a:r>
          </a:p>
          <a:p>
            <a:pPr>
              <a:lnSpc>
                <a:spcPct val="150000"/>
              </a:lnSpc>
            </a:pPr>
            <a:r>
              <a:rPr lang="en-US" sz="1900" dirty="0">
                <a:latin typeface="Open Sans" pitchFamily="2" charset="0"/>
                <a:ea typeface="Open Sans" pitchFamily="2" charset="0"/>
                <a:cs typeface="Open Sans" pitchFamily="2" charset="0"/>
              </a:rPr>
              <a:t>Neuron: The cells of the brain and nervous system responsible for receiving sensory inputs (stimuli) from the external world and generating nerve impulses or electric current if the stimuli are important. </a:t>
            </a:r>
          </a:p>
          <a:p>
            <a:pPr>
              <a:lnSpc>
                <a:spcPct val="150000"/>
              </a:lnSpc>
            </a:pPr>
            <a:r>
              <a:rPr lang="en-US" sz="1900" dirty="0">
                <a:latin typeface="Open Sans" pitchFamily="2" charset="0"/>
                <a:ea typeface="Open Sans" pitchFamily="2" charset="0"/>
                <a:cs typeface="Open Sans" pitchFamily="2" charset="0"/>
              </a:rPr>
              <a:t>Soma: The cell body of a neuron. The other components are dendrite and axon.</a:t>
            </a:r>
            <a:endParaRPr lang="en-US" dirty="0">
              <a:latin typeface="Open Sans" pitchFamily="2" charset="0"/>
              <a:ea typeface="Open Sans" pitchFamily="2" charset="0"/>
              <a:cs typeface="Open Sans" pitchFamily="2" charset="0"/>
            </a:endParaRPr>
          </a:p>
          <a:p>
            <a:pPr>
              <a:lnSpc>
                <a:spcPct val="150000"/>
              </a:lnSpc>
            </a:pPr>
            <a:r>
              <a:rPr lang="en-US" sz="1900" dirty="0">
                <a:latin typeface="Open Sans" pitchFamily="2" charset="0"/>
                <a:ea typeface="Open Sans" pitchFamily="2" charset="0"/>
                <a:cs typeface="Open Sans" pitchFamily="2" charset="0"/>
              </a:rPr>
              <a:t>Dendrite: Processes attached to the soma of the neuron. These processes gather the inputs from other neurons and pass them on to the soma.</a:t>
            </a:r>
          </a:p>
          <a:p>
            <a:pPr>
              <a:lnSpc>
                <a:spcPct val="150000"/>
              </a:lnSpc>
            </a:pPr>
            <a:r>
              <a:rPr lang="en-US" sz="1900" dirty="0">
                <a:latin typeface="Open Sans" pitchFamily="2" charset="0"/>
                <a:ea typeface="Open Sans" pitchFamily="2" charset="0"/>
                <a:cs typeface="Open Sans" pitchFamily="2" charset="0"/>
              </a:rPr>
              <a:t>Action Potential: An electrical impulse (nerve impulse) generated by a neuron based on the inputs it receives via its dendrites.</a:t>
            </a:r>
          </a:p>
          <a:p>
            <a:pPr>
              <a:lnSpc>
                <a:spcPct val="150000"/>
              </a:lnSpc>
            </a:pPr>
            <a:r>
              <a:rPr lang="en-US" sz="1900" dirty="0">
                <a:latin typeface="Open Sans" pitchFamily="2" charset="0"/>
                <a:ea typeface="Open Sans" pitchFamily="2" charset="0"/>
                <a:cs typeface="Open Sans" pitchFamily="2" charset="0"/>
              </a:rPr>
              <a:t>Axon: A ‘wire’ of a neuron that carries its output, the electric impulses (current), to another neuron.</a:t>
            </a:r>
          </a:p>
          <a:p>
            <a:pPr>
              <a:lnSpc>
                <a:spcPct val="150000"/>
              </a:lnSpc>
            </a:pPr>
            <a:r>
              <a:rPr lang="en-US" sz="1900" dirty="0">
                <a:latin typeface="Open Sans" pitchFamily="2" charset="0"/>
                <a:ea typeface="Open Sans" pitchFamily="2" charset="0"/>
                <a:cs typeface="Open Sans" pitchFamily="2" charset="0"/>
              </a:rPr>
              <a:t>Myelin Sheath: Insulates the axon to allow the electrical impulses to travel faster.</a:t>
            </a:r>
          </a:p>
          <a:p>
            <a:pPr>
              <a:lnSpc>
                <a:spcPct val="150000"/>
              </a:lnSpc>
            </a:pPr>
            <a:r>
              <a:rPr lang="en-US" sz="1900" dirty="0">
                <a:latin typeface="Open Sans" pitchFamily="2" charset="0"/>
                <a:ea typeface="Open Sans" pitchFamily="2" charset="0"/>
                <a:cs typeface="Open Sans" pitchFamily="2" charset="0"/>
              </a:rPr>
              <a:t>Synapse: Connects two neurons permitting one (the pre-neuron) to transmit the electrical impulse to the other (post-neuron).</a:t>
            </a:r>
          </a:p>
        </p:txBody>
      </p:sp>
    </p:spTree>
    <p:extLst>
      <p:ext uri="{BB962C8B-B14F-4D97-AF65-F5344CB8AC3E}">
        <p14:creationId xmlns:p14="http://schemas.microsoft.com/office/powerpoint/2010/main" val="1772998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4" name="Google Shape;99;p3">
            <a:extLst>
              <a:ext uri="{FF2B5EF4-FFF2-40B4-BE49-F238E27FC236}">
                <a16:creationId xmlns:a16="http://schemas.microsoft.com/office/drawing/2014/main" id="{3126F0EE-7970-DB5F-206E-FCBCE61EFD90}"/>
              </a:ext>
            </a:extLst>
          </p:cNvPr>
          <p:cNvSpPr txBox="1">
            <a:spLocks/>
          </p:cNvSpPr>
          <p:nvPr/>
        </p:nvSpPr>
        <p:spPr>
          <a:xfrm>
            <a:off x="317112" y="193326"/>
            <a:ext cx="11684388" cy="6471348"/>
          </a:xfrm>
          <a:prstGeom prst="rect">
            <a:avLst/>
          </a:prstGeom>
          <a:noFill/>
          <a:ln>
            <a:noFill/>
          </a:ln>
        </p:spPr>
        <p:txBody>
          <a:bodyPr spcFirstLastPara="1" vert="horz" wrap="square" lIns="91425" tIns="45700" rIns="91425" bIns="45700" rtlCol="0" anchor="t" anchorCtr="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335" indent="0" algn="ctr">
              <a:lnSpc>
                <a:spcPct val="90000"/>
              </a:lnSpc>
              <a:spcBef>
                <a:spcPts val="0"/>
              </a:spcBef>
              <a:buClr>
                <a:schemeClr val="dk1"/>
              </a:buClr>
              <a:buSzPct val="100000"/>
              <a:buFont typeface="Arial" pitchFamily="34" charset="0"/>
              <a:buNone/>
            </a:pPr>
            <a:r>
              <a:rPr lang="en-US" sz="2700" b="1" dirty="0"/>
              <a:t>Answers to Activity 1.2 &amp; 1.3 </a:t>
            </a:r>
            <a:r>
              <a:rPr lang="en-US" sz="2700" dirty="0"/>
              <a:t>(for teacher)</a:t>
            </a:r>
          </a:p>
          <a:p>
            <a:pPr marL="13335" indent="0" algn="ctr">
              <a:lnSpc>
                <a:spcPct val="90000"/>
              </a:lnSpc>
              <a:spcBef>
                <a:spcPts val="0"/>
              </a:spcBef>
              <a:buClr>
                <a:schemeClr val="dk1"/>
              </a:buClr>
              <a:buSzPct val="100000"/>
              <a:buFont typeface="Arial" pitchFamily="34" charset="0"/>
              <a:buNone/>
            </a:pPr>
            <a:endParaRPr lang="en-US" sz="500" dirty="0">
              <a:latin typeface="Open Sans" pitchFamily="2" charset="0"/>
              <a:ea typeface="Open Sans" pitchFamily="2" charset="0"/>
              <a:cs typeface="Open Sans" pitchFamily="2" charset="0"/>
            </a:endParaRPr>
          </a:p>
          <a:p>
            <a:pPr marL="13335" indent="0" algn="ctr">
              <a:lnSpc>
                <a:spcPct val="90000"/>
              </a:lnSpc>
              <a:spcBef>
                <a:spcPts val="0"/>
              </a:spcBef>
              <a:buClr>
                <a:schemeClr val="dk1"/>
              </a:buClr>
              <a:buSzPct val="100000"/>
              <a:buFont typeface="Arial" pitchFamily="34" charset="0"/>
              <a:buNone/>
            </a:pPr>
            <a:endParaRPr lang="en-US" sz="500" dirty="0">
              <a:latin typeface="Open Sans" pitchFamily="2" charset="0"/>
              <a:ea typeface="Open Sans" pitchFamily="2" charset="0"/>
              <a:cs typeface="Open Sans" pitchFamily="2" charset="0"/>
            </a:endParaRPr>
          </a:p>
          <a:p>
            <a:pPr marL="13335" indent="0">
              <a:lnSpc>
                <a:spcPct val="90000"/>
              </a:lnSpc>
              <a:spcBef>
                <a:spcPts val="0"/>
              </a:spcBef>
              <a:buClr>
                <a:schemeClr val="dk1"/>
              </a:buClr>
              <a:buSzPct val="100000"/>
              <a:buNone/>
            </a:pPr>
            <a:endParaRPr lang="en-US" sz="2600" dirty="0">
              <a:latin typeface="Open Sans" pitchFamily="2" charset="0"/>
              <a:ea typeface="Open Sans" pitchFamily="2" charset="0"/>
              <a:cs typeface="Open Sans" pitchFamily="2" charset="0"/>
            </a:endParaRPr>
          </a:p>
          <a:p>
            <a:pPr marL="13335" indent="0">
              <a:lnSpc>
                <a:spcPct val="120000"/>
              </a:lnSpc>
              <a:spcBef>
                <a:spcPts val="0"/>
              </a:spcBef>
              <a:spcAft>
                <a:spcPts val="200"/>
              </a:spcAft>
              <a:buClr>
                <a:schemeClr val="dk1"/>
              </a:buClr>
              <a:buSzPct val="100000"/>
              <a:buNone/>
            </a:pPr>
            <a:r>
              <a:rPr lang="en-US" sz="2600" b="1" dirty="0">
                <a:latin typeface="Open Sans" pitchFamily="2" charset="0"/>
                <a:ea typeface="Open Sans" pitchFamily="2" charset="0"/>
                <a:cs typeface="Open Sans" pitchFamily="2" charset="0"/>
              </a:rPr>
              <a:t>1.2. SKETCH. </a:t>
            </a:r>
            <a:r>
              <a:rPr lang="en-US" sz="2600" dirty="0">
                <a:latin typeface="Open Sans" pitchFamily="2" charset="0"/>
                <a:ea typeface="Open Sans" pitchFamily="2" charset="0"/>
                <a:cs typeface="Open Sans" pitchFamily="2" charset="0"/>
              </a:rPr>
              <a:t>Your sketch should include a switch that has the power source (could be a battery also) on one side and wire on the other. The wire is long and connects to the light, and then another wire going back. </a:t>
            </a:r>
          </a:p>
          <a:p>
            <a:pPr marL="228600" indent="-215265">
              <a:lnSpc>
                <a:spcPct val="120000"/>
              </a:lnSpc>
              <a:spcBef>
                <a:spcPts val="0"/>
              </a:spcBef>
              <a:spcAft>
                <a:spcPts val="200"/>
              </a:spcAft>
              <a:buClr>
                <a:schemeClr val="dk1"/>
              </a:buClr>
              <a:buSzPct val="100000"/>
            </a:pPr>
            <a:r>
              <a:rPr lang="en-US" sz="2600" dirty="0">
                <a:latin typeface="Open Sans" pitchFamily="2" charset="0"/>
                <a:ea typeface="Open Sans" pitchFamily="2" charset="0"/>
                <a:cs typeface="Open Sans" pitchFamily="2" charset="0"/>
              </a:rPr>
              <a:t>HOW IT WORKS. The switch connects the power to the wire, the wire carries this electric current to the fluorescent or LED light fixture, and then connects back to the power source. Note that the connection should be complete for the electric current to flow.</a:t>
            </a:r>
          </a:p>
          <a:p>
            <a:pPr marL="228600" indent="-215265">
              <a:lnSpc>
                <a:spcPct val="120000"/>
              </a:lnSpc>
              <a:spcBef>
                <a:spcPts val="0"/>
              </a:spcBef>
              <a:spcAft>
                <a:spcPts val="200"/>
              </a:spcAft>
              <a:buClr>
                <a:schemeClr val="dk1"/>
              </a:buClr>
              <a:buSzPct val="100000"/>
            </a:pPr>
            <a:r>
              <a:rPr lang="en-US" sz="2600" dirty="0">
                <a:latin typeface="Open Sans" pitchFamily="2" charset="0"/>
                <a:ea typeface="Open Sans" pitchFamily="2" charset="0"/>
                <a:cs typeface="Open Sans" pitchFamily="2" charset="0"/>
              </a:rPr>
              <a:t>Then show them the breadboard circuit and how the battery powers the LED, </a:t>
            </a:r>
            <a:r>
              <a:rPr lang="en-US" sz="2600" dirty="0">
                <a:highlight>
                  <a:srgbClr val="FFFF00"/>
                </a:highlight>
                <a:latin typeface="Open Sans" pitchFamily="2" charset="0"/>
                <a:ea typeface="Open Sans" pitchFamily="2" charset="0"/>
                <a:cs typeface="Open Sans" pitchFamily="2" charset="0"/>
              </a:rPr>
              <a:t>solely for strengthening the concept of circuit/pathway, not the other details (covered later)</a:t>
            </a:r>
            <a:r>
              <a:rPr lang="en-US" sz="2600" dirty="0">
                <a:latin typeface="Open Sans" pitchFamily="2" charset="0"/>
                <a:ea typeface="Open Sans" pitchFamily="2" charset="0"/>
                <a:cs typeface="Open Sans" pitchFamily="2" charset="0"/>
              </a:rPr>
              <a:t>.</a:t>
            </a:r>
          </a:p>
          <a:p>
            <a:pPr marL="13335" indent="0">
              <a:lnSpc>
                <a:spcPct val="120000"/>
              </a:lnSpc>
              <a:spcBef>
                <a:spcPts val="0"/>
              </a:spcBef>
              <a:spcAft>
                <a:spcPts val="200"/>
              </a:spcAft>
              <a:buClr>
                <a:schemeClr val="dk1"/>
              </a:buClr>
              <a:buSzPct val="100000"/>
              <a:buFont typeface="Arial" pitchFamily="34" charset="0"/>
              <a:buNone/>
            </a:pPr>
            <a:endParaRPr lang="en-US" sz="2600" dirty="0">
              <a:latin typeface="Open Sans" pitchFamily="2" charset="0"/>
              <a:ea typeface="Open Sans" pitchFamily="2" charset="0"/>
              <a:cs typeface="Open Sans" pitchFamily="2" charset="0"/>
            </a:endParaRPr>
          </a:p>
          <a:p>
            <a:pPr marL="13335" indent="0">
              <a:lnSpc>
                <a:spcPct val="120000"/>
              </a:lnSpc>
              <a:spcBef>
                <a:spcPts val="1000"/>
              </a:spcBef>
              <a:spcAft>
                <a:spcPts val="200"/>
              </a:spcAft>
              <a:buClr>
                <a:schemeClr val="dk1"/>
              </a:buClr>
              <a:buSzPct val="100000"/>
              <a:buNone/>
            </a:pPr>
            <a:r>
              <a:rPr lang="en-US" sz="2600" b="1" dirty="0">
                <a:latin typeface="Open Sans" pitchFamily="2" charset="0"/>
                <a:ea typeface="Open Sans" pitchFamily="2" charset="0"/>
                <a:cs typeface="Open Sans" pitchFamily="2" charset="0"/>
              </a:rPr>
              <a:t>1.3. SKETCH. </a:t>
            </a:r>
            <a:r>
              <a:rPr lang="en-US" sz="2600" dirty="0">
                <a:latin typeface="Open Sans" pitchFamily="2" charset="0"/>
                <a:ea typeface="Open Sans" pitchFamily="2" charset="0"/>
                <a:cs typeface="Open Sans" pitchFamily="2" charset="0"/>
              </a:rPr>
              <a:t>Decision by brain </a:t>
            </a:r>
            <a:r>
              <a:rPr lang="en-US" sz="2600" dirty="0">
                <a:latin typeface="Open Sans" pitchFamily="2" charset="0"/>
                <a:ea typeface="Open Sans" pitchFamily="2" charset="0"/>
                <a:cs typeface="Open Sans" pitchFamily="2" charset="0"/>
                <a:sym typeface="Wingdings" panose="05000000000000000000" pitchFamily="2" charset="2"/>
              </a:rPr>
              <a:t> neurons in b</a:t>
            </a:r>
            <a:r>
              <a:rPr lang="en-US" sz="2600" dirty="0">
                <a:latin typeface="Open Sans" pitchFamily="2" charset="0"/>
                <a:ea typeface="Open Sans" pitchFamily="2" charset="0"/>
                <a:cs typeface="Open Sans" pitchFamily="2" charset="0"/>
              </a:rPr>
              <a:t>rain </a:t>
            </a:r>
            <a:r>
              <a:rPr lang="en-US" sz="2600" dirty="0">
                <a:latin typeface="Open Sans" pitchFamily="2" charset="0"/>
                <a:ea typeface="Open Sans" pitchFamily="2" charset="0"/>
                <a:cs typeface="Open Sans" pitchFamily="2" charset="0"/>
                <a:sym typeface="Wingdings" panose="05000000000000000000" pitchFamily="2" charset="2"/>
              </a:rPr>
              <a:t> muscles in arm and fingers  arm moves up to touch ear</a:t>
            </a:r>
            <a:endParaRPr lang="en-US" sz="2600" dirty="0">
              <a:latin typeface="Open Sans" pitchFamily="2" charset="0"/>
              <a:ea typeface="Open Sans" pitchFamily="2" charset="0"/>
              <a:cs typeface="Open Sans" pitchFamily="2" charset="0"/>
            </a:endParaRPr>
          </a:p>
          <a:p>
            <a:pPr marL="228600" indent="-215265">
              <a:lnSpc>
                <a:spcPct val="120000"/>
              </a:lnSpc>
              <a:spcBef>
                <a:spcPts val="1000"/>
              </a:spcBef>
              <a:spcAft>
                <a:spcPts val="200"/>
              </a:spcAft>
              <a:buClr>
                <a:schemeClr val="dk1"/>
              </a:buClr>
              <a:buSzPct val="100000"/>
            </a:pPr>
            <a:r>
              <a:rPr lang="en-US" sz="2600" dirty="0">
                <a:latin typeface="Open Sans" pitchFamily="2" charset="0"/>
                <a:ea typeface="Open Sans" pitchFamily="2" charset="0"/>
                <a:cs typeface="Open Sans" pitchFamily="2" charset="0"/>
              </a:rPr>
              <a:t>HOW IT WORKS. Your decision to move your arm is like the ‘switch’ in the previous circuit.  Once you do that, neurons in your brain (which are electrical devices that have a power source) fire and produce electric impulses. These electric impulses are carried through your nerves to muscles in your arm and fingers. When a muscle receives an electrical impulse, it contracts and move your arm to reach your ear. Similarly, the muscles in your fingers are also driven by neurons.</a:t>
            </a:r>
          </a:p>
          <a:p>
            <a:pPr marL="228600" indent="-215265">
              <a:lnSpc>
                <a:spcPct val="90000"/>
              </a:lnSpc>
              <a:spcBef>
                <a:spcPts val="1000"/>
              </a:spcBef>
              <a:buClr>
                <a:schemeClr val="dk1"/>
              </a:buClr>
              <a:buSzPct val="100000"/>
            </a:pPr>
            <a:endParaRPr lang="en-US" dirty="0"/>
          </a:p>
          <a:p>
            <a:pPr marL="685800" lvl="1" indent="-76200">
              <a:lnSpc>
                <a:spcPct val="90000"/>
              </a:lnSpc>
              <a:spcBef>
                <a:spcPts val="500"/>
              </a:spcBef>
              <a:buClr>
                <a:schemeClr val="dk1"/>
              </a:buClr>
              <a:buSzPct val="100000"/>
              <a:buFont typeface="Arial" pitchFamily="34" charset="0"/>
              <a:buNone/>
            </a:pPr>
            <a:endParaRPr lang="en-US" dirty="0"/>
          </a:p>
          <a:p>
            <a:pPr lvl="2" indent="-101600">
              <a:lnSpc>
                <a:spcPct val="90000"/>
              </a:lnSpc>
              <a:spcBef>
                <a:spcPts val="500"/>
              </a:spcBef>
              <a:buClr>
                <a:schemeClr val="dk1"/>
              </a:buClr>
              <a:buSzPct val="100000"/>
              <a:buFont typeface="Arial" pitchFamily="34" charset="0"/>
              <a:buNone/>
            </a:pPr>
            <a:endParaRPr lang="en-US" dirty="0"/>
          </a:p>
        </p:txBody>
      </p:sp>
    </p:spTree>
    <p:extLst>
      <p:ext uri="{BB962C8B-B14F-4D97-AF65-F5344CB8AC3E}">
        <p14:creationId xmlns:p14="http://schemas.microsoft.com/office/powerpoint/2010/main" val="2125840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3"/>
          <p:cNvSpPr txBox="1">
            <a:spLocks noGrp="1"/>
          </p:cNvSpPr>
          <p:nvPr>
            <p:ph type="body" idx="1"/>
          </p:nvPr>
        </p:nvSpPr>
        <p:spPr>
          <a:xfrm>
            <a:off x="317112" y="193326"/>
            <a:ext cx="11557775" cy="6471348"/>
          </a:xfrm>
          <a:prstGeom prst="rect">
            <a:avLst/>
          </a:prstGeom>
          <a:noFill/>
          <a:ln>
            <a:noFill/>
          </a:ln>
        </p:spPr>
        <p:txBody>
          <a:bodyPr spcFirstLastPara="1" wrap="square" lIns="91425" tIns="45700" rIns="91425" bIns="45700" anchor="t" anchorCtr="0">
            <a:normAutofit/>
          </a:bodyPr>
          <a:lstStyle/>
          <a:p>
            <a:pPr marL="13335" lvl="0" indent="0" algn="ctr" rtl="0">
              <a:lnSpc>
                <a:spcPct val="90000"/>
              </a:lnSpc>
              <a:spcBef>
                <a:spcPts val="0"/>
              </a:spcBef>
              <a:spcAft>
                <a:spcPts val="0"/>
              </a:spcAft>
              <a:buClr>
                <a:schemeClr val="dk1"/>
              </a:buClr>
              <a:buSzPct val="100000"/>
              <a:buNone/>
            </a:pPr>
            <a:r>
              <a:rPr lang="en-US" sz="2700" b="1" dirty="0">
                <a:solidFill>
                  <a:schemeClr val="tx1"/>
                </a:solidFill>
              </a:rPr>
              <a:t>ACTIVITY 1 - Designing Circuits</a:t>
            </a:r>
          </a:p>
          <a:p>
            <a:pPr marL="13335" lvl="0" indent="0" algn="ctr" rtl="0">
              <a:lnSpc>
                <a:spcPct val="90000"/>
              </a:lnSpc>
              <a:spcBef>
                <a:spcPts val="0"/>
              </a:spcBef>
              <a:spcAft>
                <a:spcPts val="0"/>
              </a:spcAft>
              <a:buClr>
                <a:schemeClr val="dk1"/>
              </a:buClr>
              <a:buSzPct val="100000"/>
              <a:buNone/>
            </a:pPr>
            <a:endParaRPr lang="en-US" sz="2700" b="1" dirty="0">
              <a:solidFill>
                <a:schemeClr val="tx1"/>
              </a:solidFill>
            </a:endParaRPr>
          </a:p>
          <a:p>
            <a:pPr marL="13335" lvl="0" indent="0" algn="ctr" rtl="0">
              <a:lnSpc>
                <a:spcPct val="90000"/>
              </a:lnSpc>
              <a:spcBef>
                <a:spcPts val="0"/>
              </a:spcBef>
              <a:spcAft>
                <a:spcPts val="0"/>
              </a:spcAft>
              <a:buClr>
                <a:schemeClr val="dk1"/>
              </a:buClr>
              <a:buSzPct val="100000"/>
              <a:buNone/>
            </a:pPr>
            <a:r>
              <a:rPr lang="en-US" sz="2700" b="1" dirty="0">
                <a:solidFill>
                  <a:schemeClr val="tx1"/>
                </a:solidFill>
              </a:rPr>
              <a:t>Activity 1.1 </a:t>
            </a:r>
            <a:r>
              <a:rPr lang="en-US" sz="2400" b="1" dirty="0">
                <a:solidFill>
                  <a:schemeClr val="tx1"/>
                </a:solidFill>
              </a:rPr>
              <a:t>– D</a:t>
            </a:r>
            <a:r>
              <a:rPr lang="en-US" sz="2400" b="1" dirty="0"/>
              <a:t>esign </a:t>
            </a:r>
            <a:r>
              <a:rPr lang="en-US" sz="2400" b="1" dirty="0">
                <a:solidFill>
                  <a:srgbClr val="000000"/>
                </a:solidFill>
                <a:effectLst/>
                <a:latin typeface="Calibri" panose="020F0502020204030204" pitchFamily="34" charset="0"/>
                <a:cs typeface="Calibri" panose="020F0502020204030204" pitchFamily="34" charset="0"/>
              </a:rPr>
              <a:t>an electrical circuit to light a bulb, say for a Christmas tree</a:t>
            </a:r>
            <a:r>
              <a:rPr lang="en-US" sz="2400" b="0" dirty="0">
                <a:solidFill>
                  <a:srgbClr val="000000"/>
                </a:solidFill>
                <a:effectLst/>
                <a:latin typeface="Calibri" panose="020F0502020204030204" pitchFamily="34" charset="0"/>
                <a:cs typeface="Calibri" panose="020F0502020204030204" pitchFamily="34" charset="0"/>
              </a:rPr>
              <a:t>.  </a:t>
            </a:r>
          </a:p>
          <a:p>
            <a:pPr marL="13335" lvl="0" indent="0" algn="l" rtl="0">
              <a:lnSpc>
                <a:spcPct val="90000"/>
              </a:lnSpc>
              <a:spcBef>
                <a:spcPts val="0"/>
              </a:spcBef>
              <a:spcAft>
                <a:spcPts val="0"/>
              </a:spcAft>
              <a:buClr>
                <a:schemeClr val="dk1"/>
              </a:buClr>
              <a:buSzPct val="100000"/>
              <a:buNone/>
            </a:pPr>
            <a:endParaRPr lang="en-US" sz="2600" dirty="0">
              <a:solidFill>
                <a:srgbClr val="000000"/>
              </a:solidFill>
              <a:latin typeface="Calibri" panose="020F0502020204030204" pitchFamily="34" charset="0"/>
              <a:cs typeface="Calibri" panose="020F0502020204030204" pitchFamily="34" charset="0"/>
            </a:endParaRPr>
          </a:p>
          <a:p>
            <a:pPr marL="13335" lvl="0" indent="0" algn="l" rtl="0">
              <a:lnSpc>
                <a:spcPct val="90000"/>
              </a:lnSpc>
              <a:spcBef>
                <a:spcPts val="0"/>
              </a:spcBef>
              <a:spcAft>
                <a:spcPts val="0"/>
              </a:spcAft>
              <a:buClr>
                <a:schemeClr val="dk1"/>
              </a:buClr>
              <a:buSzPct val="100000"/>
              <a:buNone/>
            </a:pPr>
            <a:r>
              <a:rPr lang="en-US" sz="2800" b="0" dirty="0">
                <a:solidFill>
                  <a:srgbClr val="000000"/>
                </a:solidFill>
                <a:effectLst/>
                <a:latin typeface="Calibri" panose="020F0502020204030204" pitchFamily="34" charset="0"/>
                <a:cs typeface="Calibri" panose="020F0502020204030204" pitchFamily="34" charset="0"/>
              </a:rPr>
              <a:t>YOUR CHALLENGE: Go to</a:t>
            </a:r>
          </a:p>
          <a:p>
            <a:pPr marL="0" indent="0">
              <a:buNone/>
            </a:pPr>
            <a:r>
              <a:rPr lang="en-US" sz="2800" b="0" u="sng" dirty="0">
                <a:solidFill>
                  <a:srgbClr val="000000"/>
                </a:solidFill>
                <a:effectLst/>
                <a:latin typeface="Calibri" panose="020F0502020204030204" pitchFamily="34" charset="0"/>
                <a:cs typeface="Calibri" panose="020F0502020204030204" pitchFamily="34" charset="0"/>
                <a:hlinkClick r:id="rId3"/>
              </a:rPr>
              <a:t>https://phet.colorado.edu/en/simulations/circuit-construction-kit-dc</a:t>
            </a:r>
            <a:endParaRPr lang="en-US" sz="2800" b="0" u="sng" dirty="0">
              <a:solidFill>
                <a:srgbClr val="000000"/>
              </a:solidFill>
              <a:effectLst/>
              <a:latin typeface="Calibri" panose="020F0502020204030204" pitchFamily="34" charset="0"/>
              <a:cs typeface="Calibri" panose="020F0502020204030204" pitchFamily="34" charset="0"/>
            </a:endParaRPr>
          </a:p>
          <a:p>
            <a:pPr marL="0" indent="0">
              <a:buNone/>
            </a:pPr>
            <a:r>
              <a:rPr lang="en-US" sz="2800" b="0" dirty="0">
                <a:solidFill>
                  <a:srgbClr val="000000"/>
                </a:solidFill>
                <a:effectLst/>
                <a:latin typeface="Calibri" panose="020F0502020204030204" pitchFamily="34" charset="0"/>
                <a:cs typeface="Calibri" panose="020F0502020204030204" pitchFamily="34" charset="0"/>
              </a:rPr>
              <a:t> and click the play button to </a:t>
            </a:r>
            <a:r>
              <a:rPr lang="en-US" sz="2800" dirty="0">
                <a:solidFill>
                  <a:srgbClr val="000000"/>
                </a:solidFill>
                <a:latin typeface="Calibri" panose="020F0502020204030204" pitchFamily="34" charset="0"/>
                <a:cs typeface="Calibri" panose="020F0502020204030204" pitchFamily="34" charset="0"/>
              </a:rPr>
              <a:t>design the circuit on your own.</a:t>
            </a:r>
          </a:p>
          <a:p>
            <a:pPr marL="0" indent="0">
              <a:buNone/>
            </a:pPr>
            <a:endParaRPr lang="en-US" sz="2800" b="0" dirty="0">
              <a:solidFill>
                <a:srgbClr val="000000"/>
              </a:solidFill>
              <a:effectLst/>
              <a:latin typeface="Calibri" panose="020F0502020204030204" pitchFamily="34" charset="0"/>
              <a:cs typeface="Calibri" panose="020F0502020204030204" pitchFamily="34" charset="0"/>
            </a:endParaRPr>
          </a:p>
          <a:p>
            <a:pPr marL="0" indent="0">
              <a:buNone/>
            </a:pPr>
            <a:r>
              <a:rPr lang="en-US" sz="2800" b="0" dirty="0">
                <a:solidFill>
                  <a:srgbClr val="000000"/>
                </a:solidFill>
                <a:effectLst/>
                <a:latin typeface="Calibri" panose="020F0502020204030204" pitchFamily="34" charset="0"/>
                <a:cs typeface="Calibri" panose="020F0502020204030204" pitchFamily="34" charset="0"/>
              </a:rPr>
              <a:t>You will see a palette where you can drag and drop components. Try it until you ge</a:t>
            </a:r>
            <a:r>
              <a:rPr lang="en-US" sz="2800" dirty="0">
                <a:solidFill>
                  <a:srgbClr val="000000"/>
                </a:solidFill>
                <a:latin typeface="Calibri" panose="020F0502020204030204" pitchFamily="34" charset="0"/>
                <a:cs typeface="Calibri" panose="020F0502020204030204" pitchFamily="34" charset="0"/>
              </a:rPr>
              <a:t>t the bulb to light up.</a:t>
            </a:r>
          </a:p>
          <a:p>
            <a:pPr marL="0" indent="0">
              <a:buNone/>
            </a:pPr>
            <a:endParaRPr lang="en-US" sz="2800" b="0" dirty="0">
              <a:solidFill>
                <a:srgbClr val="000000"/>
              </a:solidFill>
              <a:effectLst/>
              <a:latin typeface="Calibri" panose="020F0502020204030204" pitchFamily="34" charset="0"/>
              <a:cs typeface="Calibri" panose="020F0502020204030204" pitchFamily="34" charset="0"/>
            </a:endParaRPr>
          </a:p>
          <a:p>
            <a:pPr marL="0" indent="0">
              <a:buNone/>
            </a:pPr>
            <a:r>
              <a:rPr lang="en-US" sz="2800" b="0" dirty="0">
                <a:solidFill>
                  <a:srgbClr val="000000"/>
                </a:solidFill>
                <a:effectLst/>
                <a:latin typeface="Calibri" panose="020F0502020204030204" pitchFamily="34" charset="0"/>
                <a:cs typeface="Calibri" panose="020F0502020204030204" pitchFamily="34" charset="0"/>
              </a:rPr>
              <a:t>Hint: You will need a battery, a wire, a resistor, and a light bulb.</a:t>
            </a:r>
          </a:p>
          <a:p>
            <a:pPr marL="0" indent="0">
              <a:buNone/>
            </a:pPr>
            <a:endParaRPr lang="en-US" sz="26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4521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01C5CC-43C4-9129-1BE0-927DD801B22E}"/>
              </a:ext>
            </a:extLst>
          </p:cNvPr>
          <p:cNvSpPr>
            <a:spLocks noGrp="1"/>
          </p:cNvSpPr>
          <p:nvPr>
            <p:ph type="sldNum" sz="quarter" idx="12"/>
          </p:nvPr>
        </p:nvSpPr>
        <p:spPr/>
        <p:txBody>
          <a:bodyPr/>
          <a:lstStyle/>
          <a:p>
            <a:fld id="{C40F1F0A-9684-4EE8-8794-C190BF40BB17}" type="slidenum">
              <a:rPr lang="en-US" smtClean="0"/>
              <a:pPr/>
              <a:t>3</a:t>
            </a:fld>
            <a:endParaRPr lang="en-US" dirty="0"/>
          </a:p>
        </p:txBody>
      </p:sp>
      <p:sp>
        <p:nvSpPr>
          <p:cNvPr id="6" name="TextBox 5">
            <a:extLst>
              <a:ext uri="{FF2B5EF4-FFF2-40B4-BE49-F238E27FC236}">
                <a16:creationId xmlns:a16="http://schemas.microsoft.com/office/drawing/2014/main" id="{8712674E-9436-3D63-5CC4-1F7559AE9688}"/>
              </a:ext>
            </a:extLst>
          </p:cNvPr>
          <p:cNvSpPr txBox="1"/>
          <p:nvPr/>
        </p:nvSpPr>
        <p:spPr>
          <a:xfrm>
            <a:off x="826477" y="295275"/>
            <a:ext cx="10480431" cy="461665"/>
          </a:xfrm>
          <a:prstGeom prst="rect">
            <a:avLst/>
          </a:prstGeom>
          <a:noFill/>
        </p:spPr>
        <p:txBody>
          <a:bodyPr wrap="square" rtlCol="0">
            <a:spAutoFit/>
          </a:bodyPr>
          <a:lstStyle/>
          <a:p>
            <a:pPr algn="ctr"/>
            <a:r>
              <a:rPr lang="en-US" sz="2400" b="1" dirty="0"/>
              <a:t>SOLUTION for Activity 1.1:  Electrical Circuit to Light a Bulb</a:t>
            </a:r>
          </a:p>
        </p:txBody>
      </p:sp>
      <p:pic>
        <p:nvPicPr>
          <p:cNvPr id="5" name="Picture 4" descr="A diagram of a resistor">
            <a:extLst>
              <a:ext uri="{FF2B5EF4-FFF2-40B4-BE49-F238E27FC236}">
                <a16:creationId xmlns:a16="http://schemas.microsoft.com/office/drawing/2014/main" id="{88E6F13B-25F0-A49E-5324-5D46279A4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165" y="1171576"/>
            <a:ext cx="8676760" cy="4530036"/>
          </a:xfrm>
          <a:prstGeom prst="rect">
            <a:avLst/>
          </a:prstGeom>
        </p:spPr>
      </p:pic>
      <p:sp>
        <p:nvSpPr>
          <p:cNvPr id="7" name="TextBox 6">
            <a:extLst>
              <a:ext uri="{FF2B5EF4-FFF2-40B4-BE49-F238E27FC236}">
                <a16:creationId xmlns:a16="http://schemas.microsoft.com/office/drawing/2014/main" id="{539C56A8-DE55-E7D8-39F2-B4E0F8CF6BAD}"/>
              </a:ext>
            </a:extLst>
          </p:cNvPr>
          <p:cNvSpPr txBox="1"/>
          <p:nvPr/>
        </p:nvSpPr>
        <p:spPr>
          <a:xfrm>
            <a:off x="2287200" y="5710020"/>
            <a:ext cx="7418400" cy="369332"/>
          </a:xfrm>
          <a:prstGeom prst="rect">
            <a:avLst/>
          </a:prstGeom>
          <a:noFill/>
        </p:spPr>
        <p:txBody>
          <a:bodyPr wrap="square">
            <a:spAutoFit/>
          </a:bodyPr>
          <a:lstStyle/>
          <a:p>
            <a:r>
              <a:rPr lang="en-US" dirty="0"/>
              <a:t>https://phet.colorado.edu/en/simulations/circuit-construction-kit-dc</a:t>
            </a:r>
          </a:p>
        </p:txBody>
      </p:sp>
    </p:spTree>
    <p:extLst>
      <p:ext uri="{BB962C8B-B14F-4D97-AF65-F5344CB8AC3E}">
        <p14:creationId xmlns:p14="http://schemas.microsoft.com/office/powerpoint/2010/main" val="3122659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507350" y="34504"/>
            <a:ext cx="11360800" cy="848451"/>
          </a:xfrm>
          <a:prstGeom prst="rect">
            <a:avLst/>
          </a:prstGeom>
        </p:spPr>
        <p:txBody>
          <a:bodyPr spcFirstLastPara="1" vert="horz" wrap="square" lIns="121900" tIns="121900" rIns="121900" bIns="121900" rtlCol="0" anchor="t" anchorCtr="0">
            <a:noAutofit/>
          </a:bodyPr>
          <a:lstStyle/>
          <a:p>
            <a:pPr algn="l">
              <a:lnSpc>
                <a:spcPct val="115000"/>
              </a:lnSpc>
            </a:pPr>
            <a:r>
              <a:rPr lang="en-US" sz="3200" b="1" dirty="0">
                <a:solidFill>
                  <a:srgbClr val="6091BA"/>
                </a:solidFill>
                <a:latin typeface="Open Sans"/>
                <a:ea typeface="Open Sans"/>
                <a:cs typeface="Open Sans"/>
                <a:sym typeface="Open Sans"/>
              </a:rPr>
              <a:t>What is a neuron? What is a neural pathway/circuit?</a:t>
            </a:r>
            <a:endParaRPr sz="3200" b="1" dirty="0">
              <a:solidFill>
                <a:srgbClr val="6091BA"/>
              </a:solidFill>
              <a:latin typeface="Open Sans"/>
              <a:ea typeface="Open Sans"/>
              <a:cs typeface="Open Sans"/>
              <a:sym typeface="Open Sans"/>
            </a:endParaRPr>
          </a:p>
        </p:txBody>
      </p:sp>
      <p:sp>
        <p:nvSpPr>
          <p:cNvPr id="15" name="TextBox 14">
            <a:extLst>
              <a:ext uri="{FF2B5EF4-FFF2-40B4-BE49-F238E27FC236}">
                <a16:creationId xmlns:a16="http://schemas.microsoft.com/office/drawing/2014/main" id="{8FA24015-6AD6-D545-88FD-5B1C3DC53385}"/>
              </a:ext>
            </a:extLst>
          </p:cNvPr>
          <p:cNvSpPr txBox="1"/>
          <p:nvPr/>
        </p:nvSpPr>
        <p:spPr>
          <a:xfrm>
            <a:off x="507350" y="882955"/>
            <a:ext cx="10660322" cy="6146298"/>
          </a:xfrm>
          <a:prstGeom prst="rect">
            <a:avLst/>
          </a:prstGeom>
          <a:noFill/>
        </p:spPr>
        <p:txBody>
          <a:bodyPr wrap="square"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For a quick description of a neuron, check out this video – </a:t>
            </a:r>
            <a:r>
              <a:rPr lang="en-US" sz="1400" dirty="0">
                <a:latin typeface="Open Sans" panose="020B0606030504020204" pitchFamily="34" charset="0"/>
                <a:ea typeface="Open Sans" panose="020B0606030504020204" pitchFamily="34" charset="0"/>
                <a:cs typeface="Open Sans" panose="020B0606030504020204" pitchFamily="34" charset="0"/>
                <a:hlinkClick r:id="rId3"/>
              </a:rPr>
              <a:t>https://www.youtube.com/watch?v=6qS83wD29PY</a:t>
            </a:r>
            <a:endParaRPr lang="en-US" sz="1400" dirty="0">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b="1" dirty="0">
                <a:latin typeface="Open Sans" panose="020B0606030504020204" pitchFamily="34" charset="0"/>
                <a:ea typeface="Open Sans" panose="020B0606030504020204" pitchFamily="34" charset="0"/>
                <a:cs typeface="Open Sans" panose="020B0606030504020204" pitchFamily="34" charset="0"/>
              </a:rPr>
              <a:t>Neurons</a:t>
            </a:r>
            <a:r>
              <a:rPr lang="en-US" sz="2000" dirty="0">
                <a:latin typeface="Open Sans" panose="020B0606030504020204" pitchFamily="34" charset="0"/>
                <a:ea typeface="Open Sans" panose="020B0606030504020204" pitchFamily="34" charset="0"/>
                <a:cs typeface="Open Sans" panose="020B0606030504020204" pitchFamily="34" charset="0"/>
              </a:rPr>
              <a:t> are specialized cells responsible for receiving and processing inputs from other neurons and sensory receptors to deliver an output to neighboring neurons or muscles.</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Later, we will show how a neuron is an electrical device with its own electrical battery powered by biology.</a:t>
            </a:r>
          </a:p>
          <a:p>
            <a:pPr marL="285750" indent="-285750">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a:buChar char="•"/>
            </a:pPr>
            <a:r>
              <a:rPr lang="en-US" sz="2000" dirty="0">
                <a:latin typeface="Open Sans" panose="020B0606030504020204" pitchFamily="34" charset="0"/>
                <a:ea typeface="Open Sans" panose="020B0606030504020204" pitchFamily="34" charset="0"/>
                <a:cs typeface="Open Sans" panose="020B0606030504020204" pitchFamily="34" charset="0"/>
              </a:rPr>
              <a:t>Viewing and responding to a visual stimulus is a process involving many neurons communicating information from the eyes to the brain and then to the muscles.</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a:buChar char="•"/>
            </a:pPr>
            <a:r>
              <a:rPr lang="en-US" sz="2000" dirty="0">
                <a:latin typeface="Open Sans" panose="020B0606030504020204" pitchFamily="34" charset="0"/>
                <a:ea typeface="Open Sans" panose="020B0606030504020204" pitchFamily="34" charset="0"/>
                <a:cs typeface="Open Sans" panose="020B0606030504020204" pitchFamily="34" charset="0"/>
              </a:rPr>
              <a:t>The next set of slides concerns the structure of a </a:t>
            </a:r>
            <a:r>
              <a:rPr lang="en-US" sz="2000" i="1" dirty="0">
                <a:latin typeface="Open Sans" panose="020B0606030504020204" pitchFamily="34" charset="0"/>
                <a:ea typeface="Open Sans" panose="020B0606030504020204" pitchFamily="34" charset="0"/>
                <a:cs typeface="Open Sans" panose="020B0606030504020204" pitchFamily="34" charset="0"/>
              </a:rPr>
              <a:t>single </a:t>
            </a:r>
            <a:r>
              <a:rPr lang="en-US" sz="2000" dirty="0">
                <a:latin typeface="Open Sans" panose="020B0606030504020204" pitchFamily="34" charset="0"/>
                <a:ea typeface="Open Sans" panose="020B0606030504020204" pitchFamily="34" charset="0"/>
                <a:cs typeface="Open Sans" panose="020B0606030504020204" pitchFamily="34" charset="0"/>
              </a:rPr>
              <a:t>neuron and how its structure enables it to transmit information.</a:t>
            </a:r>
          </a:p>
          <a:p>
            <a:endParaRPr lang="en-US" sz="1870" dirty="0">
              <a:latin typeface="Open Sans" panose="020B0606030504020204" pitchFamily="34" charset="0"/>
              <a:ea typeface="Open Sans" panose="020B0606030504020204" pitchFamily="34" charset="0"/>
              <a:cs typeface="Open Sans" panose="020B0606030504020204" pitchFamily="34" charset="0"/>
            </a:endParaRPr>
          </a:p>
          <a:p>
            <a:endParaRPr lang="en-US" sz="1870" dirty="0">
              <a:latin typeface="Open Sans" panose="020B0606030504020204" pitchFamily="34" charset="0"/>
              <a:ea typeface="Open Sans" panose="020B0606030504020204" pitchFamily="34" charset="0"/>
              <a:cs typeface="Open Sans" panose="020B0606030504020204" pitchFamily="34" charset="0"/>
            </a:endParaRPr>
          </a:p>
          <a:p>
            <a:r>
              <a:rPr lang="en-US" sz="1400" dirty="0">
                <a:latin typeface="Open Sans" panose="020B0606030504020204" pitchFamily="34" charset="0"/>
                <a:ea typeface="Open Sans" panose="020B0606030504020204" pitchFamily="34" charset="0"/>
                <a:cs typeface="Open Sans" panose="020B0606030504020204" pitchFamily="34" charset="0"/>
              </a:rPr>
              <a:t>And then check out this video about a neuron: </a:t>
            </a:r>
            <a:r>
              <a:rPr lang="en-US" sz="1400" dirty="0">
                <a:latin typeface="Open Sans" panose="020B0606030504020204" pitchFamily="34" charset="0"/>
                <a:ea typeface="Open Sans" panose="020B0606030504020204" pitchFamily="34" charset="0"/>
                <a:cs typeface="Open Sans" panose="020B0606030504020204" pitchFamily="34" charset="0"/>
                <a:hlinkClick r:id="rId4"/>
              </a:rPr>
              <a:t>https://www.youtube.com/watch?v=Vf8Ooyzkj_s</a:t>
            </a:r>
            <a:endParaRPr lang="en-US" sz="1400" dirty="0">
              <a:latin typeface="Open Sans" panose="020B0606030504020204" pitchFamily="34" charset="0"/>
              <a:ea typeface="Open Sans" panose="020B0606030504020204" pitchFamily="34" charset="0"/>
              <a:cs typeface="Open Sans" panose="020B0606030504020204" pitchFamily="34" charset="0"/>
            </a:endParaRPr>
          </a:p>
          <a:p>
            <a:endParaRPr lang="en-US" sz="1400" dirty="0">
              <a:latin typeface="Open Sans" panose="020B0606030504020204" pitchFamily="34" charset="0"/>
              <a:ea typeface="Open Sans" panose="020B0606030504020204" pitchFamily="34" charset="0"/>
              <a:cs typeface="Open Sans" panose="020B0606030504020204" pitchFamily="34" charset="0"/>
            </a:endParaRPr>
          </a:p>
          <a:p>
            <a:r>
              <a:rPr lang="en-US" sz="1400" dirty="0">
                <a:highlight>
                  <a:srgbClr val="FFFF00"/>
                </a:highlight>
                <a:latin typeface="Open Sans" panose="020B0606030504020204" pitchFamily="34" charset="0"/>
                <a:ea typeface="Open Sans" panose="020B0606030504020204" pitchFamily="34" charset="0"/>
                <a:cs typeface="Open Sans" panose="020B0606030504020204" pitchFamily="34" charset="0"/>
              </a:rPr>
              <a:t>Optional</a:t>
            </a:r>
            <a:r>
              <a:rPr lang="en-US" sz="1400" dirty="0">
                <a:latin typeface="Open Sans" panose="020B0606030504020204" pitchFamily="34" charset="0"/>
                <a:ea typeface="Open Sans" panose="020B0606030504020204" pitchFamily="34" charset="0"/>
                <a:cs typeface="Open Sans" panose="020B0606030504020204" pitchFamily="34" charset="0"/>
              </a:rPr>
              <a:t>: If you want to know more details, try these: </a:t>
            </a:r>
          </a:p>
          <a:p>
            <a:r>
              <a:rPr lang="en-US" sz="1400" dirty="0">
                <a:latin typeface="Open Sans" panose="020B0606030504020204" pitchFamily="34" charset="0"/>
                <a:ea typeface="Open Sans" panose="020B0606030504020204" pitchFamily="34" charset="0"/>
                <a:cs typeface="Open Sans" panose="020B0606030504020204" pitchFamily="34" charset="0"/>
                <a:hlinkClick r:id="rId5"/>
              </a:rPr>
              <a:t>https://www.youtube.com/watch?v=FssFyeKRCic</a:t>
            </a:r>
            <a:r>
              <a:rPr lang="en-US" sz="1400" dirty="0">
                <a:latin typeface="Open Sans" panose="020B0606030504020204" pitchFamily="34" charset="0"/>
                <a:ea typeface="Open Sans" panose="020B0606030504020204" pitchFamily="34" charset="0"/>
                <a:cs typeface="Open Sans" panose="020B0606030504020204" pitchFamily="34" charset="0"/>
              </a:rPr>
              <a:t> and </a:t>
            </a:r>
            <a:r>
              <a:rPr lang="en-US" sz="1400" dirty="0">
                <a:latin typeface="Open Sans" panose="020B0606030504020204" pitchFamily="34" charset="0"/>
                <a:ea typeface="Open Sans" panose="020B0606030504020204" pitchFamily="34" charset="0"/>
                <a:cs typeface="Open Sans" panose="020B0606030504020204" pitchFamily="34" charset="0"/>
                <a:hlinkClick r:id="rId6"/>
              </a:rPr>
              <a:t>https://www.youtube.com/watch?v=HZh0A-lWSmY</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Slide Number Placeholder 4">
            <a:extLst>
              <a:ext uri="{FF2B5EF4-FFF2-40B4-BE49-F238E27FC236}">
                <a16:creationId xmlns:a16="http://schemas.microsoft.com/office/drawing/2014/main" id="{30F06702-FFC5-EF26-DC52-1E950C7A2592}"/>
              </a:ext>
            </a:extLst>
          </p:cNvPr>
          <p:cNvSpPr>
            <a:spLocks noGrp="1"/>
          </p:cNvSpPr>
          <p:nvPr>
            <p:ph type="sldNum" sz="quarter" idx="12"/>
          </p:nvPr>
        </p:nvSpPr>
        <p:spPr>
          <a:xfrm>
            <a:off x="8737600" y="6356351"/>
            <a:ext cx="2844800" cy="365125"/>
          </a:xfrm>
        </p:spPr>
        <p:txBody>
          <a:bodyPr/>
          <a:lstStyle/>
          <a:p>
            <a:fld id="{C40F1F0A-9684-4EE8-8794-C190BF40BB17}" type="slidenum">
              <a:rPr lang="en-US" smtClean="0"/>
              <a:pPr/>
              <a:t>4</a:t>
            </a:fld>
            <a:endParaRPr lang="en-US" dirty="0"/>
          </a:p>
        </p:txBody>
      </p:sp>
    </p:spTree>
    <p:extLst>
      <p:ext uri="{BB962C8B-B14F-4D97-AF65-F5344CB8AC3E}">
        <p14:creationId xmlns:p14="http://schemas.microsoft.com/office/powerpoint/2010/main" val="538557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415600" y="377015"/>
            <a:ext cx="11360800" cy="848451"/>
          </a:xfrm>
          <a:prstGeom prst="rect">
            <a:avLst/>
          </a:prstGeom>
        </p:spPr>
        <p:txBody>
          <a:bodyPr spcFirstLastPara="1" vert="horz" wrap="square" lIns="121900" tIns="121900" rIns="121900" bIns="121900" rtlCol="0" anchor="t" anchorCtr="0">
            <a:noAutofit/>
          </a:bodyPr>
          <a:lstStyle/>
          <a:p>
            <a:pPr algn="l">
              <a:lnSpc>
                <a:spcPct val="115000"/>
              </a:lnSpc>
            </a:pPr>
            <a:r>
              <a:rPr lang="en-US" sz="3200" b="1" dirty="0">
                <a:solidFill>
                  <a:srgbClr val="6091BA"/>
                </a:solidFill>
                <a:latin typeface="Open Sans"/>
                <a:ea typeface="Open Sans"/>
                <a:cs typeface="Open Sans"/>
                <a:sym typeface="Open Sans"/>
              </a:rPr>
              <a:t>Receiving Inputs</a:t>
            </a:r>
            <a:endParaRPr sz="3200" b="1" dirty="0">
              <a:solidFill>
                <a:srgbClr val="6091BA"/>
              </a:solidFill>
              <a:latin typeface="Open Sans"/>
              <a:ea typeface="Open Sans"/>
              <a:cs typeface="Open Sans"/>
              <a:sym typeface="Open Sans"/>
            </a:endParaRPr>
          </a:p>
        </p:txBody>
      </p:sp>
      <p:sp>
        <p:nvSpPr>
          <p:cNvPr id="15" name="TextBox 14">
            <a:extLst>
              <a:ext uri="{FF2B5EF4-FFF2-40B4-BE49-F238E27FC236}">
                <a16:creationId xmlns:a16="http://schemas.microsoft.com/office/drawing/2014/main" id="{8FA24015-6AD6-D545-88FD-5B1C3DC53385}"/>
              </a:ext>
            </a:extLst>
          </p:cNvPr>
          <p:cNvSpPr txBox="1"/>
          <p:nvPr/>
        </p:nvSpPr>
        <p:spPr>
          <a:xfrm>
            <a:off x="234190" y="993753"/>
            <a:ext cx="7098631" cy="5099858"/>
          </a:xfrm>
          <a:prstGeom prst="rect">
            <a:avLst/>
          </a:prstGeom>
          <a:noFill/>
        </p:spPr>
        <p:txBody>
          <a:bodyPr wrap="square" lIns="91440" tIns="45720" rIns="91440" bIns="45720" rtlCol="0" anchor="t">
            <a:spAutoFit/>
          </a:bodyPr>
          <a:lstStyle/>
          <a:p>
            <a:pPr marL="342900" indent="-342900">
              <a:lnSpc>
                <a:spcPct val="150000"/>
              </a:lnSpc>
              <a:buFont typeface="Arial" panose="020B0604020202020204" pitchFamily="34" charset="0"/>
              <a:buChar char="•"/>
            </a:pPr>
            <a:r>
              <a:rPr lang="en-US" sz="2000" dirty="0">
                <a:latin typeface="Open Sans"/>
                <a:ea typeface="Open Sans"/>
                <a:cs typeface="Open Sans"/>
              </a:rPr>
              <a:t>Neurons receive information from other neurons through </a:t>
            </a:r>
            <a:r>
              <a:rPr lang="en-US" sz="2000" i="1" dirty="0">
                <a:latin typeface="Open Sans"/>
                <a:ea typeface="Open Sans"/>
                <a:cs typeface="Open Sans"/>
              </a:rPr>
              <a:t>dendrites</a:t>
            </a:r>
            <a:r>
              <a:rPr lang="en-US" sz="2000" dirty="0">
                <a:latin typeface="Open Sans"/>
                <a:ea typeface="Open Sans"/>
                <a:cs typeface="Open Sans"/>
              </a:rPr>
              <a:t>.</a:t>
            </a:r>
            <a:endParaRPr lang="en-US" sz="2000" i="1" dirty="0">
              <a:latin typeface="Open Sans"/>
              <a:ea typeface="Open Sans"/>
              <a:cs typeface="Open Sans"/>
            </a:endParaRPr>
          </a:p>
          <a:p>
            <a:pPr marL="342900" lvl="1" indent="-342900">
              <a:lnSpc>
                <a:spcPct val="150000"/>
              </a:lnSpc>
              <a:buFont typeface="Arial" panose="020B0604020202020204" pitchFamily="34" charset="0"/>
              <a:buChar char="•"/>
            </a:pPr>
            <a:r>
              <a:rPr lang="en-US" sz="2000" b="1" dirty="0">
                <a:latin typeface="Open Sans"/>
                <a:ea typeface="Open Sans"/>
                <a:cs typeface="Open Sans"/>
              </a:rPr>
              <a:t>Dendrites </a:t>
            </a:r>
            <a:r>
              <a:rPr lang="en-US" sz="2000" dirty="0">
                <a:latin typeface="Open Sans"/>
                <a:ea typeface="Open Sans"/>
                <a:cs typeface="Open Sans"/>
              </a:rPr>
              <a:t>are extensions of the cell body that receive inputs through connections with other neurons.</a:t>
            </a:r>
          </a:p>
          <a:p>
            <a:pPr marL="342900" indent="-342900">
              <a:lnSpc>
                <a:spcPct val="150000"/>
              </a:lnSpc>
              <a:buFont typeface="Arial" panose="020B0604020202020204" pitchFamily="34" charset="0"/>
              <a:buChar char="•"/>
            </a:pPr>
            <a:r>
              <a:rPr lang="en-US" sz="2000" dirty="0">
                <a:latin typeface="Open Sans"/>
                <a:ea typeface="Open Sans"/>
                <a:cs typeface="Open Sans"/>
              </a:rPr>
              <a:t>The signals received through the dendrites are then passed to the </a:t>
            </a:r>
            <a:r>
              <a:rPr lang="en-US" sz="2000" b="1" dirty="0">
                <a:latin typeface="Open Sans"/>
                <a:ea typeface="Open Sans"/>
                <a:cs typeface="Open Sans"/>
              </a:rPr>
              <a:t>cell body.</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en-US" sz="2000" dirty="0">
                <a:latin typeface="Open Sans"/>
                <a:ea typeface="Open Sans"/>
                <a:cs typeface="Open Sans"/>
              </a:rPr>
              <a:t>The signals are integrated (summed) within the </a:t>
            </a:r>
            <a:r>
              <a:rPr lang="en-US" sz="2000" b="1" dirty="0">
                <a:latin typeface="Open Sans"/>
                <a:ea typeface="Open Sans"/>
                <a:cs typeface="Open Sans"/>
              </a:rPr>
              <a:t>axon hillock</a:t>
            </a:r>
            <a:r>
              <a:rPr lang="en-US" sz="2000" dirty="0">
                <a:latin typeface="Open Sans"/>
                <a:ea typeface="Open Sans"/>
                <a:cs typeface="Open Sans"/>
              </a:rPr>
              <a:t>, the region in the cell body where the axon originates.</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187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187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17" name="Slide Number Placeholder 4">
            <a:extLst>
              <a:ext uri="{FF2B5EF4-FFF2-40B4-BE49-F238E27FC236}">
                <a16:creationId xmlns:a16="http://schemas.microsoft.com/office/drawing/2014/main" id="{B4428476-9A3D-2E36-7F1A-A087144471E0}"/>
              </a:ext>
            </a:extLst>
          </p:cNvPr>
          <p:cNvSpPr>
            <a:spLocks noGrp="1"/>
          </p:cNvSpPr>
          <p:nvPr>
            <p:ph type="sldNum" sz="quarter" idx="12"/>
          </p:nvPr>
        </p:nvSpPr>
        <p:spPr>
          <a:xfrm>
            <a:off x="8737600" y="6356351"/>
            <a:ext cx="2844800" cy="365125"/>
          </a:xfrm>
        </p:spPr>
        <p:txBody>
          <a:bodyPr/>
          <a:lstStyle/>
          <a:p>
            <a:fld id="{C40F1F0A-9684-4EE8-8794-C190BF40BB17}" type="slidenum">
              <a:rPr lang="en-US" smtClean="0"/>
              <a:pPr/>
              <a:t>5</a:t>
            </a:fld>
            <a:endParaRPr lang="en-US" dirty="0"/>
          </a:p>
        </p:txBody>
      </p:sp>
      <p:grpSp>
        <p:nvGrpSpPr>
          <p:cNvPr id="6" name="Group 5">
            <a:extLst>
              <a:ext uri="{FF2B5EF4-FFF2-40B4-BE49-F238E27FC236}">
                <a16:creationId xmlns:a16="http://schemas.microsoft.com/office/drawing/2014/main" id="{2D5C4C22-09BB-20DC-8A43-88899C541A12}"/>
              </a:ext>
            </a:extLst>
          </p:cNvPr>
          <p:cNvGrpSpPr/>
          <p:nvPr/>
        </p:nvGrpSpPr>
        <p:grpSpPr>
          <a:xfrm>
            <a:off x="6782450" y="3197247"/>
            <a:ext cx="5225400" cy="3092157"/>
            <a:chOff x="6782450" y="3197247"/>
            <a:chExt cx="5225400" cy="3092157"/>
          </a:xfrm>
        </p:grpSpPr>
        <p:pic>
          <p:nvPicPr>
            <p:cNvPr id="1028" name="Picture 4">
              <a:extLst>
                <a:ext uri="{FF2B5EF4-FFF2-40B4-BE49-F238E27FC236}">
                  <a16:creationId xmlns:a16="http://schemas.microsoft.com/office/drawing/2014/main" id="{515D8A66-8D26-4646-3437-FCFCF4DEC9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900" y="3197247"/>
              <a:ext cx="4762500"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8EF8F3C-04CF-F2E6-FA16-6510F00C9241}"/>
                </a:ext>
              </a:extLst>
            </p:cNvPr>
            <p:cNvSpPr txBox="1"/>
            <p:nvPr/>
          </p:nvSpPr>
          <p:spPr>
            <a:xfrm>
              <a:off x="6782450" y="5889294"/>
              <a:ext cx="5225400" cy="400110"/>
            </a:xfrm>
            <a:prstGeom prst="rect">
              <a:avLst/>
            </a:prstGeom>
            <a:noFill/>
          </p:spPr>
          <p:txBody>
            <a:bodyPr wrap="square">
              <a:spAutoFit/>
            </a:bodyPr>
            <a:lstStyle/>
            <a:p>
              <a:r>
                <a:rPr lang="en-US" sz="1000" dirty="0"/>
                <a:t>https://upload.wikimedia.org/wikipedia/commons/thumb/9/9e/Anatomy_of_neuron.png/500px-Anatomy_of_neuron.png</a:t>
              </a:r>
            </a:p>
          </p:txBody>
        </p:sp>
      </p:grpSp>
    </p:spTree>
    <p:extLst>
      <p:ext uri="{BB962C8B-B14F-4D97-AF65-F5344CB8AC3E}">
        <p14:creationId xmlns:p14="http://schemas.microsoft.com/office/powerpoint/2010/main" val="2885359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415600" y="377015"/>
            <a:ext cx="11360800" cy="848451"/>
          </a:xfrm>
          <a:prstGeom prst="rect">
            <a:avLst/>
          </a:prstGeom>
        </p:spPr>
        <p:txBody>
          <a:bodyPr spcFirstLastPara="1" vert="horz" wrap="square" lIns="121900" tIns="121900" rIns="121900" bIns="121900" rtlCol="0" anchor="t" anchorCtr="0">
            <a:noAutofit/>
          </a:bodyPr>
          <a:lstStyle/>
          <a:p>
            <a:pPr algn="l">
              <a:lnSpc>
                <a:spcPct val="115000"/>
              </a:lnSpc>
            </a:pPr>
            <a:r>
              <a:rPr lang="en-US" sz="3200" b="1" dirty="0">
                <a:solidFill>
                  <a:srgbClr val="6091BA"/>
                </a:solidFill>
                <a:latin typeface="Open Sans"/>
                <a:ea typeface="Open Sans"/>
                <a:cs typeface="Open Sans"/>
                <a:sym typeface="Open Sans"/>
              </a:rPr>
              <a:t>Producing an Output</a:t>
            </a:r>
            <a:endParaRPr sz="3200" b="1" dirty="0">
              <a:solidFill>
                <a:srgbClr val="6091BA"/>
              </a:solidFill>
              <a:latin typeface="Open Sans"/>
              <a:ea typeface="Open Sans"/>
              <a:cs typeface="Open Sans"/>
              <a:sym typeface="Open Sans"/>
            </a:endParaRPr>
          </a:p>
        </p:txBody>
      </p:sp>
      <p:sp>
        <p:nvSpPr>
          <p:cNvPr id="15" name="TextBox 14">
            <a:extLst>
              <a:ext uri="{FF2B5EF4-FFF2-40B4-BE49-F238E27FC236}">
                <a16:creationId xmlns:a16="http://schemas.microsoft.com/office/drawing/2014/main" id="{8FA24015-6AD6-D545-88FD-5B1C3DC53385}"/>
              </a:ext>
            </a:extLst>
          </p:cNvPr>
          <p:cNvSpPr txBox="1"/>
          <p:nvPr/>
        </p:nvSpPr>
        <p:spPr>
          <a:xfrm>
            <a:off x="184150" y="993753"/>
            <a:ext cx="7928811" cy="6124754"/>
          </a:xfrm>
          <a:prstGeom prst="rect">
            <a:avLst/>
          </a:prstGeom>
          <a:noFill/>
        </p:spPr>
        <p:txBody>
          <a:bodyPr wrap="square" rtlCol="0">
            <a:spAutoFit/>
          </a:bodyPr>
          <a:lstStyle/>
          <a:p>
            <a:pPr marL="342900" indent="-342900">
              <a:buFont typeface="Arial" panose="020B0604020202020204" pitchFamily="34" charset="0"/>
              <a:buChar char="•"/>
            </a:pPr>
            <a:r>
              <a:rPr lang="en-US" sz="1870" dirty="0">
                <a:latin typeface="Open Sans" panose="020B0606030504020204" pitchFamily="34" charset="0"/>
                <a:ea typeface="Open Sans" panose="020B0606030504020204" pitchFamily="34" charset="0"/>
                <a:cs typeface="Open Sans" panose="020B0606030504020204" pitchFamily="34" charset="0"/>
              </a:rPr>
              <a:t>If the summation of the signals in the hillock reaches a certain threshold, an </a:t>
            </a:r>
            <a:r>
              <a:rPr lang="en-US" sz="1870" i="1" dirty="0">
                <a:latin typeface="Open Sans" panose="020B0606030504020204" pitchFamily="34" charset="0"/>
                <a:ea typeface="Open Sans" panose="020B0606030504020204" pitchFamily="34" charset="0"/>
                <a:cs typeface="Open Sans" panose="020B0606030504020204" pitchFamily="34" charset="0"/>
              </a:rPr>
              <a:t>action potential </a:t>
            </a:r>
            <a:r>
              <a:rPr lang="en-US" sz="1870" dirty="0">
                <a:latin typeface="Open Sans" panose="020B0606030504020204" pitchFamily="34" charset="0"/>
                <a:ea typeface="Open Sans" panose="020B0606030504020204" pitchFamily="34" charset="0"/>
                <a:cs typeface="Open Sans" panose="020B0606030504020204" pitchFamily="34" charset="0"/>
              </a:rPr>
              <a:t>is generated and propagated along the </a:t>
            </a:r>
            <a:r>
              <a:rPr lang="en-US" sz="1870" i="1" dirty="0">
                <a:latin typeface="Open Sans" panose="020B0606030504020204" pitchFamily="34" charset="0"/>
                <a:ea typeface="Open Sans" panose="020B0606030504020204" pitchFamily="34" charset="0"/>
                <a:cs typeface="Open Sans" panose="020B0606030504020204" pitchFamily="34" charset="0"/>
              </a:rPr>
              <a:t>axon</a:t>
            </a:r>
            <a:r>
              <a:rPr lang="en-US" sz="1870" dirty="0">
                <a:latin typeface="Open Sans" panose="020B0606030504020204" pitchFamily="34" charset="0"/>
                <a:ea typeface="Open Sans" panose="020B0606030504020204" pitchFamily="34" charset="0"/>
                <a:cs typeface="Open Sans" panose="020B0606030504020204" pitchFamily="34" charset="0"/>
              </a:rPr>
              <a:t>. </a:t>
            </a:r>
          </a:p>
          <a:p>
            <a:pPr marL="800100" lvl="1" indent="-342900">
              <a:buFont typeface="Arial" panose="020B0604020202020204" pitchFamily="34" charset="0"/>
              <a:buChar char="•"/>
            </a:pPr>
            <a:r>
              <a:rPr lang="en-US" sz="1870" b="1" dirty="0">
                <a:latin typeface="Open Sans" panose="020B0606030504020204" pitchFamily="34" charset="0"/>
                <a:ea typeface="Open Sans" panose="020B0606030504020204" pitchFamily="34" charset="0"/>
                <a:cs typeface="Open Sans" panose="020B0606030504020204" pitchFamily="34" charset="0"/>
              </a:rPr>
              <a:t>Action Potential</a:t>
            </a:r>
            <a:r>
              <a:rPr lang="en-US" sz="1870" dirty="0">
                <a:latin typeface="Open Sans" panose="020B0606030504020204" pitchFamily="34" charset="0"/>
                <a:ea typeface="Open Sans" panose="020B0606030504020204" pitchFamily="34" charset="0"/>
                <a:cs typeface="Open Sans" panose="020B0606030504020204" pitchFamily="34" charset="0"/>
              </a:rPr>
              <a:t>: A rapid electrical charge that travels down the axon of a neuron.</a:t>
            </a:r>
          </a:p>
          <a:p>
            <a:pPr marL="800100" lvl="1" indent="-342900">
              <a:buFont typeface="Arial" panose="020B0604020202020204" pitchFamily="34" charset="0"/>
              <a:buChar char="•"/>
            </a:pPr>
            <a:r>
              <a:rPr lang="en-US" sz="1870" b="1" dirty="0">
                <a:latin typeface="Open Sans" panose="020B0606030504020204" pitchFamily="34" charset="0"/>
                <a:ea typeface="Open Sans" panose="020B0606030504020204" pitchFamily="34" charset="0"/>
                <a:cs typeface="Open Sans" panose="020B0606030504020204" pitchFamily="34" charset="0"/>
              </a:rPr>
              <a:t>Axon</a:t>
            </a:r>
            <a:r>
              <a:rPr lang="en-US" sz="1870" dirty="0">
                <a:latin typeface="Open Sans" panose="020B0606030504020204" pitchFamily="34" charset="0"/>
                <a:ea typeface="Open Sans" panose="020B0606030504020204" pitchFamily="34" charset="0"/>
                <a:cs typeface="Open Sans" panose="020B0606030504020204" pitchFamily="34" charset="0"/>
              </a:rPr>
              <a:t>: The long strand extending from the cell body that propagates action potentials toward other neurons.</a:t>
            </a:r>
          </a:p>
          <a:p>
            <a:pPr marL="342900" indent="-342900">
              <a:buFont typeface="Arial" panose="020B0604020202020204" pitchFamily="34" charset="0"/>
              <a:buChar char="•"/>
            </a:pPr>
            <a:endParaRPr lang="en-US" sz="187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1870" dirty="0">
                <a:latin typeface="Open Sans" panose="020B0606030504020204" pitchFamily="34" charset="0"/>
                <a:ea typeface="Open Sans" panose="020B0606030504020204" pitchFamily="34" charset="0"/>
                <a:cs typeface="Open Sans" panose="020B0606030504020204" pitchFamily="34" charset="0"/>
              </a:rPr>
              <a:t>To ensure fast, reliable transmission across the axon, the          axon is insulated with segments of myelin. </a:t>
            </a:r>
          </a:p>
          <a:p>
            <a:pPr marL="800100" lvl="1" indent="-342900">
              <a:buFont typeface="Arial" panose="020B0604020202020204" pitchFamily="34" charset="0"/>
              <a:buChar char="•"/>
            </a:pPr>
            <a:r>
              <a:rPr lang="en-US" sz="1870" b="1" dirty="0">
                <a:latin typeface="Open Sans" panose="020B0606030504020204" pitchFamily="34" charset="0"/>
                <a:ea typeface="Open Sans" panose="020B0606030504020204" pitchFamily="34" charset="0"/>
                <a:cs typeface="Open Sans" panose="020B0606030504020204" pitchFamily="34" charset="0"/>
              </a:rPr>
              <a:t>Myelin Sheath</a:t>
            </a:r>
            <a:r>
              <a:rPr lang="en-US" sz="1870" dirty="0">
                <a:latin typeface="Open Sans" panose="020B0606030504020204" pitchFamily="34" charset="0"/>
                <a:ea typeface="Open Sans" panose="020B0606030504020204" pitchFamily="34" charset="0"/>
                <a:cs typeface="Open Sans" panose="020B0606030504020204" pitchFamily="34" charset="0"/>
              </a:rPr>
              <a:t>: Myelin coating surrounding the axon to    speed up and insulate signals travelling through the           axon.</a:t>
            </a:r>
          </a:p>
          <a:p>
            <a:pPr marL="1257300" lvl="2" indent="-342900">
              <a:buFont typeface="Arial" panose="020B0604020202020204" pitchFamily="34" charset="0"/>
              <a:buChar char="•"/>
            </a:pPr>
            <a:r>
              <a:rPr lang="en-US" sz="1870" dirty="0">
                <a:latin typeface="Open Sans" panose="020B0606030504020204" pitchFamily="34" charset="0"/>
                <a:ea typeface="Open Sans" panose="020B0606030504020204" pitchFamily="34" charset="0"/>
                <a:cs typeface="Open Sans" panose="020B0606030504020204" pitchFamily="34" charset="0"/>
              </a:rPr>
              <a:t>Speed: The signal "jumps" the gaps between myelin sheaths rather than flowing continuously (saltatory conduction).</a:t>
            </a:r>
          </a:p>
          <a:p>
            <a:pPr marL="1257300" lvl="2" indent="-342900">
              <a:buFont typeface="Arial" panose="020B0604020202020204" pitchFamily="34" charset="0"/>
              <a:buChar char="•"/>
            </a:pPr>
            <a:r>
              <a:rPr lang="en-US" sz="1870" dirty="0">
                <a:latin typeface="Open Sans" panose="020B0606030504020204" pitchFamily="34" charset="0"/>
                <a:ea typeface="Open Sans" panose="020B0606030504020204" pitchFamily="34" charset="0"/>
                <a:cs typeface="Open Sans" panose="020B0606030504020204" pitchFamily="34" charset="0"/>
              </a:rPr>
              <a:t>Signal integrity: The insulation prevents degradation of   the signal as it travels through the axon.</a:t>
            </a:r>
          </a:p>
          <a:p>
            <a:pPr marL="285750" indent="-285750">
              <a:buFont typeface="Arial" panose="020B0604020202020204" pitchFamily="34" charset="0"/>
              <a:buChar char="•"/>
            </a:pPr>
            <a:endParaRPr lang="en-US" sz="187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187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5" name="Slide Number Placeholder 4">
            <a:extLst>
              <a:ext uri="{FF2B5EF4-FFF2-40B4-BE49-F238E27FC236}">
                <a16:creationId xmlns:a16="http://schemas.microsoft.com/office/drawing/2014/main" id="{27D867FA-E88C-4687-5876-3C720E392804}"/>
              </a:ext>
            </a:extLst>
          </p:cNvPr>
          <p:cNvSpPr>
            <a:spLocks noGrp="1"/>
          </p:cNvSpPr>
          <p:nvPr>
            <p:ph type="sldNum" sz="quarter" idx="12"/>
          </p:nvPr>
        </p:nvSpPr>
        <p:spPr>
          <a:xfrm>
            <a:off x="8737600" y="6356351"/>
            <a:ext cx="2844800" cy="365125"/>
          </a:xfrm>
        </p:spPr>
        <p:txBody>
          <a:bodyPr/>
          <a:lstStyle/>
          <a:p>
            <a:fld id="{C40F1F0A-9684-4EE8-8794-C190BF40BB17}" type="slidenum">
              <a:rPr lang="en-US" smtClean="0"/>
              <a:pPr/>
              <a:t>6</a:t>
            </a:fld>
            <a:endParaRPr lang="en-US" dirty="0"/>
          </a:p>
        </p:txBody>
      </p:sp>
      <p:grpSp>
        <p:nvGrpSpPr>
          <p:cNvPr id="4" name="Group 3">
            <a:extLst>
              <a:ext uri="{FF2B5EF4-FFF2-40B4-BE49-F238E27FC236}">
                <a16:creationId xmlns:a16="http://schemas.microsoft.com/office/drawing/2014/main" id="{4CAEC7CD-04F4-5EC9-5B5E-9D8EF0A2588D}"/>
              </a:ext>
            </a:extLst>
          </p:cNvPr>
          <p:cNvGrpSpPr/>
          <p:nvPr/>
        </p:nvGrpSpPr>
        <p:grpSpPr>
          <a:xfrm>
            <a:off x="7054593" y="2510051"/>
            <a:ext cx="5225400" cy="3092157"/>
            <a:chOff x="6782450" y="3197247"/>
            <a:chExt cx="5225400" cy="3092157"/>
          </a:xfrm>
        </p:grpSpPr>
        <p:pic>
          <p:nvPicPr>
            <p:cNvPr id="6" name="Picture 4">
              <a:extLst>
                <a:ext uri="{FF2B5EF4-FFF2-40B4-BE49-F238E27FC236}">
                  <a16:creationId xmlns:a16="http://schemas.microsoft.com/office/drawing/2014/main" id="{15DDE8E4-94F4-ADA9-D530-E8D4B08B8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900" y="3197247"/>
              <a:ext cx="4762500" cy="2667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690F519-835F-CEA6-A9F4-B375A2B5CFC8}"/>
                </a:ext>
              </a:extLst>
            </p:cNvPr>
            <p:cNvSpPr txBox="1"/>
            <p:nvPr/>
          </p:nvSpPr>
          <p:spPr>
            <a:xfrm>
              <a:off x="6782450" y="5889294"/>
              <a:ext cx="5225400" cy="400110"/>
            </a:xfrm>
            <a:prstGeom prst="rect">
              <a:avLst/>
            </a:prstGeom>
            <a:noFill/>
          </p:spPr>
          <p:txBody>
            <a:bodyPr wrap="square">
              <a:spAutoFit/>
            </a:bodyPr>
            <a:lstStyle/>
            <a:p>
              <a:r>
                <a:rPr lang="en-US" sz="1000" dirty="0"/>
                <a:t>https://upload.wikimedia.org/wikipedia/commons/thumb/9/9e/Anatomy_of_neuron.png/500px-Anatomy_of_neuron.png</a:t>
              </a:r>
            </a:p>
          </p:txBody>
        </p:sp>
      </p:grpSp>
    </p:spTree>
    <p:extLst>
      <p:ext uri="{BB962C8B-B14F-4D97-AF65-F5344CB8AC3E}">
        <p14:creationId xmlns:p14="http://schemas.microsoft.com/office/powerpoint/2010/main" val="3110264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415600" y="377015"/>
            <a:ext cx="7842060" cy="1308910"/>
          </a:xfrm>
          <a:prstGeom prst="rect">
            <a:avLst/>
          </a:prstGeom>
        </p:spPr>
        <p:txBody>
          <a:bodyPr spcFirstLastPara="1" vert="horz" wrap="square" lIns="121900" tIns="121900" rIns="121900" bIns="121900" rtlCol="0" anchor="t" anchorCtr="0">
            <a:noAutofit/>
          </a:bodyPr>
          <a:lstStyle/>
          <a:p>
            <a:pPr algn="l">
              <a:lnSpc>
                <a:spcPct val="115000"/>
              </a:lnSpc>
            </a:pPr>
            <a:r>
              <a:rPr lang="en-US" sz="3200" b="1" dirty="0">
                <a:solidFill>
                  <a:srgbClr val="6091BA"/>
                </a:solidFill>
                <a:latin typeface="Open Sans"/>
                <a:ea typeface="Open Sans"/>
                <a:cs typeface="Open Sans"/>
                <a:sym typeface="Open Sans"/>
              </a:rPr>
              <a:t>Connecting to another neuron and </a:t>
            </a:r>
            <a:br>
              <a:rPr lang="en-US" sz="3200" b="1" dirty="0">
                <a:solidFill>
                  <a:srgbClr val="6091BA"/>
                </a:solidFill>
                <a:latin typeface="Open Sans"/>
                <a:ea typeface="Open Sans"/>
                <a:cs typeface="Open Sans"/>
                <a:sym typeface="Open Sans"/>
              </a:rPr>
            </a:br>
            <a:r>
              <a:rPr lang="en-US" sz="3200" b="1" dirty="0">
                <a:solidFill>
                  <a:srgbClr val="6091BA"/>
                </a:solidFill>
                <a:latin typeface="Open Sans"/>
                <a:ea typeface="Open Sans"/>
                <a:cs typeface="Open Sans"/>
                <a:sym typeface="Open Sans"/>
              </a:rPr>
              <a:t>passing on the electrical impulse</a:t>
            </a:r>
            <a:endParaRPr sz="3200" b="1" dirty="0">
              <a:solidFill>
                <a:srgbClr val="6091BA"/>
              </a:solidFill>
              <a:latin typeface="Open Sans"/>
              <a:ea typeface="Open Sans"/>
              <a:cs typeface="Open Sans"/>
              <a:sym typeface="Open Sans"/>
            </a:endParaRPr>
          </a:p>
        </p:txBody>
      </p:sp>
      <p:sp>
        <p:nvSpPr>
          <p:cNvPr id="15" name="TextBox 14">
            <a:extLst>
              <a:ext uri="{FF2B5EF4-FFF2-40B4-BE49-F238E27FC236}">
                <a16:creationId xmlns:a16="http://schemas.microsoft.com/office/drawing/2014/main" id="{8FA24015-6AD6-D545-88FD-5B1C3DC53385}"/>
              </a:ext>
            </a:extLst>
          </p:cNvPr>
          <p:cNvSpPr txBox="1"/>
          <p:nvPr/>
        </p:nvSpPr>
        <p:spPr>
          <a:xfrm>
            <a:off x="415600" y="1959405"/>
            <a:ext cx="8031930" cy="238372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1870" dirty="0">
                <a:latin typeface="Open Sans" panose="020B0606030504020204" pitchFamily="34" charset="0"/>
                <a:ea typeface="Open Sans" panose="020B0606030504020204" pitchFamily="34" charset="0"/>
                <a:cs typeface="Open Sans" panose="020B0606030504020204" pitchFamily="34" charset="0"/>
              </a:rPr>
              <a:t>The electrical impulse ultimately arrives at the </a:t>
            </a:r>
            <a:r>
              <a:rPr lang="en-US" sz="1870" b="1" dirty="0">
                <a:latin typeface="Open Sans" panose="020B0606030504020204" pitchFamily="34" charset="0"/>
                <a:ea typeface="Open Sans" panose="020B0606030504020204" pitchFamily="34" charset="0"/>
                <a:cs typeface="Open Sans" panose="020B0606030504020204" pitchFamily="34" charset="0"/>
              </a:rPr>
              <a:t>axon terminals</a:t>
            </a:r>
            <a:r>
              <a:rPr lang="en-US" sz="1870" dirty="0">
                <a:latin typeface="Open Sans" panose="020B0606030504020204" pitchFamily="34" charset="0"/>
                <a:ea typeface="Open Sans" panose="020B0606030504020204" pitchFamily="34" charset="0"/>
                <a:cs typeface="Open Sans" panose="020B0606030504020204" pitchFamily="34" charset="0"/>
              </a:rPr>
              <a:t>, the endpoints of the axon. Here, the terminals pass the output to neighboring neurons through gaps known as </a:t>
            </a:r>
            <a:r>
              <a:rPr lang="en-US" sz="1870" b="1" dirty="0">
                <a:latin typeface="Open Sans" panose="020B0606030504020204" pitchFamily="34" charset="0"/>
                <a:ea typeface="Open Sans" panose="020B0606030504020204" pitchFamily="34" charset="0"/>
                <a:cs typeface="Open Sans" panose="020B0606030504020204" pitchFamily="34" charset="0"/>
              </a:rPr>
              <a:t>synapses</a:t>
            </a:r>
            <a:r>
              <a:rPr lang="en-US" sz="1870" dirty="0">
                <a:latin typeface="Open Sans" panose="020B0606030504020204" pitchFamily="34" charset="0"/>
                <a:ea typeface="Open Sans" panose="020B0606030504020204" pitchFamily="34" charset="0"/>
                <a:cs typeface="Open Sans" panose="020B0606030504020204" pitchFamily="34" charset="0"/>
              </a:rPr>
              <a:t>.</a:t>
            </a:r>
          </a:p>
          <a:p>
            <a:pPr marL="342900" indent="-342900">
              <a:lnSpc>
                <a:spcPct val="150000"/>
              </a:lnSpc>
              <a:buFont typeface="Arial" panose="020B0604020202020204" pitchFamily="34" charset="0"/>
              <a:buChar char="•"/>
            </a:pPr>
            <a:endParaRPr lang="en-US" sz="187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187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5" name="Slide Number Placeholder 4">
            <a:extLst>
              <a:ext uri="{FF2B5EF4-FFF2-40B4-BE49-F238E27FC236}">
                <a16:creationId xmlns:a16="http://schemas.microsoft.com/office/drawing/2014/main" id="{DBBF89AD-3E36-C47B-93E9-F55AA5E92650}"/>
              </a:ext>
            </a:extLst>
          </p:cNvPr>
          <p:cNvSpPr>
            <a:spLocks noGrp="1"/>
          </p:cNvSpPr>
          <p:nvPr>
            <p:ph type="sldNum" sz="quarter" idx="12"/>
          </p:nvPr>
        </p:nvSpPr>
        <p:spPr>
          <a:xfrm>
            <a:off x="8737600" y="6356351"/>
            <a:ext cx="2844800" cy="365125"/>
          </a:xfrm>
        </p:spPr>
        <p:txBody>
          <a:bodyPr/>
          <a:lstStyle/>
          <a:p>
            <a:fld id="{C40F1F0A-9684-4EE8-8794-C190BF40BB17}" type="slidenum">
              <a:rPr lang="en-US" smtClean="0"/>
              <a:pPr/>
              <a:t>7</a:t>
            </a:fld>
            <a:endParaRPr lang="en-US" dirty="0"/>
          </a:p>
        </p:txBody>
      </p:sp>
      <p:grpSp>
        <p:nvGrpSpPr>
          <p:cNvPr id="3" name="Group 2">
            <a:extLst>
              <a:ext uri="{FF2B5EF4-FFF2-40B4-BE49-F238E27FC236}">
                <a16:creationId xmlns:a16="http://schemas.microsoft.com/office/drawing/2014/main" id="{93194D61-6B63-4650-C5A4-A963FCEEAD13}"/>
              </a:ext>
            </a:extLst>
          </p:cNvPr>
          <p:cNvGrpSpPr/>
          <p:nvPr/>
        </p:nvGrpSpPr>
        <p:grpSpPr>
          <a:xfrm>
            <a:off x="6782450" y="3197247"/>
            <a:ext cx="5225400" cy="3092157"/>
            <a:chOff x="6782450" y="3197247"/>
            <a:chExt cx="5225400" cy="3092157"/>
          </a:xfrm>
        </p:grpSpPr>
        <p:pic>
          <p:nvPicPr>
            <p:cNvPr id="7" name="Picture 4">
              <a:extLst>
                <a:ext uri="{FF2B5EF4-FFF2-40B4-BE49-F238E27FC236}">
                  <a16:creationId xmlns:a16="http://schemas.microsoft.com/office/drawing/2014/main" id="{45557602-33A1-B986-2D16-1017629FC1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900" y="3197247"/>
              <a:ext cx="4762500" cy="2667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818C41C-C943-62BF-65F8-41A47E177CF7}"/>
                </a:ext>
              </a:extLst>
            </p:cNvPr>
            <p:cNvSpPr txBox="1"/>
            <p:nvPr/>
          </p:nvSpPr>
          <p:spPr>
            <a:xfrm>
              <a:off x="6782450" y="5889294"/>
              <a:ext cx="5225400" cy="400110"/>
            </a:xfrm>
            <a:prstGeom prst="rect">
              <a:avLst/>
            </a:prstGeom>
            <a:noFill/>
          </p:spPr>
          <p:txBody>
            <a:bodyPr wrap="square">
              <a:spAutoFit/>
            </a:bodyPr>
            <a:lstStyle/>
            <a:p>
              <a:r>
                <a:rPr lang="en-US" sz="1000" dirty="0"/>
                <a:t>https://upload.wikimedia.org/wikipedia/commons/thumb/9/9e/Anatomy_of_neuron.png/500px-Anatomy_of_neuron.png</a:t>
              </a:r>
            </a:p>
          </p:txBody>
        </p:sp>
      </p:grpSp>
    </p:spTree>
    <p:extLst>
      <p:ext uri="{BB962C8B-B14F-4D97-AF65-F5344CB8AC3E}">
        <p14:creationId xmlns:p14="http://schemas.microsoft.com/office/powerpoint/2010/main" val="3133087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415600" y="377015"/>
            <a:ext cx="11360800" cy="848451"/>
          </a:xfrm>
          <a:prstGeom prst="rect">
            <a:avLst/>
          </a:prstGeom>
        </p:spPr>
        <p:txBody>
          <a:bodyPr spcFirstLastPara="1" vert="horz" wrap="square" lIns="121900" tIns="121900" rIns="121900" bIns="121900" rtlCol="0" anchor="t" anchorCtr="0">
            <a:noAutofit/>
          </a:bodyPr>
          <a:lstStyle/>
          <a:p>
            <a:pPr algn="l">
              <a:lnSpc>
                <a:spcPct val="115000"/>
              </a:lnSpc>
            </a:pPr>
            <a:r>
              <a:rPr lang="en-US" sz="3200" b="1" dirty="0">
                <a:solidFill>
                  <a:srgbClr val="6091BA"/>
                </a:solidFill>
                <a:latin typeface="Open Sans"/>
                <a:ea typeface="Open Sans"/>
                <a:cs typeface="Open Sans"/>
              </a:rPr>
              <a:t>Brain has lots of circuits/pathways</a:t>
            </a:r>
            <a:endParaRPr sz="3200" b="1" dirty="0">
              <a:solidFill>
                <a:srgbClr val="6091BA"/>
              </a:solidFill>
              <a:latin typeface="Open Sans"/>
              <a:ea typeface="Open Sans"/>
              <a:cs typeface="Open Sans"/>
              <a:sym typeface="Open Sans"/>
            </a:endParaRPr>
          </a:p>
        </p:txBody>
      </p:sp>
      <p:sp>
        <p:nvSpPr>
          <p:cNvPr id="15" name="TextBox 14">
            <a:extLst>
              <a:ext uri="{FF2B5EF4-FFF2-40B4-BE49-F238E27FC236}">
                <a16:creationId xmlns:a16="http://schemas.microsoft.com/office/drawing/2014/main" id="{8FA24015-6AD6-D545-88FD-5B1C3DC53385}"/>
              </a:ext>
            </a:extLst>
          </p:cNvPr>
          <p:cNvSpPr txBox="1"/>
          <p:nvPr/>
        </p:nvSpPr>
        <p:spPr>
          <a:xfrm>
            <a:off x="420532" y="1302180"/>
            <a:ext cx="7362754" cy="4639732"/>
          </a:xfrm>
          <a:prstGeom prst="rect">
            <a:avLst/>
          </a:prstGeom>
          <a:noFill/>
        </p:spPr>
        <p:txBody>
          <a:bodyPr wrap="square" lIns="91440" tIns="45720" rIns="91440" bIns="45720" rtlCol="0" anchor="t">
            <a:spAutoFit/>
          </a:bodyPr>
          <a:lstStyle/>
          <a:p>
            <a:pPr marL="342900" indent="-342900">
              <a:lnSpc>
                <a:spcPct val="150000"/>
              </a:lnSpc>
              <a:buFont typeface="Arial" panose="020B0604020202020204" pitchFamily="34" charset="0"/>
              <a:buChar char="•"/>
            </a:pPr>
            <a:r>
              <a:rPr lang="en-US" sz="1850" dirty="0">
                <a:latin typeface="Open Sans"/>
                <a:ea typeface="Open Sans"/>
                <a:cs typeface="Open Sans"/>
              </a:rPr>
              <a:t>The mammalian brain contains almost 100 billion neurons that control all the functions you perform each day! And they control all the organs in your body, much as the computer controls many functions in a car. The brain is divided into four main lobes: the frontal lobe, the parietal lobe, the temporal lobe, and the occipital lobe.</a:t>
            </a:r>
            <a:endParaRPr lang="en-US" sz="1850"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en-US" sz="1850" dirty="0">
                <a:latin typeface="Open Sans"/>
                <a:ea typeface="Open Sans"/>
                <a:cs typeface="Open Sans"/>
              </a:rPr>
              <a:t>The region we will be focusing on is the amygdala, located in the temporal lobe, which is the ‘fear center’ of our brain. That is, you learn fear using the amygdala, and it also stores various types of fear.</a:t>
            </a:r>
            <a:endParaRPr lang="en-US" sz="1850" dirty="0">
              <a:latin typeface="Open Sans"/>
              <a:ea typeface="Open Sans" panose="020B0606030504020204" pitchFamily="34" charset="0"/>
              <a:cs typeface="Open Sans"/>
            </a:endParaRPr>
          </a:p>
          <a:p>
            <a:endParaRPr lang="en-US" dirty="0">
              <a:latin typeface="Calibri"/>
              <a:ea typeface="Open Sans" panose="020B0606030504020204" pitchFamily="34" charset="0"/>
              <a:cs typeface="Calibri"/>
            </a:endParaRPr>
          </a:p>
        </p:txBody>
      </p:sp>
      <p:sp>
        <p:nvSpPr>
          <p:cNvPr id="5" name="Slide Number Placeholder 4">
            <a:extLst>
              <a:ext uri="{FF2B5EF4-FFF2-40B4-BE49-F238E27FC236}">
                <a16:creationId xmlns:a16="http://schemas.microsoft.com/office/drawing/2014/main" id="{DBBF89AD-3E36-C47B-93E9-F55AA5E92650}"/>
              </a:ext>
            </a:extLst>
          </p:cNvPr>
          <p:cNvSpPr>
            <a:spLocks noGrp="1"/>
          </p:cNvSpPr>
          <p:nvPr>
            <p:ph type="sldNum" sz="quarter" idx="12"/>
          </p:nvPr>
        </p:nvSpPr>
        <p:spPr>
          <a:xfrm>
            <a:off x="8737600" y="6356351"/>
            <a:ext cx="2844800" cy="365125"/>
          </a:xfrm>
        </p:spPr>
        <p:txBody>
          <a:bodyPr/>
          <a:lstStyle/>
          <a:p>
            <a:fld id="{C40F1F0A-9684-4EE8-8794-C190BF40BB17}" type="slidenum">
              <a:rPr lang="en-US" smtClean="0"/>
              <a:pPr/>
              <a:t>8</a:t>
            </a:fld>
            <a:endParaRPr lang="en-US" dirty="0"/>
          </a:p>
        </p:txBody>
      </p:sp>
      <p:pic>
        <p:nvPicPr>
          <p:cNvPr id="2050" name="Picture 2" descr="undefined">
            <a:extLst>
              <a:ext uri="{FF2B5EF4-FFF2-40B4-BE49-F238E27FC236}">
                <a16:creationId xmlns:a16="http://schemas.microsoft.com/office/drawing/2014/main" id="{A19C16B5-A6BC-5D59-F435-E78C832BF0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399" y="377015"/>
            <a:ext cx="4318162" cy="25527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2F42059-1D4E-2AB8-D924-1851E0F8DFC8}"/>
              </a:ext>
            </a:extLst>
          </p:cNvPr>
          <p:cNvSpPr txBox="1"/>
          <p:nvPr/>
        </p:nvSpPr>
        <p:spPr>
          <a:xfrm>
            <a:off x="8308780" y="2975715"/>
            <a:ext cx="3245400" cy="646331"/>
          </a:xfrm>
          <a:prstGeom prst="rect">
            <a:avLst/>
          </a:prstGeom>
          <a:noFill/>
        </p:spPr>
        <p:txBody>
          <a:bodyPr wrap="square">
            <a:spAutoFit/>
          </a:bodyPr>
          <a:lstStyle/>
          <a:p>
            <a:r>
              <a:rPr lang="en-US" b="1" i="0" dirty="0">
                <a:solidFill>
                  <a:srgbClr val="000000"/>
                </a:solidFill>
                <a:effectLst/>
                <a:latin typeface="Arial" panose="020B0604020202020204" pitchFamily="34" charset="0"/>
              </a:rPr>
              <a:t>Lobes of the cerebral cortex</a:t>
            </a:r>
            <a:br>
              <a:rPr lang="en-US" dirty="0"/>
            </a:br>
            <a:r>
              <a:rPr lang="en-US" b="1" i="0" dirty="0">
                <a:solidFill>
                  <a:srgbClr val="000000"/>
                </a:solidFill>
                <a:effectLst/>
                <a:latin typeface="Arial" panose="020B0604020202020204" pitchFamily="34" charset="0"/>
              </a:rPr>
              <a:t>(right hemisphere view)</a:t>
            </a:r>
            <a:endParaRPr lang="en-US" dirty="0"/>
          </a:p>
        </p:txBody>
      </p:sp>
      <p:sp>
        <p:nvSpPr>
          <p:cNvPr id="9" name="TextBox 8">
            <a:extLst>
              <a:ext uri="{FF2B5EF4-FFF2-40B4-BE49-F238E27FC236}">
                <a16:creationId xmlns:a16="http://schemas.microsoft.com/office/drawing/2014/main" id="{56733637-7ECD-4122-E775-FF806BD5F182}"/>
              </a:ext>
            </a:extLst>
          </p:cNvPr>
          <p:cNvSpPr txBox="1"/>
          <p:nvPr/>
        </p:nvSpPr>
        <p:spPr>
          <a:xfrm>
            <a:off x="8840600" y="100142"/>
            <a:ext cx="2935800" cy="253916"/>
          </a:xfrm>
          <a:prstGeom prst="rect">
            <a:avLst/>
          </a:prstGeom>
          <a:noFill/>
        </p:spPr>
        <p:txBody>
          <a:bodyPr wrap="square">
            <a:spAutoFit/>
          </a:bodyPr>
          <a:lstStyle/>
          <a:p>
            <a:r>
              <a:rPr lang="en-US" sz="1050" dirty="0"/>
              <a:t>https://en.wikipedia.org/wiki/Lobes_of_the_brain</a:t>
            </a:r>
          </a:p>
        </p:txBody>
      </p:sp>
      <p:pic>
        <p:nvPicPr>
          <p:cNvPr id="2052" name="Picture 4" descr="undefined">
            <a:extLst>
              <a:ext uri="{FF2B5EF4-FFF2-40B4-BE49-F238E27FC236}">
                <a16:creationId xmlns:a16="http://schemas.microsoft.com/office/drawing/2014/main" id="{EC60D422-F77A-CCDD-182E-0EB8216CFD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6025" y="3298880"/>
            <a:ext cx="2790600" cy="27906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719A371-E369-CB55-216E-5A38248075E8}"/>
              </a:ext>
            </a:extLst>
          </p:cNvPr>
          <p:cNvSpPr txBox="1"/>
          <p:nvPr/>
        </p:nvSpPr>
        <p:spPr>
          <a:xfrm>
            <a:off x="7107600" y="6077978"/>
            <a:ext cx="5084400" cy="261610"/>
          </a:xfrm>
          <a:prstGeom prst="rect">
            <a:avLst/>
          </a:prstGeom>
          <a:noFill/>
        </p:spPr>
        <p:txBody>
          <a:bodyPr wrap="square">
            <a:spAutoFit/>
          </a:bodyPr>
          <a:lstStyle/>
          <a:p>
            <a:r>
              <a:rPr lang="en-US" sz="1100" dirty="0"/>
              <a:t>https://en.wikipedia.org/wiki/Limbic_system#/media/File:Limbic_lobe_hariadhi.svg</a:t>
            </a:r>
          </a:p>
        </p:txBody>
      </p:sp>
    </p:spTree>
    <p:extLst>
      <p:ext uri="{BB962C8B-B14F-4D97-AF65-F5344CB8AC3E}">
        <p14:creationId xmlns:p14="http://schemas.microsoft.com/office/powerpoint/2010/main" val="29364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415600" y="30175"/>
            <a:ext cx="11360800" cy="848451"/>
          </a:xfrm>
          <a:prstGeom prst="rect">
            <a:avLst/>
          </a:prstGeom>
        </p:spPr>
        <p:txBody>
          <a:bodyPr spcFirstLastPara="1" vert="horz" wrap="square" lIns="121900" tIns="121900" rIns="121900" bIns="121900" rtlCol="0" anchor="t" anchorCtr="0">
            <a:noAutofit/>
          </a:bodyPr>
          <a:lstStyle/>
          <a:p>
            <a:pPr algn="l">
              <a:lnSpc>
                <a:spcPct val="115000"/>
              </a:lnSpc>
            </a:pPr>
            <a:r>
              <a:rPr lang="en-US" sz="3200" b="1" dirty="0">
                <a:solidFill>
                  <a:srgbClr val="6091BA"/>
                </a:solidFill>
                <a:latin typeface="Open Sans"/>
                <a:ea typeface="Open Sans"/>
                <a:cs typeface="Open Sans"/>
                <a:sym typeface="Open Sans"/>
              </a:rPr>
              <a:t>Concept of firing rate in cycles/second or Hertz</a:t>
            </a:r>
            <a:endParaRPr sz="3200" b="1" dirty="0">
              <a:solidFill>
                <a:srgbClr val="6091BA"/>
              </a:solidFill>
              <a:latin typeface="Open Sans"/>
              <a:ea typeface="Open Sans"/>
              <a:cs typeface="Open Sans"/>
              <a:sym typeface="Open Sans"/>
            </a:endParaRPr>
          </a:p>
        </p:txBody>
      </p:sp>
      <p:sp>
        <p:nvSpPr>
          <p:cNvPr id="15" name="TextBox 14">
            <a:extLst>
              <a:ext uri="{FF2B5EF4-FFF2-40B4-BE49-F238E27FC236}">
                <a16:creationId xmlns:a16="http://schemas.microsoft.com/office/drawing/2014/main" id="{8FA24015-6AD6-D545-88FD-5B1C3DC53385}"/>
              </a:ext>
            </a:extLst>
          </p:cNvPr>
          <p:cNvSpPr txBox="1"/>
          <p:nvPr/>
        </p:nvSpPr>
        <p:spPr>
          <a:xfrm>
            <a:off x="287182" y="814970"/>
            <a:ext cx="11489218" cy="5859809"/>
          </a:xfrm>
          <a:prstGeom prst="rect">
            <a:avLst/>
          </a:prstGeom>
          <a:noFill/>
        </p:spPr>
        <p:txBody>
          <a:bodyPr wrap="square" lIns="91440" tIns="45720" rIns="91440" bIns="45720" rtlCol="0" anchor="t">
            <a:spAutoFit/>
          </a:bodyPr>
          <a:lstStyle/>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1. **Pendulum Swing**: Imagine a </a:t>
            </a:r>
            <a:r>
              <a:rPr lang="en-US" sz="2000" kern="100" dirty="0">
                <a:effectLst/>
                <a:latin typeface="Calibri" panose="020F0502020204030204" pitchFamily="34" charset="0"/>
                <a:ea typeface="Calibri" panose="020F0502020204030204" pitchFamily="34" charset="0"/>
                <a:cs typeface="Times New Roman" panose="02020603050405020304" pitchFamily="18" charset="0"/>
                <a:hlinkClick r:id="rId3"/>
              </a:rPr>
              <a:t>pendulum swinging back and forth</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One complete swing from one direction to the other and back again is one cycle. If it takes one second to complete this swing, it's one cycle per second or 1 Hertz. You can vary the length of the pendulum, or the force applied, to change the frequency (cycles per second) of its swing.</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2. **Sound Waves**: </a:t>
            </a:r>
            <a:r>
              <a:rPr lang="en-US" sz="2000" kern="100" dirty="0">
                <a:effectLst/>
                <a:latin typeface="Calibri" panose="020F0502020204030204" pitchFamily="34" charset="0"/>
                <a:ea typeface="Calibri" panose="020F0502020204030204" pitchFamily="34" charset="0"/>
                <a:cs typeface="Times New Roman" panose="02020603050405020304" pitchFamily="18" charset="0"/>
                <a:hlinkClick r:id="rId4"/>
              </a:rPr>
              <a:t>Sound travels in waves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and its frequency is measured in Hertz. For instance, a tuning fork vibrating at 440 Hz produces the musical note A. This means the air particles around the tuning fork vibrate back and forth 440 times per second, creating the sound we hear.</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3. **Electrical Devices**: The frequency of </a:t>
            </a:r>
            <a:r>
              <a:rPr lang="en-US" sz="2000" kern="100" dirty="0">
                <a:effectLst/>
                <a:latin typeface="Calibri" panose="020F0502020204030204" pitchFamily="34" charset="0"/>
                <a:ea typeface="Calibri" panose="020F0502020204030204" pitchFamily="34" charset="0"/>
                <a:cs typeface="Times New Roman" panose="02020603050405020304" pitchFamily="18" charset="0"/>
                <a:hlinkClick r:id="rId5"/>
              </a:rPr>
              <a:t>alternating current (AC)</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in power lines is typically 50 or 60 Hz. This frequency means that the electric current changes its direction 50 or 60 times per second.</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4. **Heart Rate**: </a:t>
            </a:r>
            <a:r>
              <a:rPr lang="en-US" sz="2000" kern="100" dirty="0">
                <a:effectLst/>
                <a:latin typeface="Calibri" panose="020F0502020204030204" pitchFamily="34" charset="0"/>
                <a:ea typeface="Calibri" panose="020F0502020204030204" pitchFamily="34" charset="0"/>
                <a:cs typeface="Times New Roman" panose="02020603050405020304" pitchFamily="18" charset="0"/>
                <a:hlinkClick r:id="rId6"/>
              </a:rPr>
              <a:t>Heart rate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is measured in beats per minute (bpm), which is related to cycles per second. If a person's heart beats at 60 beats per minute, it means their heart contracts and relaxes (completing one cycle) 60 times in one minute, which translates to 1 Hz or 1 cycle per second.</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5. **Bicycle Wheels**: The rotations of a bicycle wheel also illustrate cycles per second. If a wheel completes, say, two full rotations in one second, then it's rotating at 2 Hz or 2 cycles per second.</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These examples (generated by ChatGPT) can make the concept of cycles per second more tangible, showing how often something repeats or oscillates within a specific time frame.</a:t>
            </a:r>
          </a:p>
        </p:txBody>
      </p:sp>
      <p:sp>
        <p:nvSpPr>
          <p:cNvPr id="5" name="Slide Number Placeholder 4">
            <a:extLst>
              <a:ext uri="{FF2B5EF4-FFF2-40B4-BE49-F238E27FC236}">
                <a16:creationId xmlns:a16="http://schemas.microsoft.com/office/drawing/2014/main" id="{DBBF89AD-3E36-C47B-93E9-F55AA5E92650}"/>
              </a:ext>
            </a:extLst>
          </p:cNvPr>
          <p:cNvSpPr>
            <a:spLocks noGrp="1"/>
          </p:cNvSpPr>
          <p:nvPr>
            <p:ph type="sldNum" sz="quarter" idx="12"/>
          </p:nvPr>
        </p:nvSpPr>
        <p:spPr>
          <a:xfrm>
            <a:off x="8737600" y="6356351"/>
            <a:ext cx="2844800" cy="365125"/>
          </a:xfrm>
        </p:spPr>
        <p:txBody>
          <a:bodyPr/>
          <a:lstStyle/>
          <a:p>
            <a:fld id="{C40F1F0A-9684-4EE8-8794-C190BF40BB17}" type="slidenum">
              <a:rPr lang="en-US" smtClean="0"/>
              <a:pPr/>
              <a:t>9</a:t>
            </a:fld>
            <a:endParaRPr lang="en-US" dirty="0"/>
          </a:p>
        </p:txBody>
      </p:sp>
    </p:spTree>
    <p:extLst>
      <p:ext uri="{BB962C8B-B14F-4D97-AF65-F5344CB8AC3E}">
        <p14:creationId xmlns:p14="http://schemas.microsoft.com/office/powerpoint/2010/main" val="4192700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2209</Words>
  <Application>Microsoft Office PowerPoint</Application>
  <PresentationFormat>Widescreen</PresentationFormat>
  <Paragraphs>140</Paragraphs>
  <Slides>16</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Open Sans</vt:lpstr>
      <vt:lpstr>Office Theme</vt:lpstr>
      <vt:lpstr>Office Theme</vt:lpstr>
      <vt:lpstr>PowerPoint Presentation</vt:lpstr>
      <vt:lpstr>PowerPoint Presentation</vt:lpstr>
      <vt:lpstr>PowerPoint Presentation</vt:lpstr>
      <vt:lpstr>What is a neuron? What is a neural pathway/circuit?</vt:lpstr>
      <vt:lpstr>Receiving Inputs</vt:lpstr>
      <vt:lpstr>Producing an Output</vt:lpstr>
      <vt:lpstr>Connecting to another neuron and  passing on the electrical impulse</vt:lpstr>
      <vt:lpstr>Brain has lots of circuits/pathways</vt:lpstr>
      <vt:lpstr>Concept of firing rate in cycles/second or Hertz</vt:lpstr>
      <vt:lpstr>Firing Rates</vt:lpstr>
      <vt:lpstr>Where else are neurons/pathways located?</vt:lpstr>
      <vt:lpstr>PowerPoint Presentation</vt:lpstr>
      <vt:lpstr>Activity 1.2 - Sketching a Neuron</vt:lpstr>
      <vt:lpstr>Activity 1.3 - Sketching a Neural Pathway</vt:lpstr>
      <vt:lpstr>Vocabulary words for review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Nernst and Rest Potential</dc:title>
  <dc:creator>Charlie</dc:creator>
  <cp:lastModifiedBy>Dua Naim Chaker</cp:lastModifiedBy>
  <cp:revision>13</cp:revision>
  <dcterms:created xsi:type="dcterms:W3CDTF">2009-07-30T22:34:25Z</dcterms:created>
  <dcterms:modified xsi:type="dcterms:W3CDTF">2025-02-21T18:46:06Z</dcterms:modified>
</cp:coreProperties>
</file>