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5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Lst>
  <p:sldSz cx="9144000" cy="5143500" type="screen16x9"/>
  <p:notesSz cx="6858000" cy="9144000"/>
  <p:embeddedFontLst>
    <p:embeddedFont>
      <p:font typeface="Century Schoolbook" panose="02040604050505020304" pitchFamily="18" charset="0"/>
      <p:regular r:id="rId59"/>
      <p:bold r:id="rId60"/>
      <p:italic r:id="rId61"/>
      <p:boldItalic r:id="rId62"/>
    </p:embeddedFont>
    <p:embeddedFont>
      <p:font typeface="Didact Gothic" pitchFamily="2" charset="0"/>
      <p:regular r:id="rId63"/>
    </p:embeddedFont>
    <p:embeddedFont>
      <p:font typeface="Open Sans" pitchFamily="2" charset="0"/>
      <p:regular r:id="rId64"/>
      <p:bold r:id="rId65"/>
      <p:italic r:id="rId66"/>
      <p:boldItalic r:id="rId67"/>
    </p:embeddedFont>
    <p:embeddedFont>
      <p:font typeface="Roboto" panose="02000000000000000000" pitchFamily="2"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BDB8A98-E987-46DB-A85C-39CF2D81887C}">
  <a:tblStyle styleId="{1BDB8A98-E987-46DB-A85C-39CF2D81887C}"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84"/>
    <p:restoredTop sz="94658"/>
  </p:normalViewPr>
  <p:slideViewPr>
    <p:cSldViewPr snapToGrid="0">
      <p:cViewPr varScale="1">
        <p:scale>
          <a:sx n="136" d="100"/>
          <a:sy n="136" d="100"/>
        </p:scale>
        <p:origin x="400" y="4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5.fntdata"/><Relationship Id="rId68"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font" Target="fonts/font8.fntdata"/><Relationship Id="rId74"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00806bbf2d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4" name="Google Shape;144;g300806bbf2d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latin typeface="Calibri"/>
                <a:ea typeface="Calibri"/>
                <a:cs typeface="Calibri"/>
                <a:sym typeface="Calibri"/>
              </a:rPr>
              <a:t>Discuss a few of the applications.</a:t>
            </a:r>
            <a:endParaRPr sz="2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00806bbf2d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g300806bbf2d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00806bbf2d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1" name="Google Shape;171;g300806bbf2d_0_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00806bbf2d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9" name="Google Shape;179;g300806bbf2d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f7fa8bf085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2f7fa8bf085_0_8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latin typeface="Calibri"/>
                <a:ea typeface="Calibri"/>
                <a:cs typeface="Calibri"/>
                <a:sym typeface="Calibri"/>
              </a:rPr>
              <a:t>Discuss a few of the applications.</a:t>
            </a:r>
            <a:endParaRPr sz="2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00806bbf2d_0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7" name="Google Shape;197;g300806bbf2d_0_1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00806bbf2d_0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g300806bbf2d_0_1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00806bbf2d_0_1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g300806bbf2d_0_1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300806bbf2d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4" name="Google Shape;224;g300806bbf2d_0_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1. Frontal Lobe:</a:t>
            </a:r>
            <a:endParaRPr dirty="0"/>
          </a:p>
          <a:p>
            <a:pPr marL="0" lvl="0" indent="0" algn="l" rtl="0">
              <a:spcBef>
                <a:spcPts val="0"/>
              </a:spcBef>
              <a:spcAft>
                <a:spcPts val="0"/>
              </a:spcAft>
              <a:buClr>
                <a:schemeClr val="dk1"/>
              </a:buClr>
              <a:buSzPts val="1100"/>
              <a:buFont typeface="Arial"/>
              <a:buNone/>
            </a:pPr>
            <a:r>
              <a:rPr lang="en" dirty="0"/>
              <a:t>   - Executive functions (planning, decision-making, problem-solving)</a:t>
            </a:r>
            <a:endParaRPr dirty="0"/>
          </a:p>
          <a:p>
            <a:pPr marL="0" lvl="0" indent="0" algn="l" rtl="0">
              <a:spcBef>
                <a:spcPts val="0"/>
              </a:spcBef>
              <a:spcAft>
                <a:spcPts val="0"/>
              </a:spcAft>
              <a:buClr>
                <a:schemeClr val="dk1"/>
              </a:buClr>
              <a:buSzPts val="1100"/>
              <a:buFont typeface="Arial"/>
              <a:buNone/>
            </a:pPr>
            <a:r>
              <a:rPr lang="en" dirty="0"/>
              <a:t>   - Voluntary movement control</a:t>
            </a:r>
            <a:endParaRPr dirty="0"/>
          </a:p>
          <a:p>
            <a:pPr marL="0" lvl="0" indent="0" algn="l" rtl="0">
              <a:spcBef>
                <a:spcPts val="0"/>
              </a:spcBef>
              <a:spcAft>
                <a:spcPts val="0"/>
              </a:spcAft>
              <a:buClr>
                <a:schemeClr val="dk1"/>
              </a:buClr>
              <a:buSzPts val="1100"/>
              <a:buFont typeface="Arial"/>
              <a:buNone/>
            </a:pPr>
            <a:r>
              <a:rPr lang="en" dirty="0"/>
              <a:t>   - Emotional regulation</a:t>
            </a:r>
            <a:endParaRPr dirty="0"/>
          </a:p>
          <a:p>
            <a:pPr marL="0" lvl="0" indent="0" algn="l" rtl="0">
              <a:spcBef>
                <a:spcPts val="0"/>
              </a:spcBef>
              <a:spcAft>
                <a:spcPts val="0"/>
              </a:spcAft>
              <a:buClr>
                <a:schemeClr val="dk1"/>
              </a:buClr>
              <a:buSzPts val="1100"/>
              <a:buFont typeface="Arial"/>
              <a:buNone/>
            </a:pPr>
            <a:r>
              <a:rPr lang="en" dirty="0"/>
              <a:t>   - Personality</a:t>
            </a:r>
            <a:endParaRPr dirty="0"/>
          </a:p>
          <a:p>
            <a:pPr marL="0" lvl="0" indent="0" algn="l" rtl="0">
              <a:spcBef>
                <a:spcPts val="0"/>
              </a:spcBef>
              <a:spcAft>
                <a:spcPts val="0"/>
              </a:spcAft>
              <a:buClr>
                <a:schemeClr val="dk1"/>
              </a:buClr>
              <a:buSzPts val="1100"/>
              <a:buFont typeface="Arial"/>
              <a:buNone/>
            </a:pPr>
            <a:r>
              <a:rPr lang="en" dirty="0"/>
              <a:t>   - Language production (Broca's area)</a:t>
            </a:r>
            <a:endParaRPr dirty="0"/>
          </a:p>
          <a:p>
            <a:pPr marL="0" lvl="0" indent="0" algn="l" rtl="0">
              <a:spcBef>
                <a:spcPts val="0"/>
              </a:spcBef>
              <a:spcAft>
                <a:spcPts val="0"/>
              </a:spcAft>
              <a:buClr>
                <a:schemeClr val="dk1"/>
              </a:buClr>
              <a:buSzPts val="1100"/>
              <a:buFont typeface="Arial"/>
              <a:buNone/>
            </a:pPr>
            <a:r>
              <a:rPr lang="en" dirty="0"/>
              <a:t>   - Working memory</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2. Parietal Lobe:</a:t>
            </a:r>
            <a:endParaRPr dirty="0"/>
          </a:p>
          <a:p>
            <a:pPr marL="0" lvl="0" indent="0" algn="l" rtl="0">
              <a:spcBef>
                <a:spcPts val="0"/>
              </a:spcBef>
              <a:spcAft>
                <a:spcPts val="0"/>
              </a:spcAft>
              <a:buClr>
                <a:schemeClr val="dk1"/>
              </a:buClr>
              <a:buSzPts val="1100"/>
              <a:buFont typeface="Arial"/>
              <a:buNone/>
            </a:pPr>
            <a:r>
              <a:rPr lang="en" dirty="0"/>
              <a:t>   - Sensory information processing (touch, temperature, pressure)</a:t>
            </a:r>
            <a:endParaRPr dirty="0"/>
          </a:p>
          <a:p>
            <a:pPr marL="0" lvl="0" indent="0" algn="l" rtl="0">
              <a:spcBef>
                <a:spcPts val="0"/>
              </a:spcBef>
              <a:spcAft>
                <a:spcPts val="0"/>
              </a:spcAft>
              <a:buClr>
                <a:schemeClr val="dk1"/>
              </a:buClr>
              <a:buSzPts val="1100"/>
              <a:buFont typeface="Arial"/>
              <a:buNone/>
            </a:pPr>
            <a:r>
              <a:rPr lang="en" dirty="0"/>
              <a:t>   - Spatial awareness and navigation</a:t>
            </a:r>
            <a:endParaRPr dirty="0"/>
          </a:p>
          <a:p>
            <a:pPr marL="0" lvl="0" indent="0" algn="l" rtl="0">
              <a:spcBef>
                <a:spcPts val="0"/>
              </a:spcBef>
              <a:spcAft>
                <a:spcPts val="0"/>
              </a:spcAft>
              <a:buClr>
                <a:schemeClr val="dk1"/>
              </a:buClr>
              <a:buSzPts val="1100"/>
              <a:buFont typeface="Arial"/>
              <a:buNone/>
            </a:pPr>
            <a:r>
              <a:rPr lang="en" dirty="0"/>
              <a:t>   - Mathematical calculations</a:t>
            </a:r>
            <a:endParaRPr dirty="0"/>
          </a:p>
          <a:p>
            <a:pPr marL="0" lvl="0" indent="0" algn="l" rtl="0">
              <a:spcBef>
                <a:spcPts val="0"/>
              </a:spcBef>
              <a:spcAft>
                <a:spcPts val="0"/>
              </a:spcAft>
              <a:buClr>
                <a:schemeClr val="dk1"/>
              </a:buClr>
              <a:buSzPts val="1100"/>
              <a:buFont typeface="Arial"/>
              <a:buNone/>
            </a:pPr>
            <a:r>
              <a:rPr lang="en" dirty="0"/>
              <a:t>   - Language comprehension</a:t>
            </a:r>
            <a:endParaRPr dirty="0"/>
          </a:p>
          <a:p>
            <a:pPr marL="0" lvl="0" indent="0" algn="l" rtl="0">
              <a:spcBef>
                <a:spcPts val="0"/>
              </a:spcBef>
              <a:spcAft>
                <a:spcPts val="0"/>
              </a:spcAft>
              <a:buClr>
                <a:schemeClr val="dk1"/>
              </a:buClr>
              <a:buSzPts val="1100"/>
              <a:buFont typeface="Arial"/>
              <a:buNone/>
            </a:pPr>
            <a:r>
              <a:rPr lang="en" dirty="0"/>
              <a:t>   - Body awareness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3. Temporal Lobe:</a:t>
            </a:r>
            <a:endParaRPr dirty="0"/>
          </a:p>
          <a:p>
            <a:pPr marL="0" lvl="0" indent="0" algn="l" rtl="0">
              <a:spcBef>
                <a:spcPts val="0"/>
              </a:spcBef>
              <a:spcAft>
                <a:spcPts val="0"/>
              </a:spcAft>
              <a:buClr>
                <a:schemeClr val="dk1"/>
              </a:buClr>
              <a:buSzPts val="1100"/>
              <a:buFont typeface="Arial"/>
              <a:buNone/>
            </a:pPr>
            <a:r>
              <a:rPr lang="en" dirty="0"/>
              <a:t>   - Auditory processing</a:t>
            </a:r>
            <a:endParaRPr dirty="0"/>
          </a:p>
          <a:p>
            <a:pPr marL="0" lvl="0" indent="0" algn="l" rtl="0">
              <a:spcBef>
                <a:spcPts val="0"/>
              </a:spcBef>
              <a:spcAft>
                <a:spcPts val="0"/>
              </a:spcAft>
              <a:buClr>
                <a:schemeClr val="dk1"/>
              </a:buClr>
              <a:buSzPts val="1100"/>
              <a:buFont typeface="Arial"/>
              <a:buNone/>
            </a:pPr>
            <a:r>
              <a:rPr lang="en" dirty="0"/>
              <a:t>   - Memory formation and storage</a:t>
            </a:r>
            <a:endParaRPr dirty="0"/>
          </a:p>
          <a:p>
            <a:pPr marL="0" lvl="0" indent="0" algn="l" rtl="0">
              <a:spcBef>
                <a:spcPts val="0"/>
              </a:spcBef>
              <a:spcAft>
                <a:spcPts val="0"/>
              </a:spcAft>
              <a:buClr>
                <a:schemeClr val="dk1"/>
              </a:buClr>
              <a:buSzPts val="1100"/>
              <a:buFont typeface="Arial"/>
              <a:buNone/>
            </a:pPr>
            <a:r>
              <a:rPr lang="en" dirty="0"/>
              <a:t>   - Language comprehension (Wernicke's area)</a:t>
            </a:r>
            <a:endParaRPr dirty="0"/>
          </a:p>
          <a:p>
            <a:pPr marL="0" lvl="0" indent="0" algn="l" rtl="0">
              <a:spcBef>
                <a:spcPts val="0"/>
              </a:spcBef>
              <a:spcAft>
                <a:spcPts val="0"/>
              </a:spcAft>
              <a:buClr>
                <a:schemeClr val="dk1"/>
              </a:buClr>
              <a:buSzPts val="1100"/>
              <a:buFont typeface="Arial"/>
              <a:buNone/>
            </a:pPr>
            <a:r>
              <a:rPr lang="en" dirty="0"/>
              <a:t>   - Emotion processing</a:t>
            </a:r>
            <a:endParaRPr dirty="0"/>
          </a:p>
          <a:p>
            <a:pPr marL="0" lvl="0" indent="0" algn="l" rtl="0">
              <a:spcBef>
                <a:spcPts val="0"/>
              </a:spcBef>
              <a:spcAft>
                <a:spcPts val="0"/>
              </a:spcAft>
              <a:buClr>
                <a:schemeClr val="dk1"/>
              </a:buClr>
              <a:buSzPts val="1100"/>
              <a:buFont typeface="Arial"/>
              <a:buNone/>
            </a:pPr>
            <a:r>
              <a:rPr lang="en" dirty="0"/>
              <a:t>   - Visual recognition of faces and objects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4. Occipital Lobe:</a:t>
            </a:r>
            <a:endParaRPr dirty="0"/>
          </a:p>
          <a:p>
            <a:pPr marL="0" lvl="0" indent="0" algn="l" rtl="0">
              <a:spcBef>
                <a:spcPts val="0"/>
              </a:spcBef>
              <a:spcAft>
                <a:spcPts val="0"/>
              </a:spcAft>
              <a:buClr>
                <a:schemeClr val="dk1"/>
              </a:buClr>
              <a:buSzPts val="1100"/>
              <a:buFont typeface="Arial"/>
              <a:buNone/>
            </a:pPr>
            <a:r>
              <a:rPr lang="en" dirty="0"/>
              <a:t>   - Visual processing</a:t>
            </a:r>
            <a:endParaRPr dirty="0"/>
          </a:p>
          <a:p>
            <a:pPr marL="0" lvl="0" indent="0" algn="l" rtl="0">
              <a:spcBef>
                <a:spcPts val="0"/>
              </a:spcBef>
              <a:spcAft>
                <a:spcPts val="0"/>
              </a:spcAft>
              <a:buClr>
                <a:schemeClr val="dk1"/>
              </a:buClr>
              <a:buSzPts val="1100"/>
              <a:buFont typeface="Arial"/>
              <a:buNone/>
            </a:pPr>
            <a:r>
              <a:rPr lang="en" dirty="0"/>
              <a:t>   - Color recognition</a:t>
            </a:r>
            <a:endParaRPr dirty="0"/>
          </a:p>
          <a:p>
            <a:pPr marL="0" lvl="0" indent="0" algn="l" rtl="0">
              <a:spcBef>
                <a:spcPts val="0"/>
              </a:spcBef>
              <a:spcAft>
                <a:spcPts val="0"/>
              </a:spcAft>
              <a:buClr>
                <a:schemeClr val="dk1"/>
              </a:buClr>
              <a:buSzPts val="1100"/>
              <a:buFont typeface="Arial"/>
              <a:buNone/>
            </a:pPr>
            <a:r>
              <a:rPr lang="en" dirty="0"/>
              <a:t>   - Reading and visual comprehension</a:t>
            </a:r>
            <a:endParaRPr dirty="0"/>
          </a:p>
          <a:p>
            <a:pPr marL="0" lvl="0" indent="0" algn="l" rtl="0">
              <a:spcBef>
                <a:spcPts val="0"/>
              </a:spcBef>
              <a:spcAft>
                <a:spcPts val="0"/>
              </a:spcAft>
              <a:buClr>
                <a:schemeClr val="dk1"/>
              </a:buClr>
              <a:buSzPts val="1100"/>
              <a:buFont typeface="Arial"/>
              <a:buNone/>
            </a:pPr>
            <a:r>
              <a:rPr lang="en" dirty="0"/>
              <a:t>   - Depth perception</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5. Cerebellum:</a:t>
            </a:r>
            <a:endParaRPr dirty="0"/>
          </a:p>
          <a:p>
            <a:pPr marL="0" lvl="0" indent="0" algn="l" rtl="0">
              <a:spcBef>
                <a:spcPts val="0"/>
              </a:spcBef>
              <a:spcAft>
                <a:spcPts val="0"/>
              </a:spcAft>
              <a:buClr>
                <a:schemeClr val="dk1"/>
              </a:buClr>
              <a:buSzPts val="1100"/>
              <a:buFont typeface="Arial"/>
              <a:buNone/>
            </a:pPr>
            <a:r>
              <a:rPr lang="en" dirty="0"/>
              <a:t>   - Motor coordination and balance</a:t>
            </a:r>
            <a:endParaRPr dirty="0"/>
          </a:p>
          <a:p>
            <a:pPr marL="0" lvl="0" indent="0" algn="l" rtl="0">
              <a:spcBef>
                <a:spcPts val="0"/>
              </a:spcBef>
              <a:spcAft>
                <a:spcPts val="0"/>
              </a:spcAft>
              <a:buClr>
                <a:schemeClr val="dk1"/>
              </a:buClr>
              <a:buSzPts val="1100"/>
              <a:buFont typeface="Arial"/>
              <a:buNone/>
            </a:pPr>
            <a:r>
              <a:rPr lang="en" dirty="0"/>
              <a:t>   - Fine-tuning of movement</a:t>
            </a:r>
            <a:endParaRPr dirty="0"/>
          </a:p>
          <a:p>
            <a:pPr marL="0" lvl="0" indent="0" algn="l" rtl="0">
              <a:spcBef>
                <a:spcPts val="0"/>
              </a:spcBef>
              <a:spcAft>
                <a:spcPts val="0"/>
              </a:spcAft>
              <a:buClr>
                <a:schemeClr val="dk1"/>
              </a:buClr>
              <a:buSzPts val="1100"/>
              <a:buFont typeface="Arial"/>
              <a:buNone/>
            </a:pPr>
            <a:r>
              <a:rPr lang="en" dirty="0"/>
              <a:t>   - Motor learning and memory</a:t>
            </a:r>
            <a:endParaRPr dirty="0"/>
          </a:p>
          <a:p>
            <a:pPr marL="0" lvl="0" indent="0" algn="l" rtl="0">
              <a:spcBef>
                <a:spcPts val="0"/>
              </a:spcBef>
              <a:spcAft>
                <a:spcPts val="0"/>
              </a:spcAft>
              <a:buClr>
                <a:schemeClr val="dk1"/>
              </a:buClr>
              <a:buSzPts val="1100"/>
              <a:buFont typeface="Arial"/>
              <a:buNone/>
            </a:pPr>
            <a:r>
              <a:rPr lang="en" dirty="0"/>
              <a:t>   - Some cognitive functions (attention, language)</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6. Brain Stem:</a:t>
            </a:r>
            <a:endParaRPr dirty="0"/>
          </a:p>
          <a:p>
            <a:pPr marL="0" lvl="0" indent="0" algn="l" rtl="0">
              <a:spcBef>
                <a:spcPts val="0"/>
              </a:spcBef>
              <a:spcAft>
                <a:spcPts val="0"/>
              </a:spcAft>
              <a:buClr>
                <a:schemeClr val="dk1"/>
              </a:buClr>
              <a:buSzPts val="1100"/>
              <a:buFont typeface="Arial"/>
              <a:buNone/>
            </a:pPr>
            <a:r>
              <a:rPr lang="en" dirty="0"/>
              <a:t>   - Vital life functions (breathing, heart rate, blood pressure)</a:t>
            </a:r>
            <a:endParaRPr dirty="0"/>
          </a:p>
          <a:p>
            <a:pPr marL="0" lvl="0" indent="0" algn="l" rtl="0">
              <a:spcBef>
                <a:spcPts val="0"/>
              </a:spcBef>
              <a:spcAft>
                <a:spcPts val="0"/>
              </a:spcAft>
              <a:buClr>
                <a:schemeClr val="dk1"/>
              </a:buClr>
              <a:buSzPts val="1100"/>
              <a:buFont typeface="Arial"/>
              <a:buNone/>
            </a:pPr>
            <a:r>
              <a:rPr lang="en" dirty="0"/>
              <a:t>   - Sleep-wake cycles</a:t>
            </a:r>
            <a:endParaRPr dirty="0"/>
          </a:p>
          <a:p>
            <a:pPr marL="0" lvl="0" indent="0" algn="l" rtl="0">
              <a:spcBef>
                <a:spcPts val="0"/>
              </a:spcBef>
              <a:spcAft>
                <a:spcPts val="0"/>
              </a:spcAft>
              <a:buClr>
                <a:schemeClr val="dk1"/>
              </a:buClr>
              <a:buSzPts val="1100"/>
              <a:buFont typeface="Arial"/>
              <a:buNone/>
            </a:pPr>
            <a:r>
              <a:rPr lang="en" dirty="0"/>
              <a:t>   - Arousal and consciousness</a:t>
            </a:r>
            <a:endParaRPr dirty="0"/>
          </a:p>
          <a:p>
            <a:pPr marL="0" lvl="0" indent="0" algn="l" rtl="0">
              <a:spcBef>
                <a:spcPts val="0"/>
              </a:spcBef>
              <a:spcAft>
                <a:spcPts val="0"/>
              </a:spcAft>
              <a:buClr>
                <a:schemeClr val="dk1"/>
              </a:buClr>
              <a:buSzPts val="1100"/>
              <a:buFont typeface="Arial"/>
              <a:buNone/>
            </a:pPr>
            <a:r>
              <a:rPr lang="en" dirty="0"/>
              <a:t>   - Relaying information between the brain and spinal cord</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Each of these areas works in conjunction with others to perform complex tasks. The brain's ability to process information and control various functions relies on the intricate connections between these regions.</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dirty="0"/>
              <a:t>Would you like me to elaborate on any specific part or function?</a:t>
            </a: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300806bbf2d_0_1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7" name="Google Shape;237;g300806bbf2d_0_1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1. Frontal Lobe:</a:t>
            </a:r>
            <a:endParaRPr dirty="0"/>
          </a:p>
          <a:p>
            <a:pPr marL="0" lvl="0" indent="0" algn="l" rtl="0">
              <a:spcBef>
                <a:spcPts val="0"/>
              </a:spcBef>
              <a:spcAft>
                <a:spcPts val="0"/>
              </a:spcAft>
              <a:buSzPts val="1100"/>
              <a:buNone/>
            </a:pPr>
            <a:r>
              <a:rPr lang="en" dirty="0"/>
              <a:t>   - Executive functions (planning, decision-making, problem-solving)</a:t>
            </a:r>
            <a:endParaRPr dirty="0"/>
          </a:p>
          <a:p>
            <a:pPr marL="0" lvl="0" indent="0" algn="l" rtl="0">
              <a:spcBef>
                <a:spcPts val="0"/>
              </a:spcBef>
              <a:spcAft>
                <a:spcPts val="0"/>
              </a:spcAft>
              <a:buSzPts val="1100"/>
              <a:buNone/>
            </a:pPr>
            <a:r>
              <a:rPr lang="en" dirty="0"/>
              <a:t>   - Voluntary movement control</a:t>
            </a:r>
            <a:endParaRPr dirty="0"/>
          </a:p>
          <a:p>
            <a:pPr marL="0" lvl="0" indent="0" algn="l" rtl="0">
              <a:spcBef>
                <a:spcPts val="0"/>
              </a:spcBef>
              <a:spcAft>
                <a:spcPts val="0"/>
              </a:spcAft>
              <a:buSzPts val="1100"/>
              <a:buNone/>
            </a:pPr>
            <a:r>
              <a:rPr lang="en" dirty="0"/>
              <a:t>   - Emotional regulation</a:t>
            </a:r>
            <a:endParaRPr dirty="0"/>
          </a:p>
          <a:p>
            <a:pPr marL="0" lvl="0" indent="0" algn="l" rtl="0">
              <a:spcBef>
                <a:spcPts val="0"/>
              </a:spcBef>
              <a:spcAft>
                <a:spcPts val="0"/>
              </a:spcAft>
              <a:buSzPts val="1100"/>
              <a:buNone/>
            </a:pPr>
            <a:r>
              <a:rPr lang="en" dirty="0"/>
              <a:t>   - Personality</a:t>
            </a:r>
            <a:endParaRPr dirty="0"/>
          </a:p>
          <a:p>
            <a:pPr marL="0" lvl="0" indent="0" algn="l" rtl="0">
              <a:spcBef>
                <a:spcPts val="0"/>
              </a:spcBef>
              <a:spcAft>
                <a:spcPts val="0"/>
              </a:spcAft>
              <a:buSzPts val="1100"/>
              <a:buNone/>
            </a:pPr>
            <a:r>
              <a:rPr lang="en" dirty="0"/>
              <a:t>   - Language production (Broca's area)</a:t>
            </a:r>
            <a:endParaRPr dirty="0"/>
          </a:p>
          <a:p>
            <a:pPr marL="0" lvl="0" indent="0" algn="l" rtl="0">
              <a:spcBef>
                <a:spcPts val="0"/>
              </a:spcBef>
              <a:spcAft>
                <a:spcPts val="0"/>
              </a:spcAft>
              <a:buSzPts val="1100"/>
              <a:buNone/>
            </a:pPr>
            <a:r>
              <a:rPr lang="en" dirty="0"/>
              <a:t>   - Working memory</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2. Parietal Lobe:</a:t>
            </a:r>
            <a:endParaRPr dirty="0"/>
          </a:p>
          <a:p>
            <a:pPr marL="0" lvl="0" indent="0" algn="l" rtl="0">
              <a:spcBef>
                <a:spcPts val="0"/>
              </a:spcBef>
              <a:spcAft>
                <a:spcPts val="0"/>
              </a:spcAft>
              <a:buSzPts val="1100"/>
              <a:buNone/>
            </a:pPr>
            <a:r>
              <a:rPr lang="en" dirty="0"/>
              <a:t>   - Sensory information processing (touch, temperature, pressure)</a:t>
            </a:r>
            <a:endParaRPr dirty="0"/>
          </a:p>
          <a:p>
            <a:pPr marL="0" lvl="0" indent="0" algn="l" rtl="0">
              <a:spcBef>
                <a:spcPts val="0"/>
              </a:spcBef>
              <a:spcAft>
                <a:spcPts val="0"/>
              </a:spcAft>
              <a:buSzPts val="1100"/>
              <a:buNone/>
            </a:pPr>
            <a:r>
              <a:rPr lang="en" dirty="0"/>
              <a:t>   - Spatial awareness and navigation</a:t>
            </a:r>
            <a:endParaRPr dirty="0"/>
          </a:p>
          <a:p>
            <a:pPr marL="0" lvl="0" indent="0" algn="l" rtl="0">
              <a:spcBef>
                <a:spcPts val="0"/>
              </a:spcBef>
              <a:spcAft>
                <a:spcPts val="0"/>
              </a:spcAft>
              <a:buSzPts val="1100"/>
              <a:buNone/>
            </a:pPr>
            <a:r>
              <a:rPr lang="en" dirty="0"/>
              <a:t>   - Mathematical calculations</a:t>
            </a:r>
            <a:endParaRPr dirty="0"/>
          </a:p>
          <a:p>
            <a:pPr marL="0" lvl="0" indent="0" algn="l" rtl="0">
              <a:spcBef>
                <a:spcPts val="0"/>
              </a:spcBef>
              <a:spcAft>
                <a:spcPts val="0"/>
              </a:spcAft>
              <a:buSzPts val="1100"/>
              <a:buNone/>
            </a:pPr>
            <a:r>
              <a:rPr lang="en" dirty="0"/>
              <a:t>   - Language comprehension</a:t>
            </a:r>
            <a:endParaRPr dirty="0"/>
          </a:p>
          <a:p>
            <a:pPr marL="0" lvl="0" indent="0" algn="l" rtl="0">
              <a:spcBef>
                <a:spcPts val="0"/>
              </a:spcBef>
              <a:spcAft>
                <a:spcPts val="0"/>
              </a:spcAft>
              <a:buSzPts val="1100"/>
              <a:buNone/>
            </a:pPr>
            <a:r>
              <a:rPr lang="en" dirty="0"/>
              <a:t>   - Body awareness</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3. Temporal Lobe:</a:t>
            </a:r>
            <a:endParaRPr dirty="0"/>
          </a:p>
          <a:p>
            <a:pPr marL="0" lvl="0" indent="0" algn="l" rtl="0">
              <a:spcBef>
                <a:spcPts val="0"/>
              </a:spcBef>
              <a:spcAft>
                <a:spcPts val="0"/>
              </a:spcAft>
              <a:buSzPts val="1100"/>
              <a:buNone/>
            </a:pPr>
            <a:r>
              <a:rPr lang="en" dirty="0"/>
              <a:t>   - Auditory processing</a:t>
            </a:r>
            <a:endParaRPr dirty="0"/>
          </a:p>
          <a:p>
            <a:pPr marL="0" lvl="0" indent="0" algn="l" rtl="0">
              <a:spcBef>
                <a:spcPts val="0"/>
              </a:spcBef>
              <a:spcAft>
                <a:spcPts val="0"/>
              </a:spcAft>
              <a:buSzPts val="1100"/>
              <a:buNone/>
            </a:pPr>
            <a:r>
              <a:rPr lang="en" dirty="0"/>
              <a:t>   - Memory formation and storage</a:t>
            </a:r>
            <a:endParaRPr dirty="0"/>
          </a:p>
          <a:p>
            <a:pPr marL="0" lvl="0" indent="0" algn="l" rtl="0">
              <a:spcBef>
                <a:spcPts val="0"/>
              </a:spcBef>
              <a:spcAft>
                <a:spcPts val="0"/>
              </a:spcAft>
              <a:buSzPts val="1100"/>
              <a:buNone/>
            </a:pPr>
            <a:r>
              <a:rPr lang="en" dirty="0"/>
              <a:t>   - Language comprehension (Wernicke's area)</a:t>
            </a:r>
            <a:endParaRPr dirty="0"/>
          </a:p>
          <a:p>
            <a:pPr marL="0" lvl="0" indent="0" algn="l" rtl="0">
              <a:spcBef>
                <a:spcPts val="0"/>
              </a:spcBef>
              <a:spcAft>
                <a:spcPts val="0"/>
              </a:spcAft>
              <a:buSzPts val="1100"/>
              <a:buNone/>
            </a:pPr>
            <a:r>
              <a:rPr lang="en" dirty="0"/>
              <a:t>   - Emotion processing</a:t>
            </a:r>
            <a:endParaRPr dirty="0"/>
          </a:p>
          <a:p>
            <a:pPr marL="0" lvl="0" indent="0" algn="l" rtl="0">
              <a:spcBef>
                <a:spcPts val="0"/>
              </a:spcBef>
              <a:spcAft>
                <a:spcPts val="0"/>
              </a:spcAft>
              <a:buSzPts val="1100"/>
              <a:buNone/>
            </a:pPr>
            <a:r>
              <a:rPr lang="en" dirty="0"/>
              <a:t>   - Visual recognition of faces and objects</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4. Occipital Lobe:</a:t>
            </a:r>
            <a:endParaRPr dirty="0"/>
          </a:p>
          <a:p>
            <a:pPr marL="0" lvl="0" indent="0" algn="l" rtl="0">
              <a:spcBef>
                <a:spcPts val="0"/>
              </a:spcBef>
              <a:spcAft>
                <a:spcPts val="0"/>
              </a:spcAft>
              <a:buSzPts val="1100"/>
              <a:buNone/>
            </a:pPr>
            <a:r>
              <a:rPr lang="en" dirty="0"/>
              <a:t>   - Visual processing</a:t>
            </a:r>
            <a:endParaRPr dirty="0"/>
          </a:p>
          <a:p>
            <a:pPr marL="0" lvl="0" indent="0" algn="l" rtl="0">
              <a:spcBef>
                <a:spcPts val="0"/>
              </a:spcBef>
              <a:spcAft>
                <a:spcPts val="0"/>
              </a:spcAft>
              <a:buSzPts val="1100"/>
              <a:buNone/>
            </a:pPr>
            <a:r>
              <a:rPr lang="en" dirty="0"/>
              <a:t>   - Color recognition</a:t>
            </a:r>
            <a:endParaRPr dirty="0"/>
          </a:p>
          <a:p>
            <a:pPr marL="0" lvl="0" indent="0" algn="l" rtl="0">
              <a:spcBef>
                <a:spcPts val="0"/>
              </a:spcBef>
              <a:spcAft>
                <a:spcPts val="0"/>
              </a:spcAft>
              <a:buSzPts val="1100"/>
              <a:buNone/>
            </a:pPr>
            <a:r>
              <a:rPr lang="en" dirty="0"/>
              <a:t>   - Reading and visual comprehension</a:t>
            </a:r>
            <a:endParaRPr dirty="0"/>
          </a:p>
          <a:p>
            <a:pPr marL="0" lvl="0" indent="0" algn="l" rtl="0">
              <a:spcBef>
                <a:spcPts val="0"/>
              </a:spcBef>
              <a:spcAft>
                <a:spcPts val="0"/>
              </a:spcAft>
              <a:buSzPts val="1100"/>
              <a:buNone/>
            </a:pPr>
            <a:r>
              <a:rPr lang="en" dirty="0"/>
              <a:t>   - Depth perception</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5. Cerebellum:</a:t>
            </a:r>
            <a:endParaRPr dirty="0"/>
          </a:p>
          <a:p>
            <a:pPr marL="0" lvl="0" indent="0" algn="l" rtl="0">
              <a:spcBef>
                <a:spcPts val="0"/>
              </a:spcBef>
              <a:spcAft>
                <a:spcPts val="0"/>
              </a:spcAft>
              <a:buSzPts val="1100"/>
              <a:buNone/>
            </a:pPr>
            <a:r>
              <a:rPr lang="en" dirty="0"/>
              <a:t>   - Motor coordination and balance</a:t>
            </a:r>
            <a:endParaRPr dirty="0"/>
          </a:p>
          <a:p>
            <a:pPr marL="0" lvl="0" indent="0" algn="l" rtl="0">
              <a:spcBef>
                <a:spcPts val="0"/>
              </a:spcBef>
              <a:spcAft>
                <a:spcPts val="0"/>
              </a:spcAft>
              <a:buSzPts val="1100"/>
              <a:buNone/>
            </a:pPr>
            <a:r>
              <a:rPr lang="en" dirty="0"/>
              <a:t>   - Fine-tuning of movement</a:t>
            </a:r>
            <a:endParaRPr dirty="0"/>
          </a:p>
          <a:p>
            <a:pPr marL="0" lvl="0" indent="0" algn="l" rtl="0">
              <a:spcBef>
                <a:spcPts val="0"/>
              </a:spcBef>
              <a:spcAft>
                <a:spcPts val="0"/>
              </a:spcAft>
              <a:buSzPts val="1100"/>
              <a:buNone/>
            </a:pPr>
            <a:r>
              <a:rPr lang="en" dirty="0"/>
              <a:t>   - Motor learning and memory</a:t>
            </a:r>
            <a:endParaRPr dirty="0"/>
          </a:p>
          <a:p>
            <a:pPr marL="0" lvl="0" indent="0" algn="l" rtl="0">
              <a:spcBef>
                <a:spcPts val="0"/>
              </a:spcBef>
              <a:spcAft>
                <a:spcPts val="0"/>
              </a:spcAft>
              <a:buSzPts val="1100"/>
              <a:buNone/>
            </a:pPr>
            <a:r>
              <a:rPr lang="en" dirty="0"/>
              <a:t>   - Some cognitive functions (attention, language)</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6. Brain Stem:</a:t>
            </a:r>
            <a:endParaRPr dirty="0"/>
          </a:p>
          <a:p>
            <a:pPr marL="0" lvl="0" indent="0" algn="l" rtl="0">
              <a:spcBef>
                <a:spcPts val="0"/>
              </a:spcBef>
              <a:spcAft>
                <a:spcPts val="0"/>
              </a:spcAft>
              <a:buSzPts val="1100"/>
              <a:buNone/>
            </a:pPr>
            <a:r>
              <a:rPr lang="en" dirty="0"/>
              <a:t>   - Vital life functions (breathing, heart rate, blood pressure)</a:t>
            </a:r>
            <a:endParaRPr dirty="0"/>
          </a:p>
          <a:p>
            <a:pPr marL="0" lvl="0" indent="0" algn="l" rtl="0">
              <a:spcBef>
                <a:spcPts val="0"/>
              </a:spcBef>
              <a:spcAft>
                <a:spcPts val="0"/>
              </a:spcAft>
              <a:buSzPts val="1100"/>
              <a:buNone/>
            </a:pPr>
            <a:r>
              <a:rPr lang="en" dirty="0"/>
              <a:t>   - Sleep-wake cycles</a:t>
            </a:r>
            <a:endParaRPr dirty="0"/>
          </a:p>
          <a:p>
            <a:pPr marL="0" lvl="0" indent="0" algn="l" rtl="0">
              <a:spcBef>
                <a:spcPts val="0"/>
              </a:spcBef>
              <a:spcAft>
                <a:spcPts val="0"/>
              </a:spcAft>
              <a:buSzPts val="1100"/>
              <a:buNone/>
            </a:pPr>
            <a:r>
              <a:rPr lang="en" dirty="0"/>
              <a:t>   - Arousal and consciousness</a:t>
            </a:r>
            <a:endParaRPr dirty="0"/>
          </a:p>
          <a:p>
            <a:pPr marL="0" lvl="0" indent="0" algn="l" rtl="0">
              <a:spcBef>
                <a:spcPts val="0"/>
              </a:spcBef>
              <a:spcAft>
                <a:spcPts val="0"/>
              </a:spcAft>
              <a:buSzPts val="1100"/>
              <a:buNone/>
            </a:pPr>
            <a:r>
              <a:rPr lang="en" dirty="0"/>
              <a:t>   - Relaying information between the brain and spinal cord</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Each of these areas works in conjunction with others to perform complex tasks. The brain's ability to process information and control various functions relies on the intricate connections between these regions.</a:t>
            </a:r>
            <a:endParaRPr dirty="0"/>
          </a:p>
          <a:p>
            <a:pPr marL="0" lvl="0" indent="0" algn="l" rtl="0">
              <a:spcBef>
                <a:spcPts val="0"/>
              </a:spcBef>
              <a:spcAft>
                <a:spcPts val="0"/>
              </a:spcAft>
              <a:buSzPts val="1100"/>
              <a:buNone/>
            </a:pPr>
            <a:endParaRPr dirty="0"/>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00806bbf2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300806bbf2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00806bbf2d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0" name="Google Shape;250;g300806bbf2d_0_2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SzPts val="1800"/>
              <a:buAutoNum type="arabicPeriod"/>
            </a:pPr>
            <a:endParaRPr sz="1800" b="1"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2f7fa8bf085_0_3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2f7fa8bf085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2f7fa8bf085_0_3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2f7fa8bf085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300806bbf2d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6" name="Google Shape;266;g300806bbf2d_0_3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00806bbf2d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300806bbf2d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2f7fa8bf085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1" name="Google Shape;281;g2f7fa8bf085_0_3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2f7fa8bf085_0_3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g2f7fa8bf085_0_3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2f7fa8bf085_0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1" name="Google Shape;291;g2f7fa8bf085_0_3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f7fa8bf085_0_3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6" name="Google Shape;296;g2f7fa8bf085_0_3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300806bbf2d_0_3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1" name="Google Shape;311;g300806bbf2d_0_3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latin typeface="Calibri"/>
                <a:ea typeface="Calibri"/>
                <a:cs typeface="Calibri"/>
                <a:sym typeface="Calibri"/>
              </a:rPr>
              <a:t>Ask students if they know how any of the sensors might be used for different applications in the smartphone. Discuss a few of the applications.</a:t>
            </a:r>
            <a:endParaRPr sz="2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7" name="Google Shape;77;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f7fa8bf085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g2f7fa8bf085_0_3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dirty="0"/>
              <a:t>This slide is to illustrate how the signals are transmitted throughout the nervous system. For the second activity, this information is very useful to explain how engineers can program a neural chip implant.</a:t>
            </a: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00806bbf2d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0" name="Google Shape;340;g300806bbf2d_0_3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00806bbf2d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0" name="Google Shape;350;g300806bbf2d_0_4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00806bbf2d_0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g300806bbf2d_0_4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00806bbf2d_0_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2" name="Google Shape;362;g300806bbf2d_0_4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g300806bbf2d_0_4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g300806bbf2d_0_4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00806bbf2d_0_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6" name="Google Shape;376;g300806bbf2d_0_4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300806bbf2d_0_4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9" name="Google Shape;389;g300806bbf2d_0_4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300806bbf2d_0_4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6" name="Google Shape;396;g300806bbf2d_0_4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300806bbf2d_0_4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5" name="Google Shape;405;g300806bbf2d_0_4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f7fa8bf085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2" name="Google Shape;82;g2f7fa8bf085_0_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g300806bbf2d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4" name="Google Shape;414;g300806bbf2d_0_5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300806bbf2d_0_5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2" name="Google Shape;422;g300806bbf2d_0_5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00806bbf2d_0_4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300806bbf2d_0_4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300806bbf2d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4" name="Google Shape;434;g300806bbf2d_0_4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00806bbf2d_0_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4" name="Google Shape;444;g300806bbf2d_0_4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300806bbf2d_0_5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0" name="Google Shape;450;g300806bbf2d_0_5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00806bbf2d_0_5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g300806bbf2d_0_5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300806bbf2d_0_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3" name="Google Shape;473;g300806bbf2d_0_5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300806bbf2d_0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3" name="Google Shape;483;g300806bbf2d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00806bbf2d_0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9" name="Google Shape;489;g300806bbf2d_0_5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f7fa8bf085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g2f7fa8bf085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300806bbf2d_0_6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g300806bbf2d_0_6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g300806bbf2d_0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1" name="Google Shape;501;g300806bbf2d_0_6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g300806bbf2d_0_6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7" name="Google Shape;507;g300806bbf2d_0_6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g300806bbf2d_0_6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3" name="Google Shape;513;g300806bbf2d_0_6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00806bbf2d_0_6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19" name="Google Shape;519;g300806bbf2d_0_6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321f815daa6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5" name="Google Shape;525;g321f815daa6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b="1" dirty="0"/>
              <a:t>The nervous system is like a circuit. We can use this to regulate or control or assist functions in the human body.</a:t>
            </a:r>
            <a:endParaRPr sz="1800" b="1"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321f815daa6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31" name="Google Shape;531;g321f815daa6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1800" b="1"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2f7fa8bf085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2" name="Google Shape;92;g2f7fa8bf085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50" dirty="0">
                <a:solidFill>
                  <a:srgbClr val="191B28"/>
                </a:solidFill>
                <a:highlight>
                  <a:srgbClr val="FFFFFF"/>
                </a:highlight>
                <a:latin typeface="Roboto"/>
                <a:ea typeface="Roboto"/>
                <a:cs typeface="Roboto"/>
                <a:sym typeface="Roboto"/>
              </a:rPr>
              <a:t>https://www.quantamagazine.org/are-robots-about-to-level-up-20240814/</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2f7fa8bf085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g2f7fa8bf085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latin typeface="Calibri"/>
                <a:ea typeface="Calibri"/>
                <a:cs typeface="Calibri"/>
                <a:sym typeface="Calibri"/>
              </a:rPr>
              <a:t>Ask students if they know how any of the sensors might be used for different applications in the smartphone.  Discuss a few of the applications.</a:t>
            </a:r>
            <a:endParaRPr sz="2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00806bbf2d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g300806bbf2d_0_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latin typeface="Calibri"/>
                <a:ea typeface="Calibri"/>
                <a:cs typeface="Calibri"/>
                <a:sym typeface="Calibri"/>
              </a:rPr>
              <a:t>Ask students if they know how any of the sensors might be used for different applications in the smartphone.  Discuss a few of the applications.</a:t>
            </a:r>
            <a:endParaRPr sz="2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300806bbf2d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3" name="Google Shape;123;g300806bbf2d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dk1"/>
                </a:solidFill>
                <a:latin typeface="Calibri"/>
                <a:ea typeface="Calibri"/>
                <a:cs typeface="Calibri"/>
                <a:sym typeface="Calibri"/>
              </a:rPr>
              <a:t>Ask students if they know how any of the sensors might be used for different applications in the smartphone.  Discuss a few of the applications.</a:t>
            </a:r>
            <a:endParaRPr sz="2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16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dirty="0"/>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dirty="0"/>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 name="Google Shape;19;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37" name="Google Shape;37;p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thebrain.mcgill.ca/flash/d/d_01/d_01_cr/d_01_cr_ana/d_01_cr_ana.html#1"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hyperlink" Target="https://faculty.washington.edu/chudler/plast.html"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s://theconversation.com/what-is-brain-plasticity-and-why-is-it-so-important-55967"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8.png"/><Relationship Id="rId4" Type="http://schemas.openxmlformats.org/officeDocument/2006/relationships/image" Target="../media/image14.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8.gif"/><Relationship Id="rId4" Type="http://schemas.openxmlformats.org/officeDocument/2006/relationships/image" Target="../media/image27.gi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elecfreaks.com/learn-en/microbitKit/smart_cutebot/cutebot_car.html"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makecode.microbit.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microbit.org/projects/make-it-code-it"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hyperlink" Target="http://commons.wikimedia.org/wiki/File:Gehirn,_lateral_-_Lobi_eng.svg" TargetMode="External"/><Relationship Id="rId3" Type="http://schemas.openxmlformats.org/officeDocument/2006/relationships/hyperlink" Target="http://directorsblog.health.azdhs.gov/wp-content/uploads/2013/02/MP900438746.jpg" TargetMode="External"/><Relationship Id="rId7" Type="http://schemas.openxmlformats.org/officeDocument/2006/relationships/hyperlink" Target="http://commons.wikimedia.org/wiki/File:P%C5%82aty_m%C3%B3zgu.png"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hyperlink" Target="http://commons.wikimedia.org/wiki/File:CCN.png" TargetMode="External"/><Relationship Id="rId5" Type="http://schemas.openxmlformats.org/officeDocument/2006/relationships/hyperlink" Target="http://commons.wikimedia.org/wiki/File:TE-Nervous_system_diagram.svg" TargetMode="External"/><Relationship Id="rId4" Type="http://schemas.openxmlformats.org/officeDocument/2006/relationships/hyperlink" Target="https://a.co/d/bub7QxI" TargetMode="External"/><Relationship Id="rId9" Type="http://schemas.openxmlformats.org/officeDocument/2006/relationships/hyperlink" Target="https://makecode.microbit.org/#editor"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s://makecode.microbit.org/_HUeeWxEF4Csu"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s://makecode.microbit.org/_X0hey7AYzazF"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hyperlink" Target="http://drive.google.com/file/d/19wPaQODJsCa7B9-gNru_InBx2KN6SJk7/view" TargetMode="External"/><Relationship Id="rId7" Type="http://schemas.openxmlformats.org/officeDocument/2006/relationships/image" Target="../media/image42.jp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091BA"/>
        </a:solidFill>
        <a:effectLst/>
      </p:bgPr>
    </p:bg>
    <p:spTree>
      <p:nvGrpSpPr>
        <p:cNvPr id="1" name="Shape 59"/>
        <p:cNvGrpSpPr/>
        <p:nvPr/>
      </p:nvGrpSpPr>
      <p:grpSpPr>
        <a:xfrm>
          <a:off x="0" y="0"/>
          <a:ext cx="0" cy="0"/>
          <a:chOff x="0" y="0"/>
          <a:chExt cx="0" cy="0"/>
        </a:xfrm>
      </p:grpSpPr>
      <p:pic>
        <p:nvPicPr>
          <p:cNvPr id="60" name="Google Shape;60;p14"/>
          <p:cNvPicPr preferRelativeResize="0"/>
          <p:nvPr/>
        </p:nvPicPr>
        <p:blipFill rotWithShape="1">
          <a:blip r:embed="rId3">
            <a:alphaModFix amt="37000"/>
          </a:blip>
          <a:srcRect t="4924" b="-5447"/>
          <a:stretch/>
        </p:blipFill>
        <p:spPr>
          <a:xfrm>
            <a:off x="-46375" y="19878"/>
            <a:ext cx="9190377" cy="5438551"/>
          </a:xfrm>
          <a:prstGeom prst="rect">
            <a:avLst/>
          </a:prstGeom>
          <a:noFill/>
          <a:ln>
            <a:noFill/>
          </a:ln>
        </p:spPr>
      </p:pic>
      <p:pic>
        <p:nvPicPr>
          <p:cNvPr id="61" name="Google Shape;61;p14"/>
          <p:cNvPicPr preferRelativeResize="0"/>
          <p:nvPr/>
        </p:nvPicPr>
        <p:blipFill rotWithShape="1">
          <a:blip r:embed="rId4">
            <a:alphaModFix/>
          </a:blip>
          <a:srcRect r="24183" b="3047"/>
          <a:stretch/>
        </p:blipFill>
        <p:spPr>
          <a:xfrm>
            <a:off x="160536" y="4663676"/>
            <a:ext cx="6689300" cy="390018"/>
          </a:xfrm>
          <a:prstGeom prst="rect">
            <a:avLst/>
          </a:prstGeom>
          <a:noFill/>
          <a:ln>
            <a:noFill/>
          </a:ln>
        </p:spPr>
      </p:pic>
      <p:pic>
        <p:nvPicPr>
          <p:cNvPr id="62" name="Google Shape;62;p14"/>
          <p:cNvPicPr preferRelativeResize="0"/>
          <p:nvPr/>
        </p:nvPicPr>
        <p:blipFill rotWithShape="1">
          <a:blip r:embed="rId5">
            <a:alphaModFix/>
          </a:blip>
          <a:srcRect/>
          <a:stretch/>
        </p:blipFill>
        <p:spPr>
          <a:xfrm>
            <a:off x="484475" y="2676826"/>
            <a:ext cx="8175075" cy="1232750"/>
          </a:xfrm>
          <a:prstGeom prst="rect">
            <a:avLst/>
          </a:prstGeom>
          <a:noFill/>
          <a:ln>
            <a:noFill/>
          </a:ln>
        </p:spPr>
      </p:pic>
      <p:sp>
        <p:nvSpPr>
          <p:cNvPr id="63" name="Google Shape;63;p14"/>
          <p:cNvSpPr txBox="1"/>
          <p:nvPr/>
        </p:nvSpPr>
        <p:spPr>
          <a:xfrm>
            <a:off x="862625" y="3062682"/>
            <a:ext cx="7417800" cy="30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dirty="0">
                <a:solidFill>
                  <a:srgbClr val="FFFFFF"/>
                </a:solidFill>
                <a:latin typeface="Open Sans"/>
                <a:ea typeface="Open Sans"/>
                <a:cs typeface="Open Sans"/>
                <a:sym typeface="Open Sans"/>
              </a:rPr>
              <a:t>THE BRAIN AND THE NERVOUS SYSTEM ARE A COMPUTER</a:t>
            </a:r>
            <a:endParaRPr sz="1600" b="1" i="0" u="none" strike="noStrike" cap="none" dirty="0">
              <a:solidFill>
                <a:srgbClr val="FFFFFF"/>
              </a:solidFill>
              <a:latin typeface="Open Sans"/>
              <a:ea typeface="Open Sans"/>
              <a:cs typeface="Open Sans"/>
              <a:sym typeface="Open Sans"/>
            </a:endParaRPr>
          </a:p>
        </p:txBody>
      </p:sp>
      <p:pic>
        <p:nvPicPr>
          <p:cNvPr id="64" name="Google Shape;64;p14"/>
          <p:cNvPicPr preferRelativeResize="0"/>
          <p:nvPr/>
        </p:nvPicPr>
        <p:blipFill rotWithShape="1">
          <a:blip r:embed="rId6">
            <a:alphaModFix/>
          </a:blip>
          <a:srcRect/>
          <a:stretch/>
        </p:blipFill>
        <p:spPr>
          <a:xfrm>
            <a:off x="724330" y="1598027"/>
            <a:ext cx="7695340" cy="935845"/>
          </a:xfrm>
          <a:prstGeom prst="rect">
            <a:avLst/>
          </a:prstGeom>
          <a:noFill/>
          <a:ln>
            <a:noFill/>
          </a:ln>
        </p:spPr>
      </p:pic>
      <p:pic>
        <p:nvPicPr>
          <p:cNvPr id="65" name="Google Shape;65;p14" descr="A white text on a black background&#10;&#10;Description automatically generated"/>
          <p:cNvPicPr preferRelativeResize="0"/>
          <p:nvPr/>
        </p:nvPicPr>
        <p:blipFill rotWithShape="1">
          <a:blip r:embed="rId7">
            <a:alphaModFix/>
          </a:blip>
          <a:srcRect/>
          <a:stretch/>
        </p:blipFill>
        <p:spPr>
          <a:xfrm>
            <a:off x="7207592" y="4530946"/>
            <a:ext cx="1830274" cy="60295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p23" descr="C:\Documents and Settings\Alex\Desktop\SensorsFinal.jpg"/>
          <p:cNvPicPr preferRelativeResize="0"/>
          <p:nvPr/>
        </p:nvPicPr>
        <p:blipFill rotWithShape="1">
          <a:blip r:embed="rId3">
            <a:alphaModFix/>
          </a:blip>
          <a:srcRect l="54501" t="1707" r="3664" b="14575"/>
          <a:stretch/>
        </p:blipFill>
        <p:spPr>
          <a:xfrm>
            <a:off x="5477425" y="-70600"/>
            <a:ext cx="3474950" cy="4876800"/>
          </a:xfrm>
          <a:prstGeom prst="rect">
            <a:avLst/>
          </a:prstGeom>
          <a:noFill/>
          <a:ln>
            <a:noFill/>
          </a:ln>
        </p:spPr>
      </p:pic>
      <p:sp>
        <p:nvSpPr>
          <p:cNvPr id="147" name="Google Shape;147;p23"/>
          <p:cNvSpPr txBox="1"/>
          <p:nvPr/>
        </p:nvSpPr>
        <p:spPr>
          <a:xfrm>
            <a:off x="0" y="4159700"/>
            <a:ext cx="5477425" cy="95430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spAutoFit/>
          </a:bodyPr>
          <a:lstStyle/>
          <a:p>
            <a:pPr marL="115888" marR="0" lvl="0" indent="-115888" algn="l" rtl="0">
              <a:spcBef>
                <a:spcPts val="0"/>
              </a:spcBef>
              <a:spcAft>
                <a:spcPts val="0"/>
              </a:spcAft>
              <a:buNone/>
            </a:pPr>
            <a:r>
              <a:rPr lang="en" dirty="0">
                <a:solidFill>
                  <a:srgbClr val="000000"/>
                </a:solidFill>
                <a:latin typeface="Open Sans"/>
                <a:ea typeface="Open Sans"/>
                <a:cs typeface="Open Sans"/>
                <a:sym typeface="Open Sans"/>
              </a:rPr>
              <a:t>🡪DECISIONS/THINKING – </a:t>
            </a:r>
            <a:r>
              <a:rPr lang="en" dirty="0">
                <a:solidFill>
                  <a:srgbClr val="FF0000"/>
                </a:solidFill>
                <a:latin typeface="Open Sans"/>
                <a:ea typeface="Open Sans"/>
                <a:cs typeface="Open Sans"/>
                <a:sym typeface="Open Sans"/>
              </a:rPr>
              <a:t>computer (+ wires) vs. brain</a:t>
            </a:r>
            <a:r>
              <a:rPr lang="en" dirty="0">
                <a:solidFill>
                  <a:srgbClr val="000000"/>
                </a:solidFill>
                <a:latin typeface="Open Sans"/>
                <a:ea typeface="Open Sans"/>
                <a:cs typeface="Open Sans"/>
                <a:sym typeface="Open Sans"/>
              </a:rPr>
              <a:t> </a:t>
            </a:r>
            <a:r>
              <a:rPr lang="en" dirty="0">
                <a:solidFill>
                  <a:srgbClr val="FF0000"/>
                </a:solidFill>
                <a:latin typeface="Open Sans"/>
                <a:ea typeface="Open Sans"/>
                <a:cs typeface="Open Sans"/>
                <a:sym typeface="Open Sans"/>
              </a:rPr>
              <a:t>(nervous system)</a:t>
            </a:r>
            <a:endParaRPr dirty="0">
              <a:solidFill>
                <a:srgbClr val="000000"/>
              </a:solidFill>
              <a:latin typeface="Open Sans"/>
              <a:ea typeface="Open Sans"/>
              <a:cs typeface="Open Sans"/>
              <a:sym typeface="Open Sans"/>
            </a:endParaRPr>
          </a:p>
          <a:p>
            <a:pPr marL="0" marR="0" lvl="0" indent="0" algn="l" rtl="0">
              <a:spcBef>
                <a:spcPts val="0"/>
              </a:spcBef>
              <a:spcAft>
                <a:spcPts val="0"/>
              </a:spcAft>
              <a:buNone/>
            </a:pPr>
            <a:r>
              <a:rPr lang="en" dirty="0">
                <a:solidFill>
                  <a:srgbClr val="000000"/>
                </a:solidFill>
                <a:latin typeface="Open Sans"/>
                <a:ea typeface="Open Sans"/>
                <a:cs typeface="Open Sans"/>
                <a:sym typeface="Open Sans"/>
              </a:rPr>
              <a:t>🡪SENSING – </a:t>
            </a:r>
            <a:r>
              <a:rPr lang="en" dirty="0">
                <a:solidFill>
                  <a:srgbClr val="FF0000"/>
                </a:solidFill>
                <a:latin typeface="Open Sans"/>
                <a:ea typeface="Open Sans"/>
                <a:cs typeface="Open Sans"/>
                <a:sym typeface="Open Sans"/>
              </a:rPr>
              <a:t>robot sensors vs. human senses</a:t>
            </a:r>
            <a:endParaRPr dirty="0">
              <a:solidFill>
                <a:srgbClr val="FF0000"/>
              </a:solidFill>
              <a:latin typeface="Open Sans"/>
              <a:ea typeface="Open Sans"/>
              <a:cs typeface="Open Sans"/>
              <a:sym typeface="Open Sans"/>
            </a:endParaRPr>
          </a:p>
          <a:p>
            <a:pPr marL="0" marR="0" lvl="0" indent="0" algn="l" rtl="0">
              <a:spcBef>
                <a:spcPts val="0"/>
              </a:spcBef>
              <a:spcAft>
                <a:spcPts val="0"/>
              </a:spcAft>
              <a:buNone/>
            </a:pPr>
            <a:r>
              <a:rPr lang="en" dirty="0">
                <a:solidFill>
                  <a:srgbClr val="000000"/>
                </a:solidFill>
                <a:latin typeface="Open Sans"/>
                <a:ea typeface="Open Sans"/>
                <a:cs typeface="Open Sans"/>
                <a:sym typeface="Open Sans"/>
              </a:rPr>
              <a:t>🡪MOVEMENT – </a:t>
            </a:r>
            <a:r>
              <a:rPr lang="en" dirty="0">
                <a:solidFill>
                  <a:srgbClr val="FF0000"/>
                </a:solidFill>
                <a:latin typeface="Open Sans"/>
                <a:ea typeface="Open Sans"/>
                <a:cs typeface="Open Sans"/>
                <a:sym typeface="Open Sans"/>
              </a:rPr>
              <a:t>muscles vs. DC motors  (hands/legs vs. wheels)</a:t>
            </a:r>
            <a:endParaRPr dirty="0">
              <a:solidFill>
                <a:srgbClr val="FF0000"/>
              </a:solidFill>
              <a:latin typeface="Open Sans"/>
              <a:ea typeface="Open Sans"/>
              <a:cs typeface="Open Sans"/>
              <a:sym typeface="Open Sans"/>
            </a:endParaRPr>
          </a:p>
        </p:txBody>
      </p:sp>
      <p:sp>
        <p:nvSpPr>
          <p:cNvPr id="148" name="Google Shape;148;p23"/>
          <p:cNvSpPr txBox="1">
            <a:spLocks noGrp="1"/>
          </p:cNvSpPr>
          <p:nvPr>
            <p:ph type="title"/>
          </p:nvPr>
        </p:nvSpPr>
        <p:spPr>
          <a:xfrm>
            <a:off x="3608400" y="0"/>
            <a:ext cx="1927200" cy="7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000"/>
              <a:buNone/>
            </a:pPr>
            <a:r>
              <a:rPr lang="en" sz="2400" b="1" dirty="0">
                <a:solidFill>
                  <a:srgbClr val="6091BA"/>
                </a:solidFill>
                <a:latin typeface="Open Sans"/>
                <a:ea typeface="Open Sans"/>
                <a:cs typeface="Open Sans"/>
                <a:sym typeface="Open Sans"/>
              </a:rPr>
              <a:t>Cutebot kit </a:t>
            </a:r>
            <a:endParaRPr sz="2400" b="1" dirty="0">
              <a:solidFill>
                <a:srgbClr val="6091BA"/>
              </a:solidFill>
              <a:latin typeface="Open Sans"/>
              <a:ea typeface="Open Sans"/>
              <a:cs typeface="Open Sans"/>
              <a:sym typeface="Open Sans"/>
            </a:endParaRPr>
          </a:p>
          <a:p>
            <a:pPr marL="0" lvl="0" indent="0" algn="l" rtl="0">
              <a:spcBef>
                <a:spcPts val="0"/>
              </a:spcBef>
              <a:spcAft>
                <a:spcPts val="0"/>
              </a:spcAft>
              <a:buSzPts val="2000"/>
              <a:buNone/>
            </a:pPr>
            <a:r>
              <a:rPr lang="en-US" sz="2400" b="1" dirty="0">
                <a:solidFill>
                  <a:srgbClr val="6091BA"/>
                </a:solidFill>
                <a:latin typeface="Open Sans"/>
                <a:ea typeface="Open Sans"/>
                <a:cs typeface="Open Sans"/>
                <a:sym typeface="Open Sans"/>
              </a:rPr>
              <a:t>v</a:t>
            </a:r>
            <a:r>
              <a:rPr lang="en" sz="2400" b="1" dirty="0">
                <a:solidFill>
                  <a:srgbClr val="6091BA"/>
                </a:solidFill>
                <a:latin typeface="Open Sans"/>
                <a:ea typeface="Open Sans"/>
                <a:cs typeface="Open Sans"/>
                <a:sym typeface="Open Sans"/>
              </a:rPr>
              <a:t>s. </a:t>
            </a:r>
            <a:endParaRPr sz="2400" b="1" dirty="0">
              <a:solidFill>
                <a:srgbClr val="6091BA"/>
              </a:solidFill>
              <a:latin typeface="Open Sans"/>
              <a:ea typeface="Open Sans"/>
              <a:cs typeface="Open Sans"/>
              <a:sym typeface="Open Sans"/>
            </a:endParaRPr>
          </a:p>
          <a:p>
            <a:pPr marL="0" lvl="0" indent="0" algn="l" rtl="0">
              <a:spcBef>
                <a:spcPts val="0"/>
              </a:spcBef>
              <a:spcAft>
                <a:spcPts val="0"/>
              </a:spcAft>
              <a:buSzPts val="2000"/>
              <a:buNone/>
            </a:pPr>
            <a:r>
              <a:rPr lang="en" sz="2400" b="1" dirty="0">
                <a:solidFill>
                  <a:srgbClr val="6091BA"/>
                </a:solidFill>
                <a:latin typeface="Open Sans"/>
                <a:ea typeface="Open Sans"/>
                <a:cs typeface="Open Sans"/>
                <a:sym typeface="Open Sans"/>
              </a:rPr>
              <a:t>a Human</a:t>
            </a:r>
            <a:endParaRPr sz="1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0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grpSp>
        <p:nvGrpSpPr>
          <p:cNvPr id="149" name="Google Shape;149;p23"/>
          <p:cNvGrpSpPr/>
          <p:nvPr/>
        </p:nvGrpSpPr>
        <p:grpSpPr>
          <a:xfrm>
            <a:off x="442148" y="-2"/>
            <a:ext cx="3946023" cy="4024988"/>
            <a:chOff x="142300" y="51550"/>
            <a:chExt cx="4779003" cy="4903737"/>
          </a:xfrm>
        </p:grpSpPr>
        <p:pic>
          <p:nvPicPr>
            <p:cNvPr id="150" name="Google Shape;150;p23"/>
            <p:cNvPicPr preferRelativeResize="0"/>
            <p:nvPr/>
          </p:nvPicPr>
          <p:blipFill rotWithShape="1">
            <a:blip r:embed="rId4">
              <a:alphaModFix/>
            </a:blip>
            <a:srcRect t="10570"/>
            <a:stretch/>
          </p:blipFill>
          <p:spPr>
            <a:xfrm>
              <a:off x="710800" y="51550"/>
              <a:ext cx="2900850" cy="2339775"/>
            </a:xfrm>
            <a:prstGeom prst="rect">
              <a:avLst/>
            </a:prstGeom>
            <a:noFill/>
            <a:ln>
              <a:noFill/>
            </a:ln>
          </p:spPr>
        </p:pic>
        <p:sp>
          <p:nvSpPr>
            <p:cNvPr id="151" name="Google Shape;151;p23"/>
            <p:cNvSpPr txBox="1"/>
            <p:nvPr/>
          </p:nvSpPr>
          <p:spPr>
            <a:xfrm>
              <a:off x="142300" y="2946850"/>
              <a:ext cx="2460900" cy="453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rgbClr val="9900FF"/>
                  </a:solidFill>
                  <a:latin typeface="Open Sans"/>
                  <a:ea typeface="Open Sans"/>
                  <a:cs typeface="Open Sans"/>
                  <a:sym typeface="Open Sans"/>
                </a:rPr>
                <a:t>Color sensor (eyes)</a:t>
              </a:r>
              <a:endParaRPr sz="1500" b="1" dirty="0">
                <a:solidFill>
                  <a:srgbClr val="9900FF"/>
                </a:solidFill>
                <a:latin typeface="Open Sans"/>
                <a:ea typeface="Open Sans"/>
                <a:cs typeface="Open Sans"/>
                <a:sym typeface="Open Sans"/>
              </a:endParaRPr>
            </a:p>
          </p:txBody>
        </p:sp>
        <p:sp>
          <p:nvSpPr>
            <p:cNvPr id="152" name="Google Shape;152;p23"/>
            <p:cNvSpPr txBox="1"/>
            <p:nvPr/>
          </p:nvSpPr>
          <p:spPr>
            <a:xfrm>
              <a:off x="142300" y="3434625"/>
              <a:ext cx="3630600" cy="453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dk2"/>
                  </a:solidFill>
                  <a:latin typeface="Open Sans"/>
                  <a:ea typeface="Open Sans"/>
                  <a:cs typeface="Open Sans"/>
                  <a:sym typeface="Open Sans"/>
                </a:rPr>
                <a:t>Ultrasonic sensors (eyes/ears)</a:t>
              </a:r>
              <a:endParaRPr sz="1500" b="1" dirty="0">
                <a:solidFill>
                  <a:schemeClr val="dk2"/>
                </a:solidFill>
                <a:latin typeface="Open Sans"/>
                <a:ea typeface="Open Sans"/>
                <a:cs typeface="Open Sans"/>
                <a:sym typeface="Open Sans"/>
              </a:endParaRPr>
            </a:p>
          </p:txBody>
        </p:sp>
        <p:sp>
          <p:nvSpPr>
            <p:cNvPr id="153" name="Google Shape;153;p23"/>
            <p:cNvSpPr txBox="1"/>
            <p:nvPr/>
          </p:nvSpPr>
          <p:spPr>
            <a:xfrm>
              <a:off x="142300" y="3888525"/>
              <a:ext cx="2460900" cy="453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dk2"/>
                  </a:solidFill>
                  <a:latin typeface="Open Sans"/>
                  <a:ea typeface="Open Sans"/>
                  <a:cs typeface="Open Sans"/>
                  <a:sym typeface="Open Sans"/>
                </a:rPr>
                <a:t>Tires (arms/legs)</a:t>
              </a:r>
              <a:endParaRPr sz="1500" b="1" dirty="0">
                <a:solidFill>
                  <a:schemeClr val="dk2"/>
                </a:solidFill>
                <a:latin typeface="Open Sans"/>
                <a:ea typeface="Open Sans"/>
                <a:cs typeface="Open Sans"/>
                <a:sym typeface="Open Sans"/>
              </a:endParaRPr>
            </a:p>
          </p:txBody>
        </p:sp>
        <p:sp>
          <p:nvSpPr>
            <p:cNvPr id="154" name="Google Shape;154;p23"/>
            <p:cNvSpPr txBox="1"/>
            <p:nvPr/>
          </p:nvSpPr>
          <p:spPr>
            <a:xfrm>
              <a:off x="233043" y="4501387"/>
              <a:ext cx="3666900" cy="453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dk2"/>
                  </a:solidFill>
                  <a:latin typeface="Open Sans"/>
                  <a:ea typeface="Open Sans"/>
                  <a:cs typeface="Open Sans"/>
                  <a:sym typeface="Open Sans"/>
                </a:rPr>
                <a:t>Battery (food-energy source)</a:t>
              </a:r>
              <a:endParaRPr sz="1500" b="1" dirty="0">
                <a:solidFill>
                  <a:schemeClr val="dk2"/>
                </a:solidFill>
                <a:latin typeface="Open Sans"/>
                <a:ea typeface="Open Sans"/>
                <a:cs typeface="Open Sans"/>
                <a:sym typeface="Open Sans"/>
              </a:endParaRPr>
            </a:p>
          </p:txBody>
        </p:sp>
        <p:sp>
          <p:nvSpPr>
            <p:cNvPr id="155" name="Google Shape;155;p23"/>
            <p:cNvSpPr txBox="1"/>
            <p:nvPr/>
          </p:nvSpPr>
          <p:spPr>
            <a:xfrm>
              <a:off x="142303" y="2442116"/>
              <a:ext cx="4779000" cy="453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rgbClr val="C00000"/>
                  </a:solidFill>
                  <a:latin typeface="Open Sans"/>
                  <a:ea typeface="Open Sans"/>
                  <a:cs typeface="Open Sans"/>
                  <a:sym typeface="Open Sans"/>
                </a:rPr>
                <a:t>Micro:bit chip (brain/nervous system)</a:t>
              </a:r>
              <a:endParaRPr sz="1500" b="1" dirty="0">
                <a:solidFill>
                  <a:srgbClr val="C00000"/>
                </a:solidFill>
                <a:latin typeface="Open Sans"/>
                <a:ea typeface="Open Sans"/>
                <a:cs typeface="Open Sans"/>
                <a:sym typeface="Open Sans"/>
              </a:endParaRPr>
            </a:p>
          </p:txBody>
        </p:sp>
        <p:cxnSp>
          <p:nvCxnSpPr>
            <p:cNvPr id="156" name="Google Shape;156;p23"/>
            <p:cNvCxnSpPr>
              <a:endCxn id="152" idx="1"/>
            </p:cNvCxnSpPr>
            <p:nvPr/>
          </p:nvCxnSpPr>
          <p:spPr>
            <a:xfrm rot="5400000">
              <a:off x="-643400" y="2230275"/>
              <a:ext cx="2217000" cy="645600"/>
            </a:xfrm>
            <a:prstGeom prst="bentConnector4">
              <a:avLst>
                <a:gd name="adj1" fmla="val 44882"/>
                <a:gd name="adj2" fmla="val 144670"/>
              </a:avLst>
            </a:prstGeom>
            <a:noFill/>
            <a:ln w="38100" cap="flat" cmpd="sng">
              <a:solidFill>
                <a:schemeClr val="dk2"/>
              </a:solidFill>
              <a:prstDash val="solid"/>
              <a:round/>
              <a:headEnd type="stealth" w="med" len="med"/>
              <a:tailEnd type="stealth" w="med" len="med"/>
            </a:ln>
          </p:spPr>
        </p:cxnSp>
        <p:cxnSp>
          <p:nvCxnSpPr>
            <p:cNvPr id="157" name="Google Shape;157;p23"/>
            <p:cNvCxnSpPr/>
            <p:nvPr/>
          </p:nvCxnSpPr>
          <p:spPr>
            <a:xfrm rot="-5400000" flipH="1">
              <a:off x="1634900" y="1202425"/>
              <a:ext cx="1633800" cy="1048800"/>
            </a:xfrm>
            <a:prstGeom prst="bentConnector3">
              <a:avLst>
                <a:gd name="adj1" fmla="val 50000"/>
              </a:avLst>
            </a:prstGeom>
            <a:noFill/>
            <a:ln w="38100" cap="flat" cmpd="sng">
              <a:solidFill>
                <a:srgbClr val="C00000"/>
              </a:solidFill>
              <a:prstDash val="solid"/>
              <a:round/>
              <a:headEnd type="stealth" w="med" len="med"/>
              <a:tailEnd type="stealth" w="med" len="med"/>
            </a:ln>
          </p:spPr>
        </p:cxnSp>
        <p:cxnSp>
          <p:nvCxnSpPr>
            <p:cNvPr id="158" name="Google Shape;158;p23"/>
            <p:cNvCxnSpPr>
              <a:endCxn id="151" idx="3"/>
            </p:cNvCxnSpPr>
            <p:nvPr/>
          </p:nvCxnSpPr>
          <p:spPr>
            <a:xfrm>
              <a:off x="1271800" y="2221000"/>
              <a:ext cx="1331400" cy="952800"/>
            </a:xfrm>
            <a:prstGeom prst="bentConnector3">
              <a:avLst>
                <a:gd name="adj1" fmla="val 121661"/>
              </a:avLst>
            </a:prstGeom>
            <a:noFill/>
            <a:ln w="38100" cap="flat" cmpd="sng">
              <a:solidFill>
                <a:srgbClr val="9900FF"/>
              </a:solidFill>
              <a:prstDash val="solid"/>
              <a:round/>
              <a:headEnd type="stealth" w="med" len="med"/>
              <a:tailEnd type="stealth" w="med" len="med"/>
            </a:ln>
          </p:spPr>
        </p:cxnSp>
        <p:cxnSp>
          <p:nvCxnSpPr>
            <p:cNvPr id="159" name="Google Shape;159;p23"/>
            <p:cNvCxnSpPr>
              <a:endCxn id="153" idx="3"/>
            </p:cNvCxnSpPr>
            <p:nvPr/>
          </p:nvCxnSpPr>
          <p:spPr>
            <a:xfrm rot="5400000">
              <a:off x="1706350" y="2421825"/>
              <a:ext cx="2590500" cy="796800"/>
            </a:xfrm>
            <a:prstGeom prst="bentConnector2">
              <a:avLst/>
            </a:prstGeom>
            <a:noFill/>
            <a:ln w="38100" cap="flat" cmpd="sng">
              <a:solidFill>
                <a:schemeClr val="dk2"/>
              </a:solidFill>
              <a:prstDash val="solid"/>
              <a:round/>
              <a:headEnd type="stealth" w="med" len="med"/>
              <a:tailEnd type="stealth" w="med" len="med"/>
            </a:ln>
          </p:spPr>
        </p:cxnSp>
        <p:cxnSp>
          <p:nvCxnSpPr>
            <p:cNvPr id="160" name="Google Shape;160;p23"/>
            <p:cNvCxnSpPr/>
            <p:nvPr/>
          </p:nvCxnSpPr>
          <p:spPr>
            <a:xfrm rot="-5400000" flipH="1">
              <a:off x="1248165" y="2198196"/>
              <a:ext cx="3999900" cy="998400"/>
            </a:xfrm>
            <a:prstGeom prst="bentConnector3">
              <a:avLst>
                <a:gd name="adj1" fmla="val 5526"/>
              </a:avLst>
            </a:prstGeom>
            <a:noFill/>
            <a:ln w="38100" cap="flat" cmpd="sng">
              <a:solidFill>
                <a:schemeClr val="dk2"/>
              </a:solidFill>
              <a:prstDash val="solid"/>
              <a:round/>
              <a:headEnd type="stealth" w="med" len="med"/>
              <a:tailEnd type="stealth" w="med" len="med"/>
            </a:ln>
          </p:spPr>
        </p:cxn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242125" y="81700"/>
            <a:ext cx="5235300" cy="7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000"/>
              <a:buNone/>
            </a:pPr>
            <a:r>
              <a:rPr lang="en" sz="2400" b="1" dirty="0">
                <a:solidFill>
                  <a:srgbClr val="6091BA"/>
                </a:solidFill>
                <a:latin typeface="Open Sans"/>
                <a:ea typeface="Open Sans"/>
                <a:cs typeface="Open Sans"/>
                <a:sym typeface="Open Sans"/>
              </a:rPr>
              <a:t>REVIEW: BRAIN AND COMPUTERS</a:t>
            </a:r>
            <a:endParaRPr sz="1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0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pic>
        <p:nvPicPr>
          <p:cNvPr id="166" name="Google Shape;166;p24"/>
          <p:cNvPicPr preferRelativeResize="0"/>
          <p:nvPr/>
        </p:nvPicPr>
        <p:blipFill rotWithShape="1">
          <a:blip r:embed="rId3">
            <a:alphaModFix/>
          </a:blip>
          <a:srcRect/>
          <a:stretch/>
        </p:blipFill>
        <p:spPr>
          <a:xfrm>
            <a:off x="61625" y="701254"/>
            <a:ext cx="3559436" cy="3559435"/>
          </a:xfrm>
          <a:prstGeom prst="rect">
            <a:avLst/>
          </a:prstGeom>
          <a:noFill/>
          <a:ln>
            <a:noFill/>
          </a:ln>
        </p:spPr>
      </p:pic>
      <p:sp>
        <p:nvSpPr>
          <p:cNvPr id="167" name="Google Shape;167;p24"/>
          <p:cNvSpPr txBox="1"/>
          <p:nvPr/>
        </p:nvSpPr>
        <p:spPr>
          <a:xfrm>
            <a:off x="3701375" y="543500"/>
            <a:ext cx="5386500" cy="831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2400" dirty="0">
                <a:solidFill>
                  <a:srgbClr val="000000"/>
                </a:solidFill>
                <a:latin typeface="Open Sans"/>
                <a:ea typeface="Open Sans"/>
                <a:cs typeface="Open Sans"/>
                <a:sym typeface="Open Sans"/>
              </a:rPr>
              <a:t>Can you list some things that your brain does for you?</a:t>
            </a:r>
            <a:endParaRPr sz="2400" dirty="0">
              <a:solidFill>
                <a:srgbClr val="000000"/>
              </a:solidFill>
              <a:latin typeface="Open Sans"/>
              <a:ea typeface="Open Sans"/>
              <a:cs typeface="Open Sans"/>
              <a:sym typeface="Open Sans"/>
            </a:endParaRPr>
          </a:p>
        </p:txBody>
      </p:sp>
      <p:sp>
        <p:nvSpPr>
          <p:cNvPr id="168" name="Google Shape;168;p24"/>
          <p:cNvSpPr txBox="1"/>
          <p:nvPr/>
        </p:nvSpPr>
        <p:spPr>
          <a:xfrm>
            <a:off x="3750600" y="1393475"/>
            <a:ext cx="5133300" cy="3840900"/>
          </a:xfrm>
          <a:prstGeom prst="rect">
            <a:avLst/>
          </a:prstGeom>
          <a:noFill/>
          <a:ln>
            <a:noFill/>
          </a:ln>
        </p:spPr>
        <p:txBody>
          <a:bodyPr spcFirstLastPara="1" wrap="square" lIns="91425" tIns="45700" rIns="91425" bIns="45700" anchor="t" anchorCtr="0">
            <a:normAutofit/>
          </a:bodyPr>
          <a:lstStyle/>
          <a:p>
            <a:pPr marL="273050" lvl="0" indent="-264356" algn="l" rtl="0">
              <a:lnSpc>
                <a:spcPct val="80000"/>
              </a:lnSpc>
              <a:spcBef>
                <a:spcPts val="0"/>
              </a:spcBef>
              <a:spcAft>
                <a:spcPts val="0"/>
              </a:spcAft>
              <a:buClr>
                <a:srgbClr val="FE8637"/>
              </a:buClr>
              <a:buSzPts val="1870"/>
              <a:buFont typeface="Open Sans"/>
              <a:buChar char="➢"/>
            </a:pPr>
            <a:r>
              <a:rPr lang="en" sz="2800" dirty="0">
                <a:solidFill>
                  <a:srgbClr val="000000"/>
                </a:solidFill>
                <a:latin typeface="Open Sans"/>
                <a:ea typeface="Open Sans"/>
                <a:cs typeface="Open Sans"/>
                <a:sym typeface="Open Sans"/>
              </a:rPr>
              <a:t>think, plan</a:t>
            </a:r>
            <a:endParaRPr sz="2100" dirty="0">
              <a:solidFill>
                <a:srgbClr val="000000"/>
              </a:solidFill>
              <a:latin typeface="Open Sans"/>
              <a:ea typeface="Open Sans"/>
              <a:cs typeface="Open Sans"/>
              <a:sym typeface="Open Sans"/>
            </a:endParaRPr>
          </a:p>
          <a:p>
            <a:pPr marL="273050" lvl="0" indent="-264356" algn="l" rtl="0">
              <a:lnSpc>
                <a:spcPct val="80000"/>
              </a:lnSpc>
              <a:spcBef>
                <a:spcPts val="600"/>
              </a:spcBef>
              <a:spcAft>
                <a:spcPts val="0"/>
              </a:spcAft>
              <a:buClr>
                <a:srgbClr val="FE8637"/>
              </a:buClr>
              <a:buSzPts val="1870"/>
              <a:buFont typeface="Open Sans"/>
              <a:buChar char="➢"/>
            </a:pPr>
            <a:r>
              <a:rPr lang="en" sz="2800" dirty="0">
                <a:solidFill>
                  <a:srgbClr val="000000"/>
                </a:solidFill>
                <a:latin typeface="Open Sans"/>
                <a:ea typeface="Open Sans"/>
                <a:cs typeface="Open Sans"/>
                <a:sym typeface="Open Sans"/>
              </a:rPr>
              <a:t>memory</a:t>
            </a:r>
            <a:endParaRPr sz="2100" dirty="0">
              <a:solidFill>
                <a:srgbClr val="000000"/>
              </a:solidFill>
              <a:latin typeface="Open Sans"/>
              <a:ea typeface="Open Sans"/>
              <a:cs typeface="Open Sans"/>
              <a:sym typeface="Open Sans"/>
            </a:endParaRPr>
          </a:p>
          <a:p>
            <a:pPr marL="273050" lvl="0" indent="-264356" algn="l" rtl="0">
              <a:lnSpc>
                <a:spcPct val="80000"/>
              </a:lnSpc>
              <a:spcBef>
                <a:spcPts val="600"/>
              </a:spcBef>
              <a:spcAft>
                <a:spcPts val="0"/>
              </a:spcAft>
              <a:buClr>
                <a:srgbClr val="FE8637"/>
              </a:buClr>
              <a:buSzPts val="1870"/>
              <a:buFont typeface="Open Sans"/>
              <a:buChar char="➢"/>
            </a:pPr>
            <a:r>
              <a:rPr lang="en" sz="2800" dirty="0">
                <a:solidFill>
                  <a:srgbClr val="000000"/>
                </a:solidFill>
                <a:latin typeface="Open Sans"/>
                <a:ea typeface="Open Sans"/>
                <a:cs typeface="Open Sans"/>
                <a:sym typeface="Open Sans"/>
              </a:rPr>
              <a:t>speech</a:t>
            </a:r>
            <a:endParaRPr sz="2100" dirty="0">
              <a:solidFill>
                <a:srgbClr val="000000"/>
              </a:solidFill>
              <a:latin typeface="Open Sans"/>
              <a:ea typeface="Open Sans"/>
              <a:cs typeface="Open Sans"/>
              <a:sym typeface="Open Sans"/>
            </a:endParaRPr>
          </a:p>
          <a:p>
            <a:pPr marL="273050" lvl="0" indent="-264356" algn="l" rtl="0">
              <a:lnSpc>
                <a:spcPct val="80000"/>
              </a:lnSpc>
              <a:spcBef>
                <a:spcPts val="600"/>
              </a:spcBef>
              <a:spcAft>
                <a:spcPts val="0"/>
              </a:spcAft>
              <a:buClr>
                <a:srgbClr val="FE8637"/>
              </a:buClr>
              <a:buSzPts val="1870"/>
              <a:buFont typeface="Open Sans"/>
              <a:buChar char="➢"/>
            </a:pPr>
            <a:r>
              <a:rPr lang="en" sz="2800" dirty="0">
                <a:solidFill>
                  <a:srgbClr val="000000"/>
                </a:solidFill>
                <a:latin typeface="Open Sans"/>
                <a:ea typeface="Open Sans"/>
                <a:cs typeface="Open Sans"/>
                <a:sym typeface="Open Sans"/>
              </a:rPr>
              <a:t>move</a:t>
            </a:r>
            <a:endParaRPr sz="2800" dirty="0">
              <a:solidFill>
                <a:srgbClr val="000000"/>
              </a:solidFill>
              <a:latin typeface="Open Sans"/>
              <a:ea typeface="Open Sans"/>
              <a:cs typeface="Open Sans"/>
              <a:sym typeface="Open Sans"/>
            </a:endParaRPr>
          </a:p>
          <a:p>
            <a:pPr marL="273050" lvl="0" indent="-264356" algn="l" rtl="0">
              <a:lnSpc>
                <a:spcPct val="80000"/>
              </a:lnSpc>
              <a:spcBef>
                <a:spcPts val="600"/>
              </a:spcBef>
              <a:spcAft>
                <a:spcPts val="0"/>
              </a:spcAft>
              <a:buClr>
                <a:srgbClr val="FE8637"/>
              </a:buClr>
              <a:buSzPts val="1870"/>
              <a:buFont typeface="Open Sans"/>
              <a:buChar char="➢"/>
            </a:pPr>
            <a:r>
              <a:rPr lang="en" sz="2800" dirty="0">
                <a:solidFill>
                  <a:srgbClr val="000000"/>
                </a:solidFill>
                <a:latin typeface="Open Sans"/>
                <a:ea typeface="Open Sans"/>
                <a:cs typeface="Open Sans"/>
                <a:sym typeface="Open Sans"/>
              </a:rPr>
              <a:t>balance, posture</a:t>
            </a:r>
            <a:endParaRPr sz="2100" dirty="0">
              <a:solidFill>
                <a:srgbClr val="000000"/>
              </a:solidFill>
              <a:latin typeface="Open Sans"/>
              <a:ea typeface="Open Sans"/>
              <a:cs typeface="Open Sans"/>
              <a:sym typeface="Open Sans"/>
            </a:endParaRPr>
          </a:p>
          <a:p>
            <a:pPr marL="273050" lvl="0" indent="-264356" algn="l" rtl="0">
              <a:lnSpc>
                <a:spcPct val="80000"/>
              </a:lnSpc>
              <a:spcBef>
                <a:spcPts val="600"/>
              </a:spcBef>
              <a:spcAft>
                <a:spcPts val="0"/>
              </a:spcAft>
              <a:buClr>
                <a:srgbClr val="FE8637"/>
              </a:buClr>
              <a:buSzPts val="1870"/>
              <a:buFont typeface="Open Sans"/>
              <a:buChar char="➢"/>
            </a:pPr>
            <a:r>
              <a:rPr lang="en" sz="2800" dirty="0">
                <a:solidFill>
                  <a:srgbClr val="000000"/>
                </a:solidFill>
                <a:latin typeface="Open Sans"/>
                <a:ea typeface="Open Sans"/>
                <a:cs typeface="Open Sans"/>
                <a:sym typeface="Open Sans"/>
              </a:rPr>
              <a:t>feel emotions</a:t>
            </a:r>
            <a:endParaRPr sz="2100" dirty="0">
              <a:solidFill>
                <a:srgbClr val="000000"/>
              </a:solidFill>
              <a:latin typeface="Open Sans"/>
              <a:ea typeface="Open Sans"/>
              <a:cs typeface="Open Sans"/>
              <a:sym typeface="Open Sans"/>
            </a:endParaRPr>
          </a:p>
          <a:p>
            <a:pPr marL="273050" lvl="0" indent="-264356" algn="l" rtl="0">
              <a:lnSpc>
                <a:spcPct val="80000"/>
              </a:lnSpc>
              <a:spcBef>
                <a:spcPts val="600"/>
              </a:spcBef>
              <a:spcAft>
                <a:spcPts val="0"/>
              </a:spcAft>
              <a:buClr>
                <a:srgbClr val="FE8637"/>
              </a:buClr>
              <a:buSzPts val="1870"/>
              <a:buFont typeface="Open Sans"/>
              <a:buChar char="➢"/>
            </a:pPr>
            <a:r>
              <a:rPr lang="en" sz="2800" dirty="0">
                <a:solidFill>
                  <a:srgbClr val="000000"/>
                </a:solidFill>
                <a:latin typeface="Open Sans"/>
                <a:ea typeface="Open Sans"/>
                <a:cs typeface="Open Sans"/>
                <a:sym typeface="Open Sans"/>
              </a:rPr>
              <a:t>breathing, heart rate, blood pressure</a:t>
            </a:r>
            <a:endParaRPr sz="2100" dirty="0">
              <a:solidFill>
                <a:srgbClr val="000000"/>
              </a:solidFill>
              <a:latin typeface="Open Sans"/>
              <a:ea typeface="Open Sans"/>
              <a:cs typeface="Open Sans"/>
              <a:sym typeface="Open Sans"/>
            </a:endParaRPr>
          </a:p>
          <a:p>
            <a:pPr marL="273050" lvl="0" indent="-264356" algn="l" rtl="0">
              <a:lnSpc>
                <a:spcPct val="80000"/>
              </a:lnSpc>
              <a:spcBef>
                <a:spcPts val="600"/>
              </a:spcBef>
              <a:spcAft>
                <a:spcPts val="0"/>
              </a:spcAft>
              <a:buClr>
                <a:srgbClr val="FE8637"/>
              </a:buClr>
              <a:buSzPts val="1870"/>
              <a:buFont typeface="Open Sans"/>
              <a:buChar char="➢"/>
            </a:pPr>
            <a:r>
              <a:rPr lang="en" sz="2800" dirty="0">
                <a:solidFill>
                  <a:srgbClr val="000000"/>
                </a:solidFill>
                <a:latin typeface="Open Sans"/>
                <a:ea typeface="Open Sans"/>
                <a:cs typeface="Open Sans"/>
                <a:sym typeface="Open Sans"/>
              </a:rPr>
              <a:t>see, hear, feel, taste, smell</a:t>
            </a:r>
            <a:endParaRPr sz="2100" dirty="0">
              <a:solidFill>
                <a:srgbClr val="000000"/>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5"/>
          <p:cNvSpPr txBox="1">
            <a:spLocks noGrp="1"/>
          </p:cNvSpPr>
          <p:nvPr>
            <p:ph type="title"/>
          </p:nvPr>
        </p:nvSpPr>
        <p:spPr>
          <a:xfrm>
            <a:off x="242125" y="81700"/>
            <a:ext cx="5235300" cy="7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000"/>
              <a:buNone/>
            </a:pPr>
            <a:r>
              <a:rPr lang="en" sz="2400" b="1" dirty="0">
                <a:solidFill>
                  <a:srgbClr val="6091BA"/>
                </a:solidFill>
                <a:latin typeface="Open Sans"/>
                <a:ea typeface="Open Sans"/>
                <a:cs typeface="Open Sans"/>
                <a:sym typeface="Open Sans"/>
              </a:rPr>
              <a:t>REVIEW: BRAIN AND COMPUTERS</a:t>
            </a:r>
            <a:endParaRPr sz="1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0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pic>
        <p:nvPicPr>
          <p:cNvPr id="174" name="Google Shape;174;p25"/>
          <p:cNvPicPr preferRelativeResize="0"/>
          <p:nvPr/>
        </p:nvPicPr>
        <p:blipFill rotWithShape="1">
          <a:blip r:embed="rId3">
            <a:alphaModFix/>
          </a:blip>
          <a:srcRect/>
          <a:stretch/>
        </p:blipFill>
        <p:spPr>
          <a:xfrm>
            <a:off x="112050" y="590326"/>
            <a:ext cx="2195475" cy="2195475"/>
          </a:xfrm>
          <a:prstGeom prst="rect">
            <a:avLst/>
          </a:prstGeom>
          <a:noFill/>
          <a:ln>
            <a:noFill/>
          </a:ln>
        </p:spPr>
      </p:pic>
      <p:sp>
        <p:nvSpPr>
          <p:cNvPr id="175" name="Google Shape;175;p25"/>
          <p:cNvSpPr txBox="1"/>
          <p:nvPr/>
        </p:nvSpPr>
        <p:spPr>
          <a:xfrm>
            <a:off x="2438650" y="590325"/>
            <a:ext cx="6397200" cy="2108700"/>
          </a:xfrm>
          <a:prstGeom prst="rect">
            <a:avLst/>
          </a:prstGeom>
          <a:noFill/>
          <a:ln>
            <a:noFill/>
          </a:ln>
        </p:spPr>
        <p:txBody>
          <a:bodyPr spcFirstLastPara="1" wrap="square" lIns="91425" tIns="45700" rIns="91425" bIns="45700" anchor="t" anchorCtr="0">
            <a:spAutoFit/>
          </a:bodyPr>
          <a:lstStyle/>
          <a:p>
            <a:pPr marL="234950" marR="0" lvl="0" indent="-209550" algn="l" rtl="0">
              <a:spcBef>
                <a:spcPts val="0"/>
              </a:spcBef>
              <a:spcAft>
                <a:spcPts val="0"/>
              </a:spcAft>
              <a:buClr>
                <a:srgbClr val="000000"/>
              </a:buClr>
              <a:buSzPts val="1800"/>
              <a:buFont typeface="Open Sans"/>
              <a:buChar char="•"/>
            </a:pPr>
            <a:r>
              <a:rPr lang="en" sz="1800" dirty="0">
                <a:solidFill>
                  <a:srgbClr val="000000"/>
                </a:solidFill>
                <a:latin typeface="Open Sans"/>
                <a:ea typeface="Open Sans"/>
                <a:cs typeface="Open Sans"/>
                <a:sym typeface="Open Sans"/>
              </a:rPr>
              <a:t>Makes different types of </a:t>
            </a:r>
            <a:r>
              <a:rPr lang="en" sz="1800" b="1" dirty="0">
                <a:solidFill>
                  <a:srgbClr val="0070C0"/>
                </a:solidFill>
                <a:latin typeface="Open Sans"/>
                <a:ea typeface="Open Sans"/>
                <a:cs typeface="Open Sans"/>
                <a:sym typeface="Open Sans"/>
              </a:rPr>
              <a:t>decisions </a:t>
            </a:r>
            <a:r>
              <a:rPr lang="en" sz="1800" dirty="0">
                <a:solidFill>
                  <a:srgbClr val="000000"/>
                </a:solidFill>
                <a:latin typeface="Open Sans"/>
                <a:ea typeface="Open Sans"/>
                <a:cs typeface="Open Sans"/>
                <a:sym typeface="Open Sans"/>
              </a:rPr>
              <a:t>for you. For instance, it tells you when you are hungry.</a:t>
            </a:r>
            <a:endParaRPr sz="1000" dirty="0">
              <a:latin typeface="Open Sans"/>
              <a:ea typeface="Open Sans"/>
              <a:cs typeface="Open Sans"/>
              <a:sym typeface="Open Sans"/>
            </a:endParaRPr>
          </a:p>
          <a:p>
            <a:pPr marL="234950" marR="0" lvl="0" indent="-209550" algn="l" rtl="0">
              <a:spcBef>
                <a:spcPts val="600"/>
              </a:spcBef>
              <a:spcAft>
                <a:spcPts val="0"/>
              </a:spcAft>
              <a:buClr>
                <a:srgbClr val="0070C0"/>
              </a:buClr>
              <a:buSzPts val="1800"/>
              <a:buFont typeface="Open Sans"/>
              <a:buChar char="•"/>
            </a:pPr>
            <a:r>
              <a:rPr lang="en" sz="1800" b="1" dirty="0">
                <a:solidFill>
                  <a:srgbClr val="0070C0"/>
                </a:solidFill>
                <a:latin typeface="Open Sans"/>
                <a:ea typeface="Open Sans"/>
                <a:cs typeface="Open Sans"/>
                <a:sym typeface="Open Sans"/>
              </a:rPr>
              <a:t>Controls all your bodily functions</a:t>
            </a:r>
            <a:r>
              <a:rPr lang="en" sz="1800" dirty="0">
                <a:solidFill>
                  <a:srgbClr val="0070C0"/>
                </a:solidFill>
                <a:latin typeface="Open Sans"/>
                <a:ea typeface="Open Sans"/>
                <a:cs typeface="Open Sans"/>
                <a:sym typeface="Open Sans"/>
              </a:rPr>
              <a:t>,</a:t>
            </a:r>
            <a:r>
              <a:rPr lang="en" sz="1800" dirty="0">
                <a:solidFill>
                  <a:srgbClr val="FF0000"/>
                </a:solidFill>
                <a:latin typeface="Open Sans"/>
                <a:ea typeface="Open Sans"/>
                <a:cs typeface="Open Sans"/>
                <a:sym typeface="Open Sans"/>
              </a:rPr>
              <a:t> </a:t>
            </a:r>
            <a:r>
              <a:rPr lang="en" sz="1800" dirty="0">
                <a:solidFill>
                  <a:srgbClr val="000000"/>
                </a:solidFill>
                <a:latin typeface="Open Sans"/>
                <a:ea typeface="Open Sans"/>
                <a:cs typeface="Open Sans"/>
                <a:sym typeface="Open Sans"/>
              </a:rPr>
              <a:t>even without your knowing it! For instance, actions such as breathing, blinking, beating the heart, and many others (that you will learn later in biology), are all controlled subconsciously by the brain all the time. </a:t>
            </a:r>
            <a:endParaRPr sz="1800" dirty="0">
              <a:solidFill>
                <a:srgbClr val="000000"/>
              </a:solidFill>
              <a:latin typeface="Open Sans"/>
              <a:ea typeface="Open Sans"/>
              <a:cs typeface="Open Sans"/>
              <a:sym typeface="Open Sans"/>
            </a:endParaRPr>
          </a:p>
        </p:txBody>
      </p:sp>
      <p:sp>
        <p:nvSpPr>
          <p:cNvPr id="176" name="Google Shape;176;p25"/>
          <p:cNvSpPr txBox="1"/>
          <p:nvPr/>
        </p:nvSpPr>
        <p:spPr>
          <a:xfrm>
            <a:off x="112050" y="2891100"/>
            <a:ext cx="9032100" cy="2631459"/>
          </a:xfrm>
          <a:prstGeom prst="rect">
            <a:avLst/>
          </a:prstGeom>
          <a:noFill/>
          <a:ln>
            <a:noFill/>
          </a:ln>
        </p:spPr>
        <p:txBody>
          <a:bodyPr spcFirstLastPara="1" wrap="square" lIns="91425" tIns="91425" rIns="91425" bIns="91425" anchor="t" anchorCtr="0">
            <a:spAutoFit/>
          </a:bodyPr>
          <a:lstStyle/>
          <a:p>
            <a:pPr marL="234950" lvl="0" indent="-209550" algn="l" rtl="0">
              <a:spcBef>
                <a:spcPts val="600"/>
              </a:spcBef>
              <a:spcAft>
                <a:spcPts val="0"/>
              </a:spcAft>
              <a:buClr>
                <a:srgbClr val="0070C0"/>
              </a:buClr>
              <a:buSzPts val="1800"/>
              <a:buFont typeface="Open Sans"/>
              <a:buChar char="•"/>
            </a:pPr>
            <a:r>
              <a:rPr lang="en" sz="1800" b="1" dirty="0">
                <a:solidFill>
                  <a:srgbClr val="0070C0"/>
                </a:solidFill>
                <a:latin typeface="Open Sans"/>
                <a:ea typeface="Open Sans"/>
                <a:cs typeface="Open Sans"/>
                <a:sym typeface="Open Sans"/>
              </a:rPr>
              <a:t>Learns new things,</a:t>
            </a:r>
            <a:r>
              <a:rPr lang="en" sz="1800" dirty="0">
                <a:solidFill>
                  <a:srgbClr val="0070C0"/>
                </a:solidFill>
                <a:latin typeface="Open Sans"/>
                <a:ea typeface="Open Sans"/>
                <a:cs typeface="Open Sans"/>
                <a:sym typeface="Open Sans"/>
              </a:rPr>
              <a:t> </a:t>
            </a:r>
            <a:r>
              <a:rPr lang="en" sz="1800" dirty="0">
                <a:solidFill>
                  <a:schemeClr val="dk1"/>
                </a:solidFill>
                <a:latin typeface="Open Sans"/>
                <a:ea typeface="Open Sans"/>
                <a:cs typeface="Open Sans"/>
                <a:sym typeface="Open Sans"/>
              </a:rPr>
              <a:t>such as riding a bicycle, swimming, languages, playing instruments, games or sports, and lots and lots of such skills.</a:t>
            </a:r>
            <a:endParaRPr sz="1000" dirty="0">
              <a:solidFill>
                <a:schemeClr val="dk1"/>
              </a:solidFill>
              <a:latin typeface="Open Sans"/>
              <a:ea typeface="Open Sans"/>
              <a:cs typeface="Open Sans"/>
              <a:sym typeface="Open Sans"/>
            </a:endParaRPr>
          </a:p>
          <a:p>
            <a:pPr marL="234950" lvl="0" indent="-209550" algn="l" rtl="0">
              <a:spcBef>
                <a:spcPts val="600"/>
              </a:spcBef>
              <a:spcAft>
                <a:spcPts val="0"/>
              </a:spcAft>
              <a:buClr>
                <a:schemeClr val="dk1"/>
              </a:buClr>
              <a:buSzPts val="1800"/>
              <a:buFont typeface="Open Sans"/>
              <a:buChar char="•"/>
            </a:pPr>
            <a:r>
              <a:rPr lang="en" sz="1800" dirty="0">
                <a:solidFill>
                  <a:schemeClr val="dk1"/>
                </a:solidFill>
                <a:latin typeface="Open Sans"/>
                <a:ea typeface="Open Sans"/>
                <a:cs typeface="Open Sans"/>
                <a:sym typeface="Open Sans"/>
              </a:rPr>
              <a:t>Sensors provide continuous input to the brain through your eyes, ears, nose, skin, and mouth. It must </a:t>
            </a:r>
            <a:r>
              <a:rPr lang="en" sz="1800" dirty="0">
                <a:solidFill>
                  <a:srgbClr val="0070C0"/>
                </a:solidFill>
                <a:latin typeface="Open Sans"/>
                <a:ea typeface="Open Sans"/>
                <a:cs typeface="Open Sans"/>
                <a:sym typeface="Open Sans"/>
              </a:rPr>
              <a:t>“</a:t>
            </a:r>
            <a:r>
              <a:rPr lang="en" sz="1800" b="1" dirty="0">
                <a:solidFill>
                  <a:srgbClr val="0070C0"/>
                </a:solidFill>
                <a:latin typeface="Open Sans"/>
                <a:ea typeface="Open Sans"/>
                <a:cs typeface="Open Sans"/>
                <a:sym typeface="Open Sans"/>
              </a:rPr>
              <a:t>understand</a:t>
            </a:r>
            <a:r>
              <a:rPr lang="en" sz="1800" dirty="0">
                <a:solidFill>
                  <a:srgbClr val="0070C0"/>
                </a:solidFill>
                <a:latin typeface="Open Sans"/>
                <a:ea typeface="Open Sans"/>
                <a:cs typeface="Open Sans"/>
                <a:sym typeface="Open Sans"/>
              </a:rPr>
              <a:t>” </a:t>
            </a:r>
            <a:r>
              <a:rPr lang="en" sz="1800" b="1" dirty="0">
                <a:solidFill>
                  <a:srgbClr val="0070C0"/>
                </a:solidFill>
                <a:latin typeface="Open Sans"/>
                <a:ea typeface="Open Sans"/>
                <a:cs typeface="Open Sans"/>
                <a:sym typeface="Open Sans"/>
              </a:rPr>
              <a:t>what the sensors tell it and make decisions</a:t>
            </a:r>
            <a:r>
              <a:rPr lang="en" sz="1800" dirty="0">
                <a:solidFill>
                  <a:srgbClr val="0070C0"/>
                </a:solidFill>
                <a:latin typeface="Open Sans"/>
                <a:ea typeface="Open Sans"/>
                <a:cs typeface="Open Sans"/>
                <a:sym typeface="Open Sans"/>
              </a:rPr>
              <a:t>. </a:t>
            </a:r>
            <a:r>
              <a:rPr lang="en" sz="1800" dirty="0">
                <a:solidFill>
                  <a:schemeClr val="dk1"/>
                </a:solidFill>
                <a:latin typeface="Open Sans"/>
                <a:ea typeface="Open Sans"/>
                <a:cs typeface="Open Sans"/>
                <a:sym typeface="Open Sans"/>
              </a:rPr>
              <a:t>For example, to run when you see a snake!</a:t>
            </a:r>
            <a:endParaRPr sz="1000" dirty="0">
              <a:solidFill>
                <a:schemeClr val="dk1"/>
              </a:solidFill>
              <a:latin typeface="Open Sans"/>
              <a:ea typeface="Open Sans"/>
              <a:cs typeface="Open Sans"/>
              <a:sym typeface="Open Sans"/>
            </a:endParaRPr>
          </a:p>
          <a:p>
            <a:pPr marL="234950" lvl="0" indent="-209550" algn="l" rtl="0">
              <a:spcBef>
                <a:spcPts val="600"/>
              </a:spcBef>
              <a:spcAft>
                <a:spcPts val="0"/>
              </a:spcAft>
              <a:buClr>
                <a:schemeClr val="dk1"/>
              </a:buClr>
              <a:buSzPts val="1800"/>
              <a:buFont typeface="Open Sans"/>
              <a:buChar char="•"/>
            </a:pPr>
            <a:r>
              <a:rPr lang="en" sz="1800" dirty="0">
                <a:solidFill>
                  <a:schemeClr val="dk1"/>
                </a:solidFill>
                <a:latin typeface="Open Sans"/>
                <a:ea typeface="Open Sans"/>
                <a:cs typeface="Open Sans"/>
                <a:sym typeface="Open Sans"/>
              </a:rPr>
              <a:t>It does all this using about </a:t>
            </a:r>
            <a:r>
              <a:rPr lang="en" sz="1800" b="1" i="1" dirty="0">
                <a:solidFill>
                  <a:srgbClr val="0070C0"/>
                </a:solidFill>
                <a:latin typeface="Open Sans"/>
                <a:ea typeface="Open Sans"/>
                <a:cs typeface="Open Sans"/>
                <a:sym typeface="Open Sans"/>
              </a:rPr>
              <a:t>100 billion neurons</a:t>
            </a:r>
            <a:r>
              <a:rPr lang="en" sz="1800" dirty="0">
                <a:solidFill>
                  <a:srgbClr val="0070C0"/>
                </a:solidFill>
                <a:latin typeface="Open Sans"/>
                <a:ea typeface="Open Sans"/>
                <a:cs typeface="Open Sans"/>
                <a:sym typeface="Open Sans"/>
              </a:rPr>
              <a:t> (humans)</a:t>
            </a:r>
            <a:r>
              <a:rPr lang="en" sz="1800" dirty="0">
                <a:solidFill>
                  <a:srgbClr val="FF0000"/>
                </a:solidFill>
                <a:latin typeface="Open Sans"/>
                <a:ea typeface="Open Sans"/>
                <a:cs typeface="Open Sans"/>
                <a:sym typeface="Open Sans"/>
              </a:rPr>
              <a:t> </a:t>
            </a:r>
            <a:r>
              <a:rPr lang="en" sz="1800" dirty="0">
                <a:solidFill>
                  <a:schemeClr val="dk1"/>
                </a:solidFill>
                <a:latin typeface="Open Sans"/>
                <a:ea typeface="Open Sans"/>
                <a:cs typeface="Open Sans"/>
                <a:sym typeface="Open Sans"/>
              </a:rPr>
              <a:t>that talk to each other – right now we don’t really know how!</a:t>
            </a:r>
            <a:endParaRPr sz="1800" dirty="0">
              <a:solidFill>
                <a:schemeClr val="dk1"/>
              </a:solidFill>
              <a:latin typeface="Open Sans"/>
              <a:ea typeface="Open Sans"/>
              <a:cs typeface="Open Sans"/>
              <a:sym typeface="Open Sans"/>
            </a:endParaRPr>
          </a:p>
          <a:p>
            <a:pPr marL="0" lvl="0" indent="0" algn="l" rtl="0">
              <a:spcBef>
                <a:spcPts val="0"/>
              </a:spcBef>
              <a:spcAft>
                <a:spcPts val="0"/>
              </a:spcAft>
              <a:buNone/>
            </a:pPr>
            <a:endParaRPr sz="1800" dirty="0">
              <a:solidFill>
                <a:schemeClr val="dk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6"/>
          <p:cNvSpPr txBox="1">
            <a:spLocks noGrp="1"/>
          </p:cNvSpPr>
          <p:nvPr>
            <p:ph type="title"/>
          </p:nvPr>
        </p:nvSpPr>
        <p:spPr>
          <a:xfrm>
            <a:off x="60600" y="0"/>
            <a:ext cx="5235300" cy="7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000"/>
              <a:buNone/>
            </a:pPr>
            <a:r>
              <a:rPr lang="en" sz="2400" b="1" dirty="0">
                <a:solidFill>
                  <a:srgbClr val="6091BA"/>
                </a:solidFill>
                <a:latin typeface="Open Sans"/>
                <a:ea typeface="Open Sans"/>
                <a:cs typeface="Open Sans"/>
                <a:sym typeface="Open Sans"/>
              </a:rPr>
              <a:t>REVIEW: Human Nervous System</a:t>
            </a:r>
            <a:endParaRPr sz="1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0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
        <p:nvSpPr>
          <p:cNvPr id="182" name="Google Shape;182;p26"/>
          <p:cNvSpPr txBox="1"/>
          <p:nvPr/>
        </p:nvSpPr>
        <p:spPr>
          <a:xfrm>
            <a:off x="192750" y="452700"/>
            <a:ext cx="4750200" cy="3032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dirty="0">
                <a:solidFill>
                  <a:schemeClr val="dk1"/>
                </a:solidFill>
                <a:latin typeface="Open Sans"/>
                <a:ea typeface="Open Sans"/>
                <a:cs typeface="Open Sans"/>
                <a:sym typeface="Open Sans"/>
              </a:rPr>
              <a:t>The nervous system is the set of wires (called nerves) that allow the sensors to talk to the brain, and the brain to talk to the muscles (think of it as a dual carriage highway).</a:t>
            </a:r>
            <a:endParaRPr sz="2400" dirty="0">
              <a:solidFill>
                <a:schemeClr val="dk1"/>
              </a:solidFill>
              <a:latin typeface="Open Sans"/>
              <a:ea typeface="Open Sans"/>
              <a:cs typeface="Open Sans"/>
              <a:sym typeface="Open Sans"/>
            </a:endParaRPr>
          </a:p>
          <a:p>
            <a:pPr marL="0" lvl="0" indent="0" algn="l" rtl="0">
              <a:spcBef>
                <a:spcPts val="600"/>
              </a:spcBef>
              <a:spcAft>
                <a:spcPts val="0"/>
              </a:spcAft>
              <a:buNone/>
            </a:pPr>
            <a:endParaRPr sz="1800" dirty="0">
              <a:solidFill>
                <a:srgbClr val="0070C0"/>
              </a:solidFill>
              <a:latin typeface="Open Sans"/>
              <a:ea typeface="Open Sans"/>
              <a:cs typeface="Open Sans"/>
              <a:sym typeface="Open Sans"/>
            </a:endParaRPr>
          </a:p>
          <a:p>
            <a:pPr marL="0" lvl="0" indent="0" algn="l" rtl="0">
              <a:spcBef>
                <a:spcPts val="0"/>
              </a:spcBef>
              <a:spcAft>
                <a:spcPts val="0"/>
              </a:spcAft>
              <a:buNone/>
            </a:pPr>
            <a:endParaRPr sz="1800" dirty="0">
              <a:solidFill>
                <a:schemeClr val="dk2"/>
              </a:solidFill>
              <a:latin typeface="Open Sans"/>
              <a:ea typeface="Open Sans"/>
              <a:cs typeface="Open Sans"/>
              <a:sym typeface="Open Sans"/>
            </a:endParaRPr>
          </a:p>
        </p:txBody>
      </p:sp>
      <p:pic>
        <p:nvPicPr>
          <p:cNvPr id="183" name="Google Shape;183;p26" descr="File:TE-Nervous system diagram.svg"/>
          <p:cNvPicPr preferRelativeResize="0"/>
          <p:nvPr/>
        </p:nvPicPr>
        <p:blipFill rotWithShape="1">
          <a:blip r:embed="rId3">
            <a:alphaModFix/>
          </a:blip>
          <a:srcRect/>
          <a:stretch/>
        </p:blipFill>
        <p:spPr>
          <a:xfrm>
            <a:off x="5029200" y="155802"/>
            <a:ext cx="4090988" cy="4804905"/>
          </a:xfrm>
          <a:prstGeom prst="rect">
            <a:avLst/>
          </a:prstGeom>
          <a:noFill/>
          <a:ln>
            <a:noFill/>
          </a:ln>
        </p:spPr>
      </p:pic>
      <p:sp>
        <p:nvSpPr>
          <p:cNvPr id="184" name="Google Shape;184;p26"/>
          <p:cNvSpPr txBox="1"/>
          <p:nvPr/>
        </p:nvSpPr>
        <p:spPr>
          <a:xfrm>
            <a:off x="192750" y="2836200"/>
            <a:ext cx="4750200" cy="2390368"/>
          </a:xfrm>
          <a:prstGeom prst="rect">
            <a:avLst/>
          </a:prstGeom>
          <a:noFill/>
          <a:ln>
            <a:noFill/>
          </a:ln>
        </p:spPr>
        <p:txBody>
          <a:bodyPr spcFirstLastPara="1" wrap="square" lIns="91425" tIns="91425" rIns="91425" bIns="91425" anchor="t" anchorCtr="0">
            <a:spAutoFit/>
          </a:bodyPr>
          <a:lstStyle/>
          <a:p>
            <a:pPr marL="457200" lvl="0" indent="-355600" algn="l" rtl="0">
              <a:spcBef>
                <a:spcPts val="400"/>
              </a:spcBef>
              <a:spcAft>
                <a:spcPts val="0"/>
              </a:spcAft>
              <a:buClr>
                <a:schemeClr val="dk1"/>
              </a:buClr>
              <a:buSzPts val="2000"/>
              <a:buFont typeface="Open Sans"/>
              <a:buChar char="❖"/>
            </a:pPr>
            <a:r>
              <a:rPr lang="en" sz="2000" dirty="0">
                <a:solidFill>
                  <a:schemeClr val="dk1"/>
                </a:solidFill>
                <a:latin typeface="Open Sans"/>
                <a:ea typeface="Open Sans"/>
                <a:cs typeface="Open Sans"/>
                <a:sym typeface="Open Sans"/>
              </a:rPr>
              <a:t>Through one set of nerves, </a:t>
            </a:r>
            <a:br>
              <a:rPr lang="en" sz="2000" dirty="0">
                <a:solidFill>
                  <a:schemeClr val="dk1"/>
                </a:solidFill>
                <a:latin typeface="Open Sans"/>
                <a:ea typeface="Open Sans"/>
                <a:cs typeface="Open Sans"/>
                <a:sym typeface="Open Sans"/>
              </a:rPr>
            </a:br>
            <a:r>
              <a:rPr lang="en" sz="2000" b="1" dirty="0">
                <a:solidFill>
                  <a:schemeClr val="dk1"/>
                </a:solidFill>
                <a:latin typeface="Open Sans"/>
                <a:ea typeface="Open Sans"/>
                <a:cs typeface="Open Sans"/>
                <a:sym typeface="Open Sans"/>
              </a:rPr>
              <a:t>the sensors tells the brain </a:t>
            </a:r>
            <a:br>
              <a:rPr lang="en" sz="2000" b="1" dirty="0">
                <a:solidFill>
                  <a:schemeClr val="dk1"/>
                </a:solidFill>
                <a:latin typeface="Open Sans"/>
                <a:ea typeface="Open Sans"/>
                <a:cs typeface="Open Sans"/>
                <a:sym typeface="Open Sans"/>
              </a:rPr>
            </a:br>
            <a:r>
              <a:rPr lang="en" sz="2000" b="1" dirty="0">
                <a:solidFill>
                  <a:schemeClr val="dk1"/>
                </a:solidFill>
                <a:latin typeface="Open Sans"/>
                <a:ea typeface="Open Sans"/>
                <a:cs typeface="Open Sans"/>
                <a:sym typeface="Open Sans"/>
              </a:rPr>
              <a:t>what they sense.</a:t>
            </a:r>
            <a:endParaRPr sz="2100" b="1" dirty="0">
              <a:solidFill>
                <a:schemeClr val="dk1"/>
              </a:solidFill>
              <a:latin typeface="Open Sans"/>
              <a:ea typeface="Open Sans"/>
              <a:cs typeface="Open Sans"/>
              <a:sym typeface="Open Sans"/>
            </a:endParaRPr>
          </a:p>
          <a:p>
            <a:pPr marL="457200" lvl="0" indent="-355600" algn="l" rtl="0">
              <a:spcBef>
                <a:spcPts val="0"/>
              </a:spcBef>
              <a:spcAft>
                <a:spcPts val="0"/>
              </a:spcAft>
              <a:buClr>
                <a:schemeClr val="dk1"/>
              </a:buClr>
              <a:buSzPts val="2000"/>
              <a:buFont typeface="Open Sans"/>
              <a:buChar char="❖"/>
            </a:pPr>
            <a:r>
              <a:rPr lang="en" sz="2000" dirty="0">
                <a:solidFill>
                  <a:schemeClr val="dk1"/>
                </a:solidFill>
                <a:latin typeface="Open Sans"/>
                <a:ea typeface="Open Sans"/>
                <a:cs typeface="Open Sans"/>
                <a:sym typeface="Open Sans"/>
              </a:rPr>
              <a:t>Through another set of nerves, </a:t>
            </a:r>
            <a:r>
              <a:rPr lang="en" sz="2000" b="1" dirty="0">
                <a:solidFill>
                  <a:schemeClr val="dk1"/>
                </a:solidFill>
                <a:latin typeface="Open Sans"/>
                <a:ea typeface="Open Sans"/>
                <a:cs typeface="Open Sans"/>
                <a:sym typeface="Open Sans"/>
              </a:rPr>
              <a:t>the brain tells the muscles to contract, causing the body </a:t>
            </a:r>
            <a:br>
              <a:rPr lang="en" sz="2000" b="1" dirty="0">
                <a:solidFill>
                  <a:schemeClr val="dk1"/>
                </a:solidFill>
                <a:latin typeface="Open Sans"/>
                <a:ea typeface="Open Sans"/>
                <a:cs typeface="Open Sans"/>
                <a:sym typeface="Open Sans"/>
              </a:rPr>
            </a:br>
            <a:r>
              <a:rPr lang="en" sz="2000" b="1" dirty="0">
                <a:solidFill>
                  <a:schemeClr val="dk1"/>
                </a:solidFill>
                <a:latin typeface="Open Sans"/>
                <a:ea typeface="Open Sans"/>
                <a:cs typeface="Open Sans"/>
                <a:sym typeface="Open Sans"/>
              </a:rPr>
              <a:t>to move.</a:t>
            </a:r>
            <a:endParaRPr sz="1800" b="1" dirty="0">
              <a:solidFill>
                <a:schemeClr val="dk2"/>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7"/>
          <p:cNvSpPr txBox="1">
            <a:spLocks noGrp="1"/>
          </p:cNvSpPr>
          <p:nvPr>
            <p:ph type="title"/>
          </p:nvPr>
        </p:nvSpPr>
        <p:spPr>
          <a:xfrm>
            <a:off x="133000" y="89900"/>
            <a:ext cx="8520600" cy="64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HOW DOES THE BRAIN WORK? (HUMAN COMPUTER)</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
        <p:nvSpPr>
          <p:cNvPr id="190" name="Google Shape;190;p27"/>
          <p:cNvSpPr txBox="1"/>
          <p:nvPr/>
        </p:nvSpPr>
        <p:spPr>
          <a:xfrm>
            <a:off x="133000" y="597275"/>
            <a:ext cx="5667900" cy="6486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2000" dirty="0">
                <a:solidFill>
                  <a:schemeClr val="dk1"/>
                </a:solidFill>
                <a:latin typeface="Open Sans"/>
                <a:ea typeface="Open Sans"/>
                <a:cs typeface="Open Sans"/>
                <a:sym typeface="Open Sans"/>
              </a:rPr>
              <a:t>The brain is the </a:t>
            </a:r>
            <a:r>
              <a:rPr lang="en" sz="2000" b="1" dirty="0">
                <a:solidFill>
                  <a:schemeClr val="dk1"/>
                </a:solidFill>
                <a:latin typeface="Open Sans"/>
                <a:ea typeface="Open Sans"/>
                <a:cs typeface="Open Sans"/>
                <a:sym typeface="Open Sans"/>
              </a:rPr>
              <a:t>decision center of the body.</a:t>
            </a:r>
            <a:endParaRPr sz="2000" b="1" dirty="0">
              <a:solidFill>
                <a:schemeClr val="dk1"/>
              </a:solidFill>
              <a:latin typeface="Open Sans"/>
              <a:ea typeface="Open Sans"/>
              <a:cs typeface="Open Sans"/>
              <a:sym typeface="Open Sans"/>
            </a:endParaRPr>
          </a:p>
          <a:p>
            <a:pPr marL="0" lvl="0" indent="0" algn="l" rtl="0">
              <a:lnSpc>
                <a:spcPct val="80000"/>
              </a:lnSpc>
              <a:spcBef>
                <a:spcPts val="600"/>
              </a:spcBef>
              <a:spcAft>
                <a:spcPts val="0"/>
              </a:spcAft>
              <a:buNone/>
            </a:pPr>
            <a:r>
              <a:rPr lang="en" sz="2000" dirty="0">
                <a:solidFill>
                  <a:schemeClr val="dk1"/>
                </a:solidFill>
                <a:latin typeface="Open Sans"/>
                <a:ea typeface="Open Sans"/>
                <a:cs typeface="Open Sans"/>
                <a:sym typeface="Open Sans"/>
              </a:rPr>
              <a:t>How does the brain and nervous system move our hands?</a:t>
            </a:r>
            <a:endParaRPr sz="2000" dirty="0">
              <a:solidFill>
                <a:schemeClr val="dk1"/>
              </a:solidFill>
              <a:latin typeface="Open Sans"/>
              <a:ea typeface="Open Sans"/>
              <a:cs typeface="Open Sans"/>
              <a:sym typeface="Open Sans"/>
            </a:endParaRPr>
          </a:p>
          <a:p>
            <a:pPr marL="0" lvl="0" indent="0" algn="l" rtl="0">
              <a:spcBef>
                <a:spcPts val="0"/>
              </a:spcBef>
              <a:spcAft>
                <a:spcPts val="0"/>
              </a:spcAft>
              <a:buNone/>
            </a:pPr>
            <a:endParaRPr dirty="0">
              <a:solidFill>
                <a:schemeClr val="dk2"/>
              </a:solidFill>
              <a:latin typeface="Open Sans"/>
              <a:ea typeface="Open Sans"/>
              <a:cs typeface="Open Sans"/>
              <a:sym typeface="Open Sans"/>
            </a:endParaRPr>
          </a:p>
        </p:txBody>
      </p:sp>
      <p:pic>
        <p:nvPicPr>
          <p:cNvPr id="191" name="Google Shape;191;p27" descr="File:NIA human brain drawing.jpg"/>
          <p:cNvPicPr preferRelativeResize="0"/>
          <p:nvPr/>
        </p:nvPicPr>
        <p:blipFill rotWithShape="1">
          <a:blip r:embed="rId3">
            <a:alphaModFix/>
          </a:blip>
          <a:srcRect t="9516" b="29242"/>
          <a:stretch/>
        </p:blipFill>
        <p:spPr>
          <a:xfrm>
            <a:off x="6023075" y="657800"/>
            <a:ext cx="2630525" cy="2087651"/>
          </a:xfrm>
          <a:prstGeom prst="rect">
            <a:avLst/>
          </a:prstGeom>
          <a:noFill/>
          <a:ln>
            <a:noFill/>
          </a:ln>
        </p:spPr>
      </p:pic>
      <p:sp>
        <p:nvSpPr>
          <p:cNvPr id="192" name="Google Shape;192;p27"/>
          <p:cNvSpPr txBox="1"/>
          <p:nvPr/>
        </p:nvSpPr>
        <p:spPr>
          <a:xfrm>
            <a:off x="183400" y="1686475"/>
            <a:ext cx="5567100" cy="2630700"/>
          </a:xfrm>
          <a:prstGeom prst="rect">
            <a:avLst/>
          </a:prstGeom>
          <a:noFill/>
          <a:ln>
            <a:noFill/>
          </a:ln>
        </p:spPr>
        <p:txBody>
          <a:bodyPr spcFirstLastPara="1" wrap="square" lIns="91425" tIns="91425" rIns="91425" bIns="91425" anchor="t" anchorCtr="0">
            <a:noAutofit/>
          </a:bodyPr>
          <a:lstStyle/>
          <a:p>
            <a:pPr marL="457200" lvl="0" indent="-355600" algn="l" rtl="0">
              <a:lnSpc>
                <a:spcPct val="80000"/>
              </a:lnSpc>
              <a:spcBef>
                <a:spcPts val="0"/>
              </a:spcBef>
              <a:spcAft>
                <a:spcPts val="0"/>
              </a:spcAft>
              <a:buClr>
                <a:schemeClr val="dk1"/>
              </a:buClr>
              <a:buSzPts val="2000"/>
              <a:buFont typeface="Open Sans"/>
              <a:buChar char="●"/>
            </a:pPr>
            <a:r>
              <a:rPr lang="en" sz="2000" dirty="0">
                <a:solidFill>
                  <a:schemeClr val="dk1"/>
                </a:solidFill>
                <a:latin typeface="Open Sans"/>
                <a:ea typeface="Open Sans"/>
                <a:cs typeface="Open Sans"/>
                <a:sym typeface="Open Sans"/>
              </a:rPr>
              <a:t>When a hot object is touched, the touch sensors are activated.</a:t>
            </a:r>
            <a:endParaRPr sz="2000" dirty="0">
              <a:solidFill>
                <a:schemeClr val="dk1"/>
              </a:solidFill>
              <a:latin typeface="Open Sans"/>
              <a:ea typeface="Open Sans"/>
              <a:cs typeface="Open Sans"/>
              <a:sym typeface="Open Sans"/>
            </a:endParaRPr>
          </a:p>
          <a:p>
            <a:pPr marL="457200" lvl="0" indent="0" algn="l" rtl="0">
              <a:lnSpc>
                <a:spcPct val="40000"/>
              </a:lnSpc>
              <a:spcBef>
                <a:spcPts val="0"/>
              </a:spcBef>
              <a:spcAft>
                <a:spcPts val="0"/>
              </a:spcAft>
              <a:buNone/>
            </a:pPr>
            <a:endParaRPr sz="2000" dirty="0">
              <a:solidFill>
                <a:schemeClr val="dk1"/>
              </a:solidFill>
              <a:latin typeface="Open Sans"/>
              <a:ea typeface="Open Sans"/>
              <a:cs typeface="Open Sans"/>
              <a:sym typeface="Open Sans"/>
            </a:endParaRPr>
          </a:p>
          <a:p>
            <a:pPr marL="457200" lvl="0" indent="-355600" algn="l" rtl="0">
              <a:lnSpc>
                <a:spcPct val="80000"/>
              </a:lnSpc>
              <a:spcBef>
                <a:spcPts val="400"/>
              </a:spcBef>
              <a:spcAft>
                <a:spcPts val="0"/>
              </a:spcAft>
              <a:buClr>
                <a:schemeClr val="dk1"/>
              </a:buClr>
              <a:buSzPts val="2000"/>
              <a:buFont typeface="Open Sans"/>
              <a:buChar char="●"/>
            </a:pPr>
            <a:r>
              <a:rPr lang="en" sz="2000" dirty="0">
                <a:solidFill>
                  <a:schemeClr val="dk1"/>
                </a:solidFill>
                <a:latin typeface="Open Sans"/>
                <a:ea typeface="Open Sans"/>
                <a:cs typeface="Open Sans"/>
                <a:sym typeface="Open Sans"/>
              </a:rPr>
              <a:t>Nerves transmit information from the touch sensors to the brain.</a:t>
            </a:r>
            <a:endParaRPr sz="2000" dirty="0">
              <a:solidFill>
                <a:schemeClr val="dk1"/>
              </a:solidFill>
              <a:latin typeface="Open Sans"/>
              <a:ea typeface="Open Sans"/>
              <a:cs typeface="Open Sans"/>
              <a:sym typeface="Open Sans"/>
            </a:endParaRPr>
          </a:p>
          <a:p>
            <a:pPr marL="457200" lvl="0" indent="0" algn="l" rtl="0">
              <a:lnSpc>
                <a:spcPct val="40000"/>
              </a:lnSpc>
              <a:spcBef>
                <a:spcPts val="0"/>
              </a:spcBef>
              <a:spcAft>
                <a:spcPts val="0"/>
              </a:spcAft>
              <a:buNone/>
            </a:pPr>
            <a:endParaRPr sz="2000" dirty="0">
              <a:solidFill>
                <a:schemeClr val="dk1"/>
              </a:solidFill>
              <a:latin typeface="Open Sans"/>
              <a:ea typeface="Open Sans"/>
              <a:cs typeface="Open Sans"/>
              <a:sym typeface="Open Sans"/>
            </a:endParaRPr>
          </a:p>
          <a:p>
            <a:pPr marL="457200" lvl="0" indent="-355600" algn="l" rtl="0">
              <a:lnSpc>
                <a:spcPct val="80000"/>
              </a:lnSpc>
              <a:spcBef>
                <a:spcPts val="400"/>
              </a:spcBef>
              <a:spcAft>
                <a:spcPts val="0"/>
              </a:spcAft>
              <a:buClr>
                <a:schemeClr val="dk1"/>
              </a:buClr>
              <a:buSzPts val="2000"/>
              <a:buFont typeface="Open Sans"/>
              <a:buChar char="●"/>
            </a:pPr>
            <a:r>
              <a:rPr lang="en" sz="2000" dirty="0">
                <a:solidFill>
                  <a:schemeClr val="dk1"/>
                </a:solidFill>
                <a:latin typeface="Open Sans"/>
                <a:ea typeface="Open Sans"/>
                <a:cs typeface="Open Sans"/>
                <a:sym typeface="Open Sans"/>
              </a:rPr>
              <a:t>The brain decides to move the arm back to protect the finger.</a:t>
            </a:r>
            <a:endParaRPr sz="2000" dirty="0">
              <a:solidFill>
                <a:schemeClr val="dk1"/>
              </a:solidFill>
              <a:latin typeface="Open Sans"/>
              <a:ea typeface="Open Sans"/>
              <a:cs typeface="Open Sans"/>
              <a:sym typeface="Open Sans"/>
            </a:endParaRPr>
          </a:p>
          <a:p>
            <a:pPr marL="457200" lvl="0" indent="0" algn="l" rtl="0">
              <a:lnSpc>
                <a:spcPct val="40000"/>
              </a:lnSpc>
              <a:spcBef>
                <a:spcPts val="0"/>
              </a:spcBef>
              <a:spcAft>
                <a:spcPts val="0"/>
              </a:spcAft>
              <a:buNone/>
            </a:pPr>
            <a:endParaRPr sz="2000" dirty="0">
              <a:solidFill>
                <a:schemeClr val="dk1"/>
              </a:solidFill>
              <a:latin typeface="Open Sans"/>
              <a:ea typeface="Open Sans"/>
              <a:cs typeface="Open Sans"/>
              <a:sym typeface="Open Sans"/>
            </a:endParaRPr>
          </a:p>
          <a:p>
            <a:pPr marL="457200" lvl="0" indent="-355600" algn="l" rtl="0">
              <a:lnSpc>
                <a:spcPct val="80000"/>
              </a:lnSpc>
              <a:spcBef>
                <a:spcPts val="400"/>
              </a:spcBef>
              <a:spcAft>
                <a:spcPts val="0"/>
              </a:spcAft>
              <a:buClr>
                <a:schemeClr val="dk1"/>
              </a:buClr>
              <a:buSzPts val="2000"/>
              <a:buFont typeface="Open Sans"/>
              <a:buChar char="●"/>
            </a:pPr>
            <a:r>
              <a:rPr lang="en" sz="2000" dirty="0">
                <a:solidFill>
                  <a:schemeClr val="dk1"/>
                </a:solidFill>
                <a:latin typeface="Open Sans"/>
                <a:ea typeface="Open Sans"/>
                <a:cs typeface="Open Sans"/>
                <a:sym typeface="Open Sans"/>
              </a:rPr>
              <a:t>The brain sends signals along nerves to muscles to move the arm.</a:t>
            </a:r>
            <a:endParaRPr sz="2000" dirty="0">
              <a:solidFill>
                <a:schemeClr val="dk1"/>
              </a:solidFill>
              <a:latin typeface="Open Sans"/>
              <a:ea typeface="Open Sans"/>
              <a:cs typeface="Open Sans"/>
              <a:sym typeface="Open Sans"/>
            </a:endParaRPr>
          </a:p>
          <a:p>
            <a:pPr marL="457200" lvl="0" indent="0" algn="l" rtl="0">
              <a:lnSpc>
                <a:spcPct val="30000"/>
              </a:lnSpc>
              <a:spcBef>
                <a:spcPts val="0"/>
              </a:spcBef>
              <a:spcAft>
                <a:spcPts val="0"/>
              </a:spcAft>
              <a:buNone/>
            </a:pPr>
            <a:endParaRPr sz="2000" dirty="0">
              <a:solidFill>
                <a:schemeClr val="dk1"/>
              </a:solidFill>
              <a:latin typeface="Open Sans"/>
              <a:ea typeface="Open Sans"/>
              <a:cs typeface="Open Sans"/>
              <a:sym typeface="Open Sans"/>
            </a:endParaRPr>
          </a:p>
          <a:p>
            <a:pPr marL="457200" lvl="0" indent="-355600" algn="l" rtl="0">
              <a:lnSpc>
                <a:spcPct val="80000"/>
              </a:lnSpc>
              <a:spcBef>
                <a:spcPts val="400"/>
              </a:spcBef>
              <a:spcAft>
                <a:spcPts val="0"/>
              </a:spcAft>
              <a:buClr>
                <a:schemeClr val="dk1"/>
              </a:buClr>
              <a:buSzPts val="2000"/>
              <a:buFont typeface="Open Sans"/>
              <a:buChar char="●"/>
            </a:pPr>
            <a:r>
              <a:rPr lang="en" sz="2000" dirty="0">
                <a:solidFill>
                  <a:schemeClr val="dk1"/>
                </a:solidFill>
                <a:latin typeface="Open Sans"/>
                <a:ea typeface="Open Sans"/>
                <a:cs typeface="Open Sans"/>
                <a:sym typeface="Open Sans"/>
              </a:rPr>
              <a:t>The muscles then move the arm.</a:t>
            </a:r>
            <a:endParaRPr sz="2100" dirty="0">
              <a:solidFill>
                <a:schemeClr val="dk1"/>
              </a:solidFill>
              <a:latin typeface="Open Sans"/>
              <a:ea typeface="Open Sans"/>
              <a:cs typeface="Open Sans"/>
              <a:sym typeface="Open Sans"/>
            </a:endParaRPr>
          </a:p>
          <a:p>
            <a:pPr marL="457200" lvl="0" indent="0" algn="l" rtl="0">
              <a:lnSpc>
                <a:spcPct val="80000"/>
              </a:lnSpc>
              <a:spcBef>
                <a:spcPts val="400"/>
              </a:spcBef>
              <a:spcAft>
                <a:spcPts val="0"/>
              </a:spcAft>
              <a:buNone/>
            </a:pPr>
            <a:r>
              <a:rPr lang="en" sz="2000" dirty="0">
                <a:solidFill>
                  <a:srgbClr val="0070C0"/>
                </a:solidFill>
                <a:latin typeface="Open Sans"/>
                <a:ea typeface="Open Sans"/>
                <a:cs typeface="Open Sans"/>
                <a:sym typeface="Open Sans"/>
              </a:rPr>
              <a:t>(We will look at details later.)</a:t>
            </a:r>
            <a:endParaRPr sz="2100" dirty="0">
              <a:solidFill>
                <a:schemeClr val="dk1"/>
              </a:solidFill>
              <a:latin typeface="Open Sans"/>
              <a:ea typeface="Open Sans"/>
              <a:cs typeface="Open Sans"/>
              <a:sym typeface="Open Sans"/>
            </a:endParaRPr>
          </a:p>
          <a:p>
            <a:pPr marL="457200" lvl="0" indent="0" algn="l" rtl="0">
              <a:spcBef>
                <a:spcPts val="0"/>
              </a:spcBef>
              <a:spcAft>
                <a:spcPts val="0"/>
              </a:spcAft>
              <a:buNone/>
            </a:pPr>
            <a:endParaRPr sz="1800" dirty="0">
              <a:solidFill>
                <a:schemeClr val="dk2"/>
              </a:solidFill>
              <a:latin typeface="Open Sans"/>
              <a:ea typeface="Open Sans"/>
              <a:cs typeface="Open Sans"/>
              <a:sym typeface="Open Sans"/>
            </a:endParaRPr>
          </a:p>
        </p:txBody>
      </p:sp>
      <p:pic>
        <p:nvPicPr>
          <p:cNvPr id="193" name="Google Shape;193;p27"/>
          <p:cNvPicPr preferRelativeResize="0"/>
          <p:nvPr/>
        </p:nvPicPr>
        <p:blipFill>
          <a:blip r:embed="rId4">
            <a:alphaModFix/>
          </a:blip>
          <a:stretch>
            <a:fillRect/>
          </a:stretch>
        </p:blipFill>
        <p:spPr>
          <a:xfrm>
            <a:off x="5852500" y="2897850"/>
            <a:ext cx="1567575" cy="1057825"/>
          </a:xfrm>
          <a:prstGeom prst="rect">
            <a:avLst/>
          </a:prstGeom>
          <a:noFill/>
          <a:ln>
            <a:noFill/>
          </a:ln>
        </p:spPr>
      </p:pic>
      <p:pic>
        <p:nvPicPr>
          <p:cNvPr id="194" name="Google Shape;194;p27"/>
          <p:cNvPicPr preferRelativeResize="0"/>
          <p:nvPr/>
        </p:nvPicPr>
        <p:blipFill>
          <a:blip r:embed="rId5">
            <a:alphaModFix/>
          </a:blip>
          <a:stretch>
            <a:fillRect/>
          </a:stretch>
        </p:blipFill>
        <p:spPr>
          <a:xfrm>
            <a:off x="7212100" y="3705000"/>
            <a:ext cx="1512800" cy="12486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2">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8"/>
          <p:cNvSpPr txBox="1">
            <a:spLocks noGrp="1"/>
          </p:cNvSpPr>
          <p:nvPr>
            <p:ph type="title"/>
          </p:nvPr>
        </p:nvSpPr>
        <p:spPr>
          <a:xfrm>
            <a:off x="133000" y="89900"/>
            <a:ext cx="8520600" cy="64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HOW DOES THE BRAIN WORK? (HUMAN COMPUTER)</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
        <p:nvSpPr>
          <p:cNvPr id="200" name="Google Shape;200;p28"/>
          <p:cNvSpPr txBox="1"/>
          <p:nvPr/>
        </p:nvSpPr>
        <p:spPr>
          <a:xfrm>
            <a:off x="133000" y="597275"/>
            <a:ext cx="5667900" cy="648600"/>
          </a:xfrm>
          <a:prstGeom prst="rect">
            <a:avLst/>
          </a:prstGeom>
          <a:noFill/>
          <a:ln>
            <a:noFill/>
          </a:ln>
        </p:spPr>
        <p:txBody>
          <a:bodyPr spcFirstLastPara="1" wrap="square" lIns="91425" tIns="91425" rIns="91425" bIns="91425" anchor="t" anchorCtr="0">
            <a:noAutofit/>
          </a:bodyPr>
          <a:lstStyle/>
          <a:p>
            <a:pPr marL="0" lvl="0" indent="0" algn="l" rtl="0">
              <a:lnSpc>
                <a:spcPct val="80000"/>
              </a:lnSpc>
              <a:spcBef>
                <a:spcPts val="0"/>
              </a:spcBef>
              <a:spcAft>
                <a:spcPts val="0"/>
              </a:spcAft>
              <a:buNone/>
            </a:pPr>
            <a:r>
              <a:rPr lang="en" sz="2000" dirty="0">
                <a:solidFill>
                  <a:schemeClr val="dk1"/>
                </a:solidFill>
                <a:latin typeface="Open Sans"/>
                <a:ea typeface="Open Sans"/>
                <a:cs typeface="Open Sans"/>
                <a:sym typeface="Open Sans"/>
              </a:rPr>
              <a:t>The brain is the </a:t>
            </a:r>
            <a:r>
              <a:rPr lang="en" sz="2000" b="1" dirty="0">
                <a:solidFill>
                  <a:schemeClr val="dk1"/>
                </a:solidFill>
                <a:latin typeface="Open Sans"/>
                <a:ea typeface="Open Sans"/>
                <a:cs typeface="Open Sans"/>
                <a:sym typeface="Open Sans"/>
              </a:rPr>
              <a:t>decision center of the body.</a:t>
            </a:r>
            <a:endParaRPr sz="2000" b="1" dirty="0">
              <a:solidFill>
                <a:schemeClr val="dk1"/>
              </a:solidFill>
              <a:latin typeface="Open Sans"/>
              <a:ea typeface="Open Sans"/>
              <a:cs typeface="Open Sans"/>
              <a:sym typeface="Open Sans"/>
            </a:endParaRPr>
          </a:p>
          <a:p>
            <a:pPr marL="0" lvl="0" indent="0" algn="l" rtl="0">
              <a:spcBef>
                <a:spcPts val="0"/>
              </a:spcBef>
              <a:spcAft>
                <a:spcPts val="0"/>
              </a:spcAft>
              <a:buNone/>
            </a:pPr>
            <a:endParaRPr dirty="0">
              <a:solidFill>
                <a:schemeClr val="dk2"/>
              </a:solidFill>
              <a:latin typeface="Open Sans"/>
              <a:ea typeface="Open Sans"/>
              <a:cs typeface="Open Sans"/>
              <a:sym typeface="Open Sans"/>
            </a:endParaRPr>
          </a:p>
        </p:txBody>
      </p:sp>
      <p:sp>
        <p:nvSpPr>
          <p:cNvPr id="201" name="Google Shape;201;p28"/>
          <p:cNvSpPr txBox="1"/>
          <p:nvPr/>
        </p:nvSpPr>
        <p:spPr>
          <a:xfrm>
            <a:off x="133000" y="1081350"/>
            <a:ext cx="6215100" cy="26307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SzPts val="2400"/>
              <a:buFont typeface="Open Sans"/>
              <a:buAutoNum type="arabicPeriod"/>
            </a:pPr>
            <a:r>
              <a:rPr lang="en" sz="2400" dirty="0">
                <a:solidFill>
                  <a:schemeClr val="dk1"/>
                </a:solidFill>
                <a:latin typeface="Open Sans"/>
                <a:ea typeface="Open Sans"/>
                <a:cs typeface="Open Sans"/>
                <a:sym typeface="Open Sans"/>
              </a:rPr>
              <a:t>The human brain looks like a </a:t>
            </a:r>
            <a:r>
              <a:rPr lang="en" sz="2400" dirty="0">
                <a:solidFill>
                  <a:srgbClr val="0070C0"/>
                </a:solidFill>
                <a:latin typeface="Open Sans"/>
                <a:ea typeface="Open Sans"/>
                <a:cs typeface="Open Sans"/>
                <a:sym typeface="Open Sans"/>
              </a:rPr>
              <a:t>cauliflower</a:t>
            </a:r>
            <a:r>
              <a:rPr lang="en" sz="2400" dirty="0">
                <a:solidFill>
                  <a:srgbClr val="FF0000"/>
                </a:solidFill>
                <a:latin typeface="Open Sans"/>
                <a:ea typeface="Open Sans"/>
                <a:cs typeface="Open Sans"/>
                <a:sym typeface="Open Sans"/>
              </a:rPr>
              <a:t> </a:t>
            </a:r>
            <a:r>
              <a:rPr lang="en" sz="2400" dirty="0">
                <a:solidFill>
                  <a:schemeClr val="dk1"/>
                </a:solidFill>
                <a:latin typeface="Open Sans"/>
                <a:ea typeface="Open Sans"/>
                <a:cs typeface="Open Sans"/>
                <a:sym typeface="Open Sans"/>
              </a:rPr>
              <a:t>and is about the same size. </a:t>
            </a:r>
            <a:endParaRPr sz="2400" dirty="0">
              <a:solidFill>
                <a:schemeClr val="dk1"/>
              </a:solidFill>
              <a:latin typeface="Open Sans"/>
              <a:ea typeface="Open Sans"/>
              <a:cs typeface="Open Sans"/>
              <a:sym typeface="Open Sans"/>
            </a:endParaRPr>
          </a:p>
          <a:p>
            <a:pPr marL="457200" lvl="0" indent="-381000" algn="l" rtl="0">
              <a:spcBef>
                <a:spcPts val="0"/>
              </a:spcBef>
              <a:spcAft>
                <a:spcPts val="0"/>
              </a:spcAft>
              <a:buSzPts val="2400"/>
              <a:buFont typeface="Open Sans"/>
              <a:buAutoNum type="arabicPeriod"/>
            </a:pPr>
            <a:r>
              <a:rPr lang="en" sz="2400" dirty="0">
                <a:solidFill>
                  <a:schemeClr val="dk1"/>
                </a:solidFill>
                <a:latin typeface="Open Sans"/>
                <a:ea typeface="Open Sans"/>
                <a:cs typeface="Open Sans"/>
                <a:sym typeface="Open Sans"/>
              </a:rPr>
              <a:t>It is </a:t>
            </a:r>
            <a:r>
              <a:rPr lang="en" sz="2400" dirty="0">
                <a:solidFill>
                  <a:srgbClr val="0070C0"/>
                </a:solidFill>
                <a:latin typeface="Open Sans"/>
                <a:ea typeface="Open Sans"/>
                <a:cs typeface="Open Sans"/>
                <a:sym typeface="Open Sans"/>
              </a:rPr>
              <a:t>divided</a:t>
            </a:r>
            <a:r>
              <a:rPr lang="en" sz="2400" dirty="0">
                <a:solidFill>
                  <a:srgbClr val="FF0000"/>
                </a:solidFill>
                <a:latin typeface="Open Sans"/>
                <a:ea typeface="Open Sans"/>
                <a:cs typeface="Open Sans"/>
                <a:sym typeface="Open Sans"/>
              </a:rPr>
              <a:t> </a:t>
            </a:r>
            <a:r>
              <a:rPr lang="en" sz="2400" dirty="0">
                <a:solidFill>
                  <a:schemeClr val="dk1"/>
                </a:solidFill>
                <a:latin typeface="Open Sans"/>
                <a:ea typeface="Open Sans"/>
                <a:cs typeface="Open Sans"/>
                <a:sym typeface="Open Sans"/>
              </a:rPr>
              <a:t>into right and left hemispheres. </a:t>
            </a:r>
            <a:endParaRPr sz="2400" dirty="0">
              <a:solidFill>
                <a:schemeClr val="dk1"/>
              </a:solidFill>
              <a:latin typeface="Open Sans"/>
              <a:ea typeface="Open Sans"/>
              <a:cs typeface="Open Sans"/>
              <a:sym typeface="Open Sans"/>
            </a:endParaRPr>
          </a:p>
          <a:p>
            <a:pPr marL="457200" lvl="0" indent="-381000" algn="l" rtl="0">
              <a:spcBef>
                <a:spcPts val="0"/>
              </a:spcBef>
              <a:spcAft>
                <a:spcPts val="0"/>
              </a:spcAft>
              <a:buSzPts val="2400"/>
              <a:buFont typeface="Open Sans"/>
              <a:buAutoNum type="arabicPeriod"/>
            </a:pPr>
            <a:r>
              <a:rPr lang="en" sz="2400" dirty="0">
                <a:solidFill>
                  <a:schemeClr val="dk1"/>
                </a:solidFill>
                <a:latin typeface="Open Sans"/>
                <a:ea typeface="Open Sans"/>
                <a:cs typeface="Open Sans"/>
                <a:sym typeface="Open Sans"/>
              </a:rPr>
              <a:t>Human brains are divided into </a:t>
            </a:r>
            <a:r>
              <a:rPr lang="en" sz="2400" dirty="0">
                <a:solidFill>
                  <a:srgbClr val="0070C0"/>
                </a:solidFill>
                <a:latin typeface="Open Sans"/>
                <a:ea typeface="Open Sans"/>
                <a:cs typeface="Open Sans"/>
                <a:sym typeface="Open Sans"/>
              </a:rPr>
              <a:t>four lobes.</a:t>
            </a:r>
            <a:endParaRPr sz="1800" dirty="0">
              <a:solidFill>
                <a:srgbClr val="0070C0"/>
              </a:solidFill>
              <a:latin typeface="Open Sans"/>
              <a:ea typeface="Open Sans"/>
              <a:cs typeface="Open Sans"/>
              <a:sym typeface="Open Sans"/>
            </a:endParaRPr>
          </a:p>
          <a:p>
            <a:pPr marL="457200" lvl="0" indent="0" algn="l" rtl="0">
              <a:lnSpc>
                <a:spcPct val="80000"/>
              </a:lnSpc>
              <a:spcBef>
                <a:spcPts val="400"/>
              </a:spcBef>
              <a:spcAft>
                <a:spcPts val="0"/>
              </a:spcAft>
              <a:buNone/>
            </a:pPr>
            <a:endParaRPr sz="2000" dirty="0">
              <a:solidFill>
                <a:schemeClr val="dk1"/>
              </a:solidFill>
              <a:latin typeface="Open Sans"/>
              <a:ea typeface="Open Sans"/>
              <a:cs typeface="Open Sans"/>
              <a:sym typeface="Open Sans"/>
            </a:endParaRPr>
          </a:p>
          <a:p>
            <a:pPr marL="457200" lvl="0" indent="0" algn="l" rtl="0">
              <a:spcBef>
                <a:spcPts val="0"/>
              </a:spcBef>
              <a:spcAft>
                <a:spcPts val="0"/>
              </a:spcAft>
              <a:buNone/>
            </a:pPr>
            <a:endParaRPr sz="1800" dirty="0">
              <a:solidFill>
                <a:schemeClr val="dk2"/>
              </a:solidFill>
              <a:latin typeface="Open Sans"/>
              <a:ea typeface="Open Sans"/>
              <a:cs typeface="Open Sans"/>
              <a:sym typeface="Open Sans"/>
            </a:endParaRPr>
          </a:p>
        </p:txBody>
      </p:sp>
      <p:pic>
        <p:nvPicPr>
          <p:cNvPr id="202" name="Google Shape;202;p28" descr="File:Płaty mózgu.png"/>
          <p:cNvPicPr preferRelativeResize="0"/>
          <p:nvPr/>
        </p:nvPicPr>
        <p:blipFill rotWithShape="1">
          <a:blip r:embed="rId3">
            <a:alphaModFix/>
          </a:blip>
          <a:srcRect l="18904" t="16707" r="7652" b="3996"/>
          <a:stretch/>
        </p:blipFill>
        <p:spPr>
          <a:xfrm>
            <a:off x="6879300" y="597275"/>
            <a:ext cx="1984250" cy="2259100"/>
          </a:xfrm>
          <a:prstGeom prst="rect">
            <a:avLst/>
          </a:prstGeom>
          <a:noFill/>
          <a:ln>
            <a:noFill/>
          </a:ln>
        </p:spPr>
      </p:pic>
      <p:sp>
        <p:nvSpPr>
          <p:cNvPr id="203" name="Google Shape;203;p28"/>
          <p:cNvSpPr txBox="1"/>
          <p:nvPr/>
        </p:nvSpPr>
        <p:spPr>
          <a:xfrm>
            <a:off x="41450" y="4054900"/>
            <a:ext cx="6064200" cy="1015800"/>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en" sz="1800" b="1" dirty="0">
                <a:solidFill>
                  <a:srgbClr val="7F7F7F"/>
                </a:solidFill>
                <a:latin typeface="Open Sans"/>
                <a:ea typeface="Open Sans"/>
                <a:cs typeface="Open Sans"/>
                <a:sym typeface="Open Sans"/>
              </a:rPr>
              <a:t>The brain is not colored like this (usually it appears gray); color is added in the drawings just to distinguish the lobes. </a:t>
            </a:r>
            <a:endParaRPr b="1" dirty="0">
              <a:latin typeface="Open Sans"/>
              <a:ea typeface="Open Sans"/>
              <a:cs typeface="Open Sans"/>
              <a:sym typeface="Open Sans"/>
            </a:endParaRPr>
          </a:p>
        </p:txBody>
      </p:sp>
      <p:sp>
        <p:nvSpPr>
          <p:cNvPr id="204" name="Google Shape;204;p28"/>
          <p:cNvSpPr txBox="1"/>
          <p:nvPr/>
        </p:nvSpPr>
        <p:spPr>
          <a:xfrm>
            <a:off x="6570600" y="2746725"/>
            <a:ext cx="2573400" cy="572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100"/>
              <a:buFont typeface="Arial"/>
              <a:buNone/>
            </a:pPr>
            <a:r>
              <a:rPr lang="en" sz="1000" dirty="0">
                <a:solidFill>
                  <a:srgbClr val="B7B7B7"/>
                </a:solidFill>
                <a:latin typeface="Open Sans"/>
                <a:ea typeface="Open Sans"/>
                <a:cs typeface="Open Sans"/>
                <a:sym typeface="Open Sans"/>
              </a:rPr>
              <a:t>Left and Right Hemispheres of the Brain</a:t>
            </a:r>
            <a:endParaRPr sz="1000" b="0" i="0" u="none" strike="noStrike" cap="none" dirty="0">
              <a:solidFill>
                <a:srgbClr val="B7B7B7"/>
              </a:solidFill>
              <a:latin typeface="Open Sans"/>
              <a:ea typeface="Open Sans"/>
              <a:cs typeface="Open Sans"/>
              <a:sym typeface="Open Sans"/>
            </a:endParaRPr>
          </a:p>
        </p:txBody>
      </p:sp>
      <p:pic>
        <p:nvPicPr>
          <p:cNvPr id="205" name="Google Shape;205;p28" title="File:Cerebrum lobes.svg - Wikipedia"/>
          <p:cNvPicPr preferRelativeResize="0"/>
          <p:nvPr/>
        </p:nvPicPr>
        <p:blipFill>
          <a:blip r:embed="rId4">
            <a:alphaModFix/>
          </a:blip>
          <a:stretch>
            <a:fillRect/>
          </a:stretch>
        </p:blipFill>
        <p:spPr>
          <a:xfrm>
            <a:off x="5908600" y="2992500"/>
            <a:ext cx="3174502" cy="20538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9"/>
          <p:cNvSpPr txBox="1">
            <a:spLocks noGrp="1"/>
          </p:cNvSpPr>
          <p:nvPr>
            <p:ph type="title"/>
          </p:nvPr>
        </p:nvSpPr>
        <p:spPr>
          <a:xfrm>
            <a:off x="133000" y="89900"/>
            <a:ext cx="8520600" cy="64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Scale Models of Brains (and Sizes)</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pic>
        <p:nvPicPr>
          <p:cNvPr id="211" name="Google Shape;211;p29" descr="File:Tursiops truncatus brain size.JPG"/>
          <p:cNvPicPr preferRelativeResize="0"/>
          <p:nvPr/>
        </p:nvPicPr>
        <p:blipFill rotWithShape="1">
          <a:blip r:embed="rId3">
            <a:alphaModFix/>
          </a:blip>
          <a:srcRect l="4552" t="25334" r="14873" b="42665"/>
          <a:stretch/>
        </p:blipFill>
        <p:spPr>
          <a:xfrm>
            <a:off x="336772" y="688071"/>
            <a:ext cx="8113058" cy="2781620"/>
          </a:xfrm>
          <a:prstGeom prst="rect">
            <a:avLst/>
          </a:prstGeom>
          <a:noFill/>
          <a:ln>
            <a:noFill/>
          </a:ln>
        </p:spPr>
      </p:pic>
      <p:sp>
        <p:nvSpPr>
          <p:cNvPr id="212" name="Google Shape;212;p29"/>
          <p:cNvSpPr txBox="1"/>
          <p:nvPr/>
        </p:nvSpPr>
        <p:spPr>
          <a:xfrm>
            <a:off x="177050" y="3359525"/>
            <a:ext cx="8834700" cy="554100"/>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en" sz="2400" dirty="0">
                <a:solidFill>
                  <a:schemeClr val="dk1"/>
                </a:solidFill>
                <a:latin typeface="Open Sans"/>
                <a:ea typeface="Open Sans"/>
                <a:cs typeface="Open Sans"/>
                <a:sym typeface="Open Sans"/>
              </a:rPr>
              <a:t>wild pig (</a:t>
            </a:r>
            <a:r>
              <a:rPr lang="en" sz="1800" dirty="0">
                <a:solidFill>
                  <a:srgbClr val="0070C0"/>
                </a:solidFill>
                <a:latin typeface="Open Sans"/>
                <a:ea typeface="Open Sans"/>
                <a:cs typeface="Open Sans"/>
                <a:sym typeface="Open Sans"/>
              </a:rPr>
              <a:t>left</a:t>
            </a:r>
            <a:r>
              <a:rPr lang="en" sz="2400" dirty="0">
                <a:solidFill>
                  <a:schemeClr val="dk1"/>
                </a:solidFill>
                <a:latin typeface="Open Sans"/>
                <a:ea typeface="Open Sans"/>
                <a:cs typeface="Open Sans"/>
                <a:sym typeface="Open Sans"/>
              </a:rPr>
              <a:t>)       bottlenose dolphin  (</a:t>
            </a:r>
            <a:r>
              <a:rPr lang="en" sz="1800" dirty="0">
                <a:solidFill>
                  <a:srgbClr val="0070C0"/>
                </a:solidFill>
                <a:latin typeface="Open Sans"/>
                <a:ea typeface="Open Sans"/>
                <a:cs typeface="Open Sans"/>
                <a:sym typeface="Open Sans"/>
              </a:rPr>
              <a:t>middle</a:t>
            </a:r>
            <a:r>
              <a:rPr lang="en" sz="2400" dirty="0">
                <a:solidFill>
                  <a:schemeClr val="dk1"/>
                </a:solidFill>
                <a:latin typeface="Open Sans"/>
                <a:ea typeface="Open Sans"/>
                <a:cs typeface="Open Sans"/>
                <a:sym typeface="Open Sans"/>
              </a:rPr>
              <a:t>)	     human (</a:t>
            </a:r>
            <a:r>
              <a:rPr lang="en" sz="1800" dirty="0">
                <a:solidFill>
                  <a:srgbClr val="0070C0"/>
                </a:solidFill>
                <a:latin typeface="Open Sans"/>
                <a:ea typeface="Open Sans"/>
                <a:cs typeface="Open Sans"/>
                <a:sym typeface="Open Sans"/>
              </a:rPr>
              <a:t>right</a:t>
            </a:r>
            <a:r>
              <a:rPr lang="en" sz="2400" dirty="0">
                <a:solidFill>
                  <a:schemeClr val="dk1"/>
                </a:solidFill>
                <a:latin typeface="Open Sans"/>
                <a:ea typeface="Open Sans"/>
                <a:cs typeface="Open Sans"/>
                <a:sym typeface="Open Sans"/>
              </a:rPr>
              <a:t>) </a:t>
            </a:r>
            <a:endParaRPr dirty="0">
              <a:latin typeface="Open Sans"/>
              <a:ea typeface="Open Sans"/>
              <a:cs typeface="Open Sans"/>
              <a:sym typeface="Open Sans"/>
            </a:endParaRPr>
          </a:p>
        </p:txBody>
      </p:sp>
      <p:sp>
        <p:nvSpPr>
          <p:cNvPr id="213" name="Google Shape;213;p29"/>
          <p:cNvSpPr txBox="1"/>
          <p:nvPr/>
        </p:nvSpPr>
        <p:spPr>
          <a:xfrm>
            <a:off x="177050" y="3816725"/>
            <a:ext cx="8834700" cy="554100"/>
          </a:xfrm>
          <a:prstGeom prst="rect">
            <a:avLst/>
          </a:prstGeom>
          <a:no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en" sz="2400" dirty="0">
                <a:solidFill>
                  <a:schemeClr val="dk1"/>
                </a:solidFill>
                <a:latin typeface="Open Sans"/>
                <a:ea typeface="Open Sans"/>
                <a:cs typeface="Open Sans"/>
                <a:sym typeface="Open Sans"/>
              </a:rPr>
              <a:t>~0.15kg                              1.6 kg                                  1.4kg </a:t>
            </a:r>
            <a:endParaRPr dirty="0">
              <a:latin typeface="Open Sans"/>
              <a:ea typeface="Open Sans"/>
              <a:cs typeface="Open Sans"/>
              <a:sym typeface="Open Sans"/>
            </a:endParaRPr>
          </a:p>
        </p:txBody>
      </p:sp>
      <p:sp>
        <p:nvSpPr>
          <p:cNvPr id="214" name="Google Shape;214;p29"/>
          <p:cNvSpPr txBox="1"/>
          <p:nvPr/>
        </p:nvSpPr>
        <p:spPr>
          <a:xfrm>
            <a:off x="0" y="4370825"/>
            <a:ext cx="9144000" cy="1000244"/>
          </a:xfrm>
          <a:prstGeom prst="rect">
            <a:avLst/>
          </a:prstGeom>
          <a:solidFill>
            <a:srgbClr val="00B050"/>
          </a:solidFill>
          <a:ln>
            <a:noFill/>
          </a:ln>
        </p:spPr>
        <p:txBody>
          <a:bodyPr spcFirstLastPara="1" wrap="square" lIns="91425" tIns="91425" rIns="91425" bIns="91425" anchor="t" anchorCtr="0">
            <a:spAutoFit/>
          </a:bodyPr>
          <a:lstStyle/>
          <a:p>
            <a:pPr marL="0" lvl="0" indent="0" algn="l" rtl="0">
              <a:spcBef>
                <a:spcPts val="600"/>
              </a:spcBef>
              <a:spcAft>
                <a:spcPts val="0"/>
              </a:spcAft>
              <a:buNone/>
            </a:pPr>
            <a:r>
              <a:rPr lang="en" sz="2400" dirty="0">
                <a:solidFill>
                  <a:schemeClr val="dk1"/>
                </a:solidFill>
                <a:latin typeface="Open Sans"/>
                <a:ea typeface="Open Sans"/>
                <a:cs typeface="Open Sans"/>
                <a:sym typeface="Open Sans"/>
              </a:rPr>
              <a:t>Fun Fact: </a:t>
            </a:r>
            <a:r>
              <a:rPr lang="en" sz="2400" dirty="0">
                <a:latin typeface="Open Sans"/>
                <a:ea typeface="Open Sans"/>
                <a:cs typeface="Open Sans"/>
                <a:sym typeface="Open Sans"/>
              </a:rPr>
              <a:t>Dolphins have a relatively large brain compared to their body size, which is considered a sign of high intelligence.</a:t>
            </a:r>
            <a:endParaRPr sz="2400" dirty="0">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0"/>
          <p:cNvSpPr txBox="1">
            <a:spLocks noGrp="1"/>
          </p:cNvSpPr>
          <p:nvPr>
            <p:ph type="title"/>
          </p:nvPr>
        </p:nvSpPr>
        <p:spPr>
          <a:xfrm>
            <a:off x="879325" y="0"/>
            <a:ext cx="8520600" cy="648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Four Lobes of the Brain</a:t>
            </a: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pic>
        <p:nvPicPr>
          <p:cNvPr id="220" name="Google Shape;220;p30" descr="File:Gehirn, lateral - Lobi eng.svg"/>
          <p:cNvPicPr preferRelativeResize="0"/>
          <p:nvPr/>
        </p:nvPicPr>
        <p:blipFill rotWithShape="1">
          <a:blip r:embed="rId3">
            <a:alphaModFix/>
          </a:blip>
          <a:srcRect/>
          <a:stretch/>
        </p:blipFill>
        <p:spPr>
          <a:xfrm>
            <a:off x="405050" y="608251"/>
            <a:ext cx="4298987" cy="3335100"/>
          </a:xfrm>
          <a:prstGeom prst="rect">
            <a:avLst/>
          </a:prstGeom>
          <a:noFill/>
          <a:ln>
            <a:noFill/>
          </a:ln>
        </p:spPr>
      </p:pic>
      <p:sp>
        <p:nvSpPr>
          <p:cNvPr id="221" name="Google Shape;221;p30"/>
          <p:cNvSpPr txBox="1"/>
          <p:nvPr/>
        </p:nvSpPr>
        <p:spPr>
          <a:xfrm>
            <a:off x="0" y="3983700"/>
            <a:ext cx="9144000" cy="935700"/>
          </a:xfrm>
          <a:prstGeom prst="rect">
            <a:avLst/>
          </a:prstGeom>
          <a:noFill/>
          <a:ln>
            <a:noFill/>
          </a:ln>
        </p:spPr>
        <p:txBody>
          <a:bodyPr spcFirstLastPara="1" wrap="square" lIns="91425" tIns="91425" rIns="91425" bIns="91425" anchor="t" anchorCtr="0">
            <a:spAutoFit/>
          </a:bodyPr>
          <a:lstStyle/>
          <a:p>
            <a:pPr marL="0" lvl="0" indent="0" algn="l" rtl="0">
              <a:lnSpc>
                <a:spcPct val="110000"/>
              </a:lnSpc>
              <a:spcBef>
                <a:spcPts val="0"/>
              </a:spcBef>
              <a:spcAft>
                <a:spcPts val="0"/>
              </a:spcAft>
              <a:buNone/>
            </a:pPr>
            <a:r>
              <a:rPr lang="en" sz="1800" dirty="0">
                <a:solidFill>
                  <a:schemeClr val="dk1"/>
                </a:solidFill>
                <a:latin typeface="Open Sans"/>
                <a:ea typeface="Open Sans"/>
                <a:cs typeface="Open Sans"/>
                <a:sym typeface="Open Sans"/>
              </a:rPr>
              <a:t>Check out details about the different lobes with a moving cursor at this website:</a:t>
            </a:r>
            <a:endParaRPr sz="2400" dirty="0">
              <a:solidFill>
                <a:schemeClr val="dk1"/>
              </a:solidFill>
              <a:latin typeface="Open Sans"/>
              <a:ea typeface="Open Sans"/>
              <a:cs typeface="Open Sans"/>
              <a:sym typeface="Open Sans"/>
            </a:endParaRPr>
          </a:p>
          <a:p>
            <a:pPr marL="273050" lvl="0" indent="-273050" algn="l" rtl="0">
              <a:lnSpc>
                <a:spcPct val="110000"/>
              </a:lnSpc>
              <a:spcBef>
                <a:spcPts val="600"/>
              </a:spcBef>
              <a:spcAft>
                <a:spcPts val="0"/>
              </a:spcAft>
              <a:buNone/>
            </a:pPr>
            <a:r>
              <a:rPr lang="en" sz="2400" dirty="0">
                <a:solidFill>
                  <a:schemeClr val="dk1"/>
                </a:solidFill>
                <a:latin typeface="Open Sans"/>
                <a:ea typeface="Open Sans"/>
                <a:cs typeface="Open Sans"/>
                <a:sym typeface="Open Sans"/>
              </a:rPr>
              <a:t>	</a:t>
            </a:r>
            <a:r>
              <a:rPr lang="en" sz="1600" u="sng" dirty="0">
                <a:solidFill>
                  <a:srgbClr val="D2611C"/>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http://thebrain.mcgill.ca/flash/d/d_01/d_01_cr/d_01_cr_ana/d_01_cr_ana.html#1</a:t>
            </a:r>
            <a:r>
              <a:rPr lang="en" sz="1600" dirty="0">
                <a:solidFill>
                  <a:schemeClr val="dk1"/>
                </a:solidFill>
                <a:latin typeface="Open Sans"/>
                <a:ea typeface="Open Sans"/>
                <a:cs typeface="Open Sans"/>
                <a:sym typeface="Open Sans"/>
              </a:rPr>
              <a:t> </a:t>
            </a:r>
            <a:endParaRPr sz="2400" dirty="0">
              <a:solidFill>
                <a:schemeClr val="dk1"/>
              </a:solidFill>
              <a:latin typeface="Open Sans"/>
              <a:ea typeface="Open Sans"/>
              <a:cs typeface="Open Sans"/>
              <a:sym typeface="Open San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31"/>
          <p:cNvSpPr txBox="1">
            <a:spLocks noGrp="1"/>
          </p:cNvSpPr>
          <p:nvPr>
            <p:ph type="title"/>
          </p:nvPr>
        </p:nvSpPr>
        <p:spPr>
          <a:xfrm>
            <a:off x="311700" y="104075"/>
            <a:ext cx="3796800" cy="62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HUMAN BRAIN REVIEW</a:t>
            </a:r>
            <a:endParaRPr sz="2400" b="1" dirty="0">
              <a:solidFill>
                <a:srgbClr val="6091BA"/>
              </a:solidFill>
              <a:latin typeface="Open Sans"/>
              <a:ea typeface="Open Sans"/>
              <a:cs typeface="Open Sans"/>
              <a:sym typeface="Open Sans"/>
            </a:endParaRPr>
          </a:p>
          <a:p>
            <a:pPr marL="0" lvl="0" indent="0" algn="l" rtl="0">
              <a:spcBef>
                <a:spcPts val="0"/>
              </a:spcBef>
              <a:spcAft>
                <a:spcPts val="0"/>
              </a:spcAft>
              <a:buSzPts val="2000"/>
              <a:buNone/>
            </a:pP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pic>
        <p:nvPicPr>
          <p:cNvPr id="227" name="Google Shape;227;p31" title="File:Blausen 0101 Brain LateralView.png - Wikimedia Commons"/>
          <p:cNvPicPr preferRelativeResize="0"/>
          <p:nvPr/>
        </p:nvPicPr>
        <p:blipFill>
          <a:blip r:embed="rId3">
            <a:alphaModFix/>
          </a:blip>
          <a:stretch>
            <a:fillRect/>
          </a:stretch>
        </p:blipFill>
        <p:spPr>
          <a:xfrm>
            <a:off x="129900" y="646172"/>
            <a:ext cx="4174351" cy="3729961"/>
          </a:xfrm>
          <a:prstGeom prst="rect">
            <a:avLst/>
          </a:prstGeom>
          <a:noFill/>
          <a:ln>
            <a:noFill/>
          </a:ln>
        </p:spPr>
      </p:pic>
      <p:sp>
        <p:nvSpPr>
          <p:cNvPr id="228" name="Google Shape;228;p31"/>
          <p:cNvSpPr/>
          <p:nvPr/>
        </p:nvSpPr>
        <p:spPr>
          <a:xfrm>
            <a:off x="735100" y="1962150"/>
            <a:ext cx="710100" cy="459000"/>
          </a:xfrm>
          <a:prstGeom prst="roundRect">
            <a:avLst>
              <a:gd name="adj" fmla="val 16667"/>
            </a:avLst>
          </a:prstGeom>
          <a:noFill/>
          <a:ln w="76200" cap="flat" cmpd="sng">
            <a:solidFill>
              <a:srgbClr val="8D64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29" name="Google Shape;229;p31"/>
          <p:cNvSpPr/>
          <p:nvPr/>
        </p:nvSpPr>
        <p:spPr>
          <a:xfrm>
            <a:off x="1718775" y="2763975"/>
            <a:ext cx="1033800" cy="459000"/>
          </a:xfrm>
          <a:prstGeom prst="roundRect">
            <a:avLst>
              <a:gd name="adj" fmla="val 16667"/>
            </a:avLst>
          </a:prstGeom>
          <a:noFill/>
          <a:ln w="76200" cap="flat" cmpd="sng">
            <a:solidFill>
              <a:srgbClr val="8D64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30" name="Google Shape;230;p31"/>
          <p:cNvSpPr/>
          <p:nvPr/>
        </p:nvSpPr>
        <p:spPr>
          <a:xfrm>
            <a:off x="2243500" y="1825325"/>
            <a:ext cx="1033800" cy="459000"/>
          </a:xfrm>
          <a:prstGeom prst="roundRect">
            <a:avLst>
              <a:gd name="adj" fmla="val 16667"/>
            </a:avLst>
          </a:prstGeom>
          <a:noFill/>
          <a:ln w="76200" cap="flat" cmpd="sng">
            <a:solidFill>
              <a:srgbClr val="8D64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31" name="Google Shape;231;p31"/>
          <p:cNvSpPr/>
          <p:nvPr/>
        </p:nvSpPr>
        <p:spPr>
          <a:xfrm>
            <a:off x="3074800" y="2647925"/>
            <a:ext cx="1033800" cy="459000"/>
          </a:xfrm>
          <a:prstGeom prst="roundRect">
            <a:avLst>
              <a:gd name="adj" fmla="val 16667"/>
            </a:avLst>
          </a:prstGeom>
          <a:noFill/>
          <a:ln w="76200" cap="flat" cmpd="sng">
            <a:solidFill>
              <a:srgbClr val="8D64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32" name="Google Shape;232;p31"/>
          <p:cNvSpPr txBox="1"/>
          <p:nvPr/>
        </p:nvSpPr>
        <p:spPr>
          <a:xfrm>
            <a:off x="4456900" y="69425"/>
            <a:ext cx="4623900" cy="17682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800" b="1" dirty="0">
                <a:solidFill>
                  <a:schemeClr val="lt1"/>
                </a:solidFill>
                <a:latin typeface="Open Sans"/>
                <a:ea typeface="Open Sans"/>
                <a:cs typeface="Open Sans"/>
                <a:sym typeface="Open Sans"/>
              </a:rPr>
              <a:t>Frontal Lobe:</a:t>
            </a:r>
            <a:endParaRPr sz="1800" b="1" dirty="0">
              <a:solidFill>
                <a:schemeClr val="lt1"/>
              </a:solidFill>
              <a:latin typeface="Open Sans"/>
              <a:ea typeface="Open Sans"/>
              <a:cs typeface="Open Sans"/>
              <a:sym typeface="Open Sans"/>
            </a:endParaRPr>
          </a:p>
          <a:p>
            <a:pPr marL="288925" lvl="0" indent="-288925" algn="l" rtl="0">
              <a:spcBef>
                <a:spcPts val="0"/>
              </a:spcBef>
              <a:spcAft>
                <a:spcPts val="0"/>
              </a:spcAft>
              <a:buNone/>
            </a:pPr>
            <a:r>
              <a:rPr lang="en" sz="1500" dirty="0">
                <a:solidFill>
                  <a:schemeClr val="lt1"/>
                </a:solidFill>
                <a:latin typeface="Open Sans"/>
                <a:ea typeface="Open Sans"/>
                <a:cs typeface="Open Sans"/>
                <a:sym typeface="Open Sans"/>
              </a:rPr>
              <a:t>   - Executive functions (planning, decision-making, problem-solving)</a:t>
            </a:r>
            <a:endParaRPr sz="1500" dirty="0">
              <a:solidFill>
                <a:schemeClr val="lt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500" dirty="0">
                <a:solidFill>
                  <a:schemeClr val="lt1"/>
                </a:solidFill>
                <a:latin typeface="Open Sans"/>
                <a:ea typeface="Open Sans"/>
                <a:cs typeface="Open Sans"/>
                <a:sym typeface="Open Sans"/>
              </a:rPr>
              <a:t>   - Voluntary movement control</a:t>
            </a:r>
            <a:endParaRPr sz="1500" dirty="0">
              <a:solidFill>
                <a:schemeClr val="lt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500" dirty="0">
                <a:solidFill>
                  <a:schemeClr val="lt1"/>
                </a:solidFill>
                <a:latin typeface="Open Sans"/>
                <a:ea typeface="Open Sans"/>
                <a:cs typeface="Open Sans"/>
                <a:sym typeface="Open Sans"/>
              </a:rPr>
              <a:t>   - Emotional regulation</a:t>
            </a:r>
            <a:endParaRPr sz="1500" dirty="0">
              <a:solidFill>
                <a:schemeClr val="lt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500" dirty="0">
                <a:solidFill>
                  <a:schemeClr val="lt1"/>
                </a:solidFill>
                <a:latin typeface="Open Sans"/>
                <a:ea typeface="Open Sans"/>
                <a:cs typeface="Open Sans"/>
                <a:sym typeface="Open Sans"/>
              </a:rPr>
              <a:t>   - Personality</a:t>
            </a:r>
            <a:endParaRPr sz="1500" dirty="0">
              <a:solidFill>
                <a:schemeClr val="lt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500" dirty="0">
                <a:solidFill>
                  <a:schemeClr val="lt1"/>
                </a:solidFill>
                <a:latin typeface="Open Sans"/>
                <a:ea typeface="Open Sans"/>
                <a:cs typeface="Open Sans"/>
                <a:sym typeface="Open Sans"/>
              </a:rPr>
              <a:t>   - Language production (Broca's area)</a:t>
            </a:r>
            <a:endParaRPr sz="15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500" dirty="0">
                <a:solidFill>
                  <a:schemeClr val="lt1"/>
                </a:solidFill>
                <a:latin typeface="Open Sans"/>
                <a:ea typeface="Open Sans"/>
                <a:cs typeface="Open Sans"/>
                <a:sym typeface="Open Sans"/>
              </a:rPr>
              <a:t>   - Working memory</a:t>
            </a:r>
            <a:endParaRPr sz="1500" dirty="0">
              <a:solidFill>
                <a:schemeClr val="lt1"/>
              </a:solidFill>
              <a:latin typeface="Open Sans"/>
              <a:ea typeface="Open Sans"/>
              <a:cs typeface="Open Sans"/>
              <a:sym typeface="Open Sans"/>
            </a:endParaRPr>
          </a:p>
        </p:txBody>
      </p:sp>
      <p:sp>
        <p:nvSpPr>
          <p:cNvPr id="233" name="Google Shape;233;p31"/>
          <p:cNvSpPr txBox="1"/>
          <p:nvPr/>
        </p:nvSpPr>
        <p:spPr>
          <a:xfrm>
            <a:off x="4456800" y="1837625"/>
            <a:ext cx="4623900" cy="17181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dirty="0">
                <a:solidFill>
                  <a:schemeClr val="lt1"/>
                </a:solidFill>
                <a:latin typeface="Open Sans"/>
                <a:ea typeface="Open Sans"/>
                <a:cs typeface="Open Sans"/>
                <a:sym typeface="Open Sans"/>
              </a:rPr>
              <a:t> </a:t>
            </a:r>
            <a:r>
              <a:rPr lang="en" sz="1800" b="1" dirty="0">
                <a:solidFill>
                  <a:schemeClr val="lt1"/>
                </a:solidFill>
                <a:latin typeface="Open Sans"/>
                <a:ea typeface="Open Sans"/>
                <a:cs typeface="Open Sans"/>
                <a:sym typeface="Open Sans"/>
              </a:rPr>
              <a:t>Parietal Lobe:</a:t>
            </a:r>
            <a:endParaRPr sz="1800" b="1"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500" dirty="0">
                <a:solidFill>
                  <a:schemeClr val="lt1"/>
                </a:solidFill>
                <a:latin typeface="Open Sans"/>
                <a:ea typeface="Open Sans"/>
                <a:cs typeface="Open Sans"/>
                <a:sym typeface="Open Sans"/>
              </a:rPr>
              <a:t>   - Sensory information processing (touch, </a:t>
            </a:r>
            <a:endParaRPr sz="1500" dirty="0">
              <a:solidFill>
                <a:schemeClr val="lt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500" dirty="0">
                <a:solidFill>
                  <a:schemeClr val="lt1"/>
                </a:solidFill>
                <a:latin typeface="Open Sans"/>
                <a:ea typeface="Open Sans"/>
                <a:cs typeface="Open Sans"/>
                <a:sym typeface="Open Sans"/>
              </a:rPr>
              <a:t>     temperature, pressure)</a:t>
            </a:r>
            <a:endParaRPr sz="1500" dirty="0">
              <a:solidFill>
                <a:schemeClr val="lt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500" dirty="0">
                <a:solidFill>
                  <a:schemeClr val="lt1"/>
                </a:solidFill>
                <a:latin typeface="Open Sans"/>
                <a:ea typeface="Open Sans"/>
                <a:cs typeface="Open Sans"/>
                <a:sym typeface="Open Sans"/>
              </a:rPr>
              <a:t>   - Spatial awareness and navigation</a:t>
            </a:r>
            <a:endParaRPr sz="1500" dirty="0">
              <a:solidFill>
                <a:schemeClr val="lt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500" dirty="0">
                <a:solidFill>
                  <a:schemeClr val="lt1"/>
                </a:solidFill>
                <a:latin typeface="Open Sans"/>
                <a:ea typeface="Open Sans"/>
                <a:cs typeface="Open Sans"/>
                <a:sym typeface="Open Sans"/>
              </a:rPr>
              <a:t>   - Mathematical calculations</a:t>
            </a:r>
            <a:endParaRPr sz="1500" dirty="0">
              <a:solidFill>
                <a:schemeClr val="lt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500" dirty="0">
                <a:solidFill>
                  <a:schemeClr val="lt1"/>
                </a:solidFill>
                <a:latin typeface="Open Sans"/>
                <a:ea typeface="Open Sans"/>
                <a:cs typeface="Open Sans"/>
                <a:sym typeface="Open Sans"/>
              </a:rPr>
              <a:t>   - Language comprehension</a:t>
            </a:r>
            <a:endParaRPr sz="15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500" dirty="0">
                <a:solidFill>
                  <a:schemeClr val="lt1"/>
                </a:solidFill>
                <a:latin typeface="Open Sans"/>
                <a:ea typeface="Open Sans"/>
                <a:cs typeface="Open Sans"/>
                <a:sym typeface="Open Sans"/>
              </a:rPr>
              <a:t>   - Body awareness</a:t>
            </a:r>
            <a:endParaRPr sz="1500" dirty="0">
              <a:solidFill>
                <a:schemeClr val="lt1"/>
              </a:solidFill>
              <a:latin typeface="Open Sans"/>
              <a:ea typeface="Open Sans"/>
              <a:cs typeface="Open Sans"/>
              <a:sym typeface="Open Sans"/>
            </a:endParaRPr>
          </a:p>
        </p:txBody>
      </p:sp>
      <p:sp>
        <p:nvSpPr>
          <p:cNvPr id="234" name="Google Shape;234;p31"/>
          <p:cNvSpPr txBox="1"/>
          <p:nvPr/>
        </p:nvSpPr>
        <p:spPr>
          <a:xfrm>
            <a:off x="4456800" y="3555575"/>
            <a:ext cx="4623900" cy="15618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lt1"/>
                </a:solidFill>
                <a:latin typeface="Open Sans"/>
                <a:ea typeface="Open Sans"/>
                <a:cs typeface="Open Sans"/>
                <a:sym typeface="Open Sans"/>
              </a:rPr>
              <a:t>Temporal Lobe:</a:t>
            </a:r>
            <a:endParaRPr sz="1800" b="1" dirty="0">
              <a:solidFill>
                <a:schemeClr val="lt1"/>
              </a:solidFill>
              <a:latin typeface="Open Sans"/>
              <a:ea typeface="Open Sans"/>
              <a:cs typeface="Open Sans"/>
              <a:sym typeface="Open Sans"/>
            </a:endParaRPr>
          </a:p>
          <a:p>
            <a:pPr marL="58738" lvl="0" algn="l" rtl="0">
              <a:spcBef>
                <a:spcPts val="0"/>
              </a:spcBef>
              <a:spcAft>
                <a:spcPts val="0"/>
              </a:spcAft>
              <a:buNone/>
            </a:pPr>
            <a:r>
              <a:rPr lang="en" sz="1100" dirty="0">
                <a:solidFill>
                  <a:schemeClr val="lt1"/>
                </a:solidFill>
                <a:latin typeface="Open Sans"/>
                <a:ea typeface="Open Sans"/>
                <a:cs typeface="Open Sans"/>
                <a:sym typeface="Open Sans"/>
              </a:rPr>
              <a:t>   -</a:t>
            </a:r>
            <a:r>
              <a:rPr lang="en" sz="1500" dirty="0">
                <a:solidFill>
                  <a:schemeClr val="lt1"/>
                </a:solidFill>
                <a:latin typeface="Open Sans"/>
                <a:ea typeface="Open Sans"/>
                <a:cs typeface="Open Sans"/>
                <a:sym typeface="Open Sans"/>
              </a:rPr>
              <a:t> Auditory processing</a:t>
            </a:r>
            <a:endParaRPr sz="15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500" dirty="0">
                <a:solidFill>
                  <a:schemeClr val="lt1"/>
                </a:solidFill>
                <a:latin typeface="Open Sans"/>
                <a:ea typeface="Open Sans"/>
                <a:cs typeface="Open Sans"/>
                <a:sym typeface="Open Sans"/>
              </a:rPr>
              <a:t>   - Memory formation and storage</a:t>
            </a:r>
            <a:endParaRPr sz="15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500" dirty="0">
                <a:solidFill>
                  <a:schemeClr val="lt1"/>
                </a:solidFill>
                <a:latin typeface="Open Sans"/>
                <a:ea typeface="Open Sans"/>
                <a:cs typeface="Open Sans"/>
                <a:sym typeface="Open Sans"/>
              </a:rPr>
              <a:t>   - Language comprehension (Wernicke's area)</a:t>
            </a:r>
            <a:endParaRPr sz="15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500" dirty="0">
                <a:solidFill>
                  <a:schemeClr val="lt1"/>
                </a:solidFill>
                <a:latin typeface="Open Sans"/>
                <a:ea typeface="Open Sans"/>
                <a:cs typeface="Open Sans"/>
                <a:sym typeface="Open Sans"/>
              </a:rPr>
              <a:t>   - Emotion processing</a:t>
            </a:r>
            <a:endParaRPr sz="15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500" dirty="0">
                <a:solidFill>
                  <a:schemeClr val="lt1"/>
                </a:solidFill>
                <a:latin typeface="Open Sans"/>
                <a:ea typeface="Open Sans"/>
                <a:cs typeface="Open Sans"/>
                <a:sym typeface="Open Sans"/>
              </a:rPr>
              <a:t>   - Visual recognition of faces and objects</a:t>
            </a:r>
            <a:endParaRPr sz="1500" dirty="0">
              <a:solidFill>
                <a:schemeClr val="lt1"/>
              </a:solidFill>
              <a:latin typeface="Open Sans"/>
              <a:ea typeface="Open Sans"/>
              <a:cs typeface="Open Sans"/>
              <a:sym typeface="Open Sans"/>
            </a:endParaRPr>
          </a:p>
          <a:p>
            <a:pPr marL="0" lvl="0" indent="0" algn="l" rtl="0">
              <a:spcBef>
                <a:spcPts val="0"/>
              </a:spcBef>
              <a:spcAft>
                <a:spcPts val="0"/>
              </a:spcAft>
              <a:buNone/>
            </a:pPr>
            <a:endParaRPr sz="1100" dirty="0">
              <a:solidFill>
                <a:schemeClr val="lt1"/>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2"/>
          <p:cNvSpPr txBox="1">
            <a:spLocks noGrp="1"/>
          </p:cNvSpPr>
          <p:nvPr>
            <p:ph type="title"/>
          </p:nvPr>
        </p:nvSpPr>
        <p:spPr>
          <a:xfrm>
            <a:off x="311700" y="104084"/>
            <a:ext cx="8520600" cy="62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HUMAN BRAIN REVIEW</a:t>
            </a:r>
            <a:endParaRPr sz="2400" b="1" dirty="0">
              <a:solidFill>
                <a:srgbClr val="6091BA"/>
              </a:solidFill>
              <a:latin typeface="Open Sans"/>
              <a:ea typeface="Open Sans"/>
              <a:cs typeface="Open Sans"/>
              <a:sym typeface="Open Sans"/>
            </a:endParaRPr>
          </a:p>
          <a:p>
            <a:pPr marL="0" lvl="0" indent="0" algn="l" rtl="0">
              <a:spcBef>
                <a:spcPts val="0"/>
              </a:spcBef>
              <a:spcAft>
                <a:spcPts val="0"/>
              </a:spcAft>
              <a:buSzPts val="2000"/>
              <a:buNone/>
            </a:pP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pic>
        <p:nvPicPr>
          <p:cNvPr id="240" name="Google Shape;240;p32" title="File:Blausen 0101 Brain LateralView.png - Wikimedia Commons"/>
          <p:cNvPicPr preferRelativeResize="0"/>
          <p:nvPr/>
        </p:nvPicPr>
        <p:blipFill>
          <a:blip r:embed="rId3">
            <a:alphaModFix/>
          </a:blip>
          <a:stretch>
            <a:fillRect/>
          </a:stretch>
        </p:blipFill>
        <p:spPr>
          <a:xfrm>
            <a:off x="129900" y="646172"/>
            <a:ext cx="4174351" cy="3729961"/>
          </a:xfrm>
          <a:prstGeom prst="rect">
            <a:avLst/>
          </a:prstGeom>
          <a:noFill/>
          <a:ln>
            <a:noFill/>
          </a:ln>
        </p:spPr>
      </p:pic>
      <p:sp>
        <p:nvSpPr>
          <p:cNvPr id="241" name="Google Shape;241;p32"/>
          <p:cNvSpPr/>
          <p:nvPr/>
        </p:nvSpPr>
        <p:spPr>
          <a:xfrm>
            <a:off x="735100" y="1962150"/>
            <a:ext cx="710100" cy="459000"/>
          </a:xfrm>
          <a:prstGeom prst="roundRect">
            <a:avLst>
              <a:gd name="adj" fmla="val 16667"/>
            </a:avLst>
          </a:prstGeom>
          <a:noFill/>
          <a:ln w="76200" cap="flat" cmpd="sng">
            <a:solidFill>
              <a:srgbClr val="8D64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42" name="Google Shape;242;p32"/>
          <p:cNvSpPr/>
          <p:nvPr/>
        </p:nvSpPr>
        <p:spPr>
          <a:xfrm>
            <a:off x="1718775" y="2763975"/>
            <a:ext cx="1033800" cy="459000"/>
          </a:xfrm>
          <a:prstGeom prst="roundRect">
            <a:avLst>
              <a:gd name="adj" fmla="val 16667"/>
            </a:avLst>
          </a:prstGeom>
          <a:noFill/>
          <a:ln w="76200" cap="flat" cmpd="sng">
            <a:solidFill>
              <a:srgbClr val="8D64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43" name="Google Shape;243;p32"/>
          <p:cNvSpPr/>
          <p:nvPr/>
        </p:nvSpPr>
        <p:spPr>
          <a:xfrm>
            <a:off x="2243500" y="1825325"/>
            <a:ext cx="1033800" cy="459000"/>
          </a:xfrm>
          <a:prstGeom prst="roundRect">
            <a:avLst>
              <a:gd name="adj" fmla="val 16667"/>
            </a:avLst>
          </a:prstGeom>
          <a:noFill/>
          <a:ln w="76200" cap="flat" cmpd="sng">
            <a:solidFill>
              <a:srgbClr val="8D64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44" name="Google Shape;244;p32"/>
          <p:cNvSpPr/>
          <p:nvPr/>
        </p:nvSpPr>
        <p:spPr>
          <a:xfrm>
            <a:off x="3074800" y="2647925"/>
            <a:ext cx="1033800" cy="459000"/>
          </a:xfrm>
          <a:prstGeom prst="roundRect">
            <a:avLst>
              <a:gd name="adj" fmla="val 16667"/>
            </a:avLst>
          </a:prstGeom>
          <a:noFill/>
          <a:ln w="76200" cap="flat" cmpd="sng">
            <a:solidFill>
              <a:srgbClr val="8D64A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245" name="Google Shape;245;p32"/>
          <p:cNvSpPr txBox="1"/>
          <p:nvPr/>
        </p:nvSpPr>
        <p:spPr>
          <a:xfrm>
            <a:off x="4354600" y="1660975"/>
            <a:ext cx="4689000" cy="1380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dirty="0">
                <a:solidFill>
                  <a:schemeClr val="lt1"/>
                </a:solidFill>
              </a:rPr>
              <a:t> </a:t>
            </a:r>
            <a:r>
              <a:rPr lang="en" sz="1800" b="1" dirty="0">
                <a:solidFill>
                  <a:schemeClr val="lt1"/>
                </a:solidFill>
                <a:latin typeface="Open Sans"/>
                <a:ea typeface="Open Sans"/>
                <a:cs typeface="Open Sans"/>
                <a:sym typeface="Open Sans"/>
              </a:rPr>
              <a:t>Cerebellum:</a:t>
            </a:r>
            <a:endParaRPr sz="1800" b="1"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700" dirty="0">
                <a:solidFill>
                  <a:schemeClr val="lt1"/>
                </a:solidFill>
                <a:latin typeface="Open Sans"/>
                <a:ea typeface="Open Sans"/>
                <a:cs typeface="Open Sans"/>
                <a:sym typeface="Open Sans"/>
              </a:rPr>
              <a:t>   - </a:t>
            </a:r>
            <a:r>
              <a:rPr lang="en" sz="1500" dirty="0">
                <a:solidFill>
                  <a:schemeClr val="lt1"/>
                </a:solidFill>
                <a:latin typeface="Open Sans"/>
                <a:ea typeface="Open Sans"/>
                <a:cs typeface="Open Sans"/>
                <a:sym typeface="Open Sans"/>
              </a:rPr>
              <a:t>Motor coordination and balance</a:t>
            </a:r>
            <a:endParaRPr sz="1500" dirty="0">
              <a:solidFill>
                <a:schemeClr val="lt1"/>
              </a:solidFill>
              <a:latin typeface="Open Sans"/>
              <a:ea typeface="Open Sans"/>
              <a:cs typeface="Open Sans"/>
              <a:sym typeface="Open Sans"/>
            </a:endParaRPr>
          </a:p>
          <a:p>
            <a:pPr marL="6350" lvl="0" algn="l" rtl="0">
              <a:spcBef>
                <a:spcPts val="0"/>
              </a:spcBef>
              <a:spcAft>
                <a:spcPts val="0"/>
              </a:spcAft>
              <a:buNone/>
            </a:pPr>
            <a:r>
              <a:rPr lang="en" sz="1500" dirty="0">
                <a:solidFill>
                  <a:schemeClr val="lt1"/>
                </a:solidFill>
                <a:latin typeface="Open Sans"/>
                <a:ea typeface="Open Sans"/>
                <a:cs typeface="Open Sans"/>
                <a:sym typeface="Open Sans"/>
              </a:rPr>
              <a:t>   - Fine-tuning of movement</a:t>
            </a:r>
            <a:endParaRPr sz="1500" dirty="0">
              <a:solidFill>
                <a:schemeClr val="lt1"/>
              </a:solidFill>
              <a:latin typeface="Open Sans"/>
              <a:ea typeface="Open Sans"/>
              <a:cs typeface="Open Sans"/>
              <a:sym typeface="Open Sans"/>
            </a:endParaRPr>
          </a:p>
          <a:p>
            <a:pPr marL="6350" lvl="0" algn="l" rtl="0">
              <a:spcBef>
                <a:spcPts val="0"/>
              </a:spcBef>
              <a:spcAft>
                <a:spcPts val="0"/>
              </a:spcAft>
              <a:buNone/>
            </a:pPr>
            <a:r>
              <a:rPr lang="en" sz="1500" dirty="0">
                <a:solidFill>
                  <a:schemeClr val="lt1"/>
                </a:solidFill>
                <a:latin typeface="Open Sans"/>
                <a:ea typeface="Open Sans"/>
                <a:cs typeface="Open Sans"/>
                <a:sym typeface="Open Sans"/>
              </a:rPr>
              <a:t>   - Motor learning and memory</a:t>
            </a:r>
            <a:endParaRPr sz="1500" dirty="0">
              <a:solidFill>
                <a:schemeClr val="lt1"/>
              </a:solidFill>
              <a:latin typeface="Open Sans"/>
              <a:ea typeface="Open Sans"/>
              <a:cs typeface="Open Sans"/>
              <a:sym typeface="Open Sans"/>
            </a:endParaRPr>
          </a:p>
          <a:p>
            <a:pPr marL="6350" lvl="0" algn="l" rtl="0">
              <a:spcBef>
                <a:spcPts val="0"/>
              </a:spcBef>
              <a:spcAft>
                <a:spcPts val="0"/>
              </a:spcAft>
              <a:buNone/>
            </a:pPr>
            <a:r>
              <a:rPr lang="en" sz="1500" dirty="0">
                <a:solidFill>
                  <a:schemeClr val="lt1"/>
                </a:solidFill>
                <a:latin typeface="Open Sans"/>
                <a:ea typeface="Open Sans"/>
                <a:cs typeface="Open Sans"/>
                <a:sym typeface="Open Sans"/>
              </a:rPr>
              <a:t>   - Some cognitive functions (attention, language)</a:t>
            </a:r>
            <a:endParaRPr sz="1500" dirty="0">
              <a:solidFill>
                <a:schemeClr val="lt1"/>
              </a:solidFill>
              <a:latin typeface="Open Sans"/>
              <a:ea typeface="Open Sans"/>
              <a:cs typeface="Open Sans"/>
              <a:sym typeface="Open Sans"/>
            </a:endParaRPr>
          </a:p>
          <a:p>
            <a:pPr marL="0" lvl="0" indent="0" algn="l" rtl="0">
              <a:spcBef>
                <a:spcPts val="0"/>
              </a:spcBef>
              <a:spcAft>
                <a:spcPts val="0"/>
              </a:spcAft>
              <a:buNone/>
            </a:pPr>
            <a:endParaRPr sz="1700" dirty="0">
              <a:solidFill>
                <a:schemeClr val="lt1"/>
              </a:solidFill>
              <a:latin typeface="Open Sans"/>
              <a:ea typeface="Open Sans"/>
              <a:cs typeface="Open Sans"/>
              <a:sym typeface="Open Sans"/>
            </a:endParaRPr>
          </a:p>
        </p:txBody>
      </p:sp>
      <p:sp>
        <p:nvSpPr>
          <p:cNvPr id="246" name="Google Shape;246;p32"/>
          <p:cNvSpPr txBox="1"/>
          <p:nvPr/>
        </p:nvSpPr>
        <p:spPr>
          <a:xfrm>
            <a:off x="4354600" y="3221175"/>
            <a:ext cx="4689000" cy="17718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lt1"/>
                </a:solidFill>
                <a:latin typeface="Open Sans"/>
                <a:ea typeface="Open Sans"/>
                <a:cs typeface="Open Sans"/>
                <a:sym typeface="Open Sans"/>
              </a:rPr>
              <a:t>Brain Stem:</a:t>
            </a:r>
            <a:endParaRPr sz="1500" b="1"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500" dirty="0">
                <a:solidFill>
                  <a:schemeClr val="lt1"/>
                </a:solidFill>
                <a:latin typeface="Open Sans"/>
                <a:ea typeface="Open Sans"/>
                <a:cs typeface="Open Sans"/>
                <a:sym typeface="Open Sans"/>
              </a:rPr>
              <a:t>   - Vital life functions (breathing, heart rate, blood   </a:t>
            </a:r>
            <a:endParaRPr sz="15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500" dirty="0">
                <a:solidFill>
                  <a:schemeClr val="lt1"/>
                </a:solidFill>
                <a:latin typeface="Open Sans"/>
                <a:ea typeface="Open Sans"/>
                <a:cs typeface="Open Sans"/>
                <a:sym typeface="Open Sans"/>
              </a:rPr>
              <a:t>      pressure)</a:t>
            </a:r>
            <a:endParaRPr sz="15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500" dirty="0">
                <a:solidFill>
                  <a:schemeClr val="lt1"/>
                </a:solidFill>
                <a:latin typeface="Open Sans"/>
                <a:ea typeface="Open Sans"/>
                <a:cs typeface="Open Sans"/>
                <a:sym typeface="Open Sans"/>
              </a:rPr>
              <a:t>   - Sleep-wake cycles</a:t>
            </a:r>
            <a:endParaRPr sz="15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500" dirty="0">
                <a:solidFill>
                  <a:schemeClr val="lt1"/>
                </a:solidFill>
                <a:latin typeface="Open Sans"/>
                <a:ea typeface="Open Sans"/>
                <a:cs typeface="Open Sans"/>
                <a:sym typeface="Open Sans"/>
              </a:rPr>
              <a:t>   - Arousal and consciousness</a:t>
            </a:r>
            <a:endParaRPr sz="15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500" dirty="0">
                <a:solidFill>
                  <a:schemeClr val="lt1"/>
                </a:solidFill>
                <a:latin typeface="Open Sans"/>
                <a:ea typeface="Open Sans"/>
                <a:cs typeface="Open Sans"/>
                <a:sym typeface="Open Sans"/>
              </a:rPr>
              <a:t>   - Relaying information between the brain and </a:t>
            </a:r>
            <a:endParaRPr sz="15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500" dirty="0">
                <a:solidFill>
                  <a:schemeClr val="lt1"/>
                </a:solidFill>
                <a:latin typeface="Open Sans"/>
                <a:ea typeface="Open Sans"/>
                <a:cs typeface="Open Sans"/>
                <a:sym typeface="Open Sans"/>
              </a:rPr>
              <a:t>     spinal cord</a:t>
            </a:r>
            <a:endParaRPr sz="1500" dirty="0">
              <a:solidFill>
                <a:schemeClr val="lt1"/>
              </a:solidFill>
              <a:latin typeface="Open Sans"/>
              <a:ea typeface="Open Sans"/>
              <a:cs typeface="Open Sans"/>
              <a:sym typeface="Open Sans"/>
            </a:endParaRPr>
          </a:p>
          <a:p>
            <a:pPr marL="0" lvl="0" indent="0" algn="l" rtl="0">
              <a:spcBef>
                <a:spcPts val="0"/>
              </a:spcBef>
              <a:spcAft>
                <a:spcPts val="0"/>
              </a:spcAft>
              <a:buNone/>
            </a:pPr>
            <a:endParaRPr sz="1500" dirty="0">
              <a:solidFill>
                <a:schemeClr val="lt1"/>
              </a:solidFill>
              <a:latin typeface="Open Sans"/>
              <a:ea typeface="Open Sans"/>
              <a:cs typeface="Open Sans"/>
              <a:sym typeface="Open Sans"/>
            </a:endParaRPr>
          </a:p>
        </p:txBody>
      </p:sp>
      <p:sp>
        <p:nvSpPr>
          <p:cNvPr id="247" name="Google Shape;247;p32"/>
          <p:cNvSpPr txBox="1"/>
          <p:nvPr/>
        </p:nvSpPr>
        <p:spPr>
          <a:xfrm>
            <a:off x="4354725" y="180275"/>
            <a:ext cx="4689000" cy="12969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lt1"/>
                </a:solidFill>
                <a:latin typeface="Open Sans"/>
                <a:ea typeface="Open Sans"/>
                <a:cs typeface="Open Sans"/>
                <a:sym typeface="Open Sans"/>
              </a:rPr>
              <a:t>Occipital Lobe:</a:t>
            </a:r>
            <a:endParaRPr sz="1800" b="1" dirty="0">
              <a:solidFill>
                <a:schemeClr val="lt1"/>
              </a:solidFill>
              <a:latin typeface="Open Sans"/>
              <a:ea typeface="Open Sans"/>
              <a:cs typeface="Open Sans"/>
              <a:sym typeface="Open Sans"/>
            </a:endParaRPr>
          </a:p>
          <a:p>
            <a:pPr marL="58738" lvl="0" algn="l" rtl="0">
              <a:spcBef>
                <a:spcPts val="0"/>
              </a:spcBef>
              <a:spcAft>
                <a:spcPts val="0"/>
              </a:spcAft>
              <a:buNone/>
            </a:pPr>
            <a:r>
              <a:rPr lang="en" sz="1100" dirty="0">
                <a:solidFill>
                  <a:schemeClr val="lt1"/>
                </a:solidFill>
                <a:latin typeface="Open Sans"/>
                <a:ea typeface="Open Sans"/>
                <a:cs typeface="Open Sans"/>
                <a:sym typeface="Open Sans"/>
              </a:rPr>
              <a:t>   - </a:t>
            </a:r>
            <a:r>
              <a:rPr lang="en" sz="1500" dirty="0">
                <a:solidFill>
                  <a:schemeClr val="lt1"/>
                </a:solidFill>
                <a:latin typeface="Open Sans"/>
                <a:ea typeface="Open Sans"/>
                <a:cs typeface="Open Sans"/>
                <a:sym typeface="Open Sans"/>
              </a:rPr>
              <a:t>Visual processing</a:t>
            </a:r>
            <a:endParaRPr sz="15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500" dirty="0">
                <a:solidFill>
                  <a:schemeClr val="lt1"/>
                </a:solidFill>
                <a:latin typeface="Open Sans"/>
                <a:ea typeface="Open Sans"/>
                <a:cs typeface="Open Sans"/>
                <a:sym typeface="Open Sans"/>
              </a:rPr>
              <a:t>   - Color recognition</a:t>
            </a:r>
            <a:endParaRPr sz="15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500" dirty="0">
                <a:solidFill>
                  <a:schemeClr val="lt1"/>
                </a:solidFill>
                <a:latin typeface="Open Sans"/>
                <a:ea typeface="Open Sans"/>
                <a:cs typeface="Open Sans"/>
                <a:sym typeface="Open Sans"/>
              </a:rPr>
              <a:t>   - Reading and visual comprehension</a:t>
            </a:r>
            <a:endParaRPr sz="1500" dirty="0">
              <a:solidFill>
                <a:schemeClr val="lt1"/>
              </a:solidFill>
              <a:latin typeface="Open Sans"/>
              <a:ea typeface="Open Sans"/>
              <a:cs typeface="Open Sans"/>
              <a:sym typeface="Open Sans"/>
            </a:endParaRPr>
          </a:p>
          <a:p>
            <a:pPr marL="0" lvl="0" indent="0" algn="l" rtl="0">
              <a:spcBef>
                <a:spcPts val="0"/>
              </a:spcBef>
              <a:spcAft>
                <a:spcPts val="0"/>
              </a:spcAft>
              <a:buNone/>
            </a:pPr>
            <a:r>
              <a:rPr lang="en" sz="1500" dirty="0">
                <a:solidFill>
                  <a:schemeClr val="lt1"/>
                </a:solidFill>
                <a:latin typeface="Open Sans"/>
                <a:ea typeface="Open Sans"/>
                <a:cs typeface="Open Sans"/>
                <a:sym typeface="Open Sans"/>
              </a:rPr>
              <a:t>   - Depth perception</a:t>
            </a:r>
            <a:endParaRPr sz="1500" dirty="0">
              <a:solidFill>
                <a:schemeClr val="lt1"/>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52050" y="293375"/>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a:solidFill>
                  <a:srgbClr val="6091BA"/>
                </a:solidFill>
                <a:latin typeface="Open Sans"/>
                <a:ea typeface="Open Sans"/>
                <a:cs typeface="Open Sans"/>
                <a:sym typeface="Open Sans"/>
              </a:rPr>
              <a:t>LEARNING OBJECTIVES</a:t>
            </a:r>
            <a:endParaRPr b="1" dirty="0">
              <a:solidFill>
                <a:srgbClr val="6091BA"/>
              </a:solidFill>
              <a:latin typeface="Open Sans"/>
              <a:ea typeface="Open Sans"/>
              <a:cs typeface="Open Sans"/>
              <a:sym typeface="Open Sans"/>
            </a:endParaRPr>
          </a:p>
        </p:txBody>
      </p:sp>
      <p:sp>
        <p:nvSpPr>
          <p:cNvPr id="71" name="Google Shape;71;p15"/>
          <p:cNvSpPr txBox="1">
            <a:spLocks noGrp="1"/>
          </p:cNvSpPr>
          <p:nvPr>
            <p:ph type="body" idx="1"/>
          </p:nvPr>
        </p:nvSpPr>
        <p:spPr>
          <a:xfrm>
            <a:off x="140250" y="1147550"/>
            <a:ext cx="3461400" cy="3715800"/>
          </a:xfrm>
          <a:prstGeom prst="rect">
            <a:avLst/>
          </a:prstGeom>
        </p:spPr>
        <p:txBody>
          <a:bodyPr spcFirstLastPara="1" wrap="square" lIns="91425" tIns="91425" rIns="91425" bIns="91425" anchor="t" anchorCtr="0">
            <a:noAutofit/>
          </a:bodyPr>
          <a:lstStyle/>
          <a:p>
            <a:pPr marL="457200" lvl="0" indent="-457200" algn="l" rtl="0">
              <a:lnSpc>
                <a:spcPct val="100000"/>
              </a:lnSpc>
              <a:spcBef>
                <a:spcPts val="600"/>
              </a:spcBef>
              <a:spcAft>
                <a:spcPts val="0"/>
              </a:spcAft>
              <a:buClr>
                <a:schemeClr val="dk1"/>
              </a:buClr>
              <a:buSzPts val="2400"/>
              <a:buFont typeface="Open Sans"/>
              <a:buAutoNum type="arabicPeriod"/>
            </a:pPr>
            <a:r>
              <a:rPr lang="en" sz="2400" dirty="0">
                <a:solidFill>
                  <a:schemeClr val="dk1"/>
                </a:solidFill>
                <a:latin typeface="Open Sans"/>
                <a:ea typeface="Open Sans"/>
                <a:cs typeface="Open Sans"/>
                <a:sym typeface="Open Sans"/>
              </a:rPr>
              <a:t>A review of how a human compares to a robot, to set the context for the lesson. </a:t>
            </a:r>
            <a:endParaRPr sz="1400" dirty="0">
              <a:solidFill>
                <a:schemeClr val="dk1"/>
              </a:solidFill>
              <a:latin typeface="Open Sans"/>
              <a:ea typeface="Open Sans"/>
              <a:cs typeface="Open Sans"/>
              <a:sym typeface="Open Sans"/>
            </a:endParaRPr>
          </a:p>
          <a:p>
            <a:pPr marL="457200" lvl="0" indent="-457200" algn="l" rtl="0">
              <a:lnSpc>
                <a:spcPct val="100000"/>
              </a:lnSpc>
              <a:spcBef>
                <a:spcPts val="600"/>
              </a:spcBef>
              <a:spcAft>
                <a:spcPts val="0"/>
              </a:spcAft>
              <a:buClr>
                <a:schemeClr val="dk1"/>
              </a:buClr>
              <a:buSzPts val="2400"/>
              <a:buFont typeface="Open Sans"/>
              <a:buAutoNum type="arabicPeriod"/>
            </a:pPr>
            <a:r>
              <a:rPr lang="en" sz="2400" dirty="0">
                <a:solidFill>
                  <a:schemeClr val="dk1"/>
                </a:solidFill>
                <a:latin typeface="Open Sans"/>
                <a:ea typeface="Open Sans"/>
                <a:cs typeface="Open Sans"/>
                <a:sym typeface="Open Sans"/>
              </a:rPr>
              <a:t>Comparisons of the human brain with the robot computer.  </a:t>
            </a:r>
            <a:endParaRPr dirty="0">
              <a:latin typeface="Open Sans"/>
              <a:ea typeface="Open Sans"/>
              <a:cs typeface="Open Sans"/>
              <a:sym typeface="Open Sans"/>
            </a:endParaRPr>
          </a:p>
        </p:txBody>
      </p:sp>
      <p:pic>
        <p:nvPicPr>
          <p:cNvPr id="72" name="Google Shape;72;p15" descr="038 Nervous system.jpg"/>
          <p:cNvPicPr preferRelativeResize="0"/>
          <p:nvPr/>
        </p:nvPicPr>
        <p:blipFill rotWithShape="1">
          <a:blip r:embed="rId3">
            <a:alphaModFix/>
          </a:blip>
          <a:srcRect/>
          <a:stretch/>
        </p:blipFill>
        <p:spPr>
          <a:xfrm>
            <a:off x="6254000" y="125650"/>
            <a:ext cx="2849276" cy="4517600"/>
          </a:xfrm>
          <a:prstGeom prst="rect">
            <a:avLst/>
          </a:prstGeom>
          <a:noFill/>
          <a:ln>
            <a:noFill/>
          </a:ln>
        </p:spPr>
      </p:pic>
      <p:pic>
        <p:nvPicPr>
          <p:cNvPr id="73" name="Google Shape;73;p15" descr="http://directorsblog.health.azdhs.gov/wp-content/uploads/2013/02/MP900438746.jpg"/>
          <p:cNvPicPr preferRelativeResize="0"/>
          <p:nvPr/>
        </p:nvPicPr>
        <p:blipFill rotWithShape="1">
          <a:blip r:embed="rId4">
            <a:alphaModFix/>
          </a:blip>
          <a:srcRect b="35279"/>
          <a:stretch/>
        </p:blipFill>
        <p:spPr>
          <a:xfrm>
            <a:off x="3689725" y="2190100"/>
            <a:ext cx="2476199" cy="2136849"/>
          </a:xfrm>
          <a:prstGeom prst="rect">
            <a:avLst/>
          </a:prstGeom>
          <a:noFill/>
          <a:ln>
            <a:noFill/>
          </a:ln>
        </p:spPr>
      </p:pic>
      <p:cxnSp>
        <p:nvCxnSpPr>
          <p:cNvPr id="74" name="Google Shape;74;p15"/>
          <p:cNvCxnSpPr/>
          <p:nvPr/>
        </p:nvCxnSpPr>
        <p:spPr>
          <a:xfrm flipH="1">
            <a:off x="5608550" y="728375"/>
            <a:ext cx="1976700" cy="2007000"/>
          </a:xfrm>
          <a:prstGeom prst="straightConnector1">
            <a:avLst/>
          </a:prstGeom>
          <a:noFill/>
          <a:ln w="28575" cap="flat" cmpd="sng">
            <a:solidFill>
              <a:srgbClr val="C00000"/>
            </a:solidFill>
            <a:prstDash val="solid"/>
            <a:round/>
            <a:headEnd type="none" w="med" len="med"/>
            <a:tailEnd type="triangle" w="med" len="med"/>
          </a:ln>
        </p:spPr>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3"/>
          <p:cNvSpPr txBox="1">
            <a:spLocks noGrp="1"/>
          </p:cNvSpPr>
          <p:nvPr>
            <p:ph type="title"/>
          </p:nvPr>
        </p:nvSpPr>
        <p:spPr>
          <a:xfrm>
            <a:off x="0" y="34800"/>
            <a:ext cx="5419800" cy="62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Lesson Recap-Post Assessment</a:t>
            </a:r>
            <a:endParaRPr sz="2400" b="1" dirty="0">
              <a:solidFill>
                <a:srgbClr val="6091BA"/>
              </a:solidFill>
              <a:latin typeface="Open Sans"/>
              <a:ea typeface="Open Sans"/>
              <a:cs typeface="Open Sans"/>
              <a:sym typeface="Open Sans"/>
            </a:endParaRPr>
          </a:p>
          <a:p>
            <a:pPr marL="0" lvl="0" indent="0" algn="l" rtl="0">
              <a:spcBef>
                <a:spcPts val="0"/>
              </a:spcBef>
              <a:spcAft>
                <a:spcPts val="0"/>
              </a:spcAft>
              <a:buSzPts val="2000"/>
              <a:buNone/>
            </a:pP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
        <p:nvSpPr>
          <p:cNvPr id="253" name="Google Shape;253;p33"/>
          <p:cNvSpPr txBox="1"/>
          <p:nvPr/>
        </p:nvSpPr>
        <p:spPr>
          <a:xfrm>
            <a:off x="42375" y="559350"/>
            <a:ext cx="9101700" cy="1575900"/>
          </a:xfrm>
          <a:prstGeom prst="rect">
            <a:avLst/>
          </a:prstGeom>
          <a:noFill/>
          <a:ln>
            <a:noFill/>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Open Sans"/>
              <a:buAutoNum type="arabicPeriod"/>
            </a:pPr>
            <a:r>
              <a:rPr lang="en" sz="1600" b="1" dirty="0">
                <a:latin typeface="Open Sans"/>
                <a:ea typeface="Open Sans"/>
                <a:cs typeface="Open Sans"/>
                <a:sym typeface="Open Sans"/>
              </a:rPr>
              <a:t>Sketch a human brain and label the four lobes. Name at least one function for each of the lobes.</a:t>
            </a:r>
            <a:endParaRPr sz="1600" b="1" dirty="0">
              <a:latin typeface="Open Sans"/>
              <a:ea typeface="Open Sans"/>
              <a:cs typeface="Open Sans"/>
              <a:sym typeface="Open Sans"/>
            </a:endParaRPr>
          </a:p>
          <a:p>
            <a:pPr marL="0" lvl="0" indent="0" algn="l" rtl="0">
              <a:spcBef>
                <a:spcPts val="0"/>
              </a:spcBef>
              <a:spcAft>
                <a:spcPts val="0"/>
              </a:spcAft>
              <a:buNone/>
            </a:pPr>
            <a:endParaRPr sz="1600" b="1" dirty="0">
              <a:latin typeface="Open Sans"/>
              <a:ea typeface="Open Sans"/>
              <a:cs typeface="Open Sans"/>
              <a:sym typeface="Open Sans"/>
            </a:endParaRPr>
          </a:p>
          <a:p>
            <a:pPr marL="0" lvl="0" indent="0" algn="l" rtl="0">
              <a:spcBef>
                <a:spcPts val="0"/>
              </a:spcBef>
              <a:spcAft>
                <a:spcPts val="0"/>
              </a:spcAft>
              <a:buNone/>
            </a:pPr>
            <a:endParaRPr sz="1600" b="1" dirty="0">
              <a:latin typeface="Open Sans"/>
              <a:ea typeface="Open Sans"/>
              <a:cs typeface="Open Sans"/>
              <a:sym typeface="Open Sans"/>
            </a:endParaRPr>
          </a:p>
          <a:p>
            <a:pPr marL="0" lvl="0" indent="0" algn="l" rtl="0">
              <a:spcBef>
                <a:spcPts val="0"/>
              </a:spcBef>
              <a:spcAft>
                <a:spcPts val="0"/>
              </a:spcAft>
              <a:buNone/>
            </a:pPr>
            <a:endParaRPr sz="1600" b="1" dirty="0">
              <a:latin typeface="Open Sans"/>
              <a:ea typeface="Open Sans"/>
              <a:cs typeface="Open Sans"/>
              <a:sym typeface="Open Sans"/>
            </a:endParaRPr>
          </a:p>
          <a:p>
            <a:pPr marL="0" lvl="0" indent="0" algn="l" rtl="0">
              <a:spcBef>
                <a:spcPts val="0"/>
              </a:spcBef>
              <a:spcAft>
                <a:spcPts val="0"/>
              </a:spcAft>
              <a:buNone/>
            </a:pPr>
            <a:endParaRPr sz="1600" b="1" dirty="0">
              <a:latin typeface="Open Sans"/>
              <a:ea typeface="Open Sans"/>
              <a:cs typeface="Open Sans"/>
              <a:sym typeface="Open Sans"/>
            </a:endParaRPr>
          </a:p>
          <a:p>
            <a:pPr marL="0" lvl="0" indent="0" algn="l" rtl="0">
              <a:spcBef>
                <a:spcPts val="0"/>
              </a:spcBef>
              <a:spcAft>
                <a:spcPts val="0"/>
              </a:spcAft>
              <a:buNone/>
            </a:pPr>
            <a:endParaRPr sz="1600" b="1" dirty="0">
              <a:latin typeface="Open Sans"/>
              <a:ea typeface="Open Sans"/>
              <a:cs typeface="Open Sans"/>
              <a:sym typeface="Open Sans"/>
            </a:endParaRPr>
          </a:p>
          <a:p>
            <a:pPr marL="0" lvl="0" indent="0" algn="l" rtl="0">
              <a:spcBef>
                <a:spcPts val="0"/>
              </a:spcBef>
              <a:spcAft>
                <a:spcPts val="0"/>
              </a:spcAft>
              <a:buNone/>
            </a:pPr>
            <a:endParaRPr sz="1600" b="1" dirty="0">
              <a:latin typeface="Open Sans"/>
              <a:ea typeface="Open Sans"/>
              <a:cs typeface="Open Sans"/>
              <a:sym typeface="Open Sans"/>
            </a:endParaRPr>
          </a:p>
          <a:p>
            <a:pPr marL="469900" lvl="0" indent="-342900" algn="l" rtl="0">
              <a:spcBef>
                <a:spcPts val="0"/>
              </a:spcBef>
              <a:spcAft>
                <a:spcPts val="0"/>
              </a:spcAft>
              <a:buSzPts val="1600"/>
              <a:buFont typeface="+mj-lt"/>
              <a:buAutoNum type="arabicPeriod" startAt="2"/>
            </a:pPr>
            <a:r>
              <a:rPr lang="en" sz="1600" b="1" dirty="0">
                <a:latin typeface="Open Sans"/>
                <a:ea typeface="Open Sans"/>
                <a:cs typeface="Open Sans"/>
                <a:sym typeface="Open Sans"/>
              </a:rPr>
              <a:t>EXTENSION:</a:t>
            </a:r>
            <a:endParaRPr sz="1600" b="1" dirty="0">
              <a:latin typeface="Open Sans"/>
              <a:ea typeface="Open Sans"/>
              <a:cs typeface="Open Sans"/>
              <a:sym typeface="Open Sans"/>
            </a:endParaRPr>
          </a:p>
          <a:p>
            <a:pPr marL="457200" lvl="0" indent="0" algn="l" rtl="0">
              <a:spcBef>
                <a:spcPts val="0"/>
              </a:spcBef>
              <a:spcAft>
                <a:spcPts val="0"/>
              </a:spcAft>
              <a:buNone/>
            </a:pPr>
            <a:r>
              <a:rPr lang="en" sz="1600" b="1" dirty="0">
                <a:latin typeface="Open Sans"/>
                <a:ea typeface="Open Sans"/>
                <a:cs typeface="Open Sans"/>
                <a:sym typeface="Open Sans"/>
              </a:rPr>
              <a:t>For the five parts of the brain in Slides 18 and 19, are there areas that overlap? If you had to represent the brain and the nervous system, what type of circuit would you use to describe it? Explain.</a:t>
            </a:r>
            <a:endParaRPr sz="1600" b="1" dirty="0">
              <a:latin typeface="Open Sans"/>
              <a:ea typeface="Open Sans"/>
              <a:cs typeface="Open Sans"/>
              <a:sym typeface="Open Sans"/>
            </a:endParaRPr>
          </a:p>
          <a:p>
            <a:pPr marL="457200" lvl="0" indent="0" algn="l" rtl="0">
              <a:spcBef>
                <a:spcPts val="0"/>
              </a:spcBef>
              <a:spcAft>
                <a:spcPts val="0"/>
              </a:spcAft>
              <a:buNone/>
            </a:pPr>
            <a:r>
              <a:rPr lang="en" sz="1600" b="1" dirty="0">
                <a:latin typeface="Open Sans"/>
                <a:ea typeface="Open Sans"/>
                <a:cs typeface="Open Sans"/>
                <a:sym typeface="Open Sans"/>
              </a:rPr>
              <a:t>Revisit this idea with Slides 30-31. You can assign homework a reading material.</a:t>
            </a:r>
            <a:endParaRPr sz="1600" b="1" dirty="0">
              <a:latin typeface="Open Sans"/>
              <a:ea typeface="Open Sans"/>
              <a:cs typeface="Open Sans"/>
              <a:sym typeface="Open Sans"/>
            </a:endParaRPr>
          </a:p>
          <a:p>
            <a:pPr marL="457200" lvl="0" indent="0" algn="l" rtl="0">
              <a:spcBef>
                <a:spcPts val="0"/>
              </a:spcBef>
              <a:spcAft>
                <a:spcPts val="0"/>
              </a:spcAft>
              <a:buNone/>
            </a:pPr>
            <a:r>
              <a:rPr lang="en" sz="1600" b="1" u="sng" dirty="0">
                <a:solidFill>
                  <a:schemeClr val="hlink"/>
                </a:solidFill>
                <a:latin typeface="Open Sans"/>
                <a:ea typeface="Open Sans"/>
                <a:cs typeface="Open Sans"/>
                <a:sym typeface="Open Sans"/>
                <a:hlinkClick r:id="rId3"/>
              </a:rPr>
              <a:t>https://faculty.washington.edu/chudler/plast.html</a:t>
            </a:r>
            <a:r>
              <a:rPr lang="en" sz="1600" b="1" dirty="0">
                <a:latin typeface="Open Sans"/>
                <a:ea typeface="Open Sans"/>
                <a:cs typeface="Open Sans"/>
                <a:sym typeface="Open Sans"/>
              </a:rPr>
              <a:t> or</a:t>
            </a:r>
            <a:endParaRPr sz="1600" b="1" dirty="0">
              <a:latin typeface="Open Sans"/>
              <a:ea typeface="Open Sans"/>
              <a:cs typeface="Open Sans"/>
              <a:sym typeface="Open Sans"/>
            </a:endParaRPr>
          </a:p>
          <a:p>
            <a:pPr marL="457200" lvl="0" indent="0" algn="l" rtl="0">
              <a:spcBef>
                <a:spcPts val="0"/>
              </a:spcBef>
              <a:spcAft>
                <a:spcPts val="0"/>
              </a:spcAft>
              <a:buNone/>
            </a:pPr>
            <a:r>
              <a:rPr lang="en" sz="1600" b="1" u="sng" dirty="0">
                <a:solidFill>
                  <a:schemeClr val="hlink"/>
                </a:solidFill>
                <a:latin typeface="Open Sans"/>
                <a:ea typeface="Open Sans"/>
                <a:cs typeface="Open Sans"/>
                <a:sym typeface="Open Sans"/>
                <a:hlinkClick r:id="rId4"/>
              </a:rPr>
              <a:t>https://theconversation.com/what-is-brain-plasticity-and-why-is-it-so-important-55967</a:t>
            </a:r>
            <a:endParaRPr sz="1600" b="1" dirty="0">
              <a:latin typeface="Open Sans"/>
              <a:ea typeface="Open Sans"/>
              <a:cs typeface="Open Sans"/>
              <a:sym typeface="Open Sans"/>
            </a:endParaRPr>
          </a:p>
          <a:p>
            <a:pPr marL="457200" lvl="0" indent="0" algn="l" rtl="0">
              <a:spcBef>
                <a:spcPts val="0"/>
              </a:spcBef>
              <a:spcAft>
                <a:spcPts val="0"/>
              </a:spcAft>
              <a:buNone/>
            </a:pPr>
            <a:endParaRPr sz="1600" b="1" dirty="0">
              <a:latin typeface="Open Sans"/>
              <a:ea typeface="Open Sans"/>
              <a:cs typeface="Open Sans"/>
              <a:sym typeface="Open Sans"/>
            </a:endParaRPr>
          </a:p>
          <a:p>
            <a:pPr marL="457200" lvl="0" indent="0" algn="l" rtl="0">
              <a:spcBef>
                <a:spcPts val="0"/>
              </a:spcBef>
              <a:spcAft>
                <a:spcPts val="0"/>
              </a:spcAft>
              <a:buNone/>
            </a:pPr>
            <a:endParaRPr sz="1600" b="1" dirty="0">
              <a:latin typeface="Open Sans"/>
              <a:ea typeface="Open Sans"/>
              <a:cs typeface="Open Sans"/>
              <a:sym typeface="Open Sans"/>
            </a:endParaRPr>
          </a:p>
          <a:p>
            <a:pPr marL="0" lvl="0" indent="0" algn="l" rtl="0">
              <a:spcBef>
                <a:spcPts val="0"/>
              </a:spcBef>
              <a:spcAft>
                <a:spcPts val="0"/>
              </a:spcAft>
              <a:buNone/>
            </a:pPr>
            <a:endParaRPr sz="1600" dirty="0">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Open Sans"/>
                <a:ea typeface="Open Sans"/>
                <a:cs typeface="Open Sans"/>
                <a:sym typeface="Open Sans"/>
              </a:rPr>
              <a:t>End of Day 1</a:t>
            </a:r>
            <a:endParaRPr b="1" dirty="0">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Open Sans"/>
                <a:ea typeface="Open Sans"/>
                <a:cs typeface="Open Sans"/>
                <a:sym typeface="Open Sans"/>
              </a:rPr>
              <a:t>DAY 2</a:t>
            </a:r>
            <a:endParaRPr b="1" dirty="0">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6"/>
          <p:cNvSpPr txBox="1">
            <a:spLocks noGrp="1"/>
          </p:cNvSpPr>
          <p:nvPr>
            <p:ph type="title"/>
          </p:nvPr>
        </p:nvSpPr>
        <p:spPr>
          <a:xfrm>
            <a:off x="311700" y="870536"/>
            <a:ext cx="8520600" cy="1532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6000" b="1" dirty="0">
                <a:solidFill>
                  <a:srgbClr val="6091BA"/>
                </a:solidFill>
                <a:latin typeface="Open Sans"/>
                <a:ea typeface="Open Sans"/>
                <a:cs typeface="Open Sans"/>
                <a:sym typeface="Open Sans"/>
              </a:rPr>
              <a:t>SUMMARY SO FAR</a:t>
            </a:r>
            <a:endParaRPr sz="6000" b="1" dirty="0">
              <a:solidFill>
                <a:srgbClr val="6091BA"/>
              </a:solidFill>
              <a:latin typeface="Open Sans"/>
              <a:ea typeface="Open Sans"/>
              <a:cs typeface="Open Sans"/>
              <a:sym typeface="Open Sans"/>
            </a:endParaRPr>
          </a:p>
          <a:p>
            <a:pPr marL="0" lvl="0" indent="0" algn="l" rtl="0">
              <a:spcBef>
                <a:spcPts val="0"/>
              </a:spcBef>
              <a:spcAft>
                <a:spcPts val="0"/>
              </a:spcAft>
              <a:buSzPts val="2000"/>
              <a:buNone/>
            </a:pPr>
            <a:endParaRPr sz="60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6000" dirty="0">
              <a:solidFill>
                <a:srgbClr val="000000"/>
              </a:solidFill>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7"/>
          <p:cNvSpPr txBox="1">
            <a:spLocks noGrp="1"/>
          </p:cNvSpPr>
          <p:nvPr>
            <p:ph type="title"/>
          </p:nvPr>
        </p:nvSpPr>
        <p:spPr>
          <a:xfrm>
            <a:off x="352050" y="293375"/>
            <a:ext cx="2808000" cy="755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b="1" dirty="0">
                <a:solidFill>
                  <a:srgbClr val="6091BA"/>
                </a:solidFill>
                <a:latin typeface="Open Sans"/>
                <a:ea typeface="Open Sans"/>
                <a:cs typeface="Open Sans"/>
                <a:sym typeface="Open Sans"/>
              </a:rPr>
              <a:t>LEARNING OBJECTIVES</a:t>
            </a:r>
            <a:endParaRPr b="1" dirty="0">
              <a:solidFill>
                <a:srgbClr val="6091BA"/>
              </a:solidFill>
              <a:latin typeface="Open Sans"/>
              <a:ea typeface="Open Sans"/>
              <a:cs typeface="Open Sans"/>
              <a:sym typeface="Open Sans"/>
            </a:endParaRPr>
          </a:p>
        </p:txBody>
      </p:sp>
      <p:sp>
        <p:nvSpPr>
          <p:cNvPr id="274" name="Google Shape;274;p37"/>
          <p:cNvSpPr txBox="1">
            <a:spLocks noGrp="1"/>
          </p:cNvSpPr>
          <p:nvPr>
            <p:ph type="body" idx="1"/>
          </p:nvPr>
        </p:nvSpPr>
        <p:spPr>
          <a:xfrm>
            <a:off x="140250" y="1147550"/>
            <a:ext cx="3461400" cy="3715800"/>
          </a:xfrm>
          <a:prstGeom prst="rect">
            <a:avLst/>
          </a:prstGeom>
        </p:spPr>
        <p:txBody>
          <a:bodyPr spcFirstLastPara="1" wrap="square" lIns="91425" tIns="91425" rIns="91425" bIns="91425" anchor="t" anchorCtr="0">
            <a:noAutofit/>
          </a:bodyPr>
          <a:lstStyle/>
          <a:p>
            <a:pPr marL="457200" lvl="0" indent="-457200" algn="l" rtl="0">
              <a:lnSpc>
                <a:spcPct val="100000"/>
              </a:lnSpc>
              <a:spcBef>
                <a:spcPts val="600"/>
              </a:spcBef>
              <a:spcAft>
                <a:spcPts val="0"/>
              </a:spcAft>
              <a:buClr>
                <a:schemeClr val="dk1"/>
              </a:buClr>
              <a:buSzPts val="2400"/>
              <a:buFont typeface="Open Sans"/>
              <a:buAutoNum type="arabicPeriod"/>
            </a:pPr>
            <a:r>
              <a:rPr lang="en" sz="2400" dirty="0">
                <a:solidFill>
                  <a:schemeClr val="dk1"/>
                </a:solidFill>
                <a:latin typeface="Open Sans"/>
                <a:ea typeface="Open Sans"/>
                <a:cs typeface="Open Sans"/>
                <a:sym typeface="Open Sans"/>
              </a:rPr>
              <a:t>You will create a program to tell the mini cutebot how to use its input </a:t>
            </a:r>
            <a:r>
              <a:rPr lang="en" sz="2400" b="1" dirty="0">
                <a:solidFill>
                  <a:schemeClr val="dk1"/>
                </a:solidFill>
                <a:latin typeface="Open Sans"/>
                <a:ea typeface="Open Sans"/>
                <a:cs typeface="Open Sans"/>
                <a:sym typeface="Open Sans"/>
              </a:rPr>
              <a:t>(sensors)</a:t>
            </a:r>
            <a:r>
              <a:rPr lang="en" sz="2400" dirty="0">
                <a:solidFill>
                  <a:schemeClr val="dk1"/>
                </a:solidFill>
                <a:latin typeface="Open Sans"/>
                <a:ea typeface="Open Sans"/>
                <a:cs typeface="Open Sans"/>
                <a:sym typeface="Open Sans"/>
              </a:rPr>
              <a:t> and outputs </a:t>
            </a:r>
            <a:r>
              <a:rPr lang="en" sz="2400" b="1" dirty="0">
                <a:solidFill>
                  <a:schemeClr val="dk1"/>
                </a:solidFill>
                <a:latin typeface="Open Sans"/>
                <a:ea typeface="Open Sans"/>
                <a:cs typeface="Open Sans"/>
                <a:sym typeface="Open Sans"/>
              </a:rPr>
              <a:t>(actuators)</a:t>
            </a:r>
            <a:r>
              <a:rPr lang="en" sz="2400" dirty="0">
                <a:solidFill>
                  <a:schemeClr val="dk1"/>
                </a:solidFill>
                <a:latin typeface="Open Sans"/>
                <a:ea typeface="Open Sans"/>
                <a:cs typeface="Open Sans"/>
                <a:sym typeface="Open Sans"/>
              </a:rPr>
              <a:t>.</a:t>
            </a:r>
            <a:endParaRPr dirty="0">
              <a:latin typeface="Open Sans"/>
              <a:ea typeface="Open Sans"/>
              <a:cs typeface="Open Sans"/>
              <a:sym typeface="Open Sans"/>
            </a:endParaRPr>
          </a:p>
        </p:txBody>
      </p:sp>
      <p:pic>
        <p:nvPicPr>
          <p:cNvPr id="275" name="Google Shape;275;p37" descr="038 Nervous system.jpg"/>
          <p:cNvPicPr preferRelativeResize="0"/>
          <p:nvPr/>
        </p:nvPicPr>
        <p:blipFill rotWithShape="1">
          <a:blip r:embed="rId3">
            <a:alphaModFix/>
          </a:blip>
          <a:srcRect/>
          <a:stretch/>
        </p:blipFill>
        <p:spPr>
          <a:xfrm>
            <a:off x="6359575" y="0"/>
            <a:ext cx="2264500" cy="3590401"/>
          </a:xfrm>
          <a:prstGeom prst="rect">
            <a:avLst/>
          </a:prstGeom>
          <a:noFill/>
          <a:ln>
            <a:noFill/>
          </a:ln>
        </p:spPr>
      </p:pic>
      <p:pic>
        <p:nvPicPr>
          <p:cNvPr id="276" name="Google Shape;276;p37" descr="File:NIA human brain drawing.jpg"/>
          <p:cNvPicPr preferRelativeResize="0"/>
          <p:nvPr/>
        </p:nvPicPr>
        <p:blipFill rotWithShape="1">
          <a:blip r:embed="rId4">
            <a:alphaModFix/>
          </a:blip>
          <a:srcRect t="9516" b="29242"/>
          <a:stretch/>
        </p:blipFill>
        <p:spPr>
          <a:xfrm>
            <a:off x="4572000" y="-91025"/>
            <a:ext cx="1728600" cy="1371851"/>
          </a:xfrm>
          <a:prstGeom prst="rect">
            <a:avLst/>
          </a:prstGeom>
          <a:noFill/>
          <a:ln>
            <a:noFill/>
          </a:ln>
        </p:spPr>
      </p:pic>
      <p:pic>
        <p:nvPicPr>
          <p:cNvPr id="277" name="Google Shape;277;p37"/>
          <p:cNvPicPr preferRelativeResize="0"/>
          <p:nvPr/>
        </p:nvPicPr>
        <p:blipFill rotWithShape="1">
          <a:blip r:embed="rId5">
            <a:alphaModFix amt="49000"/>
          </a:blip>
          <a:srcRect t="10570"/>
          <a:stretch/>
        </p:blipFill>
        <p:spPr>
          <a:xfrm>
            <a:off x="4190225" y="2614025"/>
            <a:ext cx="2900850" cy="2339775"/>
          </a:xfrm>
          <a:prstGeom prst="rect">
            <a:avLst/>
          </a:prstGeom>
          <a:noFill/>
          <a:ln>
            <a:noFill/>
          </a:ln>
        </p:spPr>
      </p:pic>
      <p:pic>
        <p:nvPicPr>
          <p:cNvPr id="278" name="Google Shape;278;p37"/>
          <p:cNvPicPr preferRelativeResize="0"/>
          <p:nvPr/>
        </p:nvPicPr>
        <p:blipFill>
          <a:blip r:embed="rId6">
            <a:alphaModFix/>
          </a:blip>
          <a:stretch>
            <a:fillRect/>
          </a:stretch>
        </p:blipFill>
        <p:spPr>
          <a:xfrm>
            <a:off x="4572000" y="1323100"/>
            <a:ext cx="1512800" cy="12486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38"/>
          <p:cNvSpPr txBox="1">
            <a:spLocks noGrp="1"/>
          </p:cNvSpPr>
          <p:nvPr>
            <p:ph type="title"/>
          </p:nvPr>
        </p:nvSpPr>
        <p:spPr>
          <a:xfrm>
            <a:off x="311700" y="104084"/>
            <a:ext cx="8520600" cy="62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PRE-ASSESSMENT SENSORS </a:t>
            </a:r>
            <a:endParaRPr sz="1400" b="1" dirty="0">
              <a:solidFill>
                <a:srgbClr val="6091BA"/>
              </a:solidFill>
              <a:latin typeface="Open Sans"/>
              <a:ea typeface="Open Sans"/>
              <a:cs typeface="Open Sans"/>
              <a:sym typeface="Open Sans"/>
            </a:endParaRPr>
          </a:p>
          <a:p>
            <a:pPr marL="533400" lvl="0" indent="-457200" algn="l" rtl="0">
              <a:spcBef>
                <a:spcPts val="0"/>
              </a:spcBef>
              <a:spcAft>
                <a:spcPts val="0"/>
              </a:spcAft>
              <a:buSzPts val="2400"/>
              <a:buFont typeface="+mj-lt"/>
              <a:buAutoNum type="arabicPeriod"/>
            </a:pPr>
            <a:r>
              <a:rPr lang="en" sz="2400" dirty="0">
                <a:latin typeface="Open Sans"/>
                <a:ea typeface="Open Sans"/>
                <a:cs typeface="Open Sans"/>
                <a:sym typeface="Open Sans"/>
              </a:rPr>
              <a:t>How does a sensor function?</a:t>
            </a:r>
            <a:endParaRPr sz="2400" dirty="0">
              <a:latin typeface="Open Sans"/>
              <a:ea typeface="Open Sans"/>
              <a:cs typeface="Open Sans"/>
              <a:sym typeface="Open Sans"/>
            </a:endParaRPr>
          </a:p>
          <a:p>
            <a:pPr marL="914400" lvl="0" indent="-457200" algn="l" rtl="0">
              <a:spcBef>
                <a:spcPts val="0"/>
              </a:spcBef>
              <a:spcAft>
                <a:spcPts val="0"/>
              </a:spcAft>
              <a:buFont typeface="+mj-lt"/>
              <a:buAutoNum type="arabicPeriod"/>
            </a:pPr>
            <a:endParaRPr sz="2400" dirty="0">
              <a:latin typeface="Open Sans"/>
              <a:ea typeface="Open Sans"/>
              <a:cs typeface="Open Sans"/>
              <a:sym typeface="Open Sans"/>
            </a:endParaRPr>
          </a:p>
          <a:p>
            <a:pPr marL="533400" lvl="0" indent="-457200" algn="l" rtl="0">
              <a:spcBef>
                <a:spcPts val="600"/>
              </a:spcBef>
              <a:spcAft>
                <a:spcPts val="0"/>
              </a:spcAft>
              <a:buSzPts val="2400"/>
              <a:buFont typeface="+mj-lt"/>
              <a:buAutoNum type="arabicPeriod"/>
            </a:pPr>
            <a:r>
              <a:rPr lang="en" sz="2400" dirty="0">
                <a:latin typeface="Open Sans"/>
                <a:ea typeface="Open Sans"/>
                <a:cs typeface="Open Sans"/>
                <a:sym typeface="Open Sans"/>
              </a:rPr>
              <a:t>Explain how sensors are important for our everyday life with examples.</a:t>
            </a:r>
            <a:endParaRPr sz="2400" dirty="0">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39"/>
          <p:cNvSpPr txBox="1">
            <a:spLocks noGrp="1"/>
          </p:cNvSpPr>
          <p:nvPr>
            <p:ph type="title"/>
          </p:nvPr>
        </p:nvSpPr>
        <p:spPr>
          <a:xfrm>
            <a:off x="311700" y="104084"/>
            <a:ext cx="8520600" cy="62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SENSORS REVIEW</a:t>
            </a:r>
            <a:endParaRPr sz="2400" b="1" dirty="0">
              <a:solidFill>
                <a:srgbClr val="6091BA"/>
              </a:solidFill>
              <a:latin typeface="Open Sans"/>
              <a:ea typeface="Open Sans"/>
              <a:cs typeface="Open Sans"/>
              <a:sym typeface="Open Sans"/>
            </a:endParaRPr>
          </a:p>
          <a:p>
            <a:pPr marL="0" lvl="0" indent="0" algn="l" rtl="0">
              <a:spcBef>
                <a:spcPts val="0"/>
              </a:spcBef>
              <a:spcAft>
                <a:spcPts val="0"/>
              </a:spcAft>
              <a:buSzPts val="2000"/>
              <a:buNone/>
            </a:pPr>
            <a:endParaRPr sz="1400" b="1" dirty="0">
              <a:solidFill>
                <a:srgbClr val="6091BA"/>
              </a:solidFill>
              <a:latin typeface="Open Sans"/>
              <a:ea typeface="Open Sans"/>
              <a:cs typeface="Open Sans"/>
              <a:sym typeface="Open Sans"/>
            </a:endParaRPr>
          </a:p>
          <a:p>
            <a:pPr marL="457200" lvl="0" indent="-381000" algn="l" rtl="0">
              <a:spcBef>
                <a:spcPts val="0"/>
              </a:spcBef>
              <a:spcAft>
                <a:spcPts val="0"/>
              </a:spcAft>
              <a:buSzPts val="2400"/>
              <a:buFont typeface="Open Sans"/>
              <a:buAutoNum type="arabicPeriod"/>
            </a:pPr>
            <a:r>
              <a:rPr lang="en" sz="2400" dirty="0">
                <a:latin typeface="Open Sans"/>
                <a:ea typeface="Open Sans"/>
                <a:cs typeface="Open Sans"/>
                <a:sym typeface="Open Sans"/>
              </a:rPr>
              <a:t>Explain and describe how a sensor functions.</a:t>
            </a:r>
            <a:endParaRPr sz="2400" dirty="0">
              <a:latin typeface="Open Sans"/>
              <a:ea typeface="Open Sans"/>
              <a:cs typeface="Open Sans"/>
              <a:sym typeface="Open Sans"/>
            </a:endParaRPr>
          </a:p>
          <a:p>
            <a:pPr marL="457200" lvl="0" indent="0" algn="l" rtl="0">
              <a:spcBef>
                <a:spcPts val="0"/>
              </a:spcBef>
              <a:spcAft>
                <a:spcPts val="0"/>
              </a:spcAft>
              <a:buNone/>
            </a:pPr>
            <a:r>
              <a:rPr lang="en" sz="2400" dirty="0">
                <a:solidFill>
                  <a:srgbClr val="8D64AA"/>
                </a:solidFill>
                <a:latin typeface="Open Sans"/>
                <a:ea typeface="Open Sans"/>
                <a:cs typeface="Open Sans"/>
                <a:sym typeface="Open Sans"/>
              </a:rPr>
              <a:t>Sensors are devices that measures a quantity of interest and sends (processes) this information so that an action/instruction/decision can be implemented. There are 2 types of sensors: Detect a stimulus (Type 1), and detect the quantity/value of a stimulus (Type 2). For example, Type 1 tells you whether a vibration was detected and Type 2 tells you the intensity/magnitude of the vibration. </a:t>
            </a:r>
            <a:endParaRPr sz="2400" dirty="0">
              <a:solidFill>
                <a:srgbClr val="8D64A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0"/>
          <p:cNvSpPr txBox="1">
            <a:spLocks noGrp="1"/>
          </p:cNvSpPr>
          <p:nvPr>
            <p:ph type="title"/>
          </p:nvPr>
        </p:nvSpPr>
        <p:spPr>
          <a:xfrm>
            <a:off x="311700" y="104084"/>
            <a:ext cx="8520600" cy="62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SENSORS REVIEW</a:t>
            </a:r>
            <a:endParaRPr sz="2400" b="1" dirty="0">
              <a:solidFill>
                <a:srgbClr val="6091BA"/>
              </a:solidFill>
              <a:latin typeface="Open Sans"/>
              <a:ea typeface="Open Sans"/>
              <a:cs typeface="Open Sans"/>
              <a:sym typeface="Open Sans"/>
            </a:endParaRPr>
          </a:p>
          <a:p>
            <a:pPr marL="0" lvl="0" indent="0" algn="l" rtl="0">
              <a:spcBef>
                <a:spcPts val="0"/>
              </a:spcBef>
              <a:spcAft>
                <a:spcPts val="0"/>
              </a:spcAft>
              <a:buSzPts val="2000"/>
              <a:buNone/>
            </a:pPr>
            <a:endParaRPr sz="1400" b="1" dirty="0">
              <a:solidFill>
                <a:srgbClr val="6091BA"/>
              </a:solidFill>
              <a:latin typeface="Open Sans"/>
              <a:ea typeface="Open Sans"/>
              <a:cs typeface="Open Sans"/>
              <a:sym typeface="Open Sans"/>
            </a:endParaRPr>
          </a:p>
          <a:p>
            <a:pPr marL="457200" lvl="0" indent="-381000" algn="l" rtl="0">
              <a:spcBef>
                <a:spcPts val="600"/>
              </a:spcBef>
              <a:spcAft>
                <a:spcPts val="0"/>
              </a:spcAft>
              <a:buSzPts val="2400"/>
              <a:buFont typeface="Open Sans"/>
              <a:buAutoNum type="arabicPeriod" startAt="2"/>
            </a:pPr>
            <a:r>
              <a:rPr lang="en" sz="2400" dirty="0">
                <a:latin typeface="Open Sans"/>
                <a:ea typeface="Open Sans"/>
                <a:cs typeface="Open Sans"/>
                <a:sym typeface="Open Sans"/>
              </a:rPr>
              <a:t>Explain how sensors are important for our everyday life with examples.</a:t>
            </a:r>
            <a:endParaRPr sz="2400" dirty="0">
              <a:latin typeface="Open Sans"/>
              <a:ea typeface="Open Sans"/>
              <a:cs typeface="Open Sans"/>
              <a:sym typeface="Open Sans"/>
            </a:endParaRPr>
          </a:p>
          <a:p>
            <a:pPr marL="457200" lvl="0" indent="0" algn="l" rtl="0">
              <a:spcBef>
                <a:spcPts val="600"/>
              </a:spcBef>
              <a:spcAft>
                <a:spcPts val="0"/>
              </a:spcAft>
              <a:buNone/>
            </a:pPr>
            <a:r>
              <a:rPr lang="en" sz="2400" dirty="0">
                <a:solidFill>
                  <a:srgbClr val="8D64AA"/>
                </a:solidFill>
                <a:latin typeface="Open Sans"/>
                <a:ea typeface="Open Sans"/>
                <a:cs typeface="Open Sans"/>
                <a:sym typeface="Open Sans"/>
              </a:rPr>
              <a:t>Just as our sensory organs provide information to our brain to help us function as humans, sensors provide useful information that allows us to make decisions that can aid and improve how we function as well as provide safety to things we may not directly see, feel, or know. </a:t>
            </a:r>
            <a:endParaRPr sz="2400" dirty="0">
              <a:solidFill>
                <a:srgbClr val="8D64AA"/>
              </a:solidFill>
              <a:latin typeface="Open Sans"/>
              <a:ea typeface="Open Sans"/>
              <a:cs typeface="Open Sans"/>
              <a:sym typeface="Open Sans"/>
            </a:endParaRPr>
          </a:p>
          <a:p>
            <a:pPr marL="457200" lvl="0" indent="0" algn="l" rtl="0">
              <a:spcBef>
                <a:spcPts val="600"/>
              </a:spcBef>
              <a:spcAft>
                <a:spcPts val="0"/>
              </a:spcAft>
              <a:buNone/>
            </a:pPr>
            <a:r>
              <a:rPr lang="en" sz="2000" b="1" dirty="0">
                <a:latin typeface="Open Sans"/>
                <a:ea typeface="Open Sans"/>
                <a:cs typeface="Open Sans"/>
                <a:sym typeface="Open Sans"/>
              </a:rPr>
              <a:t>Example: Your smartwatch can monitor your heart rate or oxygen levels or body temperature.  </a:t>
            </a:r>
            <a:endParaRPr sz="2000" b="1"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1"/>
          <p:cNvSpPr txBox="1">
            <a:spLocks noGrp="1"/>
          </p:cNvSpPr>
          <p:nvPr>
            <p:ph type="title"/>
          </p:nvPr>
        </p:nvSpPr>
        <p:spPr>
          <a:xfrm>
            <a:off x="311700" y="104084"/>
            <a:ext cx="8520600" cy="62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SENSORS REVIEW</a:t>
            </a:r>
            <a:endParaRPr sz="2400" b="1" dirty="0">
              <a:solidFill>
                <a:srgbClr val="6091BA"/>
              </a:solidFill>
              <a:latin typeface="Open Sans"/>
              <a:ea typeface="Open Sans"/>
              <a:cs typeface="Open Sans"/>
              <a:sym typeface="Open Sans"/>
            </a:endParaRPr>
          </a:p>
          <a:p>
            <a:pPr marL="0" lvl="0" indent="0" algn="l" rtl="0">
              <a:spcBef>
                <a:spcPts val="600"/>
              </a:spcBef>
              <a:spcAft>
                <a:spcPts val="0"/>
              </a:spcAft>
              <a:buNone/>
            </a:pPr>
            <a:r>
              <a:rPr lang="en" sz="2400" dirty="0">
                <a:latin typeface="Open Sans"/>
                <a:ea typeface="Open Sans"/>
                <a:cs typeface="Open Sans"/>
                <a:sym typeface="Open Sans"/>
              </a:rPr>
              <a:t>Everyday life examples …</a:t>
            </a: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pic>
        <p:nvPicPr>
          <p:cNvPr id="299" name="Google Shape;299;p41" descr="shutterstock_2349915.jpg"/>
          <p:cNvPicPr preferRelativeResize="0"/>
          <p:nvPr/>
        </p:nvPicPr>
        <p:blipFill rotWithShape="1">
          <a:blip r:embed="rId3">
            <a:alphaModFix/>
          </a:blip>
          <a:srcRect t="11813" b="21256"/>
          <a:stretch/>
        </p:blipFill>
        <p:spPr>
          <a:xfrm>
            <a:off x="488429" y="1193873"/>
            <a:ext cx="1560900" cy="1559400"/>
          </a:xfrm>
          <a:prstGeom prst="ellipse">
            <a:avLst/>
          </a:prstGeom>
          <a:noFill/>
          <a:ln w="50800" cap="flat" cmpd="sng">
            <a:solidFill>
              <a:srgbClr val="000000"/>
            </a:solidFill>
            <a:prstDash val="solid"/>
            <a:round/>
            <a:headEnd type="none" w="sm" len="sm"/>
            <a:tailEnd type="none" w="sm" len="sm"/>
          </a:ln>
        </p:spPr>
      </p:pic>
      <p:sp>
        <p:nvSpPr>
          <p:cNvPr id="300" name="Google Shape;300;p41"/>
          <p:cNvSpPr txBox="1"/>
          <p:nvPr/>
        </p:nvSpPr>
        <p:spPr>
          <a:xfrm>
            <a:off x="79975" y="2830225"/>
            <a:ext cx="1911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dirty="0">
                <a:solidFill>
                  <a:srgbClr val="0093D3"/>
                </a:solidFill>
                <a:latin typeface="Open Sans"/>
                <a:ea typeface="Open Sans"/>
                <a:cs typeface="Open Sans"/>
                <a:sym typeface="Open Sans"/>
              </a:rPr>
              <a:t>to monitor our health.</a:t>
            </a:r>
            <a:endParaRPr sz="600" dirty="0">
              <a:solidFill>
                <a:schemeClr val="dk1"/>
              </a:solidFill>
              <a:latin typeface="Open Sans"/>
              <a:ea typeface="Open Sans"/>
              <a:cs typeface="Open Sans"/>
              <a:sym typeface="Open Sans"/>
            </a:endParaRPr>
          </a:p>
        </p:txBody>
      </p:sp>
      <p:pic>
        <p:nvPicPr>
          <p:cNvPr id="301" name="Google Shape;301;p41" descr="shutterstock_90220099.jpg"/>
          <p:cNvPicPr preferRelativeResize="0"/>
          <p:nvPr/>
        </p:nvPicPr>
        <p:blipFill rotWithShape="1">
          <a:blip r:embed="rId4">
            <a:alphaModFix/>
          </a:blip>
          <a:srcRect l="14175" r="18894"/>
          <a:stretch/>
        </p:blipFill>
        <p:spPr>
          <a:xfrm>
            <a:off x="2645700" y="1156674"/>
            <a:ext cx="1630200" cy="1629600"/>
          </a:xfrm>
          <a:prstGeom prst="ellipse">
            <a:avLst/>
          </a:prstGeom>
          <a:noFill/>
          <a:ln w="50800" cap="flat" cmpd="sng">
            <a:solidFill>
              <a:srgbClr val="000000"/>
            </a:solidFill>
            <a:prstDash val="solid"/>
            <a:round/>
            <a:headEnd type="none" w="sm" len="sm"/>
            <a:tailEnd type="none" w="sm" len="sm"/>
          </a:ln>
        </p:spPr>
      </p:pic>
      <p:pic>
        <p:nvPicPr>
          <p:cNvPr id="302" name="Google Shape;302;p41" descr="shutterstock_73357474.jpg"/>
          <p:cNvPicPr preferRelativeResize="0"/>
          <p:nvPr/>
        </p:nvPicPr>
        <p:blipFill rotWithShape="1">
          <a:blip r:embed="rId5">
            <a:alphaModFix/>
          </a:blip>
          <a:srcRect t="11813" b="21256"/>
          <a:stretch/>
        </p:blipFill>
        <p:spPr>
          <a:xfrm>
            <a:off x="4640450" y="1116925"/>
            <a:ext cx="1707300" cy="1713300"/>
          </a:xfrm>
          <a:prstGeom prst="ellipse">
            <a:avLst/>
          </a:prstGeom>
          <a:noFill/>
          <a:ln w="50800" cap="flat" cmpd="sng">
            <a:solidFill>
              <a:srgbClr val="000000"/>
            </a:solidFill>
            <a:prstDash val="solid"/>
            <a:round/>
            <a:headEnd type="none" w="sm" len="sm"/>
            <a:tailEnd type="none" w="sm" len="sm"/>
          </a:ln>
        </p:spPr>
      </p:pic>
      <p:pic>
        <p:nvPicPr>
          <p:cNvPr id="303" name="Google Shape;303;p41" descr="shutterstock_48193906.jpg"/>
          <p:cNvPicPr preferRelativeResize="0"/>
          <p:nvPr/>
        </p:nvPicPr>
        <p:blipFill rotWithShape="1">
          <a:blip r:embed="rId6">
            <a:alphaModFix/>
          </a:blip>
          <a:srcRect l="21263" r="11806"/>
          <a:stretch/>
        </p:blipFill>
        <p:spPr>
          <a:xfrm>
            <a:off x="7187326" y="996625"/>
            <a:ext cx="1710300" cy="1833600"/>
          </a:xfrm>
          <a:prstGeom prst="ellipse">
            <a:avLst/>
          </a:prstGeom>
          <a:noFill/>
          <a:ln w="50800" cap="flat" cmpd="sng">
            <a:solidFill>
              <a:srgbClr val="000000"/>
            </a:solidFill>
            <a:prstDash val="solid"/>
            <a:round/>
            <a:headEnd type="none" w="sm" len="sm"/>
            <a:tailEnd type="none" w="sm" len="sm"/>
          </a:ln>
        </p:spPr>
      </p:pic>
      <p:pic>
        <p:nvPicPr>
          <p:cNvPr id="304" name="Google Shape;304;p41" descr="shutterstock_106117727.jpg"/>
          <p:cNvPicPr preferRelativeResize="0"/>
          <p:nvPr/>
        </p:nvPicPr>
        <p:blipFill rotWithShape="1">
          <a:blip r:embed="rId7">
            <a:alphaModFix/>
          </a:blip>
          <a:srcRect l="18895" r="15358"/>
          <a:stretch/>
        </p:blipFill>
        <p:spPr>
          <a:xfrm>
            <a:off x="6644775" y="1080918"/>
            <a:ext cx="862800" cy="934200"/>
          </a:xfrm>
          <a:prstGeom prst="ellipse">
            <a:avLst/>
          </a:prstGeom>
          <a:noFill/>
          <a:ln w="50800" cap="flat" cmpd="sng">
            <a:solidFill>
              <a:srgbClr val="000000"/>
            </a:solidFill>
            <a:prstDash val="solid"/>
            <a:round/>
            <a:headEnd type="none" w="sm" len="sm"/>
            <a:tailEnd type="none" w="sm" len="sm"/>
          </a:ln>
        </p:spPr>
      </p:pic>
      <p:sp>
        <p:nvSpPr>
          <p:cNvPr id="305" name="Google Shape;305;p41"/>
          <p:cNvSpPr txBox="1"/>
          <p:nvPr/>
        </p:nvSpPr>
        <p:spPr>
          <a:xfrm>
            <a:off x="2172574" y="2830225"/>
            <a:ext cx="2467875" cy="3846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dirty="0">
                <a:solidFill>
                  <a:srgbClr val="0093D3"/>
                </a:solidFill>
                <a:latin typeface="Open Sans"/>
                <a:ea typeface="Open Sans"/>
                <a:cs typeface="Open Sans"/>
                <a:sym typeface="Open Sans"/>
              </a:rPr>
              <a:t>to monitor our performance.</a:t>
            </a:r>
            <a:endParaRPr sz="600" dirty="0">
              <a:solidFill>
                <a:schemeClr val="dk1"/>
              </a:solidFill>
              <a:latin typeface="Open Sans"/>
              <a:ea typeface="Open Sans"/>
              <a:cs typeface="Open Sans"/>
              <a:sym typeface="Open Sans"/>
            </a:endParaRPr>
          </a:p>
        </p:txBody>
      </p:sp>
      <p:sp>
        <p:nvSpPr>
          <p:cNvPr id="306" name="Google Shape;306;p41"/>
          <p:cNvSpPr txBox="1"/>
          <p:nvPr/>
        </p:nvSpPr>
        <p:spPr>
          <a:xfrm>
            <a:off x="4724399" y="2828075"/>
            <a:ext cx="1769165" cy="3846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dirty="0">
                <a:solidFill>
                  <a:srgbClr val="0093D3"/>
                </a:solidFill>
                <a:latin typeface="Open Sans"/>
                <a:ea typeface="Open Sans"/>
                <a:cs typeface="Open Sans"/>
                <a:sym typeface="Open Sans"/>
              </a:rPr>
              <a:t>to monitor our cars.</a:t>
            </a:r>
            <a:endParaRPr sz="600" dirty="0">
              <a:solidFill>
                <a:schemeClr val="dk1"/>
              </a:solidFill>
              <a:latin typeface="Open Sans"/>
              <a:ea typeface="Open Sans"/>
              <a:cs typeface="Open Sans"/>
              <a:sym typeface="Open Sans"/>
            </a:endParaRPr>
          </a:p>
        </p:txBody>
      </p:sp>
      <p:sp>
        <p:nvSpPr>
          <p:cNvPr id="307" name="Google Shape;307;p41"/>
          <p:cNvSpPr txBox="1"/>
          <p:nvPr/>
        </p:nvSpPr>
        <p:spPr>
          <a:xfrm>
            <a:off x="6830700" y="2828075"/>
            <a:ext cx="2233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dirty="0">
                <a:solidFill>
                  <a:srgbClr val="0093D3"/>
                </a:solidFill>
                <a:latin typeface="Open Sans"/>
                <a:ea typeface="Open Sans"/>
                <a:cs typeface="Open Sans"/>
                <a:sym typeface="Open Sans"/>
              </a:rPr>
              <a:t>to monitor our buildings.</a:t>
            </a:r>
            <a:endParaRPr sz="600" dirty="0">
              <a:solidFill>
                <a:schemeClr val="dk1"/>
              </a:solidFill>
              <a:latin typeface="Open Sans"/>
              <a:ea typeface="Open Sans"/>
              <a:cs typeface="Open Sans"/>
              <a:sym typeface="Open Sans"/>
            </a:endParaRPr>
          </a:p>
        </p:txBody>
      </p:sp>
      <p:sp>
        <p:nvSpPr>
          <p:cNvPr id="308" name="Google Shape;308;p41"/>
          <p:cNvSpPr txBox="1"/>
          <p:nvPr/>
        </p:nvSpPr>
        <p:spPr>
          <a:xfrm>
            <a:off x="485225" y="3885075"/>
            <a:ext cx="7967400" cy="87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dirty="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pic>
        <p:nvPicPr>
          <p:cNvPr id="313" name="Google Shape;313;p42"/>
          <p:cNvPicPr preferRelativeResize="0"/>
          <p:nvPr/>
        </p:nvPicPr>
        <p:blipFill rotWithShape="1">
          <a:blip r:embed="rId3">
            <a:alphaModFix/>
          </a:blip>
          <a:srcRect t="10570"/>
          <a:stretch/>
        </p:blipFill>
        <p:spPr>
          <a:xfrm>
            <a:off x="710800" y="51550"/>
            <a:ext cx="2900850" cy="2339775"/>
          </a:xfrm>
          <a:prstGeom prst="rect">
            <a:avLst/>
          </a:prstGeom>
          <a:noFill/>
          <a:ln>
            <a:noFill/>
          </a:ln>
        </p:spPr>
      </p:pic>
      <p:sp>
        <p:nvSpPr>
          <p:cNvPr id="314" name="Google Shape;314;p42"/>
          <p:cNvSpPr txBox="1"/>
          <p:nvPr/>
        </p:nvSpPr>
        <p:spPr>
          <a:xfrm>
            <a:off x="142300" y="2946850"/>
            <a:ext cx="2460900" cy="453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rgbClr val="9900FF"/>
                </a:solidFill>
                <a:latin typeface="Open Sans"/>
                <a:ea typeface="Open Sans"/>
                <a:cs typeface="Open Sans"/>
                <a:sym typeface="Open Sans"/>
              </a:rPr>
              <a:t>Color sensor (eyes)</a:t>
            </a:r>
            <a:endParaRPr sz="1500" b="1" dirty="0">
              <a:solidFill>
                <a:srgbClr val="9900FF"/>
              </a:solidFill>
              <a:latin typeface="Open Sans"/>
              <a:ea typeface="Open Sans"/>
              <a:cs typeface="Open Sans"/>
              <a:sym typeface="Open Sans"/>
            </a:endParaRPr>
          </a:p>
        </p:txBody>
      </p:sp>
      <p:sp>
        <p:nvSpPr>
          <p:cNvPr id="315" name="Google Shape;315;p42"/>
          <p:cNvSpPr txBox="1"/>
          <p:nvPr/>
        </p:nvSpPr>
        <p:spPr>
          <a:xfrm>
            <a:off x="142300" y="3434625"/>
            <a:ext cx="3630600" cy="453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rgbClr val="9900FF"/>
                </a:solidFill>
                <a:latin typeface="Open Sans"/>
                <a:ea typeface="Open Sans"/>
                <a:cs typeface="Open Sans"/>
                <a:sym typeface="Open Sans"/>
              </a:rPr>
              <a:t>Ultrasonic sensors (eyes/ears)</a:t>
            </a:r>
            <a:endParaRPr sz="1500" b="1" dirty="0">
              <a:solidFill>
                <a:srgbClr val="9900FF"/>
              </a:solidFill>
              <a:latin typeface="Open Sans"/>
              <a:ea typeface="Open Sans"/>
              <a:cs typeface="Open Sans"/>
              <a:sym typeface="Open Sans"/>
            </a:endParaRPr>
          </a:p>
        </p:txBody>
      </p:sp>
      <p:sp>
        <p:nvSpPr>
          <p:cNvPr id="316" name="Google Shape;316;p42"/>
          <p:cNvSpPr txBox="1"/>
          <p:nvPr/>
        </p:nvSpPr>
        <p:spPr>
          <a:xfrm>
            <a:off x="142300" y="3888525"/>
            <a:ext cx="2460900" cy="453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dk2"/>
                </a:solidFill>
                <a:latin typeface="Open Sans"/>
                <a:ea typeface="Open Sans"/>
                <a:cs typeface="Open Sans"/>
                <a:sym typeface="Open Sans"/>
              </a:rPr>
              <a:t>Tires (arms/legs)</a:t>
            </a:r>
            <a:endParaRPr sz="1500" b="1" dirty="0">
              <a:solidFill>
                <a:schemeClr val="dk2"/>
              </a:solidFill>
              <a:latin typeface="Open Sans"/>
              <a:ea typeface="Open Sans"/>
              <a:cs typeface="Open Sans"/>
              <a:sym typeface="Open Sans"/>
            </a:endParaRPr>
          </a:p>
        </p:txBody>
      </p:sp>
      <p:sp>
        <p:nvSpPr>
          <p:cNvPr id="317" name="Google Shape;317;p42"/>
          <p:cNvSpPr txBox="1"/>
          <p:nvPr/>
        </p:nvSpPr>
        <p:spPr>
          <a:xfrm>
            <a:off x="233050" y="4501400"/>
            <a:ext cx="3378600" cy="453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dk2"/>
                </a:solidFill>
                <a:latin typeface="Open Sans"/>
                <a:ea typeface="Open Sans"/>
                <a:cs typeface="Open Sans"/>
                <a:sym typeface="Open Sans"/>
              </a:rPr>
              <a:t>Battery (food-energy source)</a:t>
            </a:r>
            <a:endParaRPr sz="1500" b="1" dirty="0">
              <a:solidFill>
                <a:schemeClr val="dk2"/>
              </a:solidFill>
              <a:latin typeface="Open Sans"/>
              <a:ea typeface="Open Sans"/>
              <a:cs typeface="Open Sans"/>
              <a:sym typeface="Open Sans"/>
            </a:endParaRPr>
          </a:p>
        </p:txBody>
      </p:sp>
      <p:sp>
        <p:nvSpPr>
          <p:cNvPr id="318" name="Google Shape;318;p42"/>
          <p:cNvSpPr txBox="1"/>
          <p:nvPr/>
        </p:nvSpPr>
        <p:spPr>
          <a:xfrm>
            <a:off x="142300" y="2442125"/>
            <a:ext cx="3893400" cy="453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rgbClr val="C00000"/>
                </a:solidFill>
                <a:latin typeface="Open Sans"/>
                <a:ea typeface="Open Sans"/>
                <a:cs typeface="Open Sans"/>
                <a:sym typeface="Open Sans"/>
              </a:rPr>
              <a:t>Micro:bit chip (brain/nervous system)</a:t>
            </a:r>
            <a:endParaRPr sz="1500" b="1" dirty="0">
              <a:solidFill>
                <a:srgbClr val="C00000"/>
              </a:solidFill>
              <a:latin typeface="Open Sans"/>
              <a:ea typeface="Open Sans"/>
              <a:cs typeface="Open Sans"/>
              <a:sym typeface="Open Sans"/>
            </a:endParaRPr>
          </a:p>
        </p:txBody>
      </p:sp>
      <p:cxnSp>
        <p:nvCxnSpPr>
          <p:cNvPr id="319" name="Google Shape;319;p42"/>
          <p:cNvCxnSpPr>
            <a:endCxn id="315" idx="1"/>
          </p:cNvCxnSpPr>
          <p:nvPr/>
        </p:nvCxnSpPr>
        <p:spPr>
          <a:xfrm rot="5400000">
            <a:off x="-643400" y="2230275"/>
            <a:ext cx="2217000" cy="645600"/>
          </a:xfrm>
          <a:prstGeom prst="bentConnector4">
            <a:avLst>
              <a:gd name="adj1" fmla="val 44882"/>
              <a:gd name="adj2" fmla="val 115621"/>
            </a:avLst>
          </a:prstGeom>
          <a:noFill/>
          <a:ln w="38100" cap="flat" cmpd="sng">
            <a:solidFill>
              <a:srgbClr val="9900FF"/>
            </a:solidFill>
            <a:prstDash val="solid"/>
            <a:round/>
            <a:headEnd type="stealth" w="med" len="med"/>
            <a:tailEnd type="stealth" w="med" len="med"/>
          </a:ln>
        </p:spPr>
      </p:cxnSp>
      <p:cxnSp>
        <p:nvCxnSpPr>
          <p:cNvPr id="320" name="Google Shape;320;p42"/>
          <p:cNvCxnSpPr/>
          <p:nvPr/>
        </p:nvCxnSpPr>
        <p:spPr>
          <a:xfrm rot="-5400000" flipH="1">
            <a:off x="1634900" y="1202425"/>
            <a:ext cx="1633800" cy="1048800"/>
          </a:xfrm>
          <a:prstGeom prst="bentConnector3">
            <a:avLst>
              <a:gd name="adj1" fmla="val 50000"/>
            </a:avLst>
          </a:prstGeom>
          <a:noFill/>
          <a:ln w="38100" cap="flat" cmpd="sng">
            <a:solidFill>
              <a:srgbClr val="C00000"/>
            </a:solidFill>
            <a:prstDash val="solid"/>
            <a:round/>
            <a:headEnd type="stealth" w="med" len="med"/>
            <a:tailEnd type="stealth" w="med" len="med"/>
          </a:ln>
        </p:spPr>
      </p:cxnSp>
      <p:cxnSp>
        <p:nvCxnSpPr>
          <p:cNvPr id="321" name="Google Shape;321;p42"/>
          <p:cNvCxnSpPr>
            <a:endCxn id="314" idx="3"/>
          </p:cNvCxnSpPr>
          <p:nvPr/>
        </p:nvCxnSpPr>
        <p:spPr>
          <a:xfrm>
            <a:off x="1271800" y="2221000"/>
            <a:ext cx="1331400" cy="952800"/>
          </a:xfrm>
          <a:prstGeom prst="bentConnector3">
            <a:avLst>
              <a:gd name="adj1" fmla="val 117885"/>
            </a:avLst>
          </a:prstGeom>
          <a:noFill/>
          <a:ln w="38100" cap="flat" cmpd="sng">
            <a:solidFill>
              <a:srgbClr val="9900FF"/>
            </a:solidFill>
            <a:prstDash val="solid"/>
            <a:round/>
            <a:headEnd type="stealth" w="med" len="med"/>
            <a:tailEnd type="stealth" w="med" len="med"/>
          </a:ln>
        </p:spPr>
      </p:cxnSp>
      <p:cxnSp>
        <p:nvCxnSpPr>
          <p:cNvPr id="322" name="Google Shape;322;p42"/>
          <p:cNvCxnSpPr>
            <a:endCxn id="316" idx="3"/>
          </p:cNvCxnSpPr>
          <p:nvPr/>
        </p:nvCxnSpPr>
        <p:spPr>
          <a:xfrm rot="5400000">
            <a:off x="1706350" y="2421825"/>
            <a:ext cx="2590500" cy="796800"/>
          </a:xfrm>
          <a:prstGeom prst="bentConnector2">
            <a:avLst/>
          </a:prstGeom>
          <a:noFill/>
          <a:ln w="38100" cap="flat" cmpd="sng">
            <a:solidFill>
              <a:schemeClr val="dk2"/>
            </a:solidFill>
            <a:prstDash val="solid"/>
            <a:round/>
            <a:headEnd type="stealth" w="med" len="med"/>
            <a:tailEnd type="stealth" w="med" len="med"/>
          </a:ln>
        </p:spPr>
      </p:cxnSp>
      <p:cxnSp>
        <p:nvCxnSpPr>
          <p:cNvPr id="323" name="Google Shape;323;p42"/>
          <p:cNvCxnSpPr>
            <a:endCxn id="317" idx="3"/>
          </p:cNvCxnSpPr>
          <p:nvPr/>
        </p:nvCxnSpPr>
        <p:spPr>
          <a:xfrm rot="-5400000" flipH="1">
            <a:off x="1112500" y="2229200"/>
            <a:ext cx="3999900" cy="998400"/>
          </a:xfrm>
          <a:prstGeom prst="bentConnector4">
            <a:avLst>
              <a:gd name="adj1" fmla="val 47163"/>
              <a:gd name="adj2" fmla="val 123851"/>
            </a:avLst>
          </a:prstGeom>
          <a:noFill/>
          <a:ln w="38100" cap="flat" cmpd="sng">
            <a:solidFill>
              <a:schemeClr val="dk2"/>
            </a:solidFill>
            <a:prstDash val="solid"/>
            <a:round/>
            <a:headEnd type="stealth" w="med" len="med"/>
            <a:tailEnd type="stealth" w="med" len="med"/>
          </a:ln>
        </p:spPr>
      </p:cxnSp>
      <p:sp>
        <p:nvSpPr>
          <p:cNvPr id="324" name="Google Shape;324;p42"/>
          <p:cNvSpPr txBox="1"/>
          <p:nvPr/>
        </p:nvSpPr>
        <p:spPr>
          <a:xfrm>
            <a:off x="4277325" y="886400"/>
            <a:ext cx="4760100" cy="42996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SzPts val="1400"/>
              <a:buNone/>
            </a:pPr>
            <a:r>
              <a:rPr lang="en" sz="2000" dirty="0">
                <a:solidFill>
                  <a:srgbClr val="1C1C1B"/>
                </a:solidFill>
                <a:latin typeface="Open Sans"/>
                <a:ea typeface="Open Sans"/>
                <a:cs typeface="Open Sans"/>
                <a:sym typeface="Open Sans"/>
              </a:rPr>
              <a:t>Robots have three components:</a:t>
            </a:r>
            <a:endParaRPr sz="2000" dirty="0">
              <a:solidFill>
                <a:srgbClr val="1C1C1B"/>
              </a:solidFill>
              <a:latin typeface="Open Sans"/>
              <a:ea typeface="Open Sans"/>
              <a:cs typeface="Open Sans"/>
              <a:sym typeface="Open Sans"/>
            </a:endParaRPr>
          </a:p>
          <a:p>
            <a:pPr marL="457200" lvl="0" indent="-355600" algn="l" rtl="0">
              <a:spcBef>
                <a:spcPts val="1600"/>
              </a:spcBef>
              <a:spcAft>
                <a:spcPts val="0"/>
              </a:spcAft>
              <a:buClr>
                <a:srgbClr val="1C1C1B"/>
              </a:buClr>
              <a:buSzPts val="2000"/>
              <a:buFont typeface="Didact Gothic"/>
              <a:buAutoNum type="arabicPeriod"/>
            </a:pPr>
            <a:r>
              <a:rPr lang="en" sz="2000" dirty="0">
                <a:solidFill>
                  <a:srgbClr val="1C1C1B"/>
                </a:solidFill>
                <a:highlight>
                  <a:srgbClr val="9900FF"/>
                </a:highlight>
                <a:latin typeface="Open Sans"/>
                <a:ea typeface="Open Sans"/>
                <a:cs typeface="Open Sans"/>
                <a:sym typeface="Open Sans"/>
              </a:rPr>
              <a:t>Sensors are devices that allow robots to perceive the world. </a:t>
            </a:r>
            <a:r>
              <a:rPr lang="en" sz="2000" dirty="0">
                <a:solidFill>
                  <a:srgbClr val="1C1C1B"/>
                </a:solidFill>
                <a:latin typeface="Open Sans"/>
                <a:ea typeface="Open Sans"/>
                <a:cs typeface="Open Sans"/>
                <a:sym typeface="Open Sans"/>
              </a:rPr>
              <a:t>(</a:t>
            </a:r>
            <a:r>
              <a:rPr lang="en" sz="2000" b="1" dirty="0">
                <a:solidFill>
                  <a:srgbClr val="1C1C1B"/>
                </a:solidFill>
                <a:latin typeface="Open Sans"/>
                <a:ea typeface="Open Sans"/>
                <a:cs typeface="Open Sans"/>
                <a:sym typeface="Open Sans"/>
              </a:rPr>
              <a:t>INPUTS</a:t>
            </a:r>
            <a:r>
              <a:rPr lang="en" sz="2000" dirty="0">
                <a:solidFill>
                  <a:srgbClr val="1C1C1B"/>
                </a:solidFill>
                <a:latin typeface="Open Sans"/>
                <a:ea typeface="Open Sans"/>
                <a:cs typeface="Open Sans"/>
                <a:sym typeface="Open Sans"/>
              </a:rPr>
              <a:t>: 5 SENSES- touch, smell, taste, sight, sound)</a:t>
            </a:r>
            <a:br>
              <a:rPr lang="en" sz="2000" dirty="0">
                <a:solidFill>
                  <a:srgbClr val="1C1C1B"/>
                </a:solidFill>
                <a:latin typeface="Open Sans"/>
                <a:ea typeface="Open Sans"/>
                <a:cs typeface="Open Sans"/>
                <a:sym typeface="Open Sans"/>
              </a:rPr>
            </a:br>
            <a:endParaRPr sz="2000" dirty="0">
              <a:solidFill>
                <a:srgbClr val="1C1C1B"/>
              </a:solidFill>
              <a:latin typeface="Open Sans"/>
              <a:ea typeface="Open Sans"/>
              <a:cs typeface="Open Sans"/>
              <a:sym typeface="Open Sans"/>
            </a:endParaRPr>
          </a:p>
          <a:p>
            <a:pPr marL="457200" lvl="0" indent="-355600" algn="l" rtl="0">
              <a:spcBef>
                <a:spcPts val="0"/>
              </a:spcBef>
              <a:spcAft>
                <a:spcPts val="0"/>
              </a:spcAft>
              <a:buClr>
                <a:srgbClr val="1C1C1B"/>
              </a:buClr>
              <a:buSzPts val="2000"/>
              <a:buFont typeface="Didact Gothic"/>
              <a:buAutoNum type="arabicPeriod"/>
            </a:pPr>
            <a:r>
              <a:rPr lang="en" sz="2000" dirty="0">
                <a:solidFill>
                  <a:srgbClr val="1C1C1B"/>
                </a:solidFill>
                <a:latin typeface="Open Sans"/>
                <a:ea typeface="Open Sans"/>
                <a:cs typeface="Open Sans"/>
                <a:sym typeface="Open Sans"/>
              </a:rPr>
              <a:t>Actuators are devices that produce motion or action. (</a:t>
            </a:r>
            <a:r>
              <a:rPr lang="en" sz="2000" b="1" dirty="0">
                <a:solidFill>
                  <a:srgbClr val="1C1C1B"/>
                </a:solidFill>
                <a:latin typeface="Open Sans"/>
                <a:ea typeface="Open Sans"/>
                <a:cs typeface="Open Sans"/>
                <a:sym typeface="Open Sans"/>
              </a:rPr>
              <a:t>OUTPUT: </a:t>
            </a:r>
            <a:r>
              <a:rPr lang="en" sz="2000" dirty="0">
                <a:solidFill>
                  <a:srgbClr val="1C1C1B"/>
                </a:solidFill>
                <a:latin typeface="Open Sans"/>
                <a:ea typeface="Open Sans"/>
                <a:cs typeface="Open Sans"/>
                <a:sym typeface="Open Sans"/>
              </a:rPr>
              <a:t>actions/reflexes)</a:t>
            </a:r>
            <a:br>
              <a:rPr lang="en" sz="2000" dirty="0">
                <a:solidFill>
                  <a:srgbClr val="1C1C1B"/>
                </a:solidFill>
                <a:latin typeface="Open Sans"/>
                <a:ea typeface="Open Sans"/>
                <a:cs typeface="Open Sans"/>
                <a:sym typeface="Open Sans"/>
              </a:rPr>
            </a:br>
            <a:endParaRPr sz="2000" dirty="0">
              <a:solidFill>
                <a:srgbClr val="1C1C1B"/>
              </a:solidFill>
              <a:latin typeface="Open Sans"/>
              <a:ea typeface="Open Sans"/>
              <a:cs typeface="Open Sans"/>
              <a:sym typeface="Open Sans"/>
            </a:endParaRPr>
          </a:p>
          <a:p>
            <a:pPr marL="457200" lvl="0" indent="-355600" algn="l" rtl="0">
              <a:spcBef>
                <a:spcPts val="0"/>
              </a:spcBef>
              <a:spcAft>
                <a:spcPts val="0"/>
              </a:spcAft>
              <a:buClr>
                <a:srgbClr val="1C1C1B"/>
              </a:buClr>
              <a:buSzPts val="2000"/>
              <a:buFont typeface="Didact Gothic"/>
              <a:buAutoNum type="arabicPeriod"/>
            </a:pPr>
            <a:r>
              <a:rPr lang="en" sz="2000" dirty="0">
                <a:solidFill>
                  <a:srgbClr val="1C1C1B"/>
                </a:solidFill>
                <a:highlight>
                  <a:srgbClr val="FF0000"/>
                </a:highlight>
                <a:latin typeface="Open Sans"/>
                <a:ea typeface="Open Sans"/>
                <a:cs typeface="Open Sans"/>
                <a:sym typeface="Open Sans"/>
              </a:rPr>
              <a:t>Programs are sets of instructions for carrying out tasks. (</a:t>
            </a:r>
            <a:r>
              <a:rPr lang="en" sz="2000" b="1" dirty="0">
                <a:solidFill>
                  <a:srgbClr val="1C1C1B"/>
                </a:solidFill>
                <a:highlight>
                  <a:srgbClr val="FF0000"/>
                </a:highlight>
                <a:latin typeface="Open Sans"/>
                <a:ea typeface="Open Sans"/>
                <a:cs typeface="Open Sans"/>
                <a:sym typeface="Open Sans"/>
              </a:rPr>
              <a:t>BRAIN/NERVOUS SYSTEM</a:t>
            </a:r>
            <a:r>
              <a:rPr lang="en" sz="2000" dirty="0">
                <a:solidFill>
                  <a:srgbClr val="1C1C1B"/>
                </a:solidFill>
                <a:highlight>
                  <a:srgbClr val="FF0000"/>
                </a:highlight>
                <a:latin typeface="Open Sans"/>
                <a:ea typeface="Open Sans"/>
                <a:cs typeface="Open Sans"/>
                <a:sym typeface="Open Sans"/>
              </a:rPr>
              <a:t>)</a:t>
            </a:r>
            <a:endParaRPr sz="2000" dirty="0">
              <a:solidFill>
                <a:srgbClr val="1C1C1B"/>
              </a:solidFill>
              <a:highlight>
                <a:srgbClr val="FF0000"/>
              </a:highlight>
              <a:latin typeface="Open Sans"/>
              <a:ea typeface="Open Sans"/>
              <a:cs typeface="Open Sans"/>
              <a:sym typeface="Open Sans"/>
            </a:endParaRPr>
          </a:p>
        </p:txBody>
      </p:sp>
      <p:cxnSp>
        <p:nvCxnSpPr>
          <p:cNvPr id="325" name="Google Shape;325;p42"/>
          <p:cNvCxnSpPr/>
          <p:nvPr/>
        </p:nvCxnSpPr>
        <p:spPr>
          <a:xfrm>
            <a:off x="3894050" y="2826125"/>
            <a:ext cx="514500" cy="1341300"/>
          </a:xfrm>
          <a:prstGeom prst="straightConnector1">
            <a:avLst/>
          </a:prstGeom>
          <a:noFill/>
          <a:ln w="28575" cap="flat" cmpd="sng">
            <a:solidFill>
              <a:srgbClr val="C00000"/>
            </a:solidFill>
            <a:prstDash val="solid"/>
            <a:round/>
            <a:headEnd type="stealth" w="med" len="med"/>
            <a:tailEnd type="triangle" w="med" len="med"/>
          </a:ln>
        </p:spPr>
      </p:cxnSp>
      <p:cxnSp>
        <p:nvCxnSpPr>
          <p:cNvPr id="326" name="Google Shape;326;p42"/>
          <p:cNvCxnSpPr/>
          <p:nvPr/>
        </p:nvCxnSpPr>
        <p:spPr>
          <a:xfrm rot="10800000" flipH="1">
            <a:off x="2603125" y="1731325"/>
            <a:ext cx="1976700" cy="1578900"/>
          </a:xfrm>
          <a:prstGeom prst="straightConnector1">
            <a:avLst/>
          </a:prstGeom>
          <a:noFill/>
          <a:ln w="19050" cap="flat" cmpd="sng">
            <a:solidFill>
              <a:srgbClr val="9900FF"/>
            </a:solidFill>
            <a:prstDash val="solid"/>
            <a:round/>
            <a:headEnd type="stealth" w="med" len="med"/>
            <a:tailEnd type="triangle" w="med" len="med"/>
          </a:ln>
        </p:spPr>
      </p:cxnSp>
      <p:cxnSp>
        <p:nvCxnSpPr>
          <p:cNvPr id="327" name="Google Shape;327;p42"/>
          <p:cNvCxnSpPr>
            <a:stCxn id="315" idx="3"/>
          </p:cNvCxnSpPr>
          <p:nvPr/>
        </p:nvCxnSpPr>
        <p:spPr>
          <a:xfrm rot="10800000" flipH="1">
            <a:off x="3772900" y="1801875"/>
            <a:ext cx="796800" cy="1859700"/>
          </a:xfrm>
          <a:prstGeom prst="straightConnector1">
            <a:avLst/>
          </a:prstGeom>
          <a:noFill/>
          <a:ln w="19050" cap="flat" cmpd="sng">
            <a:solidFill>
              <a:srgbClr val="9900FF"/>
            </a:solidFill>
            <a:prstDash val="solid"/>
            <a:round/>
            <a:headEnd type="stealth" w="med" len="med"/>
            <a:tailEnd type="triangle" w="med" len="med"/>
          </a:ln>
        </p:spPr>
      </p:cxnSp>
      <p:cxnSp>
        <p:nvCxnSpPr>
          <p:cNvPr id="328" name="Google Shape;328;p42"/>
          <p:cNvCxnSpPr/>
          <p:nvPr/>
        </p:nvCxnSpPr>
        <p:spPr>
          <a:xfrm>
            <a:off x="3319175" y="1857925"/>
            <a:ext cx="1220400" cy="1361400"/>
          </a:xfrm>
          <a:prstGeom prst="straightConnector1">
            <a:avLst/>
          </a:prstGeom>
          <a:noFill/>
          <a:ln w="19050" cap="flat" cmpd="sng">
            <a:solidFill>
              <a:schemeClr val="dk1"/>
            </a:solidFill>
            <a:prstDash val="solid"/>
            <a:round/>
            <a:headEnd type="stealth" w="med" len="med"/>
            <a:tailEnd type="triangle" w="med" len="med"/>
          </a:ln>
        </p:spPr>
      </p:cxnSp>
      <p:sp>
        <p:nvSpPr>
          <p:cNvPr id="329" name="Google Shape;329;p42"/>
          <p:cNvSpPr txBox="1">
            <a:spLocks noGrp="1"/>
          </p:cNvSpPr>
          <p:nvPr>
            <p:ph type="title"/>
          </p:nvPr>
        </p:nvSpPr>
        <p:spPr>
          <a:xfrm>
            <a:off x="3208250" y="81700"/>
            <a:ext cx="6003000" cy="7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000"/>
              <a:buNone/>
            </a:pPr>
            <a:r>
              <a:rPr lang="en" sz="2400" b="1" dirty="0">
                <a:solidFill>
                  <a:srgbClr val="6091BA"/>
                </a:solidFill>
                <a:latin typeface="Open Sans"/>
                <a:ea typeface="Open Sans"/>
                <a:cs typeface="Open Sans"/>
                <a:sym typeface="Open Sans"/>
              </a:rPr>
              <a:t>REVIEW: ELECFREAKS MINI CUTEBOT</a:t>
            </a:r>
            <a:endParaRPr sz="1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0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a:off x="241100" y="9"/>
            <a:ext cx="8520600" cy="62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DAY 1 PRE-ASSESSMENT SHEET</a:t>
            </a:r>
            <a:endParaRPr sz="2400" b="1" dirty="0">
              <a:solidFill>
                <a:srgbClr val="6091BA"/>
              </a:solidFill>
              <a:latin typeface="Open Sans"/>
              <a:ea typeface="Open Sans"/>
              <a:cs typeface="Open Sans"/>
              <a:sym typeface="Open Sans"/>
            </a:endParaRPr>
          </a:p>
          <a:p>
            <a:pPr marL="0" lvl="0" indent="0" algn="l" rtl="0">
              <a:spcBef>
                <a:spcPts val="0"/>
              </a:spcBef>
              <a:spcAft>
                <a:spcPts val="0"/>
              </a:spcAft>
              <a:buClr>
                <a:schemeClr val="dk1"/>
              </a:buClr>
              <a:buSzPts val="2000"/>
              <a:buFont typeface="Century Schoolbook"/>
              <a:buNone/>
            </a:pPr>
            <a:r>
              <a:rPr lang="en" sz="2000" b="1" dirty="0">
                <a:solidFill>
                  <a:srgbClr val="6091BA"/>
                </a:solidFill>
                <a:latin typeface="Open Sans"/>
                <a:ea typeface="Open Sans"/>
                <a:cs typeface="Open Sans"/>
                <a:sym typeface="Open Sans"/>
              </a:rPr>
              <a:t>THE BRAIN IS A COMPUTER?</a:t>
            </a:r>
            <a:endParaRPr sz="1400" b="1" dirty="0">
              <a:solidFill>
                <a:srgbClr val="6091BA"/>
              </a:solidFill>
              <a:latin typeface="Open Sans"/>
              <a:ea typeface="Open Sans"/>
              <a:cs typeface="Open Sans"/>
              <a:sym typeface="Open Sans"/>
            </a:endParaRPr>
          </a:p>
          <a:p>
            <a:pPr marL="558800" lvl="0" indent="-457200" algn="l" rtl="0">
              <a:spcBef>
                <a:spcPts val="0"/>
              </a:spcBef>
              <a:spcAft>
                <a:spcPts val="0"/>
              </a:spcAft>
              <a:buSzPts val="2000"/>
              <a:buFont typeface="+mj-lt"/>
              <a:buAutoNum type="arabicPeriod"/>
            </a:pPr>
            <a:r>
              <a:rPr lang="en" sz="2000" dirty="0">
                <a:latin typeface="Open Sans"/>
                <a:ea typeface="Open Sans"/>
                <a:cs typeface="Open Sans"/>
                <a:sym typeface="Open Sans"/>
              </a:rPr>
              <a:t>Describe how your brain helps you command your arm to pick up a glass of juice.</a:t>
            </a:r>
            <a:endParaRPr sz="2000" dirty="0">
              <a:latin typeface="Open Sans"/>
              <a:ea typeface="Open Sans"/>
              <a:cs typeface="Open Sans"/>
              <a:sym typeface="Open Sans"/>
            </a:endParaRPr>
          </a:p>
          <a:p>
            <a:pPr marL="609600" lvl="0" indent="-457200" algn="l" rtl="0">
              <a:spcBef>
                <a:spcPts val="0"/>
              </a:spcBef>
              <a:spcAft>
                <a:spcPts val="0"/>
              </a:spcAft>
              <a:buFont typeface="+mj-lt"/>
              <a:buAutoNum type="arabicPeriod"/>
            </a:pPr>
            <a:endParaRPr sz="2000" dirty="0">
              <a:latin typeface="Open Sans"/>
              <a:ea typeface="Open Sans"/>
              <a:cs typeface="Open Sans"/>
              <a:sym typeface="Open Sans"/>
            </a:endParaRPr>
          </a:p>
          <a:p>
            <a:pPr marL="609600" lvl="0" indent="-457200" algn="l" rtl="0">
              <a:spcBef>
                <a:spcPts val="0"/>
              </a:spcBef>
              <a:spcAft>
                <a:spcPts val="0"/>
              </a:spcAft>
              <a:buFont typeface="+mj-lt"/>
              <a:buAutoNum type="arabicPeriod"/>
            </a:pPr>
            <a:endParaRPr sz="2000" dirty="0">
              <a:latin typeface="Open Sans"/>
              <a:ea typeface="Open Sans"/>
              <a:cs typeface="Open Sans"/>
              <a:sym typeface="Open Sans"/>
            </a:endParaRPr>
          </a:p>
          <a:p>
            <a:pPr marL="558800" lvl="0" indent="-457200" algn="l" rtl="0">
              <a:spcBef>
                <a:spcPts val="0"/>
              </a:spcBef>
              <a:spcAft>
                <a:spcPts val="0"/>
              </a:spcAft>
              <a:buSzPts val="2000"/>
              <a:buFont typeface="+mj-lt"/>
              <a:buAutoNum type="arabicPeriod"/>
            </a:pPr>
            <a:r>
              <a:rPr lang="en" sz="2000" dirty="0">
                <a:latin typeface="Open Sans"/>
                <a:ea typeface="Open Sans"/>
                <a:cs typeface="Open Sans"/>
                <a:sym typeface="Open Sans"/>
              </a:rPr>
              <a:t>Your brain is the controller for your body. List four functions it performs.</a:t>
            </a:r>
            <a:endParaRPr sz="2000" dirty="0">
              <a:latin typeface="Open Sans"/>
              <a:ea typeface="Open Sans"/>
              <a:cs typeface="Open Sans"/>
              <a:sym typeface="Open Sans"/>
            </a:endParaRPr>
          </a:p>
          <a:p>
            <a:pPr marL="609600" lvl="0" indent="-457200" algn="l" rtl="0">
              <a:spcBef>
                <a:spcPts val="0"/>
              </a:spcBef>
              <a:spcAft>
                <a:spcPts val="0"/>
              </a:spcAft>
              <a:buFont typeface="+mj-lt"/>
              <a:buAutoNum type="arabicPeriod"/>
            </a:pPr>
            <a:endParaRPr sz="2000" dirty="0">
              <a:latin typeface="Open Sans"/>
              <a:ea typeface="Open Sans"/>
              <a:cs typeface="Open Sans"/>
              <a:sym typeface="Open Sans"/>
            </a:endParaRPr>
          </a:p>
          <a:p>
            <a:pPr marL="609600" lvl="0" indent="-457200" algn="l" rtl="0">
              <a:spcBef>
                <a:spcPts val="0"/>
              </a:spcBef>
              <a:spcAft>
                <a:spcPts val="0"/>
              </a:spcAft>
              <a:buFont typeface="+mj-lt"/>
              <a:buAutoNum type="arabicPeriod"/>
            </a:pPr>
            <a:endParaRPr sz="2000" dirty="0">
              <a:latin typeface="Open Sans"/>
              <a:ea typeface="Open Sans"/>
              <a:cs typeface="Open Sans"/>
              <a:sym typeface="Open Sans"/>
            </a:endParaRPr>
          </a:p>
          <a:p>
            <a:pPr marL="914400" lvl="0" indent="-457200" algn="l" rtl="0">
              <a:spcBef>
                <a:spcPts val="600"/>
              </a:spcBef>
              <a:spcAft>
                <a:spcPts val="0"/>
              </a:spcAft>
              <a:buFont typeface="+mj-lt"/>
              <a:buAutoNum type="arabicPeriod"/>
            </a:pPr>
            <a:endParaRPr sz="2000" dirty="0">
              <a:latin typeface="Open Sans"/>
              <a:ea typeface="Open Sans"/>
              <a:cs typeface="Open Sans"/>
              <a:sym typeface="Open Sans"/>
            </a:endParaRPr>
          </a:p>
          <a:p>
            <a:pPr marL="558800" lvl="0" indent="-457200" algn="l" rtl="0">
              <a:spcBef>
                <a:spcPts val="600"/>
              </a:spcBef>
              <a:spcAft>
                <a:spcPts val="0"/>
              </a:spcAft>
              <a:buSzPts val="2000"/>
              <a:buFont typeface="+mj-lt"/>
              <a:buAutoNum type="arabicPeriod"/>
            </a:pPr>
            <a:r>
              <a:rPr lang="en" sz="2000" dirty="0">
                <a:latin typeface="Open Sans"/>
                <a:ea typeface="Open Sans"/>
                <a:cs typeface="Open Sans"/>
                <a:sym typeface="Open Sans"/>
              </a:rPr>
              <a:t>Are there differences between a robot and a machine? Explain with at least two examples of each.</a:t>
            </a:r>
            <a:endParaRPr sz="2000" dirty="0">
              <a:latin typeface="Open Sans"/>
              <a:ea typeface="Open Sans"/>
              <a:cs typeface="Open Sans"/>
              <a:sym typeface="Open Sans"/>
            </a:endParaRPr>
          </a:p>
          <a:p>
            <a:pPr marL="457200" lvl="0" indent="-457200" algn="l" rtl="0">
              <a:lnSpc>
                <a:spcPct val="115000"/>
              </a:lnSpc>
              <a:spcBef>
                <a:spcPts val="0"/>
              </a:spcBef>
              <a:spcAft>
                <a:spcPts val="0"/>
              </a:spcAft>
              <a:buSzPts val="2800"/>
              <a:buFont typeface="+mj-lt"/>
              <a:buAutoNum type="arabicPeriod"/>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3"/>
          <p:cNvSpPr txBox="1">
            <a:spLocks noGrp="1"/>
          </p:cNvSpPr>
          <p:nvPr>
            <p:ph type="title"/>
          </p:nvPr>
        </p:nvSpPr>
        <p:spPr>
          <a:xfrm>
            <a:off x="311700" y="104084"/>
            <a:ext cx="8520600" cy="62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HUMAN SENSORS SIGNAL TRANSMISSION - For Teacher</a:t>
            </a:r>
            <a:endParaRPr sz="2400" b="1" dirty="0">
              <a:solidFill>
                <a:srgbClr val="6091BA"/>
              </a:solidFill>
              <a:latin typeface="Open Sans"/>
              <a:ea typeface="Open Sans"/>
              <a:cs typeface="Open Sans"/>
              <a:sym typeface="Open Sans"/>
            </a:endParaRPr>
          </a:p>
          <a:p>
            <a:pPr marL="0" lvl="0" indent="0" algn="l" rtl="0">
              <a:spcBef>
                <a:spcPts val="0"/>
              </a:spcBef>
              <a:spcAft>
                <a:spcPts val="0"/>
              </a:spcAft>
              <a:buSzPts val="2000"/>
              <a:buNone/>
            </a:pPr>
            <a:endParaRPr sz="1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pic>
        <p:nvPicPr>
          <p:cNvPr id="335" name="Google Shape;335;p43" descr="038 Nervous system.jpg"/>
          <p:cNvPicPr preferRelativeResize="0"/>
          <p:nvPr/>
        </p:nvPicPr>
        <p:blipFill rotWithShape="1">
          <a:blip r:embed="rId3">
            <a:alphaModFix/>
          </a:blip>
          <a:srcRect/>
          <a:stretch/>
        </p:blipFill>
        <p:spPr>
          <a:xfrm>
            <a:off x="6620600" y="599675"/>
            <a:ext cx="2361675" cy="3744500"/>
          </a:xfrm>
          <a:prstGeom prst="rect">
            <a:avLst/>
          </a:prstGeom>
          <a:noFill/>
          <a:ln>
            <a:noFill/>
          </a:ln>
        </p:spPr>
      </p:pic>
      <p:sp>
        <p:nvSpPr>
          <p:cNvPr id="336" name="Google Shape;336;p43"/>
          <p:cNvSpPr txBox="1"/>
          <p:nvPr/>
        </p:nvSpPr>
        <p:spPr>
          <a:xfrm>
            <a:off x="6748475" y="4458075"/>
            <a:ext cx="22338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dirty="0">
                <a:solidFill>
                  <a:srgbClr val="0093D3"/>
                </a:solidFill>
                <a:latin typeface="Open Sans"/>
                <a:ea typeface="Open Sans"/>
                <a:cs typeface="Open Sans"/>
                <a:sym typeface="Open Sans"/>
              </a:rPr>
              <a:t>Human Nervous System</a:t>
            </a:r>
            <a:endParaRPr sz="600" dirty="0">
              <a:solidFill>
                <a:schemeClr val="dk1"/>
              </a:solidFill>
              <a:latin typeface="Open Sans"/>
              <a:ea typeface="Open Sans"/>
              <a:cs typeface="Open Sans"/>
              <a:sym typeface="Open Sans"/>
            </a:endParaRPr>
          </a:p>
        </p:txBody>
      </p:sp>
      <p:sp>
        <p:nvSpPr>
          <p:cNvPr id="337" name="Google Shape;337;p43"/>
          <p:cNvSpPr txBox="1"/>
          <p:nvPr/>
        </p:nvSpPr>
        <p:spPr>
          <a:xfrm>
            <a:off x="145100" y="599675"/>
            <a:ext cx="6403200" cy="4263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700" dirty="0">
                <a:solidFill>
                  <a:schemeClr val="dk1"/>
                </a:solidFill>
                <a:latin typeface="Open Sans"/>
                <a:ea typeface="Open Sans"/>
                <a:cs typeface="Open Sans"/>
                <a:sym typeface="Open Sans"/>
              </a:rPr>
              <a:t>When the sensors of the human body detect a stimulus, they send this information through the nervous system (like wires) to the brain. It has two main parts,</a:t>
            </a:r>
            <a:endParaRPr sz="2100" dirty="0">
              <a:solidFill>
                <a:schemeClr val="dk1"/>
              </a:solidFill>
              <a:latin typeface="Open Sans"/>
              <a:ea typeface="Open Sans"/>
              <a:cs typeface="Open Sans"/>
              <a:sym typeface="Open Sans"/>
            </a:endParaRPr>
          </a:p>
          <a:p>
            <a:pPr marL="0" lvl="0" indent="0" algn="l" rtl="0">
              <a:spcBef>
                <a:spcPts val="600"/>
              </a:spcBef>
              <a:spcAft>
                <a:spcPts val="0"/>
              </a:spcAft>
              <a:buClr>
                <a:schemeClr val="dk1"/>
              </a:buClr>
              <a:buSzPts val="1100"/>
              <a:buFont typeface="Arial"/>
              <a:buNone/>
            </a:pPr>
            <a:r>
              <a:rPr lang="en" sz="1700" dirty="0">
                <a:solidFill>
                  <a:schemeClr val="dk1"/>
                </a:solidFill>
                <a:latin typeface="Open Sans"/>
                <a:ea typeface="Open Sans"/>
                <a:cs typeface="Open Sans"/>
                <a:sym typeface="Open Sans"/>
              </a:rPr>
              <a:t>One is called the </a:t>
            </a:r>
            <a:r>
              <a:rPr lang="en" sz="1700" b="1" dirty="0">
                <a:solidFill>
                  <a:srgbClr val="F8A81B"/>
                </a:solidFill>
                <a:latin typeface="Open Sans"/>
                <a:ea typeface="Open Sans"/>
                <a:cs typeface="Open Sans"/>
                <a:sym typeface="Open Sans"/>
              </a:rPr>
              <a:t>peripheral nervous system</a:t>
            </a:r>
            <a:r>
              <a:rPr lang="en" sz="1700" dirty="0">
                <a:solidFill>
                  <a:schemeClr val="dk1"/>
                </a:solidFill>
                <a:latin typeface="Open Sans"/>
                <a:ea typeface="Open Sans"/>
                <a:cs typeface="Open Sans"/>
                <a:sym typeface="Open Sans"/>
              </a:rPr>
              <a:t>, which is a series of branches of single nerves. These are nerves that connect to every sensor in your body. They send signals to other nerves, which send signals to more nerves, until the signal reaches the second part of the nervous system: the central nervous system.  </a:t>
            </a:r>
            <a:endParaRPr sz="2100" dirty="0">
              <a:solidFill>
                <a:schemeClr val="dk1"/>
              </a:solidFill>
              <a:latin typeface="Open Sans"/>
              <a:ea typeface="Open Sans"/>
              <a:cs typeface="Open Sans"/>
              <a:sym typeface="Open Sans"/>
            </a:endParaRPr>
          </a:p>
          <a:p>
            <a:pPr marL="0" lvl="0" indent="0" algn="l" rtl="0">
              <a:spcBef>
                <a:spcPts val="600"/>
              </a:spcBef>
              <a:spcAft>
                <a:spcPts val="0"/>
              </a:spcAft>
              <a:buNone/>
            </a:pPr>
            <a:r>
              <a:rPr lang="en" sz="1700" dirty="0">
                <a:solidFill>
                  <a:schemeClr val="dk1"/>
                </a:solidFill>
                <a:latin typeface="Open Sans"/>
                <a:ea typeface="Open Sans"/>
                <a:cs typeface="Open Sans"/>
                <a:sym typeface="Open Sans"/>
              </a:rPr>
              <a:t>The </a:t>
            </a:r>
            <a:r>
              <a:rPr lang="en" sz="1700" b="1" dirty="0">
                <a:solidFill>
                  <a:srgbClr val="F8A81B"/>
                </a:solidFill>
                <a:latin typeface="Open Sans"/>
                <a:ea typeface="Open Sans"/>
                <a:cs typeface="Open Sans"/>
                <a:sym typeface="Open Sans"/>
              </a:rPr>
              <a:t>central nervous system consists</a:t>
            </a:r>
            <a:r>
              <a:rPr lang="en" sz="1700" dirty="0">
                <a:solidFill>
                  <a:srgbClr val="FF0000"/>
                </a:solidFill>
                <a:latin typeface="Open Sans"/>
                <a:ea typeface="Open Sans"/>
                <a:cs typeface="Open Sans"/>
                <a:sym typeface="Open Sans"/>
              </a:rPr>
              <a:t> </a:t>
            </a:r>
            <a:r>
              <a:rPr lang="en" sz="1700" dirty="0">
                <a:solidFill>
                  <a:schemeClr val="dk1"/>
                </a:solidFill>
                <a:latin typeface="Open Sans"/>
                <a:ea typeface="Open Sans"/>
                <a:cs typeface="Open Sans"/>
                <a:sym typeface="Open Sans"/>
              </a:rPr>
              <a:t>of your spinal cord and your brain. The spinal cord is made up of bundles of nerves that are surrounded by bones for protection. Once a signal from a sensor reaches the spinal cord, it is sent up the cord to the brain. The brain decides what to do based on the information received.  </a:t>
            </a:r>
            <a:endParaRPr sz="2100" dirty="0">
              <a:solidFill>
                <a:schemeClr val="dk2"/>
              </a:solidFill>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4"/>
          <p:cNvSpPr txBox="1">
            <a:spLocks noGrp="1"/>
          </p:cNvSpPr>
          <p:nvPr>
            <p:ph type="title"/>
          </p:nvPr>
        </p:nvSpPr>
        <p:spPr>
          <a:xfrm>
            <a:off x="0" y="34800"/>
            <a:ext cx="8755200" cy="62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HUMAN NERVOUS SYSTEM - For Teacher</a:t>
            </a: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pic>
        <p:nvPicPr>
          <p:cNvPr id="343" name="Google Shape;343;p44" descr="File:TE-Nervous system diagram.svg"/>
          <p:cNvPicPr preferRelativeResize="0"/>
          <p:nvPr/>
        </p:nvPicPr>
        <p:blipFill rotWithShape="1">
          <a:blip r:embed="rId3">
            <a:alphaModFix/>
          </a:blip>
          <a:srcRect/>
          <a:stretch/>
        </p:blipFill>
        <p:spPr>
          <a:xfrm>
            <a:off x="5666398" y="655801"/>
            <a:ext cx="3477599" cy="4084451"/>
          </a:xfrm>
          <a:prstGeom prst="rect">
            <a:avLst/>
          </a:prstGeom>
          <a:noFill/>
          <a:ln>
            <a:noFill/>
          </a:ln>
        </p:spPr>
      </p:pic>
      <p:sp>
        <p:nvSpPr>
          <p:cNvPr id="344" name="Google Shape;344;p44"/>
          <p:cNvSpPr txBox="1"/>
          <p:nvPr/>
        </p:nvSpPr>
        <p:spPr>
          <a:xfrm>
            <a:off x="42375" y="559350"/>
            <a:ext cx="5515800" cy="157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dirty="0">
                <a:latin typeface="Open Sans"/>
                <a:ea typeface="Open Sans"/>
                <a:cs typeface="Open Sans"/>
                <a:sym typeface="Open Sans"/>
              </a:rPr>
              <a:t>The nervous system is the set of wires (</a:t>
            </a:r>
            <a:r>
              <a:rPr lang="en" sz="1600" b="1" dirty="0">
                <a:latin typeface="Open Sans"/>
                <a:ea typeface="Open Sans"/>
                <a:cs typeface="Open Sans"/>
                <a:sym typeface="Open Sans"/>
              </a:rPr>
              <a:t>called nerves) </a:t>
            </a:r>
            <a:r>
              <a:rPr lang="en" sz="1600" dirty="0">
                <a:latin typeface="Open Sans"/>
                <a:ea typeface="Open Sans"/>
                <a:cs typeface="Open Sans"/>
                <a:sym typeface="Open Sans"/>
              </a:rPr>
              <a:t>that allow signal </a:t>
            </a:r>
            <a:r>
              <a:rPr lang="en" sz="1600" b="1" dirty="0">
                <a:latin typeface="Open Sans"/>
                <a:ea typeface="Open Sans"/>
                <a:cs typeface="Open Sans"/>
                <a:sym typeface="Open Sans"/>
              </a:rPr>
              <a:t>(neurons)</a:t>
            </a:r>
            <a:r>
              <a:rPr lang="en" sz="1600" dirty="0">
                <a:latin typeface="Open Sans"/>
                <a:ea typeface="Open Sans"/>
                <a:cs typeface="Open Sans"/>
                <a:sym typeface="Open Sans"/>
              </a:rPr>
              <a:t> flow in an electrical circuit. This circuit might be simple as how a flashlight works to how the lights in your house are connected (series and parallel circuits).</a:t>
            </a:r>
            <a:endParaRPr sz="1600" dirty="0">
              <a:latin typeface="Open Sans"/>
              <a:ea typeface="Open Sans"/>
              <a:cs typeface="Open Sans"/>
              <a:sym typeface="Open Sans"/>
            </a:endParaRPr>
          </a:p>
          <a:p>
            <a:pPr marL="0" lvl="0" indent="0" algn="l" rtl="0">
              <a:spcBef>
                <a:spcPts val="0"/>
              </a:spcBef>
              <a:spcAft>
                <a:spcPts val="0"/>
              </a:spcAft>
              <a:buNone/>
            </a:pPr>
            <a:endParaRPr dirty="0"/>
          </a:p>
        </p:txBody>
      </p:sp>
      <p:sp>
        <p:nvSpPr>
          <p:cNvPr id="345" name="Google Shape;345;p44"/>
          <p:cNvSpPr txBox="1"/>
          <p:nvPr/>
        </p:nvSpPr>
        <p:spPr>
          <a:xfrm>
            <a:off x="2371725" y="2270900"/>
            <a:ext cx="3186600" cy="270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600" b="1" dirty="0">
                <a:latin typeface="Open Sans"/>
                <a:ea typeface="Open Sans"/>
                <a:cs typeface="Open Sans"/>
                <a:sym typeface="Open Sans"/>
              </a:rPr>
              <a:t>How can you relate this to how we function?</a:t>
            </a:r>
            <a:endParaRPr sz="1600" b="1" dirty="0">
              <a:latin typeface="Open Sans"/>
              <a:ea typeface="Open Sans"/>
              <a:cs typeface="Open Sans"/>
              <a:sym typeface="Open Sans"/>
            </a:endParaRPr>
          </a:p>
          <a:p>
            <a:pPr marL="0" lvl="0" indent="0" algn="l" rtl="0">
              <a:spcBef>
                <a:spcPts val="0"/>
              </a:spcBef>
              <a:spcAft>
                <a:spcPts val="0"/>
              </a:spcAft>
              <a:buNone/>
            </a:pPr>
            <a:endParaRPr sz="1600" dirty="0">
              <a:latin typeface="Open Sans"/>
              <a:ea typeface="Open Sans"/>
              <a:cs typeface="Open Sans"/>
              <a:sym typeface="Open Sans"/>
            </a:endParaRPr>
          </a:p>
          <a:p>
            <a:pPr marL="0" lvl="0" indent="0" algn="l" rtl="0">
              <a:spcBef>
                <a:spcPts val="0"/>
              </a:spcBef>
              <a:spcAft>
                <a:spcPts val="0"/>
              </a:spcAft>
              <a:buNone/>
            </a:pPr>
            <a:r>
              <a:rPr lang="en" sz="1600" dirty="0">
                <a:latin typeface="Open Sans"/>
                <a:ea typeface="Open Sans"/>
                <a:cs typeface="Open Sans"/>
                <a:sym typeface="Open Sans"/>
              </a:rPr>
              <a:t>In another lesson, we see how engineers can use this to program neural chip implants or assisted technologies to help the impaired.</a:t>
            </a:r>
            <a:endParaRPr sz="1600" dirty="0">
              <a:latin typeface="Open Sans"/>
              <a:ea typeface="Open Sans"/>
              <a:cs typeface="Open Sans"/>
              <a:sym typeface="Open Sans"/>
            </a:endParaRPr>
          </a:p>
          <a:p>
            <a:pPr marL="0" lvl="0" indent="0" algn="l" rtl="0">
              <a:spcBef>
                <a:spcPts val="0"/>
              </a:spcBef>
              <a:spcAft>
                <a:spcPts val="0"/>
              </a:spcAft>
              <a:buNone/>
            </a:pPr>
            <a:endParaRPr dirty="0"/>
          </a:p>
        </p:txBody>
      </p:sp>
      <p:pic>
        <p:nvPicPr>
          <p:cNvPr id="346" name="Google Shape;346;p44" title="a cartoon of a person using pliers to connect two light bulbs with labtoons.com written on the bottom (Provided by Tenor)"/>
          <p:cNvPicPr preferRelativeResize="0"/>
          <p:nvPr/>
        </p:nvPicPr>
        <p:blipFill>
          <a:blip r:embed="rId4">
            <a:alphaModFix/>
          </a:blip>
          <a:stretch>
            <a:fillRect/>
          </a:stretch>
        </p:blipFill>
        <p:spPr>
          <a:xfrm>
            <a:off x="64025" y="3650230"/>
            <a:ext cx="2371725" cy="1323970"/>
          </a:xfrm>
          <a:prstGeom prst="rect">
            <a:avLst/>
          </a:prstGeom>
          <a:noFill/>
          <a:ln>
            <a:noFill/>
          </a:ln>
        </p:spPr>
      </p:pic>
      <p:pic>
        <p:nvPicPr>
          <p:cNvPr id="347" name="Google Shape;347;p44" title="a diagram of a circuit with two light bulbs and a battery with labtoons.com written below it (Provided by Tenor)"/>
          <p:cNvPicPr preferRelativeResize="0"/>
          <p:nvPr/>
        </p:nvPicPr>
        <p:blipFill>
          <a:blip r:embed="rId5">
            <a:alphaModFix/>
          </a:blip>
          <a:stretch>
            <a:fillRect/>
          </a:stretch>
        </p:blipFill>
        <p:spPr>
          <a:xfrm>
            <a:off x="64025" y="2194200"/>
            <a:ext cx="2238275" cy="12494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5"/>
          <p:cNvSpPr txBox="1">
            <a:spLocks noGrp="1"/>
          </p:cNvSpPr>
          <p:nvPr>
            <p:ph type="title"/>
          </p:nvPr>
        </p:nvSpPr>
        <p:spPr>
          <a:xfrm>
            <a:off x="0" y="3480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575F6D"/>
              </a:buClr>
              <a:buSzPts val="4000"/>
              <a:buFont typeface="Calibri"/>
              <a:buNone/>
            </a:pPr>
            <a:r>
              <a:rPr lang="en" sz="4000" cap="small" dirty="0">
                <a:solidFill>
                  <a:srgbClr val="575F6D"/>
                </a:solidFill>
                <a:latin typeface="Open Sans"/>
                <a:ea typeface="Open Sans"/>
                <a:cs typeface="Open Sans"/>
                <a:sym typeface="Open Sans"/>
              </a:rPr>
              <a:t>Activity Part I – For Teacher DAY 2</a:t>
            </a:r>
            <a:endParaRPr sz="1400"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
        <p:nvSpPr>
          <p:cNvPr id="353" name="Google Shape;353;p45"/>
          <p:cNvSpPr txBox="1"/>
          <p:nvPr/>
        </p:nvSpPr>
        <p:spPr>
          <a:xfrm>
            <a:off x="154650" y="728425"/>
            <a:ext cx="8834700" cy="1543200"/>
          </a:xfrm>
          <a:prstGeom prst="rect">
            <a:avLst/>
          </a:prstGeom>
          <a:noFill/>
          <a:ln>
            <a:noFill/>
          </a:ln>
        </p:spPr>
        <p:txBody>
          <a:bodyPr spcFirstLastPara="1" wrap="square" lIns="91425" tIns="91425" rIns="91425" bIns="91425" anchor="t" anchorCtr="0">
            <a:noAutofit/>
          </a:bodyPr>
          <a:lstStyle/>
          <a:p>
            <a:pPr marL="457200" lvl="0" indent="-374650" algn="l" rtl="0">
              <a:spcBef>
                <a:spcPts val="0"/>
              </a:spcBef>
              <a:spcAft>
                <a:spcPts val="0"/>
              </a:spcAft>
              <a:buClr>
                <a:schemeClr val="dk1"/>
              </a:buClr>
              <a:buSzPts val="2300"/>
              <a:buFont typeface="Open Sans"/>
              <a:buChar char="●"/>
            </a:pPr>
            <a:r>
              <a:rPr lang="en" sz="2300" dirty="0">
                <a:solidFill>
                  <a:schemeClr val="dk1"/>
                </a:solidFill>
                <a:latin typeface="Open Sans"/>
                <a:ea typeface="Open Sans"/>
                <a:cs typeface="Open Sans"/>
                <a:sym typeface="Open Sans"/>
              </a:rPr>
              <a:t>Split the students into </a:t>
            </a:r>
            <a:r>
              <a:rPr lang="en" sz="2300" b="1" dirty="0">
                <a:solidFill>
                  <a:schemeClr val="dk1"/>
                </a:solidFill>
                <a:latin typeface="Open Sans"/>
                <a:ea typeface="Open Sans"/>
                <a:cs typeface="Open Sans"/>
                <a:sym typeface="Open Sans"/>
              </a:rPr>
              <a:t>pairs.</a:t>
            </a:r>
            <a:endParaRPr sz="1900" b="1" dirty="0">
              <a:solidFill>
                <a:schemeClr val="dk1"/>
              </a:solidFill>
              <a:latin typeface="Open Sans"/>
              <a:ea typeface="Open Sans"/>
              <a:cs typeface="Open Sans"/>
              <a:sym typeface="Open Sans"/>
            </a:endParaRPr>
          </a:p>
          <a:p>
            <a:pPr marL="457200" lvl="0" indent="-374650" algn="l" rtl="0">
              <a:spcBef>
                <a:spcPts val="0"/>
              </a:spcBef>
              <a:spcAft>
                <a:spcPts val="0"/>
              </a:spcAft>
              <a:buClr>
                <a:schemeClr val="dk1"/>
              </a:buClr>
              <a:buSzPts val="2300"/>
              <a:buFont typeface="Open Sans"/>
              <a:buChar char="●"/>
            </a:pPr>
            <a:r>
              <a:rPr lang="en" sz="2300" dirty="0">
                <a:solidFill>
                  <a:schemeClr val="dk1"/>
                </a:solidFill>
                <a:latin typeface="Open Sans"/>
                <a:ea typeface="Open Sans"/>
                <a:cs typeface="Open Sans"/>
                <a:sym typeface="Open Sans"/>
              </a:rPr>
              <a:t>Mark </a:t>
            </a:r>
            <a:r>
              <a:rPr lang="en" sz="2300" b="1" dirty="0">
                <a:solidFill>
                  <a:schemeClr val="dk1"/>
                </a:solidFill>
                <a:latin typeface="Open Sans"/>
                <a:ea typeface="Open Sans"/>
                <a:cs typeface="Open Sans"/>
                <a:sym typeface="Open Sans"/>
              </a:rPr>
              <a:t>four points on the ground</a:t>
            </a:r>
            <a:r>
              <a:rPr lang="en" sz="2300" dirty="0">
                <a:solidFill>
                  <a:schemeClr val="dk1"/>
                </a:solidFill>
                <a:latin typeface="Open Sans"/>
                <a:ea typeface="Open Sans"/>
                <a:cs typeface="Open Sans"/>
                <a:sym typeface="Open Sans"/>
              </a:rPr>
              <a:t> – say on the corners of a 5-foot square. Space the points farther apart to increase degree of difficulty. </a:t>
            </a:r>
            <a:r>
              <a:rPr lang="en" sz="2300" i="1" dirty="0">
                <a:solidFill>
                  <a:schemeClr val="dk1"/>
                </a:solidFill>
                <a:highlight>
                  <a:schemeClr val="accent6"/>
                </a:highlight>
                <a:latin typeface="Open Sans"/>
                <a:ea typeface="Open Sans"/>
                <a:cs typeface="Open Sans"/>
                <a:sym typeface="Open Sans"/>
              </a:rPr>
              <a:t>(If this is a challenge, you could use an open gym and have a computer cart for the students.)</a:t>
            </a:r>
            <a:endParaRPr sz="1900" i="1" dirty="0">
              <a:solidFill>
                <a:schemeClr val="dk1"/>
              </a:solidFill>
              <a:highlight>
                <a:schemeClr val="accent6"/>
              </a:highlight>
              <a:latin typeface="Open Sans"/>
              <a:ea typeface="Open Sans"/>
              <a:cs typeface="Open Sans"/>
              <a:sym typeface="Open Sans"/>
            </a:endParaRPr>
          </a:p>
          <a:p>
            <a:pPr marL="457200" lvl="0" indent="-374650" algn="l" rtl="0">
              <a:spcBef>
                <a:spcPts val="0"/>
              </a:spcBef>
              <a:spcAft>
                <a:spcPts val="0"/>
              </a:spcAft>
              <a:buClr>
                <a:schemeClr val="dk1"/>
              </a:buClr>
              <a:buSzPts val="2300"/>
              <a:buFont typeface="Open Sans"/>
              <a:buChar char="●"/>
            </a:pPr>
            <a:r>
              <a:rPr lang="en" sz="2300" dirty="0">
                <a:solidFill>
                  <a:schemeClr val="dk1"/>
                </a:solidFill>
                <a:latin typeface="Open Sans"/>
                <a:ea typeface="Open Sans"/>
                <a:cs typeface="Open Sans"/>
                <a:sym typeface="Open Sans"/>
              </a:rPr>
              <a:t>Have one person in each group close their eyes and have the other member direct the first around the room with verbal commands. </a:t>
            </a:r>
            <a:r>
              <a:rPr lang="en" sz="2300" i="1" dirty="0">
                <a:solidFill>
                  <a:schemeClr val="dk1"/>
                </a:solidFill>
                <a:highlight>
                  <a:schemeClr val="accent6"/>
                </a:highlight>
                <a:latin typeface="Open Sans"/>
                <a:ea typeface="Open Sans"/>
                <a:cs typeface="Open Sans"/>
                <a:sym typeface="Open Sans"/>
              </a:rPr>
              <a:t>(It is interesting to see who does not get confused by other team’s command.)</a:t>
            </a:r>
            <a:endParaRPr sz="1900" i="1" dirty="0">
              <a:solidFill>
                <a:schemeClr val="dk1"/>
              </a:solidFill>
              <a:highlight>
                <a:schemeClr val="accent6"/>
              </a:highlight>
              <a:latin typeface="Open Sans"/>
              <a:ea typeface="Open Sans"/>
              <a:cs typeface="Open Sans"/>
              <a:sym typeface="Open Sans"/>
            </a:endParaRPr>
          </a:p>
          <a:p>
            <a:pPr marL="457200" lvl="0" indent="-374650" algn="l" rtl="0">
              <a:spcBef>
                <a:spcPts val="0"/>
              </a:spcBef>
              <a:spcAft>
                <a:spcPts val="0"/>
              </a:spcAft>
              <a:buClr>
                <a:schemeClr val="dk1"/>
              </a:buClr>
              <a:buSzPts val="2300"/>
              <a:buFont typeface="Open Sans"/>
              <a:buChar char="●"/>
            </a:pPr>
            <a:r>
              <a:rPr lang="en" sz="2300" dirty="0">
                <a:solidFill>
                  <a:schemeClr val="dk1"/>
                </a:solidFill>
                <a:latin typeface="Open Sans"/>
                <a:ea typeface="Open Sans"/>
                <a:cs typeface="Open Sans"/>
                <a:sym typeface="Open Sans"/>
              </a:rPr>
              <a:t>The </a:t>
            </a:r>
            <a:r>
              <a:rPr lang="en" sz="2300" b="1" dirty="0">
                <a:solidFill>
                  <a:schemeClr val="dk1"/>
                </a:solidFill>
                <a:latin typeface="Open Sans"/>
                <a:ea typeface="Open Sans"/>
                <a:cs typeface="Open Sans"/>
                <a:sym typeface="Open Sans"/>
              </a:rPr>
              <a:t>goal is to become the first group to have the member with his/her eyes closed touch all four points</a:t>
            </a:r>
            <a:r>
              <a:rPr lang="en" sz="2300" dirty="0">
                <a:solidFill>
                  <a:schemeClr val="dk1"/>
                </a:solidFill>
                <a:latin typeface="Open Sans"/>
                <a:ea typeface="Open Sans"/>
                <a:cs typeface="Open Sans"/>
                <a:sym typeface="Open Sans"/>
              </a:rPr>
              <a:t>, following the RULES on the next slide.  </a:t>
            </a:r>
            <a:endParaRPr sz="1900" dirty="0">
              <a:solidFill>
                <a:schemeClr val="dk1"/>
              </a:solidFill>
              <a:latin typeface="Open Sans"/>
              <a:ea typeface="Open Sans"/>
              <a:cs typeface="Open Sans"/>
              <a:sym typeface="Open Sans"/>
            </a:endParaRPr>
          </a:p>
          <a:p>
            <a:pPr marL="0" lvl="0" indent="0" algn="l" rtl="0">
              <a:spcBef>
                <a:spcPts val="0"/>
              </a:spcBef>
              <a:spcAft>
                <a:spcPts val="0"/>
              </a:spcAft>
              <a:buNone/>
            </a:pPr>
            <a:endParaRPr sz="1300" dirty="0">
              <a:solidFill>
                <a:schemeClr val="dk2"/>
              </a:solidFill>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sp>
        <p:nvSpPr>
          <p:cNvPr id="358" name="Google Shape;358;p46"/>
          <p:cNvSpPr txBox="1">
            <a:spLocks noGrp="1"/>
          </p:cNvSpPr>
          <p:nvPr>
            <p:ph type="title"/>
          </p:nvPr>
        </p:nvSpPr>
        <p:spPr>
          <a:xfrm>
            <a:off x="0" y="3480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4000"/>
              <a:buNone/>
            </a:pPr>
            <a:r>
              <a:rPr lang="en" sz="4000" cap="small" dirty="0">
                <a:solidFill>
                  <a:srgbClr val="575F6D"/>
                </a:solidFill>
                <a:latin typeface="Open Sans"/>
                <a:ea typeface="Open Sans"/>
                <a:cs typeface="Open Sans"/>
                <a:sym typeface="Open Sans"/>
              </a:rPr>
              <a:t>Activity Part I – </a:t>
            </a:r>
            <a:r>
              <a:rPr lang="en" sz="4000" b="1" cap="small" dirty="0">
                <a:solidFill>
                  <a:srgbClr val="575F6D"/>
                </a:solidFill>
                <a:latin typeface="Open Sans"/>
                <a:ea typeface="Open Sans"/>
                <a:cs typeface="Open Sans"/>
                <a:sym typeface="Open Sans"/>
              </a:rPr>
              <a:t>Student Rules</a:t>
            </a: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
        <p:nvSpPr>
          <p:cNvPr id="359" name="Google Shape;359;p46"/>
          <p:cNvSpPr txBox="1"/>
          <p:nvPr/>
        </p:nvSpPr>
        <p:spPr>
          <a:xfrm>
            <a:off x="41450" y="957025"/>
            <a:ext cx="8947800" cy="1543200"/>
          </a:xfrm>
          <a:prstGeom prst="rect">
            <a:avLst/>
          </a:prstGeom>
          <a:noFill/>
          <a:ln>
            <a:noFill/>
          </a:ln>
        </p:spPr>
        <p:txBody>
          <a:bodyPr spcFirstLastPara="1" wrap="square" lIns="91425" tIns="91425" rIns="91425" bIns="91425" anchor="t" anchorCtr="0">
            <a:noAutofit/>
          </a:bodyPr>
          <a:lstStyle/>
          <a:p>
            <a:pPr marL="457200" lvl="0" indent="-327660" algn="l" rtl="0">
              <a:spcBef>
                <a:spcPts val="440"/>
              </a:spcBef>
              <a:spcAft>
                <a:spcPts val="0"/>
              </a:spcAft>
              <a:buClr>
                <a:srgbClr val="FE8637"/>
              </a:buClr>
              <a:buSzPts val="1560"/>
              <a:buFont typeface="Open Sans"/>
              <a:buChar char="●"/>
            </a:pPr>
            <a:r>
              <a:rPr lang="en" sz="2000" dirty="0">
                <a:solidFill>
                  <a:schemeClr val="dk1"/>
                </a:solidFill>
                <a:latin typeface="Open Sans"/>
                <a:ea typeface="Open Sans"/>
                <a:cs typeface="Open Sans"/>
                <a:sym typeface="Open Sans"/>
              </a:rPr>
              <a:t>The command-giving partner can </a:t>
            </a:r>
            <a:r>
              <a:rPr lang="en" sz="2000" i="1" dirty="0">
                <a:solidFill>
                  <a:schemeClr val="dk1"/>
                </a:solidFill>
                <a:latin typeface="Open Sans"/>
                <a:ea typeface="Open Sans"/>
                <a:cs typeface="Open Sans"/>
                <a:sym typeface="Open Sans"/>
              </a:rPr>
              <a:t>only give commands that follow a specific format</a:t>
            </a:r>
            <a:r>
              <a:rPr lang="en" sz="2000" dirty="0">
                <a:solidFill>
                  <a:schemeClr val="dk1"/>
                </a:solidFill>
                <a:latin typeface="Open Sans"/>
                <a:ea typeface="Open Sans"/>
                <a:cs typeface="Open Sans"/>
                <a:sym typeface="Open Sans"/>
              </a:rPr>
              <a:t>: </a:t>
            </a:r>
            <a:r>
              <a:rPr lang="en" sz="2000" b="1" dirty="0">
                <a:solidFill>
                  <a:srgbClr val="FF0000"/>
                </a:solidFill>
                <a:latin typeface="Open Sans"/>
                <a:ea typeface="Open Sans"/>
                <a:cs typeface="Open Sans"/>
                <a:sym typeface="Open Sans"/>
              </a:rPr>
              <a:t>The command must tell the partner to walk a certain number of steps in </a:t>
            </a:r>
            <a:r>
              <a:rPr lang="en" sz="2000" b="1" i="1" dirty="0">
                <a:solidFill>
                  <a:srgbClr val="FF0000"/>
                </a:solidFill>
                <a:latin typeface="Open Sans"/>
                <a:ea typeface="Open Sans"/>
                <a:cs typeface="Open Sans"/>
                <a:sym typeface="Open Sans"/>
              </a:rPr>
              <a:t>one</a:t>
            </a:r>
            <a:r>
              <a:rPr lang="en" sz="2000" b="1" dirty="0">
                <a:solidFill>
                  <a:srgbClr val="FF0000"/>
                </a:solidFill>
                <a:latin typeface="Open Sans"/>
                <a:ea typeface="Open Sans"/>
                <a:cs typeface="Open Sans"/>
                <a:sym typeface="Open Sans"/>
              </a:rPr>
              <a:t> direction.  </a:t>
            </a:r>
            <a:endParaRPr sz="1900" b="1" dirty="0">
              <a:solidFill>
                <a:schemeClr val="dk1"/>
              </a:solidFill>
              <a:latin typeface="Open Sans"/>
              <a:ea typeface="Open Sans"/>
              <a:cs typeface="Open Sans"/>
              <a:sym typeface="Open Sans"/>
            </a:endParaRPr>
          </a:p>
          <a:p>
            <a:pPr marL="914400" lvl="1" indent="-299719" algn="l" rtl="0">
              <a:spcBef>
                <a:spcPts val="440"/>
              </a:spcBef>
              <a:spcAft>
                <a:spcPts val="0"/>
              </a:spcAft>
              <a:buClr>
                <a:srgbClr val="DE7530"/>
              </a:buClr>
              <a:buSzPts val="1120"/>
              <a:buFont typeface="Open Sans"/>
              <a:buChar char="○"/>
            </a:pPr>
            <a:r>
              <a:rPr lang="en" sz="2000" dirty="0">
                <a:solidFill>
                  <a:schemeClr val="dk1"/>
                </a:solidFill>
                <a:latin typeface="Open Sans"/>
                <a:ea typeface="Open Sans"/>
                <a:cs typeface="Open Sans"/>
                <a:sym typeface="Open Sans"/>
              </a:rPr>
              <a:t>Example: Move three steps to your right. </a:t>
            </a:r>
            <a:endParaRPr sz="1600" dirty="0">
              <a:solidFill>
                <a:schemeClr val="dk1"/>
              </a:solidFill>
              <a:latin typeface="Open Sans"/>
              <a:ea typeface="Open Sans"/>
              <a:cs typeface="Open Sans"/>
              <a:sym typeface="Open Sans"/>
            </a:endParaRPr>
          </a:p>
          <a:p>
            <a:pPr marL="914400" lvl="1" indent="-299719" algn="l" rtl="0">
              <a:spcBef>
                <a:spcPts val="440"/>
              </a:spcBef>
              <a:spcAft>
                <a:spcPts val="0"/>
              </a:spcAft>
              <a:buClr>
                <a:srgbClr val="DE7530"/>
              </a:buClr>
              <a:buSzPts val="1120"/>
              <a:buFont typeface="Open Sans"/>
              <a:buChar char="○"/>
            </a:pPr>
            <a:r>
              <a:rPr lang="en" sz="2000" dirty="0">
                <a:solidFill>
                  <a:schemeClr val="dk1"/>
                </a:solidFill>
                <a:latin typeface="Open Sans"/>
                <a:ea typeface="Open Sans"/>
                <a:cs typeface="Open Sans"/>
                <a:sym typeface="Open Sans"/>
              </a:rPr>
              <a:t>Example of incorrect command: Move a little to your right then turn slightly left and walk forward.	</a:t>
            </a:r>
            <a:endParaRPr sz="1600" dirty="0">
              <a:solidFill>
                <a:schemeClr val="dk1"/>
              </a:solidFill>
              <a:latin typeface="Open Sans"/>
              <a:ea typeface="Open Sans"/>
              <a:cs typeface="Open Sans"/>
              <a:sym typeface="Open Sans"/>
            </a:endParaRPr>
          </a:p>
          <a:p>
            <a:pPr marL="1371600" lvl="2" indent="-299719" algn="l" rtl="0">
              <a:spcBef>
                <a:spcPts val="440"/>
              </a:spcBef>
              <a:spcAft>
                <a:spcPts val="0"/>
              </a:spcAft>
              <a:buClr>
                <a:srgbClr val="FEC2AC"/>
              </a:buClr>
              <a:buSzPts val="1120"/>
              <a:buFont typeface="Open Sans"/>
              <a:buChar char="■"/>
            </a:pPr>
            <a:r>
              <a:rPr lang="en" sz="2000" dirty="0">
                <a:solidFill>
                  <a:schemeClr val="dk1"/>
                </a:solidFill>
                <a:latin typeface="Open Sans"/>
                <a:ea typeface="Open Sans"/>
                <a:cs typeface="Open Sans"/>
                <a:sym typeface="Open Sans"/>
              </a:rPr>
              <a:t>Why above command is incorrect: First, it specifies movement in multiple directions, instead of only one direction. Also, it doesn’t specify an exact number of steps to walk.  </a:t>
            </a:r>
            <a:endParaRPr sz="1600" dirty="0">
              <a:solidFill>
                <a:schemeClr val="dk1"/>
              </a:solidFill>
              <a:latin typeface="Open Sans"/>
              <a:ea typeface="Open Sans"/>
              <a:cs typeface="Open Sans"/>
              <a:sym typeface="Open Sans"/>
            </a:endParaRPr>
          </a:p>
          <a:p>
            <a:pPr marL="457200" lvl="0" indent="-327660" algn="l" rtl="0">
              <a:spcBef>
                <a:spcPts val="440"/>
              </a:spcBef>
              <a:spcAft>
                <a:spcPts val="0"/>
              </a:spcAft>
              <a:buClr>
                <a:srgbClr val="FE8637"/>
              </a:buClr>
              <a:buSzPts val="1560"/>
              <a:buFont typeface="Open Sans"/>
              <a:buChar char="●"/>
            </a:pPr>
            <a:r>
              <a:rPr lang="en" sz="2000" b="1" i="1" dirty="0">
                <a:solidFill>
                  <a:srgbClr val="FF0000"/>
                </a:solidFill>
                <a:latin typeface="Open Sans"/>
                <a:ea typeface="Open Sans"/>
                <a:cs typeface="Open Sans"/>
                <a:sym typeface="Open Sans"/>
              </a:rPr>
              <a:t>NO COMMAND CAN BE GIVEN WHILE THE PARTNER IS IN MOTION!!</a:t>
            </a:r>
            <a:r>
              <a:rPr lang="en" sz="2000" b="1" dirty="0">
                <a:solidFill>
                  <a:srgbClr val="FF0000"/>
                </a:solidFill>
                <a:latin typeface="Open Sans"/>
                <a:ea typeface="Open Sans"/>
                <a:cs typeface="Open Sans"/>
                <a:sym typeface="Open Sans"/>
              </a:rPr>
              <a:t>  Commands can only be given after previous commands have been executed.  </a:t>
            </a:r>
            <a:endParaRPr sz="2000" b="1" dirty="0">
              <a:solidFill>
                <a:schemeClr val="dk1"/>
              </a:solidFill>
              <a:latin typeface="Open Sans"/>
              <a:ea typeface="Open Sans"/>
              <a:cs typeface="Open Sans"/>
              <a:sym typeface="Open Sans"/>
            </a:endParaRPr>
          </a:p>
          <a:p>
            <a:pPr marL="0" lvl="0" indent="0" algn="l" rtl="0">
              <a:spcBef>
                <a:spcPts val="0"/>
              </a:spcBef>
              <a:spcAft>
                <a:spcPts val="0"/>
              </a:spcAft>
              <a:buNone/>
            </a:pPr>
            <a:endParaRPr sz="1100" dirty="0">
              <a:solidFill>
                <a:schemeClr val="dk2"/>
              </a:solidFill>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7"/>
          <p:cNvSpPr txBox="1">
            <a:spLocks noGrp="1"/>
          </p:cNvSpPr>
          <p:nvPr>
            <p:ph type="title"/>
          </p:nvPr>
        </p:nvSpPr>
        <p:spPr>
          <a:xfrm>
            <a:off x="0" y="3480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4000"/>
              <a:buNone/>
            </a:pPr>
            <a:r>
              <a:rPr lang="en" sz="4000" cap="small" dirty="0">
                <a:solidFill>
                  <a:srgbClr val="575F6D"/>
                </a:solidFill>
                <a:latin typeface="Open Sans"/>
                <a:ea typeface="Open Sans"/>
                <a:cs typeface="Open Sans"/>
                <a:sym typeface="Open Sans"/>
              </a:rPr>
              <a:t>Activity Part II – </a:t>
            </a:r>
            <a:r>
              <a:rPr lang="en" sz="4000" b="1" cap="small" dirty="0">
                <a:solidFill>
                  <a:srgbClr val="575F6D"/>
                </a:solidFill>
                <a:latin typeface="Open Sans"/>
                <a:ea typeface="Open Sans"/>
                <a:cs typeface="Open Sans"/>
                <a:sym typeface="Open Sans"/>
              </a:rPr>
              <a:t>For Teacher</a:t>
            </a: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
        <p:nvSpPr>
          <p:cNvPr id="365" name="Google Shape;365;p47"/>
          <p:cNvSpPr txBox="1"/>
          <p:nvPr/>
        </p:nvSpPr>
        <p:spPr>
          <a:xfrm>
            <a:off x="0" y="713275"/>
            <a:ext cx="9144000" cy="1543200"/>
          </a:xfrm>
          <a:prstGeom prst="rect">
            <a:avLst/>
          </a:prstGeom>
          <a:noFill/>
          <a:ln>
            <a:noFill/>
          </a:ln>
        </p:spPr>
        <p:txBody>
          <a:bodyPr spcFirstLastPara="1" wrap="square" lIns="91425" tIns="91425" rIns="91425" bIns="91425" anchor="t" anchorCtr="0">
            <a:noAutofit/>
          </a:bodyPr>
          <a:lstStyle/>
          <a:p>
            <a:pPr marL="457200" lvl="0" indent="-309880" algn="l" rtl="0">
              <a:spcBef>
                <a:spcPts val="0"/>
              </a:spcBef>
              <a:spcAft>
                <a:spcPts val="0"/>
              </a:spcAft>
              <a:buClr>
                <a:srgbClr val="FE8637"/>
              </a:buClr>
              <a:buSzPts val="1280"/>
              <a:buFont typeface="Open Sans"/>
              <a:buChar char="●"/>
            </a:pPr>
            <a:r>
              <a:rPr lang="en" sz="1800" dirty="0">
                <a:solidFill>
                  <a:schemeClr val="dk1"/>
                </a:solidFill>
                <a:latin typeface="Open Sans"/>
                <a:ea typeface="Open Sans"/>
                <a:cs typeface="Open Sans"/>
                <a:sym typeface="Open Sans"/>
              </a:rPr>
              <a:t>First, ensure that each kit has all the parts supplied. See this </a:t>
            </a:r>
            <a:r>
              <a:rPr lang="en" sz="1800" u="sng" dirty="0">
                <a:solidFill>
                  <a:schemeClr val="hlink"/>
                </a:solidFill>
                <a:latin typeface="Open Sans"/>
                <a:ea typeface="Open Sans"/>
                <a:cs typeface="Open Sans"/>
                <a:sym typeface="Open Sans"/>
                <a:hlinkClick r:id="rId3"/>
              </a:rPr>
              <a:t>link</a:t>
            </a:r>
            <a:r>
              <a:rPr lang="en" sz="1800" dirty="0">
                <a:solidFill>
                  <a:schemeClr val="dk1"/>
                </a:solidFill>
                <a:latin typeface="Open Sans"/>
                <a:ea typeface="Open Sans"/>
                <a:cs typeface="Open Sans"/>
                <a:sym typeface="Open Sans"/>
              </a:rPr>
              <a:t>. It also has examples of programs you and your students can explore.</a:t>
            </a:r>
            <a:endParaRPr sz="1800" dirty="0">
              <a:solidFill>
                <a:schemeClr val="dk1"/>
              </a:solidFill>
              <a:latin typeface="Open Sans"/>
              <a:ea typeface="Open Sans"/>
              <a:cs typeface="Open Sans"/>
              <a:sym typeface="Open Sans"/>
            </a:endParaRPr>
          </a:p>
          <a:p>
            <a:pPr marL="457200" lvl="0" indent="-309880" algn="l" rtl="0">
              <a:spcBef>
                <a:spcPts val="600"/>
              </a:spcBef>
              <a:spcAft>
                <a:spcPts val="0"/>
              </a:spcAft>
              <a:buClr>
                <a:srgbClr val="FE8637"/>
              </a:buClr>
              <a:buSzPts val="1280"/>
              <a:buFont typeface="Open Sans"/>
              <a:buChar char="●"/>
            </a:pPr>
            <a:r>
              <a:rPr lang="en" sz="1800" dirty="0">
                <a:solidFill>
                  <a:schemeClr val="dk1"/>
                </a:solidFill>
                <a:latin typeface="Open Sans"/>
                <a:ea typeface="Open Sans"/>
                <a:cs typeface="Open Sans"/>
                <a:sym typeface="Open Sans"/>
              </a:rPr>
              <a:t>The micro:bits are purchased separately. See materials list in the document.</a:t>
            </a:r>
            <a:endParaRPr sz="1800" dirty="0">
              <a:solidFill>
                <a:schemeClr val="dk1"/>
              </a:solidFill>
              <a:latin typeface="Open Sans"/>
              <a:ea typeface="Open Sans"/>
              <a:cs typeface="Open Sans"/>
              <a:sym typeface="Open Sans"/>
            </a:endParaRPr>
          </a:p>
          <a:p>
            <a:pPr marL="457200" lvl="0" indent="-309880" algn="l" rtl="0">
              <a:spcBef>
                <a:spcPts val="600"/>
              </a:spcBef>
              <a:spcAft>
                <a:spcPts val="0"/>
              </a:spcAft>
              <a:buClr>
                <a:srgbClr val="FE8637"/>
              </a:buClr>
              <a:buSzPts val="1280"/>
              <a:buFont typeface="Open Sans"/>
              <a:buChar char="●"/>
            </a:pPr>
            <a:r>
              <a:rPr lang="en" sz="1800" dirty="0">
                <a:solidFill>
                  <a:schemeClr val="dk1"/>
                </a:solidFill>
                <a:latin typeface="Open Sans"/>
                <a:ea typeface="Open Sans"/>
                <a:cs typeface="Open Sans"/>
                <a:sym typeface="Open Sans"/>
              </a:rPr>
              <a:t>Familiarizing yourself with the kit and the </a:t>
            </a:r>
            <a:r>
              <a:rPr lang="en" sz="1800" u="sng" dirty="0">
                <a:solidFill>
                  <a:schemeClr val="hlink"/>
                </a:solidFill>
                <a:latin typeface="Open Sans"/>
                <a:ea typeface="Open Sans"/>
                <a:cs typeface="Open Sans"/>
                <a:sym typeface="Open Sans"/>
                <a:hlinkClick r:id="rId4"/>
              </a:rPr>
              <a:t>micro:bit</a:t>
            </a:r>
            <a:r>
              <a:rPr lang="en" sz="1800" dirty="0">
                <a:solidFill>
                  <a:schemeClr val="dk1"/>
                </a:solidFill>
                <a:latin typeface="Open Sans"/>
                <a:ea typeface="Open Sans"/>
                <a:cs typeface="Open Sans"/>
                <a:sym typeface="Open Sans"/>
              </a:rPr>
              <a:t> platform takes 15-30 minutes. Ensure that you are familiar with the basic process (see Slide 36).</a:t>
            </a:r>
            <a:endParaRPr sz="1800" dirty="0">
              <a:solidFill>
                <a:schemeClr val="dk1"/>
              </a:solidFill>
              <a:latin typeface="Open Sans"/>
              <a:ea typeface="Open Sans"/>
              <a:cs typeface="Open Sans"/>
              <a:sym typeface="Open Sans"/>
            </a:endParaRPr>
          </a:p>
          <a:p>
            <a:pPr marL="457200" lvl="0" indent="-309880" algn="l" rtl="0">
              <a:spcBef>
                <a:spcPts val="600"/>
              </a:spcBef>
              <a:spcAft>
                <a:spcPts val="0"/>
              </a:spcAft>
              <a:buClr>
                <a:srgbClr val="FE8637"/>
              </a:buClr>
              <a:buSzPts val="1280"/>
              <a:buFont typeface="Open Sans"/>
              <a:buChar char="●"/>
            </a:pPr>
            <a:r>
              <a:rPr lang="en" sz="1800" dirty="0">
                <a:solidFill>
                  <a:schemeClr val="dk1"/>
                </a:solidFill>
                <a:latin typeface="Open Sans"/>
                <a:ea typeface="Open Sans"/>
                <a:cs typeface="Open Sans"/>
                <a:sym typeface="Open Sans"/>
              </a:rPr>
              <a:t>The slides that follow assume that you did the precheck of all the supplied parts and have gone through the basics.</a:t>
            </a:r>
            <a:endParaRPr sz="1800" dirty="0">
              <a:solidFill>
                <a:schemeClr val="dk1"/>
              </a:solidFill>
              <a:latin typeface="Open Sans"/>
              <a:ea typeface="Open Sans"/>
              <a:cs typeface="Open Sans"/>
              <a:sym typeface="Open Sans"/>
            </a:endParaRPr>
          </a:p>
          <a:p>
            <a:pPr marL="457200" lvl="0" indent="-309880" algn="l" rtl="0">
              <a:spcBef>
                <a:spcPts val="600"/>
              </a:spcBef>
              <a:spcAft>
                <a:spcPts val="0"/>
              </a:spcAft>
              <a:buClr>
                <a:srgbClr val="FE8637"/>
              </a:buClr>
              <a:buSzPts val="1280"/>
              <a:buFont typeface="Open Sans"/>
              <a:buChar char="●"/>
            </a:pPr>
            <a:r>
              <a:rPr lang="en" sz="1800" dirty="0">
                <a:solidFill>
                  <a:schemeClr val="dk1"/>
                </a:solidFill>
                <a:latin typeface="Open Sans"/>
                <a:ea typeface="Open Sans"/>
                <a:cs typeface="Open Sans"/>
                <a:sym typeface="Open Sans"/>
              </a:rPr>
              <a:t>Students can easily follow and even exhibit proficiency with the micro:bit platform.</a:t>
            </a:r>
          </a:p>
          <a:p>
            <a:pPr marL="457200" indent="-309880">
              <a:spcBef>
                <a:spcPts val="600"/>
              </a:spcBef>
              <a:buClr>
                <a:srgbClr val="FE8637"/>
              </a:buClr>
              <a:buSzPts val="1280"/>
              <a:buFont typeface="Open Sans"/>
              <a:buChar char="●"/>
            </a:pPr>
            <a:r>
              <a:rPr lang="en-US" sz="1800" dirty="0">
                <a:solidFill>
                  <a:schemeClr val="dk1"/>
                </a:solidFill>
                <a:latin typeface="Open Sans"/>
                <a:ea typeface="Open Sans"/>
                <a:cs typeface="Open Sans"/>
                <a:sym typeface="Open Sans"/>
              </a:rPr>
              <a:t>Always ask students to create a flowchart for their codes! Helps with troubleshooting.</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48"/>
          <p:cNvSpPr txBox="1">
            <a:spLocks noGrp="1"/>
          </p:cNvSpPr>
          <p:nvPr>
            <p:ph type="title"/>
          </p:nvPr>
        </p:nvSpPr>
        <p:spPr>
          <a:xfrm>
            <a:off x="0" y="3480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4000"/>
              <a:buNone/>
            </a:pPr>
            <a:r>
              <a:rPr lang="en" sz="4000" cap="small" dirty="0">
                <a:solidFill>
                  <a:srgbClr val="575F6D"/>
                </a:solidFill>
                <a:latin typeface="Open Sans"/>
                <a:ea typeface="Open Sans"/>
                <a:cs typeface="Open Sans"/>
                <a:sym typeface="Open Sans"/>
              </a:rPr>
              <a:t>Activity Part IIa – </a:t>
            </a:r>
            <a:r>
              <a:rPr lang="en" sz="4000" b="1" cap="small" dirty="0">
                <a:solidFill>
                  <a:srgbClr val="575F6D"/>
                </a:solidFill>
                <a:latin typeface="Open Sans"/>
                <a:ea typeface="Open Sans"/>
                <a:cs typeface="Open Sans"/>
                <a:sym typeface="Open Sans"/>
              </a:rPr>
              <a:t>For Students</a:t>
            </a: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
        <p:nvSpPr>
          <p:cNvPr id="371" name="Google Shape;371;p48"/>
          <p:cNvSpPr txBox="1"/>
          <p:nvPr/>
        </p:nvSpPr>
        <p:spPr>
          <a:xfrm>
            <a:off x="98100" y="572300"/>
            <a:ext cx="8947800" cy="709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2000"/>
              </a:spcBef>
              <a:spcAft>
                <a:spcPts val="600"/>
              </a:spcAft>
              <a:buClr>
                <a:schemeClr val="dk1"/>
              </a:buClr>
              <a:buSzPts val="1100"/>
              <a:buFont typeface="Arial"/>
              <a:buNone/>
            </a:pPr>
            <a:r>
              <a:rPr lang="en" sz="3600" b="1" dirty="0">
                <a:solidFill>
                  <a:srgbClr val="1155CC"/>
                </a:solidFill>
                <a:latin typeface="Open Sans"/>
                <a:ea typeface="Open Sans"/>
                <a:cs typeface="Open Sans"/>
                <a:sym typeface="Open Sans"/>
              </a:rPr>
              <a:t>Getting started</a:t>
            </a:r>
            <a:endParaRPr sz="2400" b="1" dirty="0">
              <a:solidFill>
                <a:schemeClr val="dk2"/>
              </a:solidFill>
              <a:latin typeface="Open Sans"/>
              <a:ea typeface="Open Sans"/>
              <a:cs typeface="Open Sans"/>
              <a:sym typeface="Open Sans"/>
            </a:endParaRPr>
          </a:p>
        </p:txBody>
      </p:sp>
      <p:sp>
        <p:nvSpPr>
          <p:cNvPr id="372" name="Google Shape;372;p48"/>
          <p:cNvSpPr txBox="1"/>
          <p:nvPr/>
        </p:nvSpPr>
        <p:spPr>
          <a:xfrm>
            <a:off x="41450" y="1566500"/>
            <a:ext cx="7271400" cy="30000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 sz="1800" dirty="0">
                <a:latin typeface="Open Sans"/>
                <a:ea typeface="Open Sans"/>
                <a:cs typeface="Open Sans"/>
                <a:sym typeface="Open Sans"/>
              </a:rPr>
              <a:t>Step 1: Remove the cable from the plastic box and plug it into the computer.</a:t>
            </a:r>
            <a:endParaRPr sz="1800" dirty="0">
              <a:latin typeface="Open Sans"/>
              <a:ea typeface="Open Sans"/>
              <a:cs typeface="Open Sans"/>
              <a:sym typeface="Open Sans"/>
            </a:endParaRPr>
          </a:p>
          <a:p>
            <a:pPr marL="0" lvl="0" indent="0" algn="l" rtl="0">
              <a:lnSpc>
                <a:spcPct val="115000"/>
              </a:lnSpc>
              <a:spcBef>
                <a:spcPts val="0"/>
              </a:spcBef>
              <a:spcAft>
                <a:spcPts val="0"/>
              </a:spcAft>
              <a:buNone/>
            </a:pPr>
            <a:r>
              <a:rPr lang="en" sz="1800" dirty="0">
                <a:latin typeface="Open Sans"/>
                <a:ea typeface="Open Sans"/>
                <a:cs typeface="Open Sans"/>
                <a:sym typeface="Open Sans"/>
              </a:rPr>
              <a:t>Step 2: Remove the micro:bit from its cardboard package.</a:t>
            </a:r>
            <a:endParaRPr sz="1800" dirty="0">
              <a:latin typeface="Open Sans"/>
              <a:ea typeface="Open Sans"/>
              <a:cs typeface="Open Sans"/>
              <a:sym typeface="Open Sans"/>
            </a:endParaRPr>
          </a:p>
          <a:p>
            <a:pPr marL="0" lvl="0" indent="0" algn="l" rtl="0">
              <a:lnSpc>
                <a:spcPct val="115000"/>
              </a:lnSpc>
              <a:spcBef>
                <a:spcPts val="0"/>
              </a:spcBef>
              <a:spcAft>
                <a:spcPts val="0"/>
              </a:spcAft>
              <a:buNone/>
            </a:pPr>
            <a:r>
              <a:rPr lang="en" sz="1800" dirty="0">
                <a:latin typeface="Open Sans"/>
                <a:ea typeface="Open Sans"/>
                <a:cs typeface="Open Sans"/>
                <a:sym typeface="Open Sans"/>
              </a:rPr>
              <a:t>Step 3: Plug the cable into the top of the micro:bit. If the micro:bit is brand new, it will play sounds and flash lights in a special tutorial mode.</a:t>
            </a:r>
            <a:endParaRPr sz="1800" dirty="0">
              <a:latin typeface="Open Sans"/>
              <a:ea typeface="Open Sans"/>
              <a:cs typeface="Open Sans"/>
              <a:sym typeface="Open Sans"/>
            </a:endParaRPr>
          </a:p>
          <a:p>
            <a:pPr marL="0" lvl="0" indent="0" algn="l" rtl="0">
              <a:lnSpc>
                <a:spcPct val="115000"/>
              </a:lnSpc>
              <a:spcBef>
                <a:spcPts val="0"/>
              </a:spcBef>
              <a:spcAft>
                <a:spcPts val="0"/>
              </a:spcAft>
              <a:buNone/>
            </a:pPr>
            <a:r>
              <a:rPr lang="en" sz="1800" dirty="0">
                <a:latin typeface="Open Sans"/>
                <a:ea typeface="Open Sans"/>
                <a:cs typeface="Open Sans"/>
                <a:sym typeface="Open Sans"/>
              </a:rPr>
              <a:t>Step 4: Go to Pages 4-7 of the provided booklet in the ELECFREAKS kit. </a:t>
            </a:r>
            <a:endParaRPr sz="1800" dirty="0">
              <a:latin typeface="Open Sans"/>
              <a:ea typeface="Open Sans"/>
              <a:cs typeface="Open Sans"/>
              <a:sym typeface="Open Sans"/>
            </a:endParaRPr>
          </a:p>
          <a:p>
            <a:pPr marL="0" lvl="0" indent="0" algn="l" rtl="0">
              <a:lnSpc>
                <a:spcPct val="115000"/>
              </a:lnSpc>
              <a:spcBef>
                <a:spcPts val="0"/>
              </a:spcBef>
              <a:spcAft>
                <a:spcPts val="0"/>
              </a:spcAft>
              <a:buNone/>
            </a:pPr>
            <a:endParaRPr sz="1800" dirty="0">
              <a:latin typeface="Open Sans"/>
              <a:ea typeface="Open Sans"/>
              <a:cs typeface="Open Sans"/>
              <a:sym typeface="Open Sans"/>
            </a:endParaRPr>
          </a:p>
        </p:txBody>
      </p:sp>
      <p:pic>
        <p:nvPicPr>
          <p:cNvPr id="373" name="Google Shape;373;p48"/>
          <p:cNvPicPr preferRelativeResize="0"/>
          <p:nvPr/>
        </p:nvPicPr>
        <p:blipFill>
          <a:blip r:embed="rId3">
            <a:alphaModFix/>
          </a:blip>
          <a:stretch>
            <a:fillRect/>
          </a:stretch>
        </p:blipFill>
        <p:spPr>
          <a:xfrm>
            <a:off x="7312858" y="1295400"/>
            <a:ext cx="1600165" cy="12184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9"/>
          <p:cNvSpPr txBox="1">
            <a:spLocks noGrp="1"/>
          </p:cNvSpPr>
          <p:nvPr>
            <p:ph type="title"/>
          </p:nvPr>
        </p:nvSpPr>
        <p:spPr>
          <a:xfrm>
            <a:off x="-40350" y="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4000"/>
              <a:buNone/>
            </a:pPr>
            <a:r>
              <a:rPr lang="en" sz="4000" cap="small" dirty="0">
                <a:solidFill>
                  <a:srgbClr val="575F6D"/>
                </a:solidFill>
                <a:latin typeface="Open Sans"/>
                <a:ea typeface="Open Sans"/>
                <a:cs typeface="Open Sans"/>
                <a:sym typeface="Open Sans"/>
              </a:rPr>
              <a:t>Activity Part IIa – </a:t>
            </a:r>
            <a:r>
              <a:rPr lang="en" sz="4000" b="1" cap="small" dirty="0">
                <a:solidFill>
                  <a:srgbClr val="575F6D"/>
                </a:solidFill>
                <a:latin typeface="Open Sans"/>
                <a:ea typeface="Open Sans"/>
                <a:cs typeface="Open Sans"/>
                <a:sym typeface="Open Sans"/>
              </a:rPr>
              <a:t>For Students</a:t>
            </a: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pic>
        <p:nvPicPr>
          <p:cNvPr id="379" name="Google Shape;379;p49"/>
          <p:cNvPicPr preferRelativeResize="0"/>
          <p:nvPr/>
        </p:nvPicPr>
        <p:blipFill>
          <a:blip r:embed="rId3">
            <a:alphaModFix/>
          </a:blip>
          <a:stretch>
            <a:fillRect/>
          </a:stretch>
        </p:blipFill>
        <p:spPr>
          <a:xfrm>
            <a:off x="152400" y="699150"/>
            <a:ext cx="7237124" cy="3942325"/>
          </a:xfrm>
          <a:prstGeom prst="rect">
            <a:avLst/>
          </a:prstGeom>
          <a:noFill/>
          <a:ln>
            <a:noFill/>
          </a:ln>
        </p:spPr>
      </p:pic>
      <p:sp>
        <p:nvSpPr>
          <p:cNvPr id="380" name="Google Shape;380;p49"/>
          <p:cNvSpPr txBox="1"/>
          <p:nvPr/>
        </p:nvSpPr>
        <p:spPr>
          <a:xfrm>
            <a:off x="5588375" y="1605775"/>
            <a:ext cx="3439200" cy="2652600"/>
          </a:xfrm>
          <a:prstGeom prst="rect">
            <a:avLst/>
          </a:prstGeom>
          <a:solidFill>
            <a:srgbClr val="00FFFF"/>
          </a:solidFill>
          <a:ln>
            <a:noFill/>
          </a:ln>
        </p:spPr>
        <p:txBody>
          <a:bodyPr spcFirstLastPara="1" wrap="square" lIns="91425" tIns="91425" rIns="91425" bIns="91425" anchor="t" anchorCtr="0">
            <a:noAutofit/>
          </a:bodyPr>
          <a:lstStyle/>
          <a:p>
            <a:pPr marL="457200" lvl="0" indent="-342900" algn="l" rtl="0">
              <a:spcBef>
                <a:spcPts val="0"/>
              </a:spcBef>
              <a:spcAft>
                <a:spcPts val="0"/>
              </a:spcAft>
              <a:buClr>
                <a:schemeClr val="dk2"/>
              </a:buClr>
              <a:buSzPts val="1800"/>
              <a:buFont typeface="Open Sans"/>
              <a:buAutoNum type="alphaUcPeriod"/>
            </a:pPr>
            <a:r>
              <a:rPr lang="en" sz="1800" b="1" dirty="0">
                <a:solidFill>
                  <a:schemeClr val="dk2"/>
                </a:solidFill>
                <a:latin typeface="Open Sans"/>
                <a:ea typeface="Open Sans"/>
                <a:cs typeface="Open Sans"/>
                <a:sym typeface="Open Sans"/>
              </a:rPr>
              <a:t>PROGRAM BLOCKS</a:t>
            </a:r>
            <a:endParaRPr sz="1800" b="1" dirty="0">
              <a:solidFill>
                <a:schemeClr val="dk2"/>
              </a:solidFill>
              <a:latin typeface="Open Sans"/>
              <a:ea typeface="Open Sans"/>
              <a:cs typeface="Open Sans"/>
              <a:sym typeface="Open Sans"/>
            </a:endParaRPr>
          </a:p>
          <a:p>
            <a:pPr marL="457200" lvl="0" indent="-342900" algn="l" rtl="0">
              <a:spcBef>
                <a:spcPts val="0"/>
              </a:spcBef>
              <a:spcAft>
                <a:spcPts val="0"/>
              </a:spcAft>
              <a:buClr>
                <a:schemeClr val="dk2"/>
              </a:buClr>
              <a:buSzPts val="1800"/>
              <a:buFont typeface="Open Sans"/>
              <a:buAutoNum type="alphaUcPeriod"/>
            </a:pPr>
            <a:r>
              <a:rPr lang="en" sz="1800" b="1" dirty="0">
                <a:solidFill>
                  <a:schemeClr val="dk2"/>
                </a:solidFill>
                <a:latin typeface="Open Sans"/>
                <a:ea typeface="Open Sans"/>
                <a:cs typeface="Open Sans"/>
                <a:sym typeface="Open Sans"/>
              </a:rPr>
              <a:t>PROGRAM PAGE</a:t>
            </a:r>
            <a:endParaRPr sz="1800" b="1" dirty="0">
              <a:solidFill>
                <a:schemeClr val="dk2"/>
              </a:solidFill>
              <a:latin typeface="Open Sans"/>
              <a:ea typeface="Open Sans"/>
              <a:cs typeface="Open Sans"/>
              <a:sym typeface="Open Sans"/>
            </a:endParaRPr>
          </a:p>
          <a:p>
            <a:pPr marL="457200" lvl="0" indent="-342900" algn="l" rtl="0">
              <a:spcBef>
                <a:spcPts val="0"/>
              </a:spcBef>
              <a:spcAft>
                <a:spcPts val="0"/>
              </a:spcAft>
              <a:buClr>
                <a:schemeClr val="dk2"/>
              </a:buClr>
              <a:buSzPts val="1800"/>
              <a:buFont typeface="Open Sans"/>
              <a:buAutoNum type="alphaUcPeriod"/>
            </a:pPr>
            <a:r>
              <a:rPr lang="en" sz="1800" b="1" dirty="0">
                <a:solidFill>
                  <a:schemeClr val="dk2"/>
                </a:solidFill>
                <a:latin typeface="Open Sans"/>
                <a:ea typeface="Open Sans"/>
                <a:cs typeface="Open Sans"/>
                <a:sym typeface="Open Sans"/>
              </a:rPr>
              <a:t>TOGGLE BETWEEN BLOCKS AND JAVA FORMAT FOR PROGRAM</a:t>
            </a:r>
            <a:endParaRPr sz="1800" b="1" dirty="0">
              <a:solidFill>
                <a:schemeClr val="dk2"/>
              </a:solidFill>
              <a:latin typeface="Open Sans"/>
              <a:ea typeface="Open Sans"/>
              <a:cs typeface="Open Sans"/>
              <a:sym typeface="Open Sans"/>
            </a:endParaRPr>
          </a:p>
          <a:p>
            <a:pPr marL="457200" lvl="0" indent="-342900" algn="l" rtl="0">
              <a:spcBef>
                <a:spcPts val="0"/>
              </a:spcBef>
              <a:spcAft>
                <a:spcPts val="0"/>
              </a:spcAft>
              <a:buClr>
                <a:schemeClr val="dk2"/>
              </a:buClr>
              <a:buSzPts val="1800"/>
              <a:buFont typeface="Open Sans"/>
              <a:buAutoNum type="alphaUcPeriod"/>
            </a:pPr>
            <a:r>
              <a:rPr lang="en" sz="1800" b="1" dirty="0">
                <a:solidFill>
                  <a:schemeClr val="dk2"/>
                </a:solidFill>
                <a:latin typeface="Open Sans"/>
                <a:ea typeface="Open Sans"/>
                <a:cs typeface="Open Sans"/>
                <a:sym typeface="Open Sans"/>
              </a:rPr>
              <a:t>SHARING PROGRAMS </a:t>
            </a:r>
            <a:endParaRPr sz="1800" b="1" dirty="0">
              <a:solidFill>
                <a:schemeClr val="dk2"/>
              </a:solidFill>
              <a:latin typeface="Open Sans"/>
              <a:ea typeface="Open Sans"/>
              <a:cs typeface="Open Sans"/>
              <a:sym typeface="Open Sans"/>
            </a:endParaRPr>
          </a:p>
          <a:p>
            <a:pPr marL="457200" lvl="0" indent="-342900" algn="l" rtl="0">
              <a:spcBef>
                <a:spcPts val="0"/>
              </a:spcBef>
              <a:spcAft>
                <a:spcPts val="0"/>
              </a:spcAft>
              <a:buClr>
                <a:schemeClr val="dk2"/>
              </a:buClr>
              <a:buSzPts val="1800"/>
              <a:buFont typeface="Open Sans"/>
              <a:buAutoNum type="alphaUcPeriod"/>
            </a:pPr>
            <a:r>
              <a:rPr lang="en" sz="1800" b="1" dirty="0">
                <a:solidFill>
                  <a:schemeClr val="dk2"/>
                </a:solidFill>
                <a:latin typeface="Open Sans"/>
                <a:ea typeface="Open Sans"/>
                <a:cs typeface="Open Sans"/>
                <a:sym typeface="Open Sans"/>
              </a:rPr>
              <a:t>FOR DOWNLOADING CREATED PROGRAM</a:t>
            </a:r>
            <a:endParaRPr sz="1800" b="1" dirty="0">
              <a:solidFill>
                <a:schemeClr val="dk2"/>
              </a:solidFill>
              <a:latin typeface="Open Sans"/>
              <a:ea typeface="Open Sans"/>
              <a:cs typeface="Open Sans"/>
              <a:sym typeface="Open Sans"/>
            </a:endParaRPr>
          </a:p>
        </p:txBody>
      </p:sp>
      <p:sp>
        <p:nvSpPr>
          <p:cNvPr id="381" name="Google Shape;381;p49"/>
          <p:cNvSpPr txBox="1"/>
          <p:nvPr/>
        </p:nvSpPr>
        <p:spPr>
          <a:xfrm>
            <a:off x="1029825" y="3219450"/>
            <a:ext cx="726300" cy="5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300" b="1" dirty="0">
                <a:solidFill>
                  <a:schemeClr val="dk2"/>
                </a:solidFill>
                <a:latin typeface="Open Sans"/>
                <a:ea typeface="Open Sans"/>
                <a:cs typeface="Open Sans"/>
                <a:sym typeface="Open Sans"/>
              </a:rPr>
              <a:t>A</a:t>
            </a:r>
            <a:endParaRPr sz="3300" b="1" dirty="0">
              <a:solidFill>
                <a:schemeClr val="dk2"/>
              </a:solidFill>
              <a:latin typeface="Open Sans"/>
              <a:ea typeface="Open Sans"/>
              <a:cs typeface="Open Sans"/>
              <a:sym typeface="Open Sans"/>
            </a:endParaRPr>
          </a:p>
        </p:txBody>
      </p:sp>
      <p:sp>
        <p:nvSpPr>
          <p:cNvPr id="382" name="Google Shape;382;p49"/>
          <p:cNvSpPr txBox="1"/>
          <p:nvPr/>
        </p:nvSpPr>
        <p:spPr>
          <a:xfrm>
            <a:off x="2553825" y="1847850"/>
            <a:ext cx="726300" cy="5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300" b="1" dirty="0">
                <a:solidFill>
                  <a:schemeClr val="dk2"/>
                </a:solidFill>
                <a:latin typeface="Open Sans"/>
                <a:ea typeface="Open Sans"/>
                <a:cs typeface="Open Sans"/>
                <a:sym typeface="Open Sans"/>
              </a:rPr>
              <a:t>B</a:t>
            </a:r>
            <a:endParaRPr sz="3300" b="1" dirty="0">
              <a:solidFill>
                <a:schemeClr val="dk2"/>
              </a:solidFill>
              <a:latin typeface="Open Sans"/>
              <a:ea typeface="Open Sans"/>
              <a:cs typeface="Open Sans"/>
              <a:sym typeface="Open Sans"/>
            </a:endParaRPr>
          </a:p>
        </p:txBody>
      </p:sp>
      <p:sp>
        <p:nvSpPr>
          <p:cNvPr id="383" name="Google Shape;383;p49"/>
          <p:cNvSpPr txBox="1"/>
          <p:nvPr/>
        </p:nvSpPr>
        <p:spPr>
          <a:xfrm>
            <a:off x="3239625" y="621000"/>
            <a:ext cx="726300" cy="456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300" b="1" dirty="0">
                <a:solidFill>
                  <a:schemeClr val="lt1"/>
                </a:solidFill>
                <a:latin typeface="Open Sans"/>
                <a:ea typeface="Open Sans"/>
                <a:cs typeface="Open Sans"/>
                <a:sym typeface="Open Sans"/>
              </a:rPr>
              <a:t>C</a:t>
            </a:r>
            <a:endParaRPr sz="3300" b="1" dirty="0">
              <a:solidFill>
                <a:schemeClr val="lt1"/>
              </a:solidFill>
              <a:latin typeface="Open Sans"/>
              <a:ea typeface="Open Sans"/>
              <a:cs typeface="Open Sans"/>
              <a:sym typeface="Open Sans"/>
            </a:endParaRPr>
          </a:p>
        </p:txBody>
      </p:sp>
      <p:sp>
        <p:nvSpPr>
          <p:cNvPr id="384" name="Google Shape;384;p49"/>
          <p:cNvSpPr txBox="1"/>
          <p:nvPr/>
        </p:nvSpPr>
        <p:spPr>
          <a:xfrm>
            <a:off x="5982825" y="628650"/>
            <a:ext cx="726300" cy="5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300" b="1" dirty="0">
                <a:solidFill>
                  <a:schemeClr val="dk2"/>
                </a:solidFill>
                <a:latin typeface="Open Sans"/>
                <a:ea typeface="Open Sans"/>
                <a:cs typeface="Open Sans"/>
                <a:sym typeface="Open Sans"/>
              </a:rPr>
              <a:t>B</a:t>
            </a:r>
            <a:endParaRPr sz="3300" b="1" dirty="0">
              <a:solidFill>
                <a:schemeClr val="dk2"/>
              </a:solidFill>
              <a:latin typeface="Open Sans"/>
              <a:ea typeface="Open Sans"/>
              <a:cs typeface="Open Sans"/>
              <a:sym typeface="Open Sans"/>
            </a:endParaRPr>
          </a:p>
        </p:txBody>
      </p:sp>
      <p:sp>
        <p:nvSpPr>
          <p:cNvPr id="385" name="Google Shape;385;p49"/>
          <p:cNvSpPr txBox="1"/>
          <p:nvPr/>
        </p:nvSpPr>
        <p:spPr>
          <a:xfrm>
            <a:off x="6115075" y="621000"/>
            <a:ext cx="726300" cy="4560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300" b="1" dirty="0">
                <a:solidFill>
                  <a:schemeClr val="lt1"/>
                </a:solidFill>
                <a:latin typeface="Open Sans"/>
                <a:ea typeface="Open Sans"/>
                <a:cs typeface="Open Sans"/>
                <a:sym typeface="Open Sans"/>
              </a:rPr>
              <a:t>D</a:t>
            </a:r>
            <a:endParaRPr sz="3300" b="1" dirty="0">
              <a:solidFill>
                <a:schemeClr val="lt1"/>
              </a:solidFill>
              <a:latin typeface="Open Sans"/>
              <a:ea typeface="Open Sans"/>
              <a:cs typeface="Open Sans"/>
              <a:sym typeface="Open Sans"/>
            </a:endParaRPr>
          </a:p>
        </p:txBody>
      </p:sp>
      <p:sp>
        <p:nvSpPr>
          <p:cNvPr id="386" name="Google Shape;386;p49"/>
          <p:cNvSpPr txBox="1"/>
          <p:nvPr/>
        </p:nvSpPr>
        <p:spPr>
          <a:xfrm>
            <a:off x="1182225" y="4438650"/>
            <a:ext cx="726300" cy="5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300" b="1" dirty="0">
                <a:solidFill>
                  <a:schemeClr val="dk2"/>
                </a:solidFill>
                <a:latin typeface="Open Sans"/>
                <a:ea typeface="Open Sans"/>
                <a:cs typeface="Open Sans"/>
                <a:sym typeface="Open Sans"/>
              </a:rPr>
              <a:t>E</a:t>
            </a:r>
            <a:endParaRPr sz="3300" b="1" dirty="0">
              <a:solidFill>
                <a:schemeClr val="dk2"/>
              </a:solidFill>
              <a:latin typeface="Open Sans"/>
              <a:ea typeface="Open Sans"/>
              <a:cs typeface="Open Sans"/>
              <a:sym typeface="Open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50"/>
          <p:cNvSpPr txBox="1">
            <a:spLocks noGrp="1"/>
          </p:cNvSpPr>
          <p:nvPr>
            <p:ph type="title"/>
          </p:nvPr>
        </p:nvSpPr>
        <p:spPr>
          <a:xfrm>
            <a:off x="0" y="3480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4000"/>
              <a:buNone/>
            </a:pPr>
            <a:r>
              <a:rPr lang="en" sz="4000" cap="small" dirty="0">
                <a:solidFill>
                  <a:srgbClr val="575F6D"/>
                </a:solidFill>
                <a:latin typeface="Open Sans"/>
                <a:ea typeface="Open Sans"/>
                <a:cs typeface="Open Sans"/>
                <a:sym typeface="Open Sans"/>
              </a:rPr>
              <a:t>Activity Part IIa – </a:t>
            </a:r>
            <a:r>
              <a:rPr lang="en" sz="4000" b="1" cap="small" dirty="0">
                <a:solidFill>
                  <a:srgbClr val="575F6D"/>
                </a:solidFill>
                <a:latin typeface="Open Sans"/>
                <a:ea typeface="Open Sans"/>
                <a:cs typeface="Open Sans"/>
                <a:sym typeface="Open Sans"/>
              </a:rPr>
              <a:t>For Students</a:t>
            </a: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
        <p:nvSpPr>
          <p:cNvPr id="392" name="Google Shape;392;p50"/>
          <p:cNvSpPr txBox="1"/>
          <p:nvPr/>
        </p:nvSpPr>
        <p:spPr>
          <a:xfrm>
            <a:off x="41450" y="394775"/>
            <a:ext cx="8947800" cy="709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2000"/>
              </a:spcBef>
              <a:spcAft>
                <a:spcPts val="600"/>
              </a:spcAft>
              <a:buNone/>
            </a:pPr>
            <a:r>
              <a:rPr lang="en" sz="3600" b="1" dirty="0">
                <a:solidFill>
                  <a:srgbClr val="1155CC"/>
                </a:solidFill>
                <a:latin typeface="Open Sans"/>
                <a:ea typeface="Open Sans"/>
                <a:cs typeface="Open Sans"/>
                <a:sym typeface="Open Sans"/>
              </a:rPr>
              <a:t>Getting Started: First Program</a:t>
            </a:r>
            <a:endParaRPr sz="2400" b="1" dirty="0">
              <a:solidFill>
                <a:schemeClr val="dk2"/>
              </a:solidFill>
              <a:latin typeface="Open Sans"/>
              <a:ea typeface="Open Sans"/>
              <a:cs typeface="Open Sans"/>
              <a:sym typeface="Open Sans"/>
            </a:endParaRPr>
          </a:p>
        </p:txBody>
      </p:sp>
      <p:sp>
        <p:nvSpPr>
          <p:cNvPr id="393" name="Google Shape;393;p50"/>
          <p:cNvSpPr txBox="1"/>
          <p:nvPr/>
        </p:nvSpPr>
        <p:spPr>
          <a:xfrm>
            <a:off x="41450" y="1323325"/>
            <a:ext cx="9102600" cy="275713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500"/>
              </a:spcBef>
              <a:spcAft>
                <a:spcPts val="0"/>
              </a:spcAft>
              <a:buClr>
                <a:schemeClr val="dk1"/>
              </a:buClr>
              <a:buSzPts val="1100"/>
              <a:buFont typeface="Arial"/>
              <a:buNone/>
            </a:pPr>
            <a:r>
              <a:rPr lang="en" sz="1500" dirty="0">
                <a:solidFill>
                  <a:schemeClr val="dk1"/>
                </a:solidFill>
                <a:latin typeface="Open Sans"/>
                <a:ea typeface="Open Sans"/>
                <a:cs typeface="Open Sans"/>
                <a:sym typeface="Open Sans"/>
              </a:rPr>
              <a:t>Step 1: Go to Page 8 of the supplied booklet and practice with the DANCE LIKE A BEE!</a:t>
            </a:r>
            <a:endParaRPr sz="1500" dirty="0">
              <a:solidFill>
                <a:schemeClr val="dk1"/>
              </a:solidFill>
              <a:latin typeface="Open Sans"/>
              <a:ea typeface="Open Sans"/>
              <a:cs typeface="Open Sans"/>
              <a:sym typeface="Open Sans"/>
            </a:endParaRPr>
          </a:p>
          <a:p>
            <a:pPr marL="0" lvl="0" indent="0" algn="l" rtl="0">
              <a:lnSpc>
                <a:spcPct val="115000"/>
              </a:lnSpc>
              <a:spcBef>
                <a:spcPts val="500"/>
              </a:spcBef>
              <a:spcAft>
                <a:spcPts val="0"/>
              </a:spcAft>
              <a:buClr>
                <a:schemeClr val="dk1"/>
              </a:buClr>
              <a:buSzPts val="1100"/>
              <a:buFont typeface="Arial"/>
              <a:buNone/>
            </a:pPr>
            <a:r>
              <a:rPr lang="en" sz="1500" dirty="0">
                <a:solidFill>
                  <a:schemeClr val="dk1"/>
                </a:solidFill>
                <a:latin typeface="Open Sans"/>
                <a:ea typeface="Open Sans"/>
                <a:cs typeface="Open Sans"/>
                <a:sym typeface="Open Sans"/>
              </a:rPr>
              <a:t>Step 2: Page 9 gives the flowchart of what the program is meant to do. </a:t>
            </a:r>
            <a:r>
              <a:rPr lang="en" sz="1500" b="1" dirty="0">
                <a:solidFill>
                  <a:schemeClr val="dk1"/>
                </a:solidFill>
                <a:latin typeface="Open Sans"/>
                <a:ea typeface="Open Sans"/>
                <a:cs typeface="Open Sans"/>
                <a:sym typeface="Open Sans"/>
              </a:rPr>
              <a:t>NOTE: Always draw a flowchart for your program. This is a good practice skill; it helps you troubleshoot easily.</a:t>
            </a:r>
            <a:endParaRPr sz="1500" dirty="0">
              <a:solidFill>
                <a:schemeClr val="dk1"/>
              </a:solidFill>
              <a:latin typeface="Open Sans"/>
              <a:ea typeface="Open Sans"/>
              <a:cs typeface="Open Sans"/>
              <a:sym typeface="Open Sans"/>
            </a:endParaRPr>
          </a:p>
          <a:p>
            <a:pPr marL="0" lvl="0" indent="0" algn="l" rtl="0">
              <a:lnSpc>
                <a:spcPct val="115000"/>
              </a:lnSpc>
              <a:spcBef>
                <a:spcPts val="500"/>
              </a:spcBef>
              <a:spcAft>
                <a:spcPts val="0"/>
              </a:spcAft>
              <a:buClr>
                <a:schemeClr val="dk1"/>
              </a:buClr>
              <a:buSzPts val="1100"/>
              <a:buFont typeface="Arial"/>
              <a:buNone/>
            </a:pPr>
            <a:r>
              <a:rPr lang="en" sz="1500" dirty="0">
                <a:solidFill>
                  <a:schemeClr val="dk1"/>
                </a:solidFill>
                <a:latin typeface="Open Sans"/>
                <a:ea typeface="Open Sans"/>
                <a:cs typeface="Open Sans"/>
                <a:sym typeface="Open Sans"/>
              </a:rPr>
              <a:t>Step 3: Download the finished code.</a:t>
            </a:r>
            <a:endParaRPr sz="1500" dirty="0">
              <a:solidFill>
                <a:schemeClr val="dk1"/>
              </a:solidFill>
              <a:latin typeface="Open Sans"/>
              <a:ea typeface="Open Sans"/>
              <a:cs typeface="Open Sans"/>
              <a:sym typeface="Open Sans"/>
            </a:endParaRPr>
          </a:p>
          <a:p>
            <a:pPr marL="0" lvl="0" indent="0" algn="l" rtl="0">
              <a:lnSpc>
                <a:spcPct val="115000"/>
              </a:lnSpc>
              <a:spcBef>
                <a:spcPts val="500"/>
              </a:spcBef>
              <a:spcAft>
                <a:spcPts val="0"/>
              </a:spcAft>
              <a:buClr>
                <a:schemeClr val="dk1"/>
              </a:buClr>
              <a:buSzPts val="1100"/>
              <a:buFont typeface="Arial"/>
              <a:buNone/>
            </a:pPr>
            <a:r>
              <a:rPr lang="en" sz="1500" dirty="0">
                <a:solidFill>
                  <a:schemeClr val="dk1"/>
                </a:solidFill>
                <a:latin typeface="Open Sans"/>
                <a:ea typeface="Open Sans"/>
                <a:cs typeface="Open Sans"/>
                <a:sym typeface="Open Sans"/>
              </a:rPr>
              <a:t>Step 4: Remove the cable from the micro:bit.</a:t>
            </a:r>
            <a:endParaRPr sz="1500" dirty="0">
              <a:solidFill>
                <a:schemeClr val="dk1"/>
              </a:solidFill>
              <a:latin typeface="Open Sans"/>
              <a:ea typeface="Open Sans"/>
              <a:cs typeface="Open Sans"/>
              <a:sym typeface="Open Sans"/>
            </a:endParaRPr>
          </a:p>
          <a:p>
            <a:pPr marL="0" lvl="0" indent="0" algn="l" rtl="0">
              <a:lnSpc>
                <a:spcPct val="115000"/>
              </a:lnSpc>
              <a:spcBef>
                <a:spcPts val="500"/>
              </a:spcBef>
              <a:spcAft>
                <a:spcPts val="0"/>
              </a:spcAft>
              <a:buClr>
                <a:schemeClr val="dk1"/>
              </a:buClr>
              <a:buSzPts val="1100"/>
              <a:buFont typeface="Arial"/>
              <a:buNone/>
            </a:pPr>
            <a:r>
              <a:rPr lang="en" sz="1500" dirty="0">
                <a:solidFill>
                  <a:schemeClr val="dk1"/>
                </a:solidFill>
                <a:latin typeface="Open Sans"/>
                <a:ea typeface="Open Sans"/>
                <a:cs typeface="Open Sans"/>
                <a:sym typeface="Open Sans"/>
              </a:rPr>
              <a:t>Step 5: Attach the ‘brainbox’ to the cutebot with the </a:t>
            </a:r>
            <a:r>
              <a:rPr lang="en" sz="1500" b="1" dirty="0">
                <a:solidFill>
                  <a:schemeClr val="dk1"/>
                </a:solidFill>
                <a:latin typeface="Open Sans"/>
                <a:ea typeface="Open Sans"/>
                <a:cs typeface="Open Sans"/>
                <a:sym typeface="Open Sans"/>
              </a:rPr>
              <a:t>A and B buttons facing forward</a:t>
            </a:r>
            <a:r>
              <a:rPr lang="en" sz="1500" dirty="0">
                <a:solidFill>
                  <a:schemeClr val="dk1"/>
                </a:solidFill>
                <a:latin typeface="Open Sans"/>
                <a:ea typeface="Open Sans"/>
                <a:cs typeface="Open Sans"/>
                <a:sym typeface="Open Sans"/>
              </a:rPr>
              <a:t>! (Slide 38)</a:t>
            </a:r>
            <a:endParaRPr sz="1500" dirty="0">
              <a:solidFill>
                <a:schemeClr val="dk1"/>
              </a:solidFill>
              <a:latin typeface="Open Sans"/>
              <a:ea typeface="Open Sans"/>
              <a:cs typeface="Open Sans"/>
              <a:sym typeface="Open Sans"/>
            </a:endParaRPr>
          </a:p>
          <a:p>
            <a:pPr marL="0" lvl="0" indent="0" algn="l" rtl="0">
              <a:lnSpc>
                <a:spcPct val="115000"/>
              </a:lnSpc>
              <a:spcBef>
                <a:spcPts val="500"/>
              </a:spcBef>
              <a:spcAft>
                <a:spcPts val="0"/>
              </a:spcAft>
              <a:buClr>
                <a:schemeClr val="dk1"/>
              </a:buClr>
              <a:buSzPts val="1100"/>
              <a:buFont typeface="Arial"/>
              <a:buNone/>
            </a:pPr>
            <a:r>
              <a:rPr lang="en" sz="1500" dirty="0">
                <a:solidFill>
                  <a:schemeClr val="dk1"/>
                </a:solidFill>
                <a:latin typeface="Open Sans"/>
                <a:ea typeface="Open Sans"/>
                <a:cs typeface="Open Sans"/>
                <a:sym typeface="Open Sans"/>
              </a:rPr>
              <a:t>Step 6: Turn on robot. Hurray, you created your first code!</a:t>
            </a:r>
            <a:endParaRPr sz="1500" dirty="0">
              <a:solidFill>
                <a:schemeClr val="dk1"/>
              </a:solidFill>
              <a:latin typeface="Open Sans"/>
              <a:ea typeface="Open Sans"/>
              <a:cs typeface="Open Sans"/>
              <a:sym typeface="Open Sans"/>
            </a:endParaRPr>
          </a:p>
          <a:p>
            <a:pPr marL="0" lvl="0" indent="0" algn="l" rtl="0">
              <a:lnSpc>
                <a:spcPct val="115000"/>
              </a:lnSpc>
              <a:spcBef>
                <a:spcPts val="500"/>
              </a:spcBef>
              <a:spcAft>
                <a:spcPts val="0"/>
              </a:spcAft>
              <a:buClr>
                <a:schemeClr val="dk1"/>
              </a:buClr>
              <a:buSzPts val="1100"/>
              <a:buFont typeface="Arial"/>
              <a:buNone/>
            </a:pPr>
            <a:r>
              <a:rPr lang="en" sz="1500" dirty="0">
                <a:solidFill>
                  <a:schemeClr val="dk1"/>
                </a:solidFill>
                <a:latin typeface="Open Sans"/>
                <a:ea typeface="Open Sans"/>
                <a:cs typeface="Open Sans"/>
                <a:sym typeface="Open Sans"/>
              </a:rPr>
              <a:t>Step 7: </a:t>
            </a:r>
            <a:r>
              <a:rPr lang="en" sz="1500" b="1" dirty="0">
                <a:solidFill>
                  <a:schemeClr val="dk1"/>
                </a:solidFill>
                <a:latin typeface="Open Sans"/>
                <a:ea typeface="Open Sans"/>
                <a:cs typeface="Open Sans"/>
                <a:sym typeface="Open Sans"/>
              </a:rPr>
              <a:t>Try</a:t>
            </a:r>
            <a:r>
              <a:rPr lang="en" sz="1500" dirty="0">
                <a:solidFill>
                  <a:schemeClr val="dk1"/>
                </a:solidFill>
                <a:latin typeface="Open Sans"/>
                <a:ea typeface="Open Sans"/>
                <a:cs typeface="Open Sans"/>
                <a:sym typeface="Open Sans"/>
              </a:rPr>
              <a:t> adding </a:t>
            </a:r>
            <a:r>
              <a:rPr lang="en" sz="1500" b="1" dirty="0">
                <a:solidFill>
                  <a:schemeClr val="dk1"/>
                </a:solidFill>
                <a:latin typeface="Open Sans"/>
                <a:ea typeface="Open Sans"/>
                <a:cs typeface="Open Sans"/>
                <a:sym typeface="Open Sans"/>
              </a:rPr>
              <a:t>new codes</a:t>
            </a:r>
            <a:r>
              <a:rPr lang="en" sz="1500" dirty="0">
                <a:solidFill>
                  <a:schemeClr val="dk1"/>
                </a:solidFill>
                <a:latin typeface="Open Sans"/>
                <a:ea typeface="Open Sans"/>
                <a:cs typeface="Open Sans"/>
                <a:sym typeface="Open Sans"/>
              </a:rPr>
              <a:t> using the suggestions on </a:t>
            </a:r>
            <a:r>
              <a:rPr lang="en" sz="1500" b="1" dirty="0">
                <a:solidFill>
                  <a:schemeClr val="dk1"/>
                </a:solidFill>
                <a:latin typeface="Open Sans"/>
                <a:ea typeface="Open Sans"/>
                <a:cs typeface="Open Sans"/>
                <a:sym typeface="Open Sans"/>
              </a:rPr>
              <a:t>Page 14.</a:t>
            </a:r>
            <a:endParaRPr sz="1500" b="1" dirty="0">
              <a:solidFill>
                <a:schemeClr val="dk1"/>
              </a:solidFill>
              <a:latin typeface="Open Sans"/>
              <a:ea typeface="Open Sans"/>
              <a:cs typeface="Open Sans"/>
              <a:sym typeface="Open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1"/>
          <p:cNvSpPr txBox="1">
            <a:spLocks noGrp="1"/>
          </p:cNvSpPr>
          <p:nvPr>
            <p:ph type="title"/>
          </p:nvPr>
        </p:nvSpPr>
        <p:spPr>
          <a:xfrm>
            <a:off x="0" y="3480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4000"/>
              <a:buNone/>
            </a:pPr>
            <a:r>
              <a:rPr lang="en" sz="4000" cap="small" dirty="0">
                <a:solidFill>
                  <a:srgbClr val="575F6D"/>
                </a:solidFill>
                <a:latin typeface="Open Sans"/>
                <a:ea typeface="Open Sans"/>
                <a:cs typeface="Open Sans"/>
                <a:sym typeface="Open Sans"/>
              </a:rPr>
              <a:t>Activity Part IIa – </a:t>
            </a:r>
            <a:r>
              <a:rPr lang="en" sz="4000" b="1" cap="small" dirty="0">
                <a:solidFill>
                  <a:srgbClr val="575F6D"/>
                </a:solidFill>
                <a:latin typeface="Open Sans"/>
                <a:ea typeface="Open Sans"/>
                <a:cs typeface="Open Sans"/>
                <a:sym typeface="Open Sans"/>
              </a:rPr>
              <a:t>For Students</a:t>
            </a: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
        <p:nvSpPr>
          <p:cNvPr id="399" name="Google Shape;399;p51"/>
          <p:cNvSpPr txBox="1"/>
          <p:nvPr/>
        </p:nvSpPr>
        <p:spPr>
          <a:xfrm>
            <a:off x="55541" y="345300"/>
            <a:ext cx="8947800" cy="709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2000"/>
              </a:spcBef>
              <a:spcAft>
                <a:spcPts val="600"/>
              </a:spcAft>
              <a:buNone/>
            </a:pPr>
            <a:r>
              <a:rPr lang="en" sz="3600" dirty="0">
                <a:solidFill>
                  <a:srgbClr val="1155CC"/>
                </a:solidFill>
                <a:latin typeface="Open Sans"/>
                <a:ea typeface="Open Sans"/>
                <a:cs typeface="Open Sans"/>
                <a:sym typeface="Open Sans"/>
              </a:rPr>
              <a:t>Getting started</a:t>
            </a:r>
            <a:endParaRPr sz="2400" dirty="0">
              <a:solidFill>
                <a:schemeClr val="dk2"/>
              </a:solidFill>
              <a:latin typeface="Open Sans"/>
              <a:ea typeface="Open Sans"/>
              <a:cs typeface="Open Sans"/>
              <a:sym typeface="Open Sans"/>
            </a:endParaRPr>
          </a:p>
        </p:txBody>
      </p:sp>
      <p:sp>
        <p:nvSpPr>
          <p:cNvPr id="400" name="Google Shape;400;p51"/>
          <p:cNvSpPr txBox="1"/>
          <p:nvPr/>
        </p:nvSpPr>
        <p:spPr>
          <a:xfrm>
            <a:off x="4045325" y="899825"/>
            <a:ext cx="4997700" cy="37317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endParaRPr sz="2000"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r>
              <a:rPr lang="en" sz="2000" dirty="0">
                <a:solidFill>
                  <a:schemeClr val="dk1"/>
                </a:solidFill>
                <a:latin typeface="Open Sans"/>
                <a:ea typeface="Open Sans"/>
                <a:cs typeface="Open Sans"/>
                <a:sym typeface="Open Sans"/>
              </a:rPr>
              <a:t>Step 9: Slide the micro:bit into the middle of the robot, between the head and the batteries. </a:t>
            </a:r>
            <a:r>
              <a:rPr lang="en" sz="2000" b="1" dirty="0">
                <a:solidFill>
                  <a:schemeClr val="dk1"/>
                </a:solidFill>
                <a:latin typeface="Open Sans"/>
                <a:ea typeface="Open Sans"/>
                <a:cs typeface="Open Sans"/>
                <a:sym typeface="Open Sans"/>
              </a:rPr>
              <a:t>Make sure the strip of metal on the bottom is completely covered up, and the micro:bit’s lights are facing the front!</a:t>
            </a:r>
            <a:endParaRPr sz="2000" b="1"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2000"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2700" dirty="0">
              <a:latin typeface="Open Sans"/>
              <a:ea typeface="Open Sans"/>
              <a:cs typeface="Open Sans"/>
              <a:sym typeface="Open Sans"/>
            </a:endParaRPr>
          </a:p>
        </p:txBody>
      </p:sp>
      <p:sp>
        <p:nvSpPr>
          <p:cNvPr id="401" name="Google Shape;401;p51"/>
          <p:cNvSpPr txBox="1"/>
          <p:nvPr/>
        </p:nvSpPr>
        <p:spPr>
          <a:xfrm>
            <a:off x="41450" y="3844750"/>
            <a:ext cx="4054500" cy="88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300" dirty="0">
                <a:solidFill>
                  <a:schemeClr val="dk1"/>
                </a:solidFill>
                <a:latin typeface="Open Sans"/>
                <a:ea typeface="Open Sans"/>
                <a:cs typeface="Open Sans"/>
                <a:sym typeface="Open Sans"/>
              </a:rPr>
              <a:t>This is what the final setup would look like after you have put your program into the micro:bit chip, the brainbox of your robot.</a:t>
            </a:r>
            <a:endParaRPr sz="1800" dirty="0">
              <a:solidFill>
                <a:schemeClr val="dk2"/>
              </a:solidFill>
            </a:endParaRPr>
          </a:p>
        </p:txBody>
      </p:sp>
      <p:pic>
        <p:nvPicPr>
          <p:cNvPr id="402" name="Google Shape;402;p51"/>
          <p:cNvPicPr preferRelativeResize="0"/>
          <p:nvPr/>
        </p:nvPicPr>
        <p:blipFill rotWithShape="1">
          <a:blip r:embed="rId3">
            <a:alphaModFix/>
          </a:blip>
          <a:srcRect t="10570"/>
          <a:stretch/>
        </p:blipFill>
        <p:spPr>
          <a:xfrm>
            <a:off x="388050" y="1323326"/>
            <a:ext cx="3193350" cy="25756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2"/>
          <p:cNvSpPr txBox="1">
            <a:spLocks noGrp="1"/>
          </p:cNvSpPr>
          <p:nvPr>
            <p:ph type="title"/>
          </p:nvPr>
        </p:nvSpPr>
        <p:spPr>
          <a:xfrm>
            <a:off x="0" y="3480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4000"/>
              <a:buNone/>
            </a:pPr>
            <a:r>
              <a:rPr lang="en" sz="4000" cap="small" dirty="0">
                <a:solidFill>
                  <a:srgbClr val="575F6D"/>
                </a:solidFill>
                <a:latin typeface="Open Sans"/>
                <a:ea typeface="Open Sans"/>
                <a:cs typeface="Open Sans"/>
                <a:sym typeface="Open Sans"/>
              </a:rPr>
              <a:t>Activity Part IIa – </a:t>
            </a:r>
            <a:r>
              <a:rPr lang="en" sz="4000" b="1" cap="small" dirty="0">
                <a:solidFill>
                  <a:srgbClr val="575F6D"/>
                </a:solidFill>
                <a:latin typeface="Open Sans"/>
                <a:ea typeface="Open Sans"/>
                <a:cs typeface="Open Sans"/>
                <a:sym typeface="Open Sans"/>
              </a:rPr>
              <a:t>For Students</a:t>
            </a: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
        <p:nvSpPr>
          <p:cNvPr id="408" name="Google Shape;408;p52"/>
          <p:cNvSpPr txBox="1"/>
          <p:nvPr/>
        </p:nvSpPr>
        <p:spPr>
          <a:xfrm>
            <a:off x="39826" y="432545"/>
            <a:ext cx="8947800" cy="709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2000"/>
              </a:spcBef>
              <a:spcAft>
                <a:spcPts val="600"/>
              </a:spcAft>
              <a:buNone/>
            </a:pPr>
            <a:r>
              <a:rPr lang="en" sz="3600" dirty="0">
                <a:solidFill>
                  <a:srgbClr val="1155CC"/>
                </a:solidFill>
                <a:latin typeface="Open Sans"/>
                <a:ea typeface="Open Sans"/>
                <a:cs typeface="Open Sans"/>
                <a:sym typeface="Open Sans"/>
              </a:rPr>
              <a:t>Explaining the code</a:t>
            </a:r>
            <a:endParaRPr sz="2400" dirty="0">
              <a:solidFill>
                <a:schemeClr val="dk2"/>
              </a:solidFill>
              <a:latin typeface="Open Sans"/>
              <a:ea typeface="Open Sans"/>
              <a:cs typeface="Open Sans"/>
              <a:sym typeface="Open Sans"/>
            </a:endParaRPr>
          </a:p>
        </p:txBody>
      </p:sp>
      <p:sp>
        <p:nvSpPr>
          <p:cNvPr id="409" name="Google Shape;409;p52"/>
          <p:cNvSpPr txBox="1"/>
          <p:nvPr/>
        </p:nvSpPr>
        <p:spPr>
          <a:xfrm>
            <a:off x="4647416" y="1081275"/>
            <a:ext cx="4280452" cy="88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800" b="1" dirty="0">
                <a:solidFill>
                  <a:schemeClr val="dk1"/>
                </a:solidFill>
                <a:latin typeface="Open Sans"/>
                <a:ea typeface="Open Sans"/>
                <a:cs typeface="Open Sans"/>
                <a:sym typeface="Open Sans"/>
              </a:rPr>
              <a:t>Because the numbers are equal, this would produce a circular motion.</a:t>
            </a:r>
            <a:endParaRPr sz="2300" b="1" dirty="0">
              <a:solidFill>
                <a:schemeClr val="dk2"/>
              </a:solidFill>
            </a:endParaRPr>
          </a:p>
        </p:txBody>
      </p:sp>
      <p:pic>
        <p:nvPicPr>
          <p:cNvPr id="410" name="Google Shape;410;p52"/>
          <p:cNvPicPr preferRelativeResize="0"/>
          <p:nvPr/>
        </p:nvPicPr>
        <p:blipFill>
          <a:blip r:embed="rId3">
            <a:alphaModFix/>
          </a:blip>
          <a:stretch>
            <a:fillRect/>
          </a:stretch>
        </p:blipFill>
        <p:spPr>
          <a:xfrm>
            <a:off x="152400" y="1475725"/>
            <a:ext cx="4577599" cy="2362632"/>
          </a:xfrm>
          <a:prstGeom prst="rect">
            <a:avLst/>
          </a:prstGeom>
          <a:noFill/>
          <a:ln>
            <a:noFill/>
          </a:ln>
        </p:spPr>
      </p:pic>
      <p:sp>
        <p:nvSpPr>
          <p:cNvPr id="411" name="Google Shape;411;p52"/>
          <p:cNvSpPr txBox="1"/>
          <p:nvPr/>
        </p:nvSpPr>
        <p:spPr>
          <a:xfrm>
            <a:off x="4700700" y="2571750"/>
            <a:ext cx="4054500" cy="88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000" dirty="0">
                <a:solidFill>
                  <a:schemeClr val="dk1"/>
                </a:solidFill>
                <a:latin typeface="Open Sans"/>
                <a:ea typeface="Open Sans"/>
                <a:cs typeface="Open Sans"/>
                <a:sym typeface="Open Sans"/>
              </a:rPr>
              <a:t>What happens: </a:t>
            </a:r>
            <a:endParaRPr sz="2000" dirty="0">
              <a:solidFill>
                <a:schemeClr val="dk1"/>
              </a:solidFill>
              <a:latin typeface="Open Sans"/>
              <a:ea typeface="Open Sans"/>
              <a:cs typeface="Open Sans"/>
              <a:sym typeface="Open Sans"/>
            </a:endParaRPr>
          </a:p>
          <a:p>
            <a:pPr marL="457200" lvl="0" indent="-355600" algn="l" rtl="0">
              <a:lnSpc>
                <a:spcPct val="115000"/>
              </a:lnSpc>
              <a:spcBef>
                <a:spcPts val="0"/>
              </a:spcBef>
              <a:spcAft>
                <a:spcPts val="0"/>
              </a:spcAft>
              <a:buClr>
                <a:schemeClr val="dk1"/>
              </a:buClr>
              <a:buSzPts val="2000"/>
              <a:buFont typeface="Open Sans"/>
              <a:buAutoNum type="alphaLcPeriod"/>
            </a:pPr>
            <a:r>
              <a:rPr lang="en" sz="2000" dirty="0">
                <a:solidFill>
                  <a:schemeClr val="dk1"/>
                </a:solidFill>
                <a:latin typeface="Open Sans"/>
                <a:ea typeface="Open Sans"/>
                <a:cs typeface="Open Sans"/>
                <a:sym typeface="Open Sans"/>
              </a:rPr>
              <a:t>If both numbers are positive?</a:t>
            </a:r>
            <a:endParaRPr sz="2000" dirty="0">
              <a:solidFill>
                <a:schemeClr val="dk1"/>
              </a:solidFill>
              <a:latin typeface="Open Sans"/>
              <a:ea typeface="Open Sans"/>
              <a:cs typeface="Open Sans"/>
              <a:sym typeface="Open Sans"/>
            </a:endParaRPr>
          </a:p>
          <a:p>
            <a:pPr marL="457200" lvl="0" indent="-355600" algn="l" rtl="0">
              <a:lnSpc>
                <a:spcPct val="115000"/>
              </a:lnSpc>
              <a:spcBef>
                <a:spcPts val="0"/>
              </a:spcBef>
              <a:spcAft>
                <a:spcPts val="0"/>
              </a:spcAft>
              <a:buClr>
                <a:schemeClr val="dk1"/>
              </a:buClr>
              <a:buSzPts val="2000"/>
              <a:buFont typeface="Open Sans"/>
              <a:buAutoNum type="alphaLcPeriod"/>
            </a:pPr>
            <a:r>
              <a:rPr lang="en" sz="2000" dirty="0">
                <a:solidFill>
                  <a:schemeClr val="dk1"/>
                </a:solidFill>
                <a:latin typeface="Open Sans"/>
                <a:ea typeface="Open Sans"/>
                <a:cs typeface="Open Sans"/>
                <a:sym typeface="Open Sans"/>
              </a:rPr>
              <a:t>If the left number is smaller or greater than the right?</a:t>
            </a:r>
            <a:endParaRPr sz="2000" dirty="0">
              <a:solidFill>
                <a:schemeClr val="dk1"/>
              </a:solidFill>
              <a:latin typeface="Open Sans"/>
              <a:ea typeface="Open Sans"/>
              <a:cs typeface="Open Sans"/>
              <a:sym typeface="Open Sans"/>
            </a:endParaRPr>
          </a:p>
          <a:p>
            <a:pPr marL="457200" lvl="0" indent="-355600" algn="l" rtl="0">
              <a:lnSpc>
                <a:spcPct val="115000"/>
              </a:lnSpc>
              <a:spcBef>
                <a:spcPts val="0"/>
              </a:spcBef>
              <a:spcAft>
                <a:spcPts val="0"/>
              </a:spcAft>
              <a:buClr>
                <a:schemeClr val="dk1"/>
              </a:buClr>
              <a:buSzPts val="2000"/>
              <a:buFont typeface="Open Sans"/>
              <a:buAutoNum type="alphaLcPeriod"/>
            </a:pPr>
            <a:r>
              <a:rPr lang="en" sz="2000" dirty="0">
                <a:solidFill>
                  <a:schemeClr val="dk1"/>
                </a:solidFill>
                <a:latin typeface="Open Sans"/>
                <a:ea typeface="Open Sans"/>
                <a:cs typeface="Open Sans"/>
                <a:sym typeface="Open Sans"/>
              </a:rPr>
              <a:t>If both numbers are negative?</a:t>
            </a:r>
            <a:endParaRPr sz="2000"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None/>
            </a:pPr>
            <a:endParaRPr sz="2000" dirty="0">
              <a:solidFill>
                <a:schemeClr val="dk1"/>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75925" y="104075"/>
            <a:ext cx="9010800" cy="62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DAY 1 PRE-ASSESSMENT SHEET ANSWERS</a:t>
            </a:r>
            <a:endParaRPr sz="2400" b="1" dirty="0">
              <a:solidFill>
                <a:srgbClr val="6091BA"/>
              </a:solidFill>
              <a:latin typeface="Open Sans"/>
              <a:ea typeface="Open Sans"/>
              <a:cs typeface="Open Sans"/>
              <a:sym typeface="Open Sans"/>
            </a:endParaRPr>
          </a:p>
          <a:p>
            <a:pPr marL="0" lvl="0" indent="0" algn="l" rtl="0">
              <a:spcBef>
                <a:spcPts val="0"/>
              </a:spcBef>
              <a:spcAft>
                <a:spcPts val="0"/>
              </a:spcAft>
              <a:buNone/>
            </a:pPr>
            <a:r>
              <a:rPr lang="en" sz="2000" b="1" dirty="0">
                <a:solidFill>
                  <a:srgbClr val="6091BA"/>
                </a:solidFill>
                <a:latin typeface="Open Sans"/>
                <a:ea typeface="Open Sans"/>
                <a:cs typeface="Open Sans"/>
                <a:sym typeface="Open Sans"/>
              </a:rPr>
              <a:t>THE BRAIN IS A COMPUTER?</a:t>
            </a:r>
            <a:endParaRPr sz="1400" b="1" dirty="0">
              <a:solidFill>
                <a:srgbClr val="6091BA"/>
              </a:solidFill>
              <a:latin typeface="Open Sans"/>
              <a:ea typeface="Open Sans"/>
              <a:cs typeface="Open Sans"/>
              <a:sym typeface="Open Sans"/>
            </a:endParaRPr>
          </a:p>
          <a:p>
            <a:pPr marL="273050" lvl="0" indent="-273050" algn="l" rtl="0">
              <a:lnSpc>
                <a:spcPct val="80000"/>
              </a:lnSpc>
              <a:spcBef>
                <a:spcPts val="600"/>
              </a:spcBef>
              <a:spcAft>
                <a:spcPts val="0"/>
              </a:spcAft>
              <a:buClr>
                <a:srgbClr val="FE8637"/>
              </a:buClr>
              <a:buSzPts val="1260"/>
              <a:buFont typeface="Noto Sans Symbols"/>
              <a:buNone/>
            </a:pPr>
            <a:endParaRPr sz="1700" dirty="0">
              <a:solidFill>
                <a:srgbClr val="8D64AA"/>
              </a:solidFill>
              <a:latin typeface="Open Sans"/>
              <a:ea typeface="Open Sans"/>
              <a:cs typeface="Open Sans"/>
              <a:sym typeface="Open Sans"/>
            </a:endParaRPr>
          </a:p>
          <a:p>
            <a:pPr marL="457200" lvl="0" indent="-355600" algn="l" rtl="0">
              <a:spcBef>
                <a:spcPts val="0"/>
              </a:spcBef>
              <a:spcAft>
                <a:spcPts val="0"/>
              </a:spcAft>
              <a:buSzPts val="2000"/>
              <a:buFont typeface="Open Sans"/>
              <a:buAutoNum type="arabicPeriod"/>
            </a:pPr>
            <a:r>
              <a:rPr lang="en" sz="2000" dirty="0">
                <a:latin typeface="Open Sans"/>
                <a:ea typeface="Open Sans"/>
                <a:cs typeface="Open Sans"/>
                <a:sym typeface="Open Sans"/>
              </a:rPr>
              <a:t>Describe how your brain helps you command your arm to pick up a glass of juice.</a:t>
            </a:r>
            <a:endParaRPr sz="2000" dirty="0">
              <a:latin typeface="Open Sans"/>
              <a:ea typeface="Open Sans"/>
              <a:cs typeface="Open Sans"/>
              <a:sym typeface="Open Sans"/>
            </a:endParaRPr>
          </a:p>
          <a:p>
            <a:pPr marL="0" lvl="0" indent="0" algn="l" rtl="0">
              <a:spcBef>
                <a:spcPts val="0"/>
              </a:spcBef>
              <a:spcAft>
                <a:spcPts val="0"/>
              </a:spcAft>
              <a:buNone/>
            </a:pPr>
            <a:r>
              <a:rPr lang="en" sz="1800" dirty="0">
                <a:solidFill>
                  <a:srgbClr val="0000FF"/>
                </a:solidFill>
                <a:latin typeface="Open Sans"/>
                <a:ea typeface="Open Sans"/>
                <a:cs typeface="Open Sans"/>
                <a:sym typeface="Open Sans"/>
              </a:rPr>
              <a:t>Once your brain decides to pick up the glass, neurons in your motor cortex command the muscles in your hand to move appropriately and pick up the glass. In the process, your brain uses feedback from your eyes (such as whether it is going toward the glass, picking it up, etc.) and makes sure it is done as intended!</a:t>
            </a:r>
            <a:endParaRPr sz="1400" dirty="0">
              <a:solidFill>
                <a:srgbClr val="0000FF"/>
              </a:solidFill>
              <a:latin typeface="Open Sans"/>
              <a:ea typeface="Open Sans"/>
              <a:cs typeface="Open Sans"/>
              <a:sym typeface="Open Sans"/>
            </a:endParaRPr>
          </a:p>
          <a:p>
            <a:pPr marL="457200" lvl="0" indent="-304800" algn="l" rtl="0">
              <a:spcBef>
                <a:spcPts val="0"/>
              </a:spcBef>
              <a:spcAft>
                <a:spcPts val="0"/>
              </a:spcAft>
              <a:buClr>
                <a:schemeClr val="dk1"/>
              </a:buClr>
              <a:buSzPts val="1100"/>
              <a:buFont typeface="Arial"/>
              <a:buNone/>
            </a:pPr>
            <a:endParaRPr sz="2000" dirty="0">
              <a:latin typeface="Open Sans"/>
              <a:ea typeface="Open Sans"/>
              <a:cs typeface="Open Sans"/>
              <a:sym typeface="Open Sans"/>
            </a:endParaRPr>
          </a:p>
          <a:p>
            <a:pPr marL="457200" lvl="0" indent="-355600" algn="l" rtl="0">
              <a:spcBef>
                <a:spcPts val="0"/>
              </a:spcBef>
              <a:spcAft>
                <a:spcPts val="0"/>
              </a:spcAft>
              <a:buSzPts val="2000"/>
              <a:buFont typeface="+mj-lt"/>
              <a:buAutoNum type="arabicPeriod" startAt="2"/>
            </a:pPr>
            <a:r>
              <a:rPr lang="en" sz="2000" dirty="0">
                <a:latin typeface="Open Sans"/>
                <a:ea typeface="Open Sans"/>
                <a:cs typeface="Open Sans"/>
                <a:sym typeface="Open Sans"/>
              </a:rPr>
              <a:t>Your brain is the controller for your body. List four functions it performs.</a:t>
            </a:r>
            <a:endParaRPr sz="2000" dirty="0">
              <a:latin typeface="Open Sans"/>
              <a:ea typeface="Open Sans"/>
              <a:cs typeface="Open Sans"/>
              <a:sym typeface="Open Sans"/>
            </a:endParaRPr>
          </a:p>
          <a:p>
            <a:pPr marL="0" lvl="0" indent="0" algn="l" rtl="0">
              <a:spcBef>
                <a:spcPts val="0"/>
              </a:spcBef>
              <a:spcAft>
                <a:spcPts val="0"/>
              </a:spcAft>
              <a:buNone/>
            </a:pPr>
            <a:r>
              <a:rPr lang="en" sz="1800" dirty="0">
                <a:solidFill>
                  <a:srgbClr val="0000FF"/>
                </a:solidFill>
                <a:latin typeface="Open Sans"/>
                <a:ea typeface="Open Sans"/>
                <a:cs typeface="Open Sans"/>
                <a:sym typeface="Open Sans"/>
              </a:rPr>
              <a:t>Example answers: Breathing, pumping blood by controlling heart, walking, drawing, thinking, planning, memory, speaking, sensing, etc.</a:t>
            </a:r>
            <a:endParaRPr sz="1800" dirty="0">
              <a:solidFill>
                <a:srgbClr val="0000FF"/>
              </a:solidFill>
              <a:latin typeface="Open Sans"/>
              <a:ea typeface="Open Sans"/>
              <a:cs typeface="Open Sans"/>
              <a:sym typeface="Open Sans"/>
            </a:endParaRPr>
          </a:p>
          <a:p>
            <a:pPr marL="457200" lvl="0" indent="-304800" algn="l" rtl="0">
              <a:spcBef>
                <a:spcPts val="0"/>
              </a:spcBef>
              <a:spcAft>
                <a:spcPts val="0"/>
              </a:spcAft>
              <a:buClr>
                <a:schemeClr val="dk1"/>
              </a:buClr>
              <a:buSzPts val="1100"/>
              <a:buFont typeface="Arial"/>
              <a:buNone/>
            </a:pPr>
            <a:endParaRPr sz="2000" dirty="0">
              <a:latin typeface="Open Sans"/>
              <a:ea typeface="Open Sans"/>
              <a:cs typeface="Open Sans"/>
              <a:sym typeface="Open Sans"/>
            </a:endParaRPr>
          </a:p>
          <a:p>
            <a:pPr marL="457200" lvl="0" indent="-304800" algn="l" rtl="0">
              <a:spcBef>
                <a:spcPts val="0"/>
              </a:spcBef>
              <a:spcAft>
                <a:spcPts val="0"/>
              </a:spcAft>
              <a:buClr>
                <a:schemeClr val="dk1"/>
              </a:buClr>
              <a:buSzPts val="1100"/>
              <a:buFont typeface="Arial"/>
              <a:buNone/>
            </a:pPr>
            <a:endParaRPr sz="2000" dirty="0">
              <a:latin typeface="Open Sans"/>
              <a:ea typeface="Open Sans"/>
              <a:cs typeface="Open Sans"/>
              <a:sym typeface="Open Sans"/>
            </a:endParaRPr>
          </a:p>
          <a:p>
            <a:pPr marL="457200" lvl="0" indent="0" algn="l" rtl="0">
              <a:spcBef>
                <a:spcPts val="600"/>
              </a:spcBef>
              <a:spcAft>
                <a:spcPts val="0"/>
              </a:spcAft>
              <a:buClr>
                <a:schemeClr val="dk1"/>
              </a:buClr>
              <a:buSzPts val="1100"/>
              <a:buFont typeface="Arial"/>
              <a:buNone/>
            </a:pPr>
            <a:endParaRPr sz="2000" dirty="0">
              <a:latin typeface="Open Sans"/>
              <a:ea typeface="Open Sans"/>
              <a:cs typeface="Open Sans"/>
              <a:sym typeface="Open Sans"/>
            </a:endParaRPr>
          </a:p>
          <a:p>
            <a:pPr marL="457200" lvl="0" indent="0" algn="l" rtl="0">
              <a:spcBef>
                <a:spcPts val="600"/>
              </a:spcBef>
              <a:spcAft>
                <a:spcPts val="0"/>
              </a:spcAft>
              <a:buNone/>
            </a:pPr>
            <a:endParaRPr sz="2000" dirty="0">
              <a:solidFill>
                <a:srgbClr val="8D64A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3"/>
          <p:cNvSpPr txBox="1">
            <a:spLocks noGrp="1"/>
          </p:cNvSpPr>
          <p:nvPr>
            <p:ph type="title"/>
          </p:nvPr>
        </p:nvSpPr>
        <p:spPr>
          <a:xfrm>
            <a:off x="0" y="3480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4000"/>
              <a:buNone/>
            </a:pPr>
            <a:r>
              <a:rPr lang="en" sz="4000" cap="small" dirty="0">
                <a:solidFill>
                  <a:srgbClr val="575F6D"/>
                </a:solidFill>
                <a:latin typeface="Open Sans"/>
                <a:ea typeface="Open Sans"/>
                <a:cs typeface="Open Sans"/>
                <a:sym typeface="Open Sans"/>
              </a:rPr>
              <a:t>Activity Part IIb – </a:t>
            </a:r>
            <a:r>
              <a:rPr lang="en" sz="4000" b="1" cap="small" dirty="0">
                <a:solidFill>
                  <a:srgbClr val="575F6D"/>
                </a:solidFill>
                <a:latin typeface="Open Sans"/>
                <a:ea typeface="Open Sans"/>
                <a:cs typeface="Open Sans"/>
                <a:sym typeface="Open Sans"/>
              </a:rPr>
              <a:t>For Students</a:t>
            </a: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
        <p:nvSpPr>
          <p:cNvPr id="417" name="Google Shape;417;p53"/>
          <p:cNvSpPr txBox="1"/>
          <p:nvPr/>
        </p:nvSpPr>
        <p:spPr>
          <a:xfrm>
            <a:off x="98100" y="301200"/>
            <a:ext cx="8947800" cy="709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2000"/>
              </a:spcBef>
              <a:spcAft>
                <a:spcPts val="600"/>
              </a:spcAft>
              <a:buNone/>
            </a:pPr>
            <a:r>
              <a:rPr lang="en" sz="3600" dirty="0">
                <a:solidFill>
                  <a:srgbClr val="1155CC"/>
                </a:solidFill>
                <a:latin typeface="Open Sans"/>
                <a:ea typeface="Open Sans"/>
                <a:cs typeface="Open Sans"/>
                <a:sym typeface="Open Sans"/>
              </a:rPr>
              <a:t>Saving your code</a:t>
            </a:r>
            <a:endParaRPr sz="2400" dirty="0">
              <a:solidFill>
                <a:schemeClr val="dk2"/>
              </a:solidFill>
              <a:latin typeface="Open Sans"/>
              <a:ea typeface="Open Sans"/>
              <a:cs typeface="Open Sans"/>
              <a:sym typeface="Open Sans"/>
            </a:endParaRPr>
          </a:p>
        </p:txBody>
      </p:sp>
      <p:sp>
        <p:nvSpPr>
          <p:cNvPr id="418" name="Google Shape;418;p53"/>
          <p:cNvSpPr txBox="1"/>
          <p:nvPr/>
        </p:nvSpPr>
        <p:spPr>
          <a:xfrm>
            <a:off x="4620200" y="859400"/>
            <a:ext cx="4054500" cy="887400"/>
          </a:xfrm>
          <a:prstGeom prst="rect">
            <a:avLst/>
          </a:prstGeom>
          <a:noFill/>
          <a:ln>
            <a:noFill/>
          </a:ln>
        </p:spPr>
        <p:txBody>
          <a:bodyPr spcFirstLastPara="1" wrap="square" lIns="91425" tIns="91425" rIns="91425" bIns="91425" anchor="t" anchorCtr="0">
            <a:noAutofit/>
          </a:bodyPr>
          <a:lstStyle/>
          <a:p>
            <a:pPr marL="457200" lvl="0" indent="-374650" algn="l" rtl="0">
              <a:lnSpc>
                <a:spcPct val="115000"/>
              </a:lnSpc>
              <a:spcBef>
                <a:spcPts val="0"/>
              </a:spcBef>
              <a:spcAft>
                <a:spcPts val="0"/>
              </a:spcAft>
              <a:buClr>
                <a:schemeClr val="dk1"/>
              </a:buClr>
              <a:buSzPts val="2300"/>
              <a:buFont typeface="Open Sans"/>
              <a:buAutoNum type="arabicPeriod"/>
            </a:pPr>
            <a:r>
              <a:rPr lang="en" sz="2300" dirty="0">
                <a:solidFill>
                  <a:schemeClr val="dk1"/>
                </a:solidFill>
                <a:latin typeface="Open Sans"/>
                <a:ea typeface="Open Sans"/>
                <a:cs typeface="Open Sans"/>
                <a:sym typeface="Open Sans"/>
              </a:rPr>
              <a:t>Click on the share icon.</a:t>
            </a:r>
            <a:endParaRPr sz="2300" dirty="0">
              <a:solidFill>
                <a:schemeClr val="dk1"/>
              </a:solidFill>
              <a:latin typeface="Open Sans"/>
              <a:ea typeface="Open Sans"/>
              <a:cs typeface="Open Sans"/>
              <a:sym typeface="Open Sans"/>
            </a:endParaRPr>
          </a:p>
          <a:p>
            <a:pPr marL="457200" lvl="0" indent="-374650" algn="l" rtl="0">
              <a:lnSpc>
                <a:spcPct val="115000"/>
              </a:lnSpc>
              <a:spcBef>
                <a:spcPts val="0"/>
              </a:spcBef>
              <a:spcAft>
                <a:spcPts val="0"/>
              </a:spcAft>
              <a:buClr>
                <a:schemeClr val="dk1"/>
              </a:buClr>
              <a:buSzPts val="2300"/>
              <a:buFont typeface="Open Sans"/>
              <a:buAutoNum type="arabicPeriod"/>
            </a:pPr>
            <a:r>
              <a:rPr lang="en" sz="2300" dirty="0">
                <a:solidFill>
                  <a:schemeClr val="dk1"/>
                </a:solidFill>
                <a:latin typeface="Open Sans"/>
                <a:ea typeface="Open Sans"/>
                <a:cs typeface="Open Sans"/>
                <a:sym typeface="Open Sans"/>
              </a:rPr>
              <a:t>Give your project a name. (e.g., Your name and title of project/ challenge and date).</a:t>
            </a:r>
            <a:endParaRPr sz="2300" dirty="0">
              <a:solidFill>
                <a:schemeClr val="dk1"/>
              </a:solidFill>
              <a:latin typeface="Open Sans"/>
              <a:ea typeface="Open Sans"/>
              <a:cs typeface="Open Sans"/>
              <a:sym typeface="Open Sans"/>
            </a:endParaRPr>
          </a:p>
          <a:p>
            <a:pPr marL="457200" lvl="0" indent="-374650" algn="l" rtl="0">
              <a:lnSpc>
                <a:spcPct val="115000"/>
              </a:lnSpc>
              <a:spcBef>
                <a:spcPts val="0"/>
              </a:spcBef>
              <a:spcAft>
                <a:spcPts val="0"/>
              </a:spcAft>
              <a:buClr>
                <a:schemeClr val="dk1"/>
              </a:buClr>
              <a:buSzPts val="2300"/>
              <a:buFont typeface="Open Sans"/>
              <a:buAutoNum type="arabicPeriod"/>
            </a:pPr>
            <a:r>
              <a:rPr lang="en" sz="2300" dirty="0">
                <a:solidFill>
                  <a:schemeClr val="dk1"/>
                </a:solidFill>
                <a:latin typeface="Open Sans"/>
                <a:ea typeface="Open Sans"/>
                <a:cs typeface="Open Sans"/>
                <a:sym typeface="Open Sans"/>
              </a:rPr>
              <a:t>Write a short note.</a:t>
            </a:r>
            <a:endParaRPr sz="2300" dirty="0">
              <a:solidFill>
                <a:schemeClr val="dk1"/>
              </a:solidFill>
              <a:latin typeface="Open Sans"/>
              <a:ea typeface="Open Sans"/>
              <a:cs typeface="Open Sans"/>
              <a:sym typeface="Open Sans"/>
            </a:endParaRPr>
          </a:p>
          <a:p>
            <a:pPr marL="457200" lvl="0" indent="-374650" algn="l" rtl="0">
              <a:lnSpc>
                <a:spcPct val="115000"/>
              </a:lnSpc>
              <a:spcBef>
                <a:spcPts val="0"/>
              </a:spcBef>
              <a:spcAft>
                <a:spcPts val="0"/>
              </a:spcAft>
              <a:buClr>
                <a:schemeClr val="dk1"/>
              </a:buClr>
              <a:buSzPts val="2300"/>
              <a:buFont typeface="Open Sans"/>
              <a:buAutoNum type="arabicPeriod"/>
            </a:pPr>
            <a:r>
              <a:rPr lang="en" sz="2300" dirty="0">
                <a:solidFill>
                  <a:schemeClr val="dk1"/>
                </a:solidFill>
                <a:latin typeface="Open Sans"/>
                <a:ea typeface="Open Sans"/>
                <a:cs typeface="Open Sans"/>
                <a:sym typeface="Open Sans"/>
              </a:rPr>
              <a:t>Click copy link and save the link by emailing to yourself or to Google classroom.</a:t>
            </a:r>
            <a:endParaRPr sz="2300" dirty="0">
              <a:solidFill>
                <a:schemeClr val="dk1"/>
              </a:solidFill>
              <a:latin typeface="Open Sans"/>
              <a:ea typeface="Open Sans"/>
              <a:cs typeface="Open Sans"/>
              <a:sym typeface="Open Sans"/>
            </a:endParaRPr>
          </a:p>
        </p:txBody>
      </p:sp>
      <p:pic>
        <p:nvPicPr>
          <p:cNvPr id="419" name="Google Shape;419;p53"/>
          <p:cNvPicPr preferRelativeResize="0"/>
          <p:nvPr/>
        </p:nvPicPr>
        <p:blipFill rotWithShape="1">
          <a:blip r:embed="rId3">
            <a:alphaModFix/>
          </a:blip>
          <a:srcRect b="11063"/>
          <a:stretch/>
        </p:blipFill>
        <p:spPr>
          <a:xfrm>
            <a:off x="142325" y="1243775"/>
            <a:ext cx="4358875" cy="346829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4"/>
          <p:cNvSpPr txBox="1">
            <a:spLocks noGrp="1"/>
          </p:cNvSpPr>
          <p:nvPr>
            <p:ph type="title"/>
          </p:nvPr>
        </p:nvSpPr>
        <p:spPr>
          <a:xfrm>
            <a:off x="0" y="3480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4000"/>
              <a:buNone/>
            </a:pPr>
            <a:r>
              <a:rPr lang="en" sz="4000" cap="small" dirty="0">
                <a:solidFill>
                  <a:srgbClr val="575F6D"/>
                </a:solidFill>
                <a:latin typeface="Open Sans"/>
                <a:ea typeface="Open Sans"/>
                <a:cs typeface="Open Sans"/>
                <a:sym typeface="Open Sans"/>
              </a:rPr>
              <a:t>Activity Part IIb – </a:t>
            </a:r>
            <a:r>
              <a:rPr lang="en" sz="4000" b="1" cap="small" dirty="0">
                <a:solidFill>
                  <a:srgbClr val="575F6D"/>
                </a:solidFill>
                <a:latin typeface="Open Sans"/>
                <a:ea typeface="Open Sans"/>
                <a:cs typeface="Open Sans"/>
                <a:sym typeface="Open Sans"/>
              </a:rPr>
              <a:t>For Students</a:t>
            </a: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
        <p:nvSpPr>
          <p:cNvPr id="425" name="Google Shape;425;p54"/>
          <p:cNvSpPr txBox="1"/>
          <p:nvPr/>
        </p:nvSpPr>
        <p:spPr>
          <a:xfrm>
            <a:off x="41450" y="614125"/>
            <a:ext cx="8947800" cy="709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2000"/>
              </a:spcBef>
              <a:spcAft>
                <a:spcPts val="600"/>
              </a:spcAft>
              <a:buNone/>
            </a:pPr>
            <a:r>
              <a:rPr lang="en" sz="3600" b="1" dirty="0">
                <a:solidFill>
                  <a:srgbClr val="1155CC"/>
                </a:solidFill>
                <a:latin typeface="Open Sans"/>
                <a:ea typeface="Open Sans"/>
                <a:cs typeface="Open Sans"/>
                <a:sym typeface="Open Sans"/>
              </a:rPr>
              <a:t>EXTENSION (if there is time)</a:t>
            </a:r>
            <a:endParaRPr sz="2400" b="1" dirty="0">
              <a:solidFill>
                <a:schemeClr val="dk2"/>
              </a:solidFill>
              <a:latin typeface="Open Sans"/>
              <a:ea typeface="Open Sans"/>
              <a:cs typeface="Open Sans"/>
              <a:sym typeface="Open Sans"/>
            </a:endParaRPr>
          </a:p>
        </p:txBody>
      </p:sp>
      <p:sp>
        <p:nvSpPr>
          <p:cNvPr id="426" name="Google Shape;426;p54"/>
          <p:cNvSpPr txBox="1"/>
          <p:nvPr/>
        </p:nvSpPr>
        <p:spPr>
          <a:xfrm>
            <a:off x="223000" y="1323325"/>
            <a:ext cx="8532300" cy="665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Clr>
                <a:schemeClr val="dk1"/>
              </a:buClr>
              <a:buSzPts val="1100"/>
              <a:buFont typeface="Arial"/>
              <a:buNone/>
            </a:pPr>
            <a:r>
              <a:rPr lang="en" sz="1700" dirty="0">
                <a:solidFill>
                  <a:srgbClr val="3C78D8"/>
                </a:solidFill>
                <a:latin typeface="Open Sans"/>
                <a:ea typeface="Open Sans"/>
                <a:cs typeface="Open Sans"/>
                <a:sym typeface="Open Sans"/>
              </a:rPr>
              <a:t>Add new blocks </a:t>
            </a:r>
            <a:r>
              <a:rPr lang="en" sz="1700" b="1" dirty="0">
                <a:solidFill>
                  <a:srgbClr val="3C78D8"/>
                </a:solidFill>
                <a:latin typeface="Open Sans"/>
                <a:ea typeface="Open Sans"/>
                <a:cs typeface="Open Sans"/>
                <a:sym typeface="Open Sans"/>
              </a:rPr>
              <a:t> SEE PAGE 14</a:t>
            </a:r>
            <a:endParaRPr sz="1700" b="1" dirty="0">
              <a:solidFill>
                <a:srgbClr val="3C78D8"/>
              </a:solidFill>
              <a:latin typeface="Open Sans"/>
              <a:ea typeface="Open Sans"/>
              <a:cs typeface="Open Sans"/>
              <a:sym typeface="Open Sans"/>
            </a:endParaRPr>
          </a:p>
          <a:p>
            <a:pPr marL="0" lvl="0" indent="0" algn="l" rtl="0">
              <a:lnSpc>
                <a:spcPct val="115000"/>
              </a:lnSpc>
              <a:spcBef>
                <a:spcPts val="400"/>
              </a:spcBef>
              <a:spcAft>
                <a:spcPts val="0"/>
              </a:spcAft>
              <a:buClr>
                <a:schemeClr val="dk1"/>
              </a:buClr>
              <a:buSzPts val="1100"/>
              <a:buFont typeface="Arial"/>
              <a:buNone/>
            </a:pPr>
            <a:r>
              <a:rPr lang="en" dirty="0">
                <a:solidFill>
                  <a:schemeClr val="dk1"/>
                </a:solidFill>
                <a:latin typeface="Open Sans"/>
                <a:ea typeface="Open Sans"/>
                <a:cs typeface="Open Sans"/>
                <a:sym typeface="Open Sans"/>
              </a:rPr>
              <a:t>Take a look at the list of blocks and see which one you want to add to the program to make the robot do something different. There’s music, lights, and even radio communication so you can talk to other robots!</a:t>
            </a:r>
            <a:endParaRPr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Open Sans"/>
                <a:ea typeface="Open Sans"/>
                <a:cs typeface="Open Sans"/>
                <a:sym typeface="Open Sans"/>
              </a:rPr>
              <a:t>Here are some things you can try:</a:t>
            </a:r>
            <a:endParaRPr dirty="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dirty="0">
                <a:solidFill>
                  <a:schemeClr val="dk1"/>
                </a:solidFill>
                <a:latin typeface="Open Sans"/>
                <a:ea typeface="Open Sans"/>
                <a:cs typeface="Open Sans"/>
                <a:sym typeface="Open Sans"/>
              </a:rPr>
              <a:t>Play the “Middle C” note.</a:t>
            </a:r>
            <a:endParaRPr dirty="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dirty="0">
                <a:solidFill>
                  <a:schemeClr val="dk1"/>
                </a:solidFill>
                <a:latin typeface="Open Sans"/>
                <a:ea typeface="Open Sans"/>
                <a:cs typeface="Open Sans"/>
                <a:sym typeface="Open Sans"/>
              </a:rPr>
              <a:t>Trace out a shape of your choice (square, triangle) and then reverse directions.</a:t>
            </a:r>
            <a:endParaRPr dirty="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dirty="0">
                <a:solidFill>
                  <a:schemeClr val="dk1"/>
                </a:solidFill>
                <a:latin typeface="Open Sans"/>
                <a:ea typeface="Open Sans"/>
                <a:cs typeface="Open Sans"/>
                <a:sym typeface="Open Sans"/>
              </a:rPr>
              <a:t>Play a melody.</a:t>
            </a:r>
            <a:endParaRPr dirty="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dirty="0">
                <a:solidFill>
                  <a:schemeClr val="dk1"/>
                </a:solidFill>
                <a:latin typeface="Open Sans"/>
                <a:ea typeface="Open Sans"/>
                <a:cs typeface="Open Sans"/>
                <a:sym typeface="Open Sans"/>
              </a:rPr>
              <a:t>Play a “mysterious” sound.</a:t>
            </a:r>
            <a:endParaRPr dirty="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dirty="0">
                <a:solidFill>
                  <a:schemeClr val="dk1"/>
                </a:solidFill>
                <a:latin typeface="Open Sans"/>
                <a:ea typeface="Open Sans"/>
                <a:cs typeface="Open Sans"/>
                <a:sym typeface="Open Sans"/>
              </a:rPr>
              <a:t>Spin in one direction for 2 seconds, then reverse spin direction.</a:t>
            </a:r>
            <a:endParaRPr dirty="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dirty="0">
                <a:solidFill>
                  <a:schemeClr val="dk1"/>
                </a:solidFill>
                <a:latin typeface="Open Sans"/>
                <a:ea typeface="Open Sans"/>
                <a:cs typeface="Open Sans"/>
                <a:sym typeface="Open Sans"/>
              </a:rPr>
              <a:t>Spin while moving only one wheel.</a:t>
            </a:r>
            <a:endParaRPr dirty="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dirty="0">
                <a:solidFill>
                  <a:schemeClr val="dk1"/>
                </a:solidFill>
                <a:latin typeface="Open Sans"/>
                <a:ea typeface="Open Sans"/>
                <a:cs typeface="Open Sans"/>
                <a:sym typeface="Open Sans"/>
              </a:rPr>
              <a:t>Light up the LEDs on the micro:bit in a pattern of your choosing.</a:t>
            </a:r>
            <a:endParaRPr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2200" b="1" dirty="0">
                <a:solidFill>
                  <a:schemeClr val="dk2"/>
                </a:solidFill>
                <a:latin typeface="Open Sans"/>
                <a:ea typeface="Open Sans"/>
                <a:cs typeface="Open Sans"/>
                <a:sym typeface="Open Sans"/>
              </a:rPr>
              <a:t>PRACTICE WITH OTHER EXAMPLES IN LESSONS 2-4.</a:t>
            </a:r>
            <a:endParaRPr sz="2200" b="1" dirty="0">
              <a:solidFill>
                <a:schemeClr val="dk2"/>
              </a:solidFill>
              <a:latin typeface="Open Sans"/>
              <a:ea typeface="Open Sans"/>
              <a:cs typeface="Open Sans"/>
              <a:sym typeface="Open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Open Sans"/>
                <a:ea typeface="Open Sans"/>
                <a:cs typeface="Open Sans"/>
                <a:sym typeface="Open Sans"/>
              </a:rPr>
              <a:t>DAY 3</a:t>
            </a:r>
            <a:endParaRPr b="1" dirty="0">
              <a:latin typeface="Open Sans"/>
              <a:ea typeface="Open Sans"/>
              <a:cs typeface="Open Sans"/>
              <a:sym typeface="Open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6091BA"/>
        </a:solidFill>
        <a:effectLst/>
      </p:bgPr>
    </p:bg>
    <p:spTree>
      <p:nvGrpSpPr>
        <p:cNvPr id="1" name="Shape 435"/>
        <p:cNvGrpSpPr/>
        <p:nvPr/>
      </p:nvGrpSpPr>
      <p:grpSpPr>
        <a:xfrm>
          <a:off x="0" y="0"/>
          <a:ext cx="0" cy="0"/>
          <a:chOff x="0" y="0"/>
          <a:chExt cx="0" cy="0"/>
        </a:xfrm>
      </p:grpSpPr>
      <p:pic>
        <p:nvPicPr>
          <p:cNvPr id="436" name="Google Shape;436;p56"/>
          <p:cNvPicPr preferRelativeResize="0"/>
          <p:nvPr/>
        </p:nvPicPr>
        <p:blipFill rotWithShape="1">
          <a:blip r:embed="rId3">
            <a:alphaModFix amt="37000"/>
          </a:blip>
          <a:srcRect t="4925" b="-5448"/>
          <a:stretch/>
        </p:blipFill>
        <p:spPr>
          <a:xfrm>
            <a:off x="-46375" y="0"/>
            <a:ext cx="9190375" cy="5438549"/>
          </a:xfrm>
          <a:prstGeom prst="rect">
            <a:avLst/>
          </a:prstGeom>
          <a:noFill/>
          <a:ln>
            <a:noFill/>
          </a:ln>
        </p:spPr>
      </p:pic>
      <p:pic>
        <p:nvPicPr>
          <p:cNvPr id="437" name="Google Shape;437;p56"/>
          <p:cNvPicPr preferRelativeResize="0"/>
          <p:nvPr/>
        </p:nvPicPr>
        <p:blipFill rotWithShape="1">
          <a:blip r:embed="rId4">
            <a:alphaModFix/>
          </a:blip>
          <a:srcRect r="24184" b="3044"/>
          <a:stretch/>
        </p:blipFill>
        <p:spPr>
          <a:xfrm>
            <a:off x="160536" y="4663676"/>
            <a:ext cx="6689300" cy="390018"/>
          </a:xfrm>
          <a:prstGeom prst="rect">
            <a:avLst/>
          </a:prstGeom>
          <a:noFill/>
          <a:ln>
            <a:noFill/>
          </a:ln>
        </p:spPr>
      </p:pic>
      <p:pic>
        <p:nvPicPr>
          <p:cNvPr id="438" name="Google Shape;438;p56"/>
          <p:cNvPicPr preferRelativeResize="0"/>
          <p:nvPr/>
        </p:nvPicPr>
        <p:blipFill rotWithShape="1">
          <a:blip r:embed="rId5">
            <a:alphaModFix/>
          </a:blip>
          <a:srcRect/>
          <a:stretch/>
        </p:blipFill>
        <p:spPr>
          <a:xfrm>
            <a:off x="484475" y="2670200"/>
            <a:ext cx="8175075" cy="1232750"/>
          </a:xfrm>
          <a:prstGeom prst="rect">
            <a:avLst/>
          </a:prstGeom>
          <a:noFill/>
          <a:ln>
            <a:noFill/>
          </a:ln>
        </p:spPr>
      </p:pic>
      <p:sp>
        <p:nvSpPr>
          <p:cNvPr id="439" name="Google Shape;439;p56"/>
          <p:cNvSpPr txBox="1"/>
          <p:nvPr/>
        </p:nvSpPr>
        <p:spPr>
          <a:xfrm>
            <a:off x="862625" y="2877750"/>
            <a:ext cx="7417800" cy="3057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 sz="1600" b="1" dirty="0">
                <a:solidFill>
                  <a:srgbClr val="FFFFFF"/>
                </a:solidFill>
                <a:latin typeface="Open Sans"/>
                <a:ea typeface="Open Sans"/>
                <a:cs typeface="Open Sans"/>
                <a:sym typeface="Open Sans"/>
              </a:rPr>
              <a:t>CHALLENGE 1:</a:t>
            </a:r>
            <a:endParaRPr sz="1600" b="1" dirty="0">
              <a:solidFill>
                <a:srgbClr val="FFFFFF"/>
              </a:solidFill>
              <a:latin typeface="Open Sans"/>
              <a:ea typeface="Open Sans"/>
              <a:cs typeface="Open Sans"/>
              <a:sym typeface="Open Sans"/>
            </a:endParaRPr>
          </a:p>
          <a:p>
            <a:pPr marL="0" marR="0" lvl="0" indent="0" algn="ctr" rtl="0">
              <a:lnSpc>
                <a:spcPct val="100000"/>
              </a:lnSpc>
              <a:spcBef>
                <a:spcPts val="0"/>
              </a:spcBef>
              <a:spcAft>
                <a:spcPts val="0"/>
              </a:spcAft>
              <a:buClr>
                <a:srgbClr val="000000"/>
              </a:buClr>
              <a:buSzPts val="1600"/>
              <a:buFont typeface="Arial"/>
              <a:buNone/>
            </a:pPr>
            <a:r>
              <a:rPr lang="en" sz="1600" b="1" dirty="0">
                <a:solidFill>
                  <a:srgbClr val="FFFFFF"/>
                </a:solidFill>
                <a:latin typeface="Open Sans"/>
                <a:ea typeface="Open Sans"/>
                <a:cs typeface="Open Sans"/>
                <a:sym typeface="Open Sans"/>
              </a:rPr>
              <a:t>Create a program that gets your Cutebot through the maze.</a:t>
            </a:r>
            <a:endParaRPr sz="1600" b="1" dirty="0">
              <a:solidFill>
                <a:srgbClr val="FFFFFF"/>
              </a:solidFill>
              <a:latin typeface="Open Sans"/>
              <a:ea typeface="Open Sans"/>
              <a:cs typeface="Open Sans"/>
              <a:sym typeface="Open Sans"/>
            </a:endParaRPr>
          </a:p>
        </p:txBody>
      </p:sp>
      <p:pic>
        <p:nvPicPr>
          <p:cNvPr id="440" name="Google Shape;440;p56"/>
          <p:cNvPicPr preferRelativeResize="0"/>
          <p:nvPr/>
        </p:nvPicPr>
        <p:blipFill rotWithShape="1">
          <a:blip r:embed="rId6">
            <a:alphaModFix/>
          </a:blip>
          <a:srcRect/>
          <a:stretch/>
        </p:blipFill>
        <p:spPr>
          <a:xfrm>
            <a:off x="724330" y="1607454"/>
            <a:ext cx="7695340" cy="935845"/>
          </a:xfrm>
          <a:prstGeom prst="rect">
            <a:avLst/>
          </a:prstGeom>
          <a:noFill/>
          <a:ln>
            <a:noFill/>
          </a:ln>
        </p:spPr>
      </p:pic>
      <p:pic>
        <p:nvPicPr>
          <p:cNvPr id="441" name="Google Shape;441;p56" descr="A white text on a black background&#10;&#10;Description automatically generated"/>
          <p:cNvPicPr preferRelativeResize="0"/>
          <p:nvPr/>
        </p:nvPicPr>
        <p:blipFill rotWithShape="1">
          <a:blip r:embed="rId7">
            <a:alphaModFix/>
          </a:blip>
          <a:srcRect/>
          <a:stretch/>
        </p:blipFill>
        <p:spPr>
          <a:xfrm>
            <a:off x="7207592" y="4530946"/>
            <a:ext cx="1830273" cy="60295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7"/>
          <p:cNvSpPr txBox="1">
            <a:spLocks noGrp="1"/>
          </p:cNvSpPr>
          <p:nvPr>
            <p:ph type="title"/>
          </p:nvPr>
        </p:nvSpPr>
        <p:spPr>
          <a:xfrm>
            <a:off x="0" y="3480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4000"/>
              <a:buNone/>
            </a:pPr>
            <a:r>
              <a:rPr lang="en" sz="4000" cap="small" dirty="0">
                <a:solidFill>
                  <a:srgbClr val="575F6D"/>
                </a:solidFill>
                <a:latin typeface="Open Sans"/>
                <a:ea typeface="Open Sans"/>
                <a:cs typeface="Open Sans"/>
                <a:sym typeface="Open Sans"/>
              </a:rPr>
              <a:t>Activity Part III – </a:t>
            </a:r>
            <a:r>
              <a:rPr lang="en" sz="4000" b="1" cap="small" dirty="0">
                <a:solidFill>
                  <a:srgbClr val="575F6D"/>
                </a:solidFill>
                <a:latin typeface="Open Sans"/>
                <a:ea typeface="Open Sans"/>
                <a:cs typeface="Open Sans"/>
                <a:sym typeface="Open Sans"/>
              </a:rPr>
              <a:t>For Teacher</a:t>
            </a: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
        <p:nvSpPr>
          <p:cNvPr id="447" name="Google Shape;447;p57"/>
          <p:cNvSpPr txBox="1"/>
          <p:nvPr/>
        </p:nvSpPr>
        <p:spPr>
          <a:xfrm>
            <a:off x="41450" y="957025"/>
            <a:ext cx="8947800" cy="1543200"/>
          </a:xfrm>
          <a:prstGeom prst="rect">
            <a:avLst/>
          </a:prstGeom>
          <a:noFill/>
          <a:ln>
            <a:noFill/>
          </a:ln>
        </p:spPr>
        <p:txBody>
          <a:bodyPr spcFirstLastPara="1" wrap="square" lIns="91425" tIns="91425" rIns="91425" bIns="91425" anchor="t" anchorCtr="0">
            <a:noAutofit/>
          </a:bodyPr>
          <a:lstStyle/>
          <a:p>
            <a:pPr marL="457200" lvl="0" indent="-322580" algn="l" rtl="0">
              <a:spcBef>
                <a:spcPts val="0"/>
              </a:spcBef>
              <a:spcAft>
                <a:spcPts val="0"/>
              </a:spcAft>
              <a:buClr>
                <a:srgbClr val="FE8637"/>
              </a:buClr>
              <a:buSzPts val="1480"/>
              <a:buFont typeface="Open Sans"/>
              <a:buChar char="●"/>
            </a:pPr>
            <a:r>
              <a:rPr lang="en" sz="2200" dirty="0">
                <a:solidFill>
                  <a:schemeClr val="dk1"/>
                </a:solidFill>
                <a:latin typeface="Open Sans"/>
                <a:ea typeface="Open Sans"/>
                <a:cs typeface="Open Sans"/>
                <a:sym typeface="Open Sans"/>
              </a:rPr>
              <a:t>Create a maze with wooden planks (or any other solid objects forming walls of the maze) – increase the size of the maze (add more turns) to increase difficulty.</a:t>
            </a:r>
            <a:endParaRPr sz="2200" dirty="0">
              <a:solidFill>
                <a:schemeClr val="dk1"/>
              </a:solidFill>
              <a:latin typeface="Open Sans"/>
              <a:ea typeface="Open Sans"/>
              <a:cs typeface="Open Sans"/>
              <a:sym typeface="Open Sans"/>
            </a:endParaRPr>
          </a:p>
          <a:p>
            <a:pPr marL="457200" lvl="0" indent="-322580" algn="l" rtl="0">
              <a:spcBef>
                <a:spcPts val="600"/>
              </a:spcBef>
              <a:spcAft>
                <a:spcPts val="0"/>
              </a:spcAft>
              <a:buClr>
                <a:srgbClr val="FE8637"/>
              </a:buClr>
              <a:buSzPts val="1480"/>
              <a:buFont typeface="Open Sans"/>
              <a:buChar char="●"/>
            </a:pPr>
            <a:r>
              <a:rPr lang="en" sz="2200" dirty="0">
                <a:solidFill>
                  <a:schemeClr val="dk1"/>
                </a:solidFill>
                <a:latin typeface="Open Sans"/>
                <a:ea typeface="Open Sans"/>
                <a:cs typeface="Open Sans"/>
                <a:sym typeface="Open Sans"/>
              </a:rPr>
              <a:t>Use the PowerPoint slides that follow (Slides 36-41) to review with the students how to program using the micro:bit platform.</a:t>
            </a:r>
            <a:endParaRPr sz="2200" dirty="0">
              <a:solidFill>
                <a:schemeClr val="dk1"/>
              </a:solidFill>
              <a:latin typeface="Open Sans"/>
              <a:ea typeface="Open Sans"/>
              <a:cs typeface="Open Sans"/>
              <a:sym typeface="Open Sans"/>
            </a:endParaRPr>
          </a:p>
          <a:p>
            <a:pPr marL="457200" lvl="0" indent="-322580" algn="l" rtl="0">
              <a:spcBef>
                <a:spcPts val="600"/>
              </a:spcBef>
              <a:spcAft>
                <a:spcPts val="0"/>
              </a:spcAft>
              <a:buClr>
                <a:srgbClr val="FE8637"/>
              </a:buClr>
              <a:buSzPts val="1480"/>
              <a:buFont typeface="Open Sans"/>
              <a:buChar char="●"/>
            </a:pPr>
            <a:r>
              <a:rPr lang="en" sz="2200" b="1" dirty="0">
                <a:solidFill>
                  <a:srgbClr val="FF0000"/>
                </a:solidFill>
                <a:latin typeface="Open Sans"/>
                <a:ea typeface="Open Sans"/>
                <a:cs typeface="Open Sans"/>
                <a:sym typeface="Open Sans"/>
              </a:rPr>
              <a:t>Engineering Design Challenge - Ask students to use the micro:bit platform to create programs to get their Cutebots through the maze (or to navigate the path) provided.  </a:t>
            </a:r>
            <a:endParaRPr sz="2200" b="1" dirty="0">
              <a:solidFill>
                <a:schemeClr val="dk1"/>
              </a:solidFill>
              <a:latin typeface="Open Sans"/>
              <a:ea typeface="Open Sans"/>
              <a:cs typeface="Open Sans"/>
              <a:sym typeface="Open Sans"/>
            </a:endParaRPr>
          </a:p>
          <a:p>
            <a:pPr marL="457200" lvl="0" indent="-322580" algn="l" rtl="0">
              <a:spcBef>
                <a:spcPts val="600"/>
              </a:spcBef>
              <a:spcAft>
                <a:spcPts val="0"/>
              </a:spcAft>
              <a:buClr>
                <a:srgbClr val="FE8637"/>
              </a:buClr>
              <a:buSzPts val="1480"/>
              <a:buFont typeface="Open Sans"/>
              <a:buChar char="●"/>
            </a:pPr>
            <a:r>
              <a:rPr lang="en" sz="2200" dirty="0">
                <a:solidFill>
                  <a:schemeClr val="dk1"/>
                </a:solidFill>
                <a:latin typeface="Open Sans"/>
                <a:ea typeface="Open Sans"/>
                <a:cs typeface="Open Sans"/>
                <a:sym typeface="Open Sans"/>
              </a:rPr>
              <a:t>Suggestion – Slides 36 through 41 can be printed and provided to the students so that they can use them to troubleshoot when they begin writing their programs or guided notes.</a:t>
            </a:r>
            <a:endParaRPr sz="1900" dirty="0">
              <a:solidFill>
                <a:schemeClr val="dk1"/>
              </a:solidFill>
              <a:latin typeface="Open Sans"/>
              <a:ea typeface="Open Sans"/>
              <a:cs typeface="Open Sans"/>
              <a:sym typeface="Open Sans"/>
            </a:endParaRPr>
          </a:p>
          <a:p>
            <a:pPr marL="0" lvl="0" indent="0" algn="l" rtl="0">
              <a:spcBef>
                <a:spcPts val="0"/>
              </a:spcBef>
              <a:spcAft>
                <a:spcPts val="0"/>
              </a:spcAft>
              <a:buNone/>
            </a:pPr>
            <a:endParaRPr sz="600" dirty="0">
              <a:solidFill>
                <a:schemeClr val="dk2"/>
              </a:solidFill>
              <a:latin typeface="Open Sans"/>
              <a:ea typeface="Open Sans"/>
              <a:cs typeface="Open Sans"/>
              <a:sym typeface="Open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58"/>
          <p:cNvSpPr txBox="1">
            <a:spLocks noGrp="1"/>
          </p:cNvSpPr>
          <p:nvPr>
            <p:ph type="title"/>
          </p:nvPr>
        </p:nvSpPr>
        <p:spPr>
          <a:xfrm>
            <a:off x="0" y="3480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4000"/>
              <a:buNone/>
            </a:pPr>
            <a:r>
              <a:rPr lang="en" sz="4000" cap="small" dirty="0">
                <a:solidFill>
                  <a:srgbClr val="575F6D"/>
                </a:solidFill>
                <a:latin typeface="Open Sans"/>
                <a:ea typeface="Open Sans"/>
                <a:cs typeface="Open Sans"/>
                <a:sym typeface="Open Sans"/>
              </a:rPr>
              <a:t>Activity Part III – </a:t>
            </a:r>
            <a:r>
              <a:rPr lang="en" sz="4000" b="1" cap="small" dirty="0">
                <a:solidFill>
                  <a:srgbClr val="575F6D"/>
                </a:solidFill>
                <a:latin typeface="Open Sans"/>
                <a:ea typeface="Open Sans"/>
                <a:cs typeface="Open Sans"/>
                <a:sym typeface="Open Sans"/>
              </a:rPr>
              <a:t>For Teacher</a:t>
            </a: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
        <p:nvSpPr>
          <p:cNvPr id="453" name="Google Shape;453;p58"/>
          <p:cNvSpPr txBox="1"/>
          <p:nvPr/>
        </p:nvSpPr>
        <p:spPr>
          <a:xfrm>
            <a:off x="41450" y="957025"/>
            <a:ext cx="8947800" cy="1543200"/>
          </a:xfrm>
          <a:prstGeom prst="rect">
            <a:avLst/>
          </a:prstGeom>
          <a:noFill/>
          <a:ln>
            <a:noFill/>
          </a:ln>
        </p:spPr>
        <p:txBody>
          <a:bodyPr spcFirstLastPara="1" wrap="square" lIns="91425" tIns="91425" rIns="91425" bIns="91425" anchor="t" anchorCtr="0">
            <a:noAutofit/>
          </a:bodyPr>
          <a:lstStyle/>
          <a:p>
            <a:pPr marL="457200" lvl="0" indent="-322580" algn="l" rtl="0">
              <a:spcBef>
                <a:spcPts val="600"/>
              </a:spcBef>
              <a:spcAft>
                <a:spcPts val="0"/>
              </a:spcAft>
              <a:buClr>
                <a:srgbClr val="FE8637"/>
              </a:buClr>
              <a:buSzPts val="1480"/>
              <a:buFont typeface="Open Sans"/>
              <a:buChar char="●"/>
            </a:pPr>
            <a:r>
              <a:rPr lang="en" sz="2200" b="1" dirty="0">
                <a:solidFill>
                  <a:srgbClr val="FF0000"/>
                </a:solidFill>
                <a:latin typeface="Open Sans"/>
                <a:ea typeface="Open Sans"/>
                <a:cs typeface="Open Sans"/>
                <a:sym typeface="Open Sans"/>
              </a:rPr>
              <a:t>Engineering Design Challenge - Ask students to use the micro:bit platform to create programs to get their Cutebots through the maze provided.  </a:t>
            </a:r>
            <a:endParaRPr sz="2200" b="1" dirty="0">
              <a:solidFill>
                <a:schemeClr val="dk1"/>
              </a:solidFill>
              <a:latin typeface="Open Sans"/>
              <a:ea typeface="Open Sans"/>
              <a:cs typeface="Open Sans"/>
              <a:sym typeface="Open Sans"/>
            </a:endParaRPr>
          </a:p>
          <a:p>
            <a:pPr marL="457200" lvl="0" indent="-322580" algn="l" rtl="0">
              <a:spcBef>
                <a:spcPts val="600"/>
              </a:spcBef>
              <a:spcAft>
                <a:spcPts val="0"/>
              </a:spcAft>
              <a:buClr>
                <a:srgbClr val="FE8637"/>
              </a:buClr>
              <a:buSzPts val="1480"/>
              <a:buFont typeface="Open Sans"/>
              <a:buChar char="●"/>
            </a:pPr>
            <a:r>
              <a:rPr lang="en" sz="2200" dirty="0">
                <a:solidFill>
                  <a:schemeClr val="dk1"/>
                </a:solidFill>
                <a:latin typeface="Open Sans"/>
                <a:ea typeface="Open Sans"/>
                <a:cs typeface="Open Sans"/>
                <a:sym typeface="Open Sans"/>
              </a:rPr>
              <a:t>Suggestion – hints</a:t>
            </a:r>
            <a:endParaRPr sz="600" dirty="0">
              <a:solidFill>
                <a:schemeClr val="dk2"/>
              </a:solidFill>
              <a:latin typeface="Open Sans"/>
              <a:ea typeface="Open Sans"/>
              <a:cs typeface="Open Sans"/>
              <a:sym typeface="Open Sans"/>
            </a:endParaRPr>
          </a:p>
        </p:txBody>
      </p:sp>
      <p:pic>
        <p:nvPicPr>
          <p:cNvPr id="454" name="Google Shape;454;p58"/>
          <p:cNvPicPr preferRelativeResize="0"/>
          <p:nvPr/>
        </p:nvPicPr>
        <p:blipFill>
          <a:blip r:embed="rId3">
            <a:alphaModFix/>
          </a:blip>
          <a:stretch>
            <a:fillRect/>
          </a:stretch>
        </p:blipFill>
        <p:spPr>
          <a:xfrm>
            <a:off x="507625" y="2571750"/>
            <a:ext cx="5118900" cy="2119950"/>
          </a:xfrm>
          <a:prstGeom prst="rect">
            <a:avLst/>
          </a:prstGeom>
          <a:noFill/>
          <a:ln>
            <a:noFill/>
          </a:ln>
        </p:spPr>
      </p:pic>
      <p:sp>
        <p:nvSpPr>
          <p:cNvPr id="455" name="Google Shape;455;p58"/>
          <p:cNvSpPr txBox="1"/>
          <p:nvPr/>
        </p:nvSpPr>
        <p:spPr>
          <a:xfrm>
            <a:off x="4842075" y="2038525"/>
            <a:ext cx="3780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2"/>
                </a:solidFill>
              </a:rPr>
              <a:t>Ask the following prompts</a:t>
            </a:r>
            <a:endParaRPr sz="1800" dirty="0">
              <a:solidFill>
                <a:schemeClr val="dk2"/>
              </a:solidFill>
            </a:endParaRPr>
          </a:p>
        </p:txBody>
      </p:sp>
      <p:sp>
        <p:nvSpPr>
          <p:cNvPr id="456" name="Google Shape;456;p58"/>
          <p:cNvSpPr txBox="1"/>
          <p:nvPr/>
        </p:nvSpPr>
        <p:spPr>
          <a:xfrm>
            <a:off x="5769900" y="2594150"/>
            <a:ext cx="3177000" cy="5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2"/>
                </a:solidFill>
              </a:rPr>
              <a:t>What sensors might you use? Ultrasound or linetracker?</a:t>
            </a:r>
            <a:endParaRPr sz="1800" dirty="0">
              <a:solidFill>
                <a:schemeClr val="dk2"/>
              </a:solidFill>
            </a:endParaRPr>
          </a:p>
          <a:p>
            <a:pPr marL="0" lvl="0" indent="0" algn="l" rtl="0">
              <a:spcBef>
                <a:spcPts val="0"/>
              </a:spcBef>
              <a:spcAft>
                <a:spcPts val="0"/>
              </a:spcAft>
              <a:buNone/>
            </a:pPr>
            <a:r>
              <a:rPr lang="en" sz="1800" dirty="0">
                <a:solidFill>
                  <a:schemeClr val="dk2"/>
                </a:solidFill>
              </a:rPr>
              <a:t>What is the robot doing at each point? (while, if else?)</a:t>
            </a:r>
            <a:endParaRPr sz="1800" dirty="0">
              <a:solidFill>
                <a:schemeClr val="dk2"/>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59"/>
          <p:cNvSpPr txBox="1">
            <a:spLocks noGrp="1"/>
          </p:cNvSpPr>
          <p:nvPr>
            <p:ph type="title"/>
          </p:nvPr>
        </p:nvSpPr>
        <p:spPr>
          <a:xfrm>
            <a:off x="0" y="3480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4000"/>
              <a:buNone/>
            </a:pPr>
            <a:r>
              <a:rPr lang="en" sz="4000" cap="small" dirty="0">
                <a:solidFill>
                  <a:srgbClr val="575F6D"/>
                </a:solidFill>
                <a:latin typeface="Open Sans"/>
                <a:ea typeface="Open Sans"/>
                <a:cs typeface="Open Sans"/>
                <a:sym typeface="Open Sans"/>
              </a:rPr>
              <a:t>Activity Part III – </a:t>
            </a:r>
            <a:r>
              <a:rPr lang="en" sz="4000" b="1" cap="small" dirty="0">
                <a:solidFill>
                  <a:srgbClr val="575F6D"/>
                </a:solidFill>
                <a:latin typeface="Open Sans"/>
                <a:ea typeface="Open Sans"/>
                <a:cs typeface="Open Sans"/>
                <a:sym typeface="Open Sans"/>
              </a:rPr>
              <a:t>For Teacher</a:t>
            </a: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pic>
        <p:nvPicPr>
          <p:cNvPr id="462" name="Google Shape;462;p59"/>
          <p:cNvPicPr preferRelativeResize="0"/>
          <p:nvPr/>
        </p:nvPicPr>
        <p:blipFill>
          <a:blip r:embed="rId3">
            <a:alphaModFix/>
          </a:blip>
          <a:stretch>
            <a:fillRect/>
          </a:stretch>
        </p:blipFill>
        <p:spPr>
          <a:xfrm>
            <a:off x="454925" y="897575"/>
            <a:ext cx="3923201" cy="2161775"/>
          </a:xfrm>
          <a:prstGeom prst="rect">
            <a:avLst/>
          </a:prstGeom>
          <a:noFill/>
          <a:ln>
            <a:noFill/>
          </a:ln>
        </p:spPr>
      </p:pic>
      <p:pic>
        <p:nvPicPr>
          <p:cNvPr id="463" name="Google Shape;463;p59"/>
          <p:cNvPicPr preferRelativeResize="0"/>
          <p:nvPr/>
        </p:nvPicPr>
        <p:blipFill>
          <a:blip r:embed="rId4">
            <a:alphaModFix/>
          </a:blip>
          <a:stretch>
            <a:fillRect/>
          </a:stretch>
        </p:blipFill>
        <p:spPr>
          <a:xfrm>
            <a:off x="4490525" y="818275"/>
            <a:ext cx="2818750" cy="2552450"/>
          </a:xfrm>
          <a:prstGeom prst="rect">
            <a:avLst/>
          </a:prstGeom>
          <a:noFill/>
          <a:ln>
            <a:noFill/>
          </a:ln>
        </p:spPr>
      </p:pic>
      <p:pic>
        <p:nvPicPr>
          <p:cNvPr id="464" name="Google Shape;464;p59"/>
          <p:cNvPicPr preferRelativeResize="0"/>
          <p:nvPr/>
        </p:nvPicPr>
        <p:blipFill>
          <a:blip r:embed="rId5">
            <a:alphaModFix/>
          </a:blip>
          <a:stretch>
            <a:fillRect/>
          </a:stretch>
        </p:blipFill>
        <p:spPr>
          <a:xfrm>
            <a:off x="454925" y="3110900"/>
            <a:ext cx="1875161" cy="1779350"/>
          </a:xfrm>
          <a:prstGeom prst="rect">
            <a:avLst/>
          </a:prstGeom>
          <a:noFill/>
          <a:ln>
            <a:noFill/>
          </a:ln>
        </p:spPr>
      </p:pic>
      <p:pic>
        <p:nvPicPr>
          <p:cNvPr id="465" name="Google Shape;465;p59"/>
          <p:cNvPicPr preferRelativeResize="0"/>
          <p:nvPr/>
        </p:nvPicPr>
        <p:blipFill>
          <a:blip r:embed="rId6">
            <a:alphaModFix/>
          </a:blip>
          <a:stretch>
            <a:fillRect/>
          </a:stretch>
        </p:blipFill>
        <p:spPr>
          <a:xfrm>
            <a:off x="2687961" y="3201674"/>
            <a:ext cx="3379266" cy="1779350"/>
          </a:xfrm>
          <a:prstGeom prst="rect">
            <a:avLst/>
          </a:prstGeom>
          <a:noFill/>
          <a:ln>
            <a:noFill/>
          </a:ln>
        </p:spPr>
      </p:pic>
      <p:sp>
        <p:nvSpPr>
          <p:cNvPr id="466" name="Google Shape;466;p59"/>
          <p:cNvSpPr txBox="1"/>
          <p:nvPr/>
        </p:nvSpPr>
        <p:spPr>
          <a:xfrm>
            <a:off x="6067225" y="3411075"/>
            <a:ext cx="3076800" cy="5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2"/>
                </a:solidFill>
              </a:rPr>
              <a:t>Demo codes for follow </a:t>
            </a:r>
            <a:endParaRPr sz="1800" dirty="0">
              <a:solidFill>
                <a:schemeClr val="dk2"/>
              </a:solidFill>
            </a:endParaRPr>
          </a:p>
          <a:p>
            <a:pPr marL="457200" lvl="0" indent="-342900" algn="l" rtl="0">
              <a:spcBef>
                <a:spcPts val="0"/>
              </a:spcBef>
              <a:spcAft>
                <a:spcPts val="0"/>
              </a:spcAft>
              <a:buClr>
                <a:schemeClr val="dk2"/>
              </a:buClr>
              <a:buSzPts val="1800"/>
              <a:buAutoNum type="arabicPeriod"/>
            </a:pPr>
            <a:r>
              <a:rPr lang="en" sz="1800" dirty="0">
                <a:solidFill>
                  <a:schemeClr val="dk2"/>
                </a:solidFill>
              </a:rPr>
              <a:t>The wall with sensors</a:t>
            </a:r>
            <a:endParaRPr sz="1800" dirty="0">
              <a:solidFill>
                <a:schemeClr val="dk2"/>
              </a:solidFill>
            </a:endParaRPr>
          </a:p>
          <a:p>
            <a:pPr marL="457200" lvl="0" indent="-342900" algn="l" rtl="0">
              <a:spcBef>
                <a:spcPts val="0"/>
              </a:spcBef>
              <a:spcAft>
                <a:spcPts val="0"/>
              </a:spcAft>
              <a:buClr>
                <a:schemeClr val="dk2"/>
              </a:buClr>
              <a:buSzPts val="1800"/>
              <a:buAutoNum type="arabicPeriod"/>
            </a:pPr>
            <a:r>
              <a:rPr lang="en" sz="1800" dirty="0">
                <a:solidFill>
                  <a:schemeClr val="dk2"/>
                </a:solidFill>
              </a:rPr>
              <a:t>Same above</a:t>
            </a:r>
            <a:endParaRPr sz="1800" dirty="0">
              <a:solidFill>
                <a:schemeClr val="dk2"/>
              </a:solidFill>
            </a:endParaRPr>
          </a:p>
          <a:p>
            <a:pPr marL="457200" lvl="0" indent="-342900" algn="l" rtl="0">
              <a:spcBef>
                <a:spcPts val="0"/>
              </a:spcBef>
              <a:spcAft>
                <a:spcPts val="0"/>
              </a:spcAft>
              <a:buClr>
                <a:schemeClr val="dk2"/>
              </a:buClr>
              <a:buSzPts val="1800"/>
              <a:buAutoNum type="arabicPeriod"/>
            </a:pPr>
            <a:r>
              <a:rPr lang="en" sz="1800" dirty="0">
                <a:solidFill>
                  <a:schemeClr val="dk2"/>
                </a:solidFill>
              </a:rPr>
              <a:t>Same with extensions</a:t>
            </a:r>
            <a:endParaRPr sz="1800" dirty="0">
              <a:solidFill>
                <a:schemeClr val="dk2"/>
              </a:solidFill>
            </a:endParaRPr>
          </a:p>
          <a:p>
            <a:pPr marL="457200" lvl="0" indent="-342900" algn="l" rtl="0">
              <a:spcBef>
                <a:spcPts val="0"/>
              </a:spcBef>
              <a:spcAft>
                <a:spcPts val="0"/>
              </a:spcAft>
              <a:buClr>
                <a:schemeClr val="dk2"/>
              </a:buClr>
              <a:buSzPts val="1800"/>
              <a:buAutoNum type="arabicPeriod"/>
            </a:pPr>
            <a:r>
              <a:rPr lang="en" sz="1800" dirty="0">
                <a:solidFill>
                  <a:schemeClr val="dk2"/>
                </a:solidFill>
              </a:rPr>
              <a:t>Using line tracker</a:t>
            </a:r>
            <a:endParaRPr sz="1800" dirty="0">
              <a:solidFill>
                <a:schemeClr val="dk2"/>
              </a:solidFill>
            </a:endParaRPr>
          </a:p>
        </p:txBody>
      </p:sp>
      <p:sp>
        <p:nvSpPr>
          <p:cNvPr id="467" name="Google Shape;467;p59"/>
          <p:cNvSpPr txBox="1"/>
          <p:nvPr/>
        </p:nvSpPr>
        <p:spPr>
          <a:xfrm>
            <a:off x="3682250" y="950250"/>
            <a:ext cx="4437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2"/>
                </a:solidFill>
                <a:latin typeface="Open Sans"/>
                <a:ea typeface="Open Sans"/>
                <a:cs typeface="Open Sans"/>
                <a:sym typeface="Open Sans"/>
              </a:rPr>
              <a:t>1</a:t>
            </a:r>
            <a:endParaRPr sz="1800" b="1" dirty="0">
              <a:solidFill>
                <a:schemeClr val="dk2"/>
              </a:solidFill>
              <a:latin typeface="Open Sans"/>
              <a:ea typeface="Open Sans"/>
              <a:cs typeface="Open Sans"/>
              <a:sym typeface="Open Sans"/>
            </a:endParaRPr>
          </a:p>
        </p:txBody>
      </p:sp>
      <p:sp>
        <p:nvSpPr>
          <p:cNvPr id="468" name="Google Shape;468;p59"/>
          <p:cNvSpPr txBox="1"/>
          <p:nvPr/>
        </p:nvSpPr>
        <p:spPr>
          <a:xfrm>
            <a:off x="6425450" y="874050"/>
            <a:ext cx="4437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2"/>
                </a:solidFill>
                <a:latin typeface="Open Sans"/>
                <a:ea typeface="Open Sans"/>
                <a:cs typeface="Open Sans"/>
                <a:sym typeface="Open Sans"/>
              </a:rPr>
              <a:t>2</a:t>
            </a:r>
            <a:endParaRPr sz="1800" b="1" dirty="0">
              <a:solidFill>
                <a:schemeClr val="dk2"/>
              </a:solidFill>
              <a:latin typeface="Open Sans"/>
              <a:ea typeface="Open Sans"/>
              <a:cs typeface="Open Sans"/>
              <a:sym typeface="Open Sans"/>
            </a:endParaRPr>
          </a:p>
        </p:txBody>
      </p:sp>
      <p:sp>
        <p:nvSpPr>
          <p:cNvPr id="469" name="Google Shape;469;p59"/>
          <p:cNvSpPr txBox="1"/>
          <p:nvPr/>
        </p:nvSpPr>
        <p:spPr>
          <a:xfrm>
            <a:off x="2151525" y="3059350"/>
            <a:ext cx="4437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2"/>
                </a:solidFill>
                <a:latin typeface="Open Sans"/>
                <a:ea typeface="Open Sans"/>
                <a:cs typeface="Open Sans"/>
                <a:sym typeface="Open Sans"/>
              </a:rPr>
              <a:t>3</a:t>
            </a:r>
            <a:endParaRPr sz="1800" b="1" dirty="0">
              <a:solidFill>
                <a:schemeClr val="dk2"/>
              </a:solidFill>
              <a:latin typeface="Open Sans"/>
              <a:ea typeface="Open Sans"/>
              <a:cs typeface="Open Sans"/>
              <a:sym typeface="Open Sans"/>
            </a:endParaRPr>
          </a:p>
        </p:txBody>
      </p:sp>
      <p:sp>
        <p:nvSpPr>
          <p:cNvPr id="470" name="Google Shape;470;p59"/>
          <p:cNvSpPr txBox="1"/>
          <p:nvPr/>
        </p:nvSpPr>
        <p:spPr>
          <a:xfrm>
            <a:off x="4865600" y="3263150"/>
            <a:ext cx="443700" cy="42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2"/>
                </a:solidFill>
                <a:latin typeface="Open Sans"/>
                <a:ea typeface="Open Sans"/>
                <a:cs typeface="Open Sans"/>
                <a:sym typeface="Open Sans"/>
              </a:rPr>
              <a:t>4</a:t>
            </a:r>
            <a:endParaRPr sz="1800" b="1" dirty="0">
              <a:solidFill>
                <a:schemeClr val="dk2"/>
              </a:solidFill>
              <a:latin typeface="Open Sans"/>
              <a:ea typeface="Open Sans"/>
              <a:cs typeface="Open Sans"/>
              <a:sym typeface="Open Sa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Shape 474"/>
        <p:cNvGrpSpPr/>
        <p:nvPr/>
      </p:nvGrpSpPr>
      <p:grpSpPr>
        <a:xfrm>
          <a:off x="0" y="0"/>
          <a:ext cx="0" cy="0"/>
          <a:chOff x="0" y="0"/>
          <a:chExt cx="0" cy="0"/>
        </a:xfrm>
      </p:grpSpPr>
      <p:sp>
        <p:nvSpPr>
          <p:cNvPr id="475" name="Google Shape;475;p60"/>
          <p:cNvSpPr txBox="1">
            <a:spLocks noGrp="1"/>
          </p:cNvSpPr>
          <p:nvPr>
            <p:ph type="title"/>
          </p:nvPr>
        </p:nvSpPr>
        <p:spPr>
          <a:xfrm>
            <a:off x="0" y="3480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4000"/>
              <a:buNone/>
            </a:pPr>
            <a:r>
              <a:rPr lang="en" sz="4000" cap="small" dirty="0">
                <a:solidFill>
                  <a:srgbClr val="575F6D"/>
                </a:solidFill>
                <a:latin typeface="Open Sans"/>
                <a:ea typeface="Open Sans"/>
                <a:cs typeface="Open Sans"/>
                <a:sym typeface="Open Sans"/>
              </a:rPr>
              <a:t>Activity Part III – </a:t>
            </a:r>
            <a:r>
              <a:rPr lang="en" sz="4000" b="1" cap="small" dirty="0">
                <a:solidFill>
                  <a:srgbClr val="575F6D"/>
                </a:solidFill>
                <a:latin typeface="Open Sans"/>
                <a:ea typeface="Open Sans"/>
                <a:cs typeface="Open Sans"/>
                <a:sym typeface="Open Sans"/>
              </a:rPr>
              <a:t>For Teacher</a:t>
            </a: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pic>
        <p:nvPicPr>
          <p:cNvPr id="476" name="Google Shape;476;p60"/>
          <p:cNvPicPr preferRelativeResize="0"/>
          <p:nvPr/>
        </p:nvPicPr>
        <p:blipFill>
          <a:blip r:embed="rId3">
            <a:alphaModFix/>
          </a:blip>
          <a:stretch>
            <a:fillRect/>
          </a:stretch>
        </p:blipFill>
        <p:spPr>
          <a:xfrm>
            <a:off x="404525" y="878800"/>
            <a:ext cx="6324600" cy="3486150"/>
          </a:xfrm>
          <a:prstGeom prst="rect">
            <a:avLst/>
          </a:prstGeom>
          <a:noFill/>
          <a:ln>
            <a:noFill/>
          </a:ln>
        </p:spPr>
      </p:pic>
      <p:sp>
        <p:nvSpPr>
          <p:cNvPr id="477" name="Google Shape;477;p60"/>
          <p:cNvSpPr txBox="1"/>
          <p:nvPr/>
        </p:nvSpPr>
        <p:spPr>
          <a:xfrm>
            <a:off x="575975" y="4349000"/>
            <a:ext cx="1533000" cy="5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2"/>
                </a:solidFill>
              </a:rPr>
              <a:t>left</a:t>
            </a:r>
            <a:endParaRPr sz="1800" dirty="0">
              <a:solidFill>
                <a:schemeClr val="dk2"/>
              </a:solidFill>
            </a:endParaRPr>
          </a:p>
        </p:txBody>
      </p:sp>
      <p:sp>
        <p:nvSpPr>
          <p:cNvPr id="478" name="Google Shape;478;p60"/>
          <p:cNvSpPr txBox="1"/>
          <p:nvPr/>
        </p:nvSpPr>
        <p:spPr>
          <a:xfrm>
            <a:off x="2938175" y="4272800"/>
            <a:ext cx="1533000" cy="5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2"/>
                </a:solidFill>
              </a:rPr>
              <a:t>straight</a:t>
            </a:r>
            <a:endParaRPr sz="1800" dirty="0">
              <a:solidFill>
                <a:schemeClr val="dk2"/>
              </a:solidFill>
            </a:endParaRPr>
          </a:p>
        </p:txBody>
      </p:sp>
      <p:sp>
        <p:nvSpPr>
          <p:cNvPr id="479" name="Google Shape;479;p60"/>
          <p:cNvSpPr txBox="1"/>
          <p:nvPr/>
        </p:nvSpPr>
        <p:spPr>
          <a:xfrm>
            <a:off x="5224175" y="4120400"/>
            <a:ext cx="1533000" cy="51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2"/>
                </a:solidFill>
              </a:rPr>
              <a:t>right</a:t>
            </a:r>
            <a:endParaRPr sz="1800" dirty="0">
              <a:solidFill>
                <a:schemeClr val="dk2"/>
              </a:solidFill>
            </a:endParaRPr>
          </a:p>
        </p:txBody>
      </p:sp>
      <p:sp>
        <p:nvSpPr>
          <p:cNvPr id="480" name="Google Shape;480;p60"/>
          <p:cNvSpPr txBox="1"/>
          <p:nvPr/>
        </p:nvSpPr>
        <p:spPr>
          <a:xfrm>
            <a:off x="6899450" y="1303250"/>
            <a:ext cx="2057400" cy="175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2"/>
                </a:solidFill>
              </a:rPr>
              <a:t>Ask students what direction the robot will go when facing these positions.</a:t>
            </a:r>
            <a:endParaRPr sz="1800" dirty="0">
              <a:solidFill>
                <a:schemeClr val="dk2"/>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6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BEFORE THE CHALLENGE</a:t>
            </a:r>
            <a:endParaRPr dirty="0"/>
          </a:p>
        </p:txBody>
      </p:sp>
      <p:sp>
        <p:nvSpPr>
          <p:cNvPr id="486" name="Google Shape;486;p6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You can ask students to try out some other examples from the micro:bit page to boost their confidence:</a:t>
            </a:r>
            <a:endParaRPr dirty="0"/>
          </a:p>
          <a:p>
            <a:pPr marL="0" lvl="0" indent="0" algn="l" rtl="0">
              <a:spcBef>
                <a:spcPts val="0"/>
              </a:spcBef>
              <a:spcAft>
                <a:spcPts val="0"/>
              </a:spcAft>
              <a:buNone/>
            </a:pPr>
            <a:r>
              <a:rPr lang="en-US" u="sng" dirty="0">
                <a:solidFill>
                  <a:schemeClr val="hlink"/>
                </a:solidFill>
                <a:hlinkClick r:id="rId3"/>
              </a:rPr>
              <a:t>https://microbit.org/projects/make-it-code-it</a:t>
            </a:r>
            <a:endParaRPr dirty="0"/>
          </a:p>
          <a:p>
            <a:pPr marL="0" lvl="0" indent="0" algn="l" rtl="0">
              <a:spcBef>
                <a:spcPts val="0"/>
              </a:spcBef>
              <a:spcAft>
                <a:spcPts val="0"/>
              </a:spcAft>
              <a:buNone/>
            </a:pP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2"/>
          <p:cNvSpPr txBox="1">
            <a:spLocks noGrp="1"/>
          </p:cNvSpPr>
          <p:nvPr>
            <p:ph type="title"/>
          </p:nvPr>
        </p:nvSpPr>
        <p:spPr>
          <a:xfrm>
            <a:off x="0" y="3480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4000"/>
              <a:buNone/>
            </a:pPr>
            <a:r>
              <a:rPr lang="en" sz="4000" cap="small" dirty="0">
                <a:solidFill>
                  <a:srgbClr val="575F6D"/>
                </a:solidFill>
                <a:latin typeface="Open Sans"/>
                <a:ea typeface="Open Sans"/>
                <a:cs typeface="Open Sans"/>
                <a:sym typeface="Open Sans"/>
              </a:rPr>
              <a:t>Activity Part V – </a:t>
            </a:r>
            <a:r>
              <a:rPr lang="en" sz="4000" b="1" cap="small" dirty="0">
                <a:solidFill>
                  <a:srgbClr val="575F6D"/>
                </a:solidFill>
                <a:latin typeface="Open Sans"/>
                <a:ea typeface="Open Sans"/>
                <a:cs typeface="Open Sans"/>
                <a:sym typeface="Open Sans"/>
              </a:rPr>
              <a:t>For Students</a:t>
            </a: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
        <p:nvSpPr>
          <p:cNvPr id="492" name="Google Shape;492;p62"/>
          <p:cNvSpPr txBox="1"/>
          <p:nvPr/>
        </p:nvSpPr>
        <p:spPr>
          <a:xfrm>
            <a:off x="41450" y="957025"/>
            <a:ext cx="8947800" cy="1543200"/>
          </a:xfrm>
          <a:prstGeom prst="rect">
            <a:avLst/>
          </a:prstGeom>
          <a:noFill/>
          <a:ln>
            <a:noFill/>
          </a:ln>
        </p:spPr>
        <p:txBody>
          <a:bodyPr spcFirstLastPara="1" wrap="square" lIns="91425" tIns="91425" rIns="91425" bIns="91425" anchor="t" anchorCtr="0">
            <a:noAutofit/>
          </a:bodyPr>
          <a:lstStyle/>
          <a:p>
            <a:pPr marL="457200" lvl="0" indent="-322580" algn="l" rtl="0">
              <a:spcBef>
                <a:spcPts val="600"/>
              </a:spcBef>
              <a:spcAft>
                <a:spcPts val="0"/>
              </a:spcAft>
              <a:buClr>
                <a:srgbClr val="FE8637"/>
              </a:buClr>
              <a:buSzPts val="1480"/>
              <a:buFont typeface="Open Sans"/>
              <a:buChar char="●"/>
            </a:pPr>
            <a:r>
              <a:rPr lang="en" sz="2200" b="1" dirty="0">
                <a:solidFill>
                  <a:srgbClr val="FF0000"/>
                </a:solidFill>
                <a:latin typeface="Open Sans"/>
                <a:ea typeface="Open Sans"/>
                <a:cs typeface="Open Sans"/>
                <a:sym typeface="Open Sans"/>
              </a:rPr>
              <a:t>Engineering Design Challenge I - Ask students to use the micro:bit platform to create programs to get their Cutebots through the maze (or to navigate the path) provided.  </a:t>
            </a:r>
            <a:endParaRPr sz="2200" b="1" dirty="0">
              <a:solidFill>
                <a:schemeClr val="dk1"/>
              </a:solidFill>
              <a:latin typeface="Open Sans"/>
              <a:ea typeface="Open Sans"/>
              <a:cs typeface="Open Sans"/>
              <a:sym typeface="Open Sans"/>
            </a:endParaRPr>
          </a:p>
          <a:p>
            <a:pPr marL="457200" lvl="0" indent="-322580" algn="l" rtl="0">
              <a:spcBef>
                <a:spcPts val="600"/>
              </a:spcBef>
              <a:spcAft>
                <a:spcPts val="0"/>
              </a:spcAft>
              <a:buClr>
                <a:srgbClr val="FE8637"/>
              </a:buClr>
              <a:buSzPts val="1480"/>
              <a:buFont typeface="Open Sans"/>
              <a:buChar char="●"/>
            </a:pPr>
            <a:r>
              <a:rPr lang="en" sz="2200" b="1" dirty="0">
                <a:solidFill>
                  <a:schemeClr val="dk1"/>
                </a:solidFill>
                <a:latin typeface="Open Sans"/>
                <a:ea typeface="Open Sans"/>
                <a:cs typeface="Open Sans"/>
                <a:sym typeface="Open Sans"/>
              </a:rPr>
              <a:t>EXTENSION:</a:t>
            </a:r>
            <a:endParaRPr sz="2200" b="1" dirty="0">
              <a:solidFill>
                <a:schemeClr val="dk1"/>
              </a:solidFill>
              <a:latin typeface="Open Sans"/>
              <a:ea typeface="Open Sans"/>
              <a:cs typeface="Open Sans"/>
              <a:sym typeface="Open Sans"/>
            </a:endParaRPr>
          </a:p>
          <a:p>
            <a:pPr marL="457200" lvl="0" indent="0" algn="l" rtl="0">
              <a:spcBef>
                <a:spcPts val="600"/>
              </a:spcBef>
              <a:spcAft>
                <a:spcPts val="0"/>
              </a:spcAft>
              <a:buNone/>
            </a:pPr>
            <a:r>
              <a:rPr lang="en" sz="2200" dirty="0">
                <a:solidFill>
                  <a:schemeClr val="dk1"/>
                </a:solidFill>
                <a:latin typeface="Open Sans"/>
                <a:ea typeface="Open Sans"/>
                <a:cs typeface="Open Sans"/>
                <a:sym typeface="Open Sans"/>
              </a:rPr>
              <a:t>Each time your robot changes direction, let it play a sound.</a:t>
            </a:r>
            <a:endParaRPr sz="2200" dirty="0">
              <a:solidFill>
                <a:schemeClr val="dk1"/>
              </a:solidFill>
              <a:latin typeface="Open Sans"/>
              <a:ea typeface="Open Sans"/>
              <a:cs typeface="Open Sans"/>
              <a:sym typeface="Open Sans"/>
            </a:endParaRPr>
          </a:p>
          <a:p>
            <a:pPr marL="457200" lvl="0" indent="0" algn="l" rtl="0">
              <a:spcBef>
                <a:spcPts val="600"/>
              </a:spcBef>
              <a:spcAft>
                <a:spcPts val="0"/>
              </a:spcAft>
              <a:buNone/>
            </a:pPr>
            <a:r>
              <a:rPr lang="en" sz="2200" dirty="0">
                <a:solidFill>
                  <a:schemeClr val="dk1"/>
                </a:solidFill>
                <a:latin typeface="Open Sans"/>
                <a:ea typeface="Open Sans"/>
                <a:cs typeface="Open Sans"/>
                <a:sym typeface="Open Sans"/>
              </a:rPr>
              <a:t>Use a different sound for a different direction.</a:t>
            </a:r>
            <a:endParaRPr sz="2200" dirty="0">
              <a:solidFill>
                <a:schemeClr val="dk1"/>
              </a:solidFill>
              <a:latin typeface="Open Sans"/>
              <a:ea typeface="Open Sans"/>
              <a:cs typeface="Open Sans"/>
              <a:sym typeface="Open Sans"/>
            </a:endParaRPr>
          </a:p>
          <a:p>
            <a:pPr marL="457200" lvl="0" indent="0" algn="l" rtl="0">
              <a:spcBef>
                <a:spcPts val="600"/>
              </a:spcBef>
              <a:spcAft>
                <a:spcPts val="0"/>
              </a:spcAft>
              <a:buNone/>
            </a:pPr>
            <a:r>
              <a:rPr lang="en" sz="2200" dirty="0">
                <a:solidFill>
                  <a:schemeClr val="dk1"/>
                </a:solidFill>
                <a:latin typeface="Open Sans"/>
                <a:ea typeface="Open Sans"/>
                <a:cs typeface="Open Sans"/>
                <a:sym typeface="Open Sans"/>
              </a:rPr>
              <a:t>Let the LED light light up as it changes direction.</a:t>
            </a:r>
            <a:endParaRPr sz="2200" dirty="0">
              <a:solidFill>
                <a:schemeClr val="dk1"/>
              </a:solidFill>
              <a:latin typeface="Open Sans"/>
              <a:ea typeface="Open Sans"/>
              <a:cs typeface="Open Sans"/>
              <a:sym typeface="Open Sans"/>
            </a:endParaRPr>
          </a:p>
          <a:p>
            <a:pPr marL="457200" lvl="0" indent="0" algn="l" rtl="0">
              <a:spcBef>
                <a:spcPts val="600"/>
              </a:spcBef>
              <a:spcAft>
                <a:spcPts val="0"/>
              </a:spcAft>
              <a:buNone/>
            </a:pPr>
            <a:r>
              <a:rPr lang="en" sz="2200" dirty="0">
                <a:solidFill>
                  <a:schemeClr val="dk1"/>
                </a:solidFill>
                <a:latin typeface="Open Sans"/>
                <a:ea typeface="Open Sans"/>
                <a:cs typeface="Open Sans"/>
                <a:sym typeface="Open Sans"/>
              </a:rPr>
              <a:t>Upon completion of the maze, display a victory sign, tune.</a:t>
            </a:r>
            <a:endParaRPr sz="2200" dirty="0">
              <a:solidFill>
                <a:schemeClr val="dk1"/>
              </a:solidFill>
              <a:latin typeface="Open Sans"/>
              <a:ea typeface="Open Sans"/>
              <a:cs typeface="Open Sans"/>
              <a:sym typeface="Open Sans"/>
            </a:endParaRPr>
          </a:p>
          <a:p>
            <a:pPr marL="0" lvl="0" indent="0" algn="l" rtl="0">
              <a:spcBef>
                <a:spcPts val="0"/>
              </a:spcBef>
              <a:spcAft>
                <a:spcPts val="0"/>
              </a:spcAft>
              <a:buNone/>
            </a:pPr>
            <a:endParaRPr sz="600" dirty="0">
              <a:solidFill>
                <a:schemeClr val="dk2"/>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11700" y="104084"/>
            <a:ext cx="8520600" cy="62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DAY 1 PRE-ASSESSMENT SHEET ANSWERS</a:t>
            </a:r>
            <a:endParaRPr sz="2400" b="1" dirty="0">
              <a:solidFill>
                <a:srgbClr val="6091BA"/>
              </a:solidFill>
              <a:latin typeface="Open Sans"/>
              <a:ea typeface="Open Sans"/>
              <a:cs typeface="Open Sans"/>
              <a:sym typeface="Open Sans"/>
            </a:endParaRPr>
          </a:p>
          <a:p>
            <a:pPr marL="0" lvl="0" indent="0" algn="l" rtl="0">
              <a:spcBef>
                <a:spcPts val="0"/>
              </a:spcBef>
              <a:spcAft>
                <a:spcPts val="0"/>
              </a:spcAft>
              <a:buNone/>
            </a:pPr>
            <a:r>
              <a:rPr lang="en" sz="2000" b="1" dirty="0">
                <a:solidFill>
                  <a:srgbClr val="6091BA"/>
                </a:solidFill>
                <a:latin typeface="Open Sans"/>
                <a:ea typeface="Open Sans"/>
                <a:cs typeface="Open Sans"/>
                <a:sym typeface="Open Sans"/>
              </a:rPr>
              <a:t>THE BRAIN IS A COMPUTER?</a:t>
            </a:r>
            <a:endParaRPr sz="1400" b="1" dirty="0">
              <a:solidFill>
                <a:srgbClr val="6091BA"/>
              </a:solidFill>
              <a:latin typeface="Open Sans"/>
              <a:ea typeface="Open Sans"/>
              <a:cs typeface="Open Sans"/>
              <a:sym typeface="Open Sans"/>
            </a:endParaRPr>
          </a:p>
          <a:p>
            <a:pPr marL="457200" lvl="0" indent="-381000" algn="l" rtl="0">
              <a:spcBef>
                <a:spcPts val="600"/>
              </a:spcBef>
              <a:spcAft>
                <a:spcPts val="0"/>
              </a:spcAft>
              <a:buSzPts val="2400"/>
              <a:buFont typeface="Open Sans"/>
              <a:buAutoNum type="arabicPeriod" startAt="3"/>
            </a:pPr>
            <a:r>
              <a:rPr lang="en" sz="2400" dirty="0">
                <a:latin typeface="Open Sans"/>
                <a:ea typeface="Open Sans"/>
                <a:cs typeface="Open Sans"/>
                <a:sym typeface="Open Sans"/>
              </a:rPr>
              <a:t>Are there differences between a robot and a machine? Explain with at least two examples of each.</a:t>
            </a:r>
            <a:endParaRPr sz="2400" dirty="0">
              <a:latin typeface="Open Sans"/>
              <a:ea typeface="Open Sans"/>
              <a:cs typeface="Open Sans"/>
              <a:sym typeface="Open Sans"/>
            </a:endParaRPr>
          </a:p>
          <a:p>
            <a:pPr marL="0" marR="0" lvl="0" indent="0" algn="l" rtl="0">
              <a:lnSpc>
                <a:spcPct val="115000"/>
              </a:lnSpc>
              <a:spcBef>
                <a:spcPts val="0"/>
              </a:spcBef>
              <a:spcAft>
                <a:spcPts val="0"/>
              </a:spcAft>
              <a:buNone/>
            </a:pPr>
            <a:r>
              <a:rPr lang="en" sz="1800" b="1" dirty="0">
                <a:solidFill>
                  <a:srgbClr val="0000FF"/>
                </a:solidFill>
                <a:latin typeface="Open Sans"/>
                <a:ea typeface="Open Sans"/>
                <a:cs typeface="Open Sans"/>
                <a:sym typeface="Open Sans"/>
              </a:rPr>
              <a:t>Robots are programmable devices</a:t>
            </a:r>
            <a:r>
              <a:rPr lang="en" sz="1800" dirty="0">
                <a:solidFill>
                  <a:srgbClr val="0000FF"/>
                </a:solidFill>
                <a:latin typeface="Open Sans"/>
                <a:ea typeface="Open Sans"/>
                <a:cs typeface="Open Sans"/>
                <a:sym typeface="Open Sans"/>
              </a:rPr>
              <a:t> (machines) </a:t>
            </a:r>
            <a:r>
              <a:rPr lang="en" sz="1800" b="1" dirty="0">
                <a:solidFill>
                  <a:srgbClr val="0000FF"/>
                </a:solidFill>
                <a:latin typeface="Open Sans"/>
                <a:ea typeface="Open Sans"/>
                <a:cs typeface="Open Sans"/>
                <a:sym typeface="Open Sans"/>
              </a:rPr>
              <a:t>that can take inputs </a:t>
            </a:r>
            <a:r>
              <a:rPr lang="en" sz="1800" dirty="0">
                <a:solidFill>
                  <a:srgbClr val="0000FF"/>
                </a:solidFill>
                <a:latin typeface="Open Sans"/>
                <a:ea typeface="Open Sans"/>
                <a:cs typeface="Open Sans"/>
                <a:sym typeface="Open Sans"/>
              </a:rPr>
              <a:t>about their environment </a:t>
            </a:r>
            <a:r>
              <a:rPr lang="en" sz="1800" b="1" dirty="0">
                <a:solidFill>
                  <a:srgbClr val="0000FF"/>
                </a:solidFill>
                <a:latin typeface="Open Sans"/>
                <a:ea typeface="Open Sans"/>
                <a:cs typeface="Open Sans"/>
                <a:sym typeface="Open Sans"/>
              </a:rPr>
              <a:t>(sensors)</a:t>
            </a:r>
            <a:r>
              <a:rPr lang="en" sz="1800" dirty="0">
                <a:solidFill>
                  <a:srgbClr val="0000FF"/>
                </a:solidFill>
                <a:latin typeface="Open Sans"/>
                <a:ea typeface="Open Sans"/>
                <a:cs typeface="Open Sans"/>
                <a:sym typeface="Open Sans"/>
              </a:rPr>
              <a:t> and use this information to decide (</a:t>
            </a:r>
            <a:r>
              <a:rPr lang="en" sz="1800" b="1" dirty="0">
                <a:solidFill>
                  <a:srgbClr val="0000FF"/>
                </a:solidFill>
                <a:latin typeface="Open Sans"/>
                <a:ea typeface="Open Sans"/>
                <a:cs typeface="Open Sans"/>
                <a:sym typeface="Open Sans"/>
              </a:rPr>
              <a:t>think</a:t>
            </a:r>
            <a:r>
              <a:rPr lang="en" sz="1800" dirty="0">
                <a:solidFill>
                  <a:srgbClr val="0000FF"/>
                </a:solidFill>
                <a:latin typeface="Open Sans"/>
                <a:ea typeface="Open Sans"/>
                <a:cs typeface="Open Sans"/>
                <a:sym typeface="Open Sans"/>
              </a:rPr>
              <a:t>, algorithm) on task and instructions, and exert forces (actuators, transducers, motors) </a:t>
            </a:r>
            <a:r>
              <a:rPr lang="en" sz="1800" b="1" dirty="0">
                <a:solidFill>
                  <a:srgbClr val="0000FF"/>
                </a:solidFill>
                <a:latin typeface="Open Sans"/>
                <a:ea typeface="Open Sans"/>
                <a:cs typeface="Open Sans"/>
                <a:sym typeface="Open Sans"/>
              </a:rPr>
              <a:t>that impact their surroundings in a physical way </a:t>
            </a:r>
            <a:r>
              <a:rPr lang="en" sz="1800" dirty="0">
                <a:solidFill>
                  <a:srgbClr val="0000FF"/>
                </a:solidFill>
                <a:latin typeface="Open Sans"/>
                <a:ea typeface="Open Sans"/>
                <a:cs typeface="Open Sans"/>
                <a:sym typeface="Open Sans"/>
              </a:rPr>
              <a:t>either in a simple or complex manner. </a:t>
            </a:r>
            <a:r>
              <a:rPr lang="en" sz="1800" b="1" dirty="0">
                <a:solidFill>
                  <a:srgbClr val="F8A81B"/>
                </a:solidFill>
                <a:latin typeface="Open Sans"/>
                <a:ea typeface="Open Sans"/>
                <a:cs typeface="Open Sans"/>
                <a:sym typeface="Open Sans"/>
              </a:rPr>
              <a:t>Examples: unitree robot, autonomous vacuum cleaner.</a:t>
            </a:r>
            <a:endParaRPr sz="1800" b="1" dirty="0">
              <a:solidFill>
                <a:srgbClr val="F8A81B"/>
              </a:solidFill>
              <a:latin typeface="Open Sans"/>
              <a:ea typeface="Open Sans"/>
              <a:cs typeface="Open Sans"/>
              <a:sym typeface="Open Sans"/>
            </a:endParaRPr>
          </a:p>
          <a:p>
            <a:pPr marL="0" marR="0" lvl="0" indent="0" algn="l" rtl="0">
              <a:lnSpc>
                <a:spcPct val="115000"/>
              </a:lnSpc>
              <a:spcBef>
                <a:spcPts val="0"/>
              </a:spcBef>
              <a:spcAft>
                <a:spcPts val="0"/>
              </a:spcAft>
              <a:buNone/>
            </a:pPr>
            <a:br>
              <a:rPr lang="en" sz="1800" b="1" dirty="0">
                <a:solidFill>
                  <a:srgbClr val="0000FF"/>
                </a:solidFill>
                <a:latin typeface="Open Sans"/>
                <a:ea typeface="Open Sans"/>
                <a:cs typeface="Open Sans"/>
                <a:sym typeface="Open Sans"/>
              </a:rPr>
            </a:br>
            <a:r>
              <a:rPr lang="en" sz="1800" b="1" dirty="0">
                <a:solidFill>
                  <a:srgbClr val="0000FF"/>
                </a:solidFill>
                <a:latin typeface="Open Sans"/>
                <a:ea typeface="Open Sans"/>
                <a:cs typeface="Open Sans"/>
                <a:sym typeface="Open Sans"/>
              </a:rPr>
              <a:t>Machines</a:t>
            </a:r>
            <a:r>
              <a:rPr lang="en" sz="1800" dirty="0">
                <a:solidFill>
                  <a:srgbClr val="0000FF"/>
                </a:solidFill>
                <a:latin typeface="Open Sans"/>
                <a:ea typeface="Open Sans"/>
                <a:cs typeface="Open Sans"/>
                <a:sym typeface="Open Sans"/>
              </a:rPr>
              <a:t> are devices (maybe programmable) that </a:t>
            </a:r>
            <a:r>
              <a:rPr lang="en" sz="1800" b="1" dirty="0">
                <a:solidFill>
                  <a:srgbClr val="0000FF"/>
                </a:solidFill>
                <a:latin typeface="Open Sans"/>
                <a:ea typeface="Open Sans"/>
                <a:cs typeface="Open Sans"/>
                <a:sym typeface="Open Sans"/>
              </a:rPr>
              <a:t>follow a specific set of instructions </a:t>
            </a:r>
            <a:r>
              <a:rPr lang="en" sz="1800" dirty="0">
                <a:solidFill>
                  <a:srgbClr val="0000FF"/>
                </a:solidFill>
                <a:latin typeface="Open Sans"/>
                <a:ea typeface="Open Sans"/>
                <a:cs typeface="Open Sans"/>
                <a:sym typeface="Open Sans"/>
              </a:rPr>
              <a:t>(specific, limited). </a:t>
            </a:r>
            <a:r>
              <a:rPr lang="en" sz="1800" b="1" dirty="0">
                <a:solidFill>
                  <a:srgbClr val="F8A81B"/>
                </a:solidFill>
                <a:latin typeface="Open Sans"/>
                <a:ea typeface="Open Sans"/>
                <a:cs typeface="Open Sans"/>
                <a:sym typeface="Open Sans"/>
              </a:rPr>
              <a:t>Examples: washing machine, drying machine, blender, vending machine, etc.</a:t>
            </a:r>
            <a:endParaRPr sz="1800" b="1" dirty="0">
              <a:solidFill>
                <a:srgbClr val="F8A81B"/>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3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63"/>
          <p:cNvSpPr txBox="1">
            <a:spLocks noGrp="1"/>
          </p:cNvSpPr>
          <p:nvPr>
            <p:ph type="title"/>
          </p:nvPr>
        </p:nvSpPr>
        <p:spPr>
          <a:xfrm>
            <a:off x="0" y="3480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4000"/>
              <a:buNone/>
            </a:pPr>
            <a:r>
              <a:rPr lang="en" sz="4000" cap="small" dirty="0">
                <a:solidFill>
                  <a:srgbClr val="575F6D"/>
                </a:solidFill>
                <a:latin typeface="Open Sans"/>
                <a:ea typeface="Open Sans"/>
                <a:cs typeface="Open Sans"/>
                <a:sym typeface="Open Sans"/>
              </a:rPr>
              <a:t>Activity Part VI – </a:t>
            </a:r>
            <a:r>
              <a:rPr lang="en" sz="4000" b="1" cap="small" dirty="0">
                <a:solidFill>
                  <a:srgbClr val="575F6D"/>
                </a:solidFill>
                <a:latin typeface="Open Sans"/>
                <a:ea typeface="Open Sans"/>
                <a:cs typeface="Open Sans"/>
                <a:sym typeface="Open Sans"/>
              </a:rPr>
              <a:t>For Students</a:t>
            </a: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
        <p:nvSpPr>
          <p:cNvPr id="498" name="Google Shape;498;p63"/>
          <p:cNvSpPr txBox="1"/>
          <p:nvPr/>
        </p:nvSpPr>
        <p:spPr>
          <a:xfrm>
            <a:off x="41450" y="957025"/>
            <a:ext cx="8947800" cy="1543200"/>
          </a:xfrm>
          <a:prstGeom prst="rect">
            <a:avLst/>
          </a:prstGeom>
          <a:noFill/>
          <a:ln>
            <a:noFill/>
          </a:ln>
        </p:spPr>
        <p:txBody>
          <a:bodyPr spcFirstLastPara="1" wrap="square" lIns="91425" tIns="91425" rIns="91425" bIns="91425" anchor="t" anchorCtr="0">
            <a:noAutofit/>
          </a:bodyPr>
          <a:lstStyle/>
          <a:p>
            <a:pPr marL="457200" lvl="0" indent="-322580" algn="l" rtl="0">
              <a:spcBef>
                <a:spcPts val="600"/>
              </a:spcBef>
              <a:spcAft>
                <a:spcPts val="0"/>
              </a:spcAft>
              <a:buClr>
                <a:srgbClr val="FE8637"/>
              </a:buClr>
              <a:buSzPts val="1480"/>
              <a:buFont typeface="Open Sans"/>
              <a:buChar char="●"/>
            </a:pPr>
            <a:r>
              <a:rPr lang="en" sz="2200" b="1" dirty="0">
                <a:solidFill>
                  <a:srgbClr val="FF0000"/>
                </a:solidFill>
                <a:latin typeface="Open Sans"/>
                <a:ea typeface="Open Sans"/>
                <a:cs typeface="Open Sans"/>
                <a:sym typeface="Open Sans"/>
              </a:rPr>
              <a:t>Engineering Design Challenge II</a:t>
            </a:r>
            <a:endParaRPr sz="2200" b="1" dirty="0">
              <a:solidFill>
                <a:srgbClr val="FF0000"/>
              </a:solidFill>
              <a:latin typeface="Open Sans"/>
              <a:ea typeface="Open Sans"/>
              <a:cs typeface="Open Sans"/>
              <a:sym typeface="Open Sans"/>
            </a:endParaRPr>
          </a:p>
          <a:p>
            <a:pPr marL="914400" lvl="1" indent="-322580" algn="l" rtl="0">
              <a:spcBef>
                <a:spcPts val="600"/>
              </a:spcBef>
              <a:spcAft>
                <a:spcPts val="0"/>
              </a:spcAft>
              <a:buClr>
                <a:srgbClr val="FE8637"/>
              </a:buClr>
              <a:buSzPts val="1480"/>
              <a:buFont typeface="Open Sans"/>
              <a:buChar char="○"/>
            </a:pPr>
            <a:r>
              <a:rPr lang="en" sz="2200" b="1" dirty="0">
                <a:solidFill>
                  <a:srgbClr val="FF0000"/>
                </a:solidFill>
                <a:latin typeface="Open Sans"/>
                <a:ea typeface="Open Sans"/>
                <a:cs typeface="Open Sans"/>
                <a:sym typeface="Open Sans"/>
              </a:rPr>
              <a:t>EXTENSION - Ask students to use the micro:bit platform to create programs to get their Mini Cutebots to communicate to another bot their directions for navigating the maze.</a:t>
            </a:r>
            <a:endParaRPr sz="2200" b="1" dirty="0">
              <a:solidFill>
                <a:schemeClr val="dk1"/>
              </a:solidFill>
              <a:latin typeface="Open Sans"/>
              <a:ea typeface="Open Sans"/>
              <a:cs typeface="Open Sans"/>
              <a:sym typeface="Open Sans"/>
            </a:endParaRPr>
          </a:p>
          <a:p>
            <a:pPr marL="0" lvl="0" indent="0" algn="l" rtl="0">
              <a:spcBef>
                <a:spcPts val="0"/>
              </a:spcBef>
              <a:spcAft>
                <a:spcPts val="0"/>
              </a:spcAft>
              <a:buNone/>
            </a:pPr>
            <a:endParaRPr sz="600" dirty="0">
              <a:solidFill>
                <a:schemeClr val="dk2"/>
              </a:solidFill>
              <a:latin typeface="Open Sans"/>
              <a:ea typeface="Open Sans"/>
              <a:cs typeface="Open Sans"/>
              <a:sym typeface="Open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4"/>
          <p:cNvSpPr txBox="1">
            <a:spLocks noGrp="1"/>
          </p:cNvSpPr>
          <p:nvPr>
            <p:ph type="title"/>
          </p:nvPr>
        </p:nvSpPr>
        <p:spPr>
          <a:xfrm>
            <a:off x="0" y="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4000"/>
              <a:buNone/>
            </a:pPr>
            <a:r>
              <a:rPr lang="en" sz="4000" cap="small" dirty="0">
                <a:solidFill>
                  <a:srgbClr val="575F6D"/>
                </a:solidFill>
                <a:latin typeface="Open Sans"/>
                <a:ea typeface="Open Sans"/>
                <a:cs typeface="Open Sans"/>
                <a:sym typeface="Open Sans"/>
              </a:rPr>
              <a:t>Post assessment Sheet: What is a Robot?</a:t>
            </a: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
        <p:nvSpPr>
          <p:cNvPr id="504" name="Google Shape;504;p64"/>
          <p:cNvSpPr txBox="1"/>
          <p:nvPr/>
        </p:nvSpPr>
        <p:spPr>
          <a:xfrm>
            <a:off x="171050" y="1245703"/>
            <a:ext cx="8905500" cy="3539621"/>
          </a:xfrm>
          <a:prstGeom prst="rect">
            <a:avLst/>
          </a:prstGeom>
          <a:noFill/>
          <a:ln>
            <a:noFill/>
          </a:ln>
        </p:spPr>
        <p:txBody>
          <a:bodyPr spcFirstLastPara="1" wrap="square" lIns="91425" tIns="91425" rIns="91425" bIns="91425" anchor="t" anchorCtr="0">
            <a:noAutofit/>
          </a:bodyPr>
          <a:lstStyle/>
          <a:p>
            <a:pPr marL="482600" lvl="0" indent="-457200" algn="l" rtl="0">
              <a:spcBef>
                <a:spcPts val="0"/>
              </a:spcBef>
              <a:spcAft>
                <a:spcPts val="0"/>
              </a:spcAft>
              <a:buClr>
                <a:schemeClr val="dk1"/>
              </a:buClr>
              <a:buSzPts val="3200"/>
              <a:buFont typeface="+mj-lt"/>
              <a:buAutoNum type="arabicPeriod"/>
            </a:pPr>
            <a:r>
              <a:rPr lang="en" sz="2000" dirty="0">
                <a:solidFill>
                  <a:schemeClr val="dk1"/>
                </a:solidFill>
                <a:latin typeface="Open Sans"/>
                <a:ea typeface="Open Sans"/>
                <a:cs typeface="Open Sans"/>
                <a:sym typeface="Open Sans"/>
              </a:rPr>
              <a:t>Describe in one sentence below what you understand by the term </a:t>
            </a:r>
            <a:r>
              <a:rPr lang="en" sz="2000" i="1" dirty="0">
                <a:solidFill>
                  <a:schemeClr val="dk1"/>
                </a:solidFill>
                <a:latin typeface="Open Sans"/>
                <a:ea typeface="Open Sans"/>
                <a:cs typeface="Open Sans"/>
                <a:sym typeface="Open Sans"/>
              </a:rPr>
              <a:t>robot</a:t>
            </a:r>
            <a:r>
              <a:rPr lang="en" sz="2000" dirty="0">
                <a:solidFill>
                  <a:schemeClr val="dk1"/>
                </a:solidFill>
                <a:latin typeface="Open Sans"/>
                <a:ea typeface="Open Sans"/>
                <a:cs typeface="Open Sans"/>
                <a:sym typeface="Open Sans"/>
              </a:rPr>
              <a:t>.</a:t>
            </a:r>
            <a:endParaRPr sz="2000" dirty="0">
              <a:solidFill>
                <a:schemeClr val="dk1"/>
              </a:solidFill>
              <a:latin typeface="Open Sans"/>
              <a:ea typeface="Open Sans"/>
              <a:cs typeface="Open Sans"/>
              <a:sym typeface="Open Sans"/>
            </a:endParaRPr>
          </a:p>
          <a:p>
            <a:pPr marL="457200" lvl="0" indent="-457200" algn="l" rtl="0">
              <a:spcBef>
                <a:spcPts val="0"/>
              </a:spcBef>
              <a:spcAft>
                <a:spcPts val="0"/>
              </a:spcAft>
              <a:buFont typeface="+mj-lt"/>
              <a:buAutoNum type="arabicPeriod"/>
            </a:pPr>
            <a:endParaRPr sz="2000" dirty="0">
              <a:solidFill>
                <a:schemeClr val="dk1"/>
              </a:solidFill>
              <a:latin typeface="Open Sans"/>
              <a:ea typeface="Open Sans"/>
              <a:cs typeface="Open Sans"/>
              <a:sym typeface="Open Sans"/>
            </a:endParaRPr>
          </a:p>
          <a:p>
            <a:pPr marL="482600" lvl="0" indent="-457200" algn="l" rtl="0">
              <a:spcBef>
                <a:spcPts val="0"/>
              </a:spcBef>
              <a:spcAft>
                <a:spcPts val="0"/>
              </a:spcAft>
              <a:buClr>
                <a:schemeClr val="dk1"/>
              </a:buClr>
              <a:buSzPts val="3200"/>
              <a:buFont typeface="+mj-lt"/>
              <a:buAutoNum type="arabicPeriod"/>
            </a:pPr>
            <a:r>
              <a:rPr lang="en" sz="2000" dirty="0">
                <a:solidFill>
                  <a:schemeClr val="dk1"/>
                </a:solidFill>
                <a:latin typeface="Open Sans"/>
                <a:ea typeface="Open Sans"/>
                <a:cs typeface="Open Sans"/>
                <a:sym typeface="Open Sans"/>
              </a:rPr>
              <a:t>What are the main parts of a robot? Describe its similarities and differences to a human brain.</a:t>
            </a:r>
            <a:endParaRPr sz="2000" dirty="0">
              <a:solidFill>
                <a:schemeClr val="dk1"/>
              </a:solidFill>
              <a:latin typeface="Open Sans"/>
              <a:ea typeface="Open Sans"/>
              <a:cs typeface="Open Sans"/>
              <a:sym typeface="Open Sans"/>
            </a:endParaRPr>
          </a:p>
          <a:p>
            <a:pPr marL="914400" lvl="0" indent="-457200" algn="l" rtl="0">
              <a:spcBef>
                <a:spcPts val="0"/>
              </a:spcBef>
              <a:spcAft>
                <a:spcPts val="0"/>
              </a:spcAft>
              <a:buFont typeface="+mj-lt"/>
              <a:buAutoNum type="arabicPeriod"/>
            </a:pPr>
            <a:endParaRPr sz="2000" dirty="0">
              <a:solidFill>
                <a:schemeClr val="dk1"/>
              </a:solidFill>
              <a:latin typeface="Open Sans"/>
              <a:ea typeface="Open Sans"/>
              <a:cs typeface="Open Sans"/>
              <a:sym typeface="Open Sans"/>
            </a:endParaRPr>
          </a:p>
          <a:p>
            <a:pPr marL="482600" lvl="0" indent="-457200" algn="l" rtl="0">
              <a:spcBef>
                <a:spcPts val="0"/>
              </a:spcBef>
              <a:spcAft>
                <a:spcPts val="0"/>
              </a:spcAft>
              <a:buClr>
                <a:schemeClr val="dk1"/>
              </a:buClr>
              <a:buSzPts val="3200"/>
              <a:buFont typeface="+mj-lt"/>
              <a:buAutoNum type="arabicPeriod"/>
            </a:pPr>
            <a:r>
              <a:rPr lang="en" sz="2000" dirty="0">
                <a:solidFill>
                  <a:schemeClr val="dk1"/>
                </a:solidFill>
                <a:latin typeface="Open Sans"/>
                <a:ea typeface="Open Sans"/>
                <a:cs typeface="Open Sans"/>
                <a:sym typeface="Open Sans"/>
              </a:rPr>
              <a:t> What do you need to do to make a robot move?</a:t>
            </a:r>
            <a:endParaRPr sz="2000" dirty="0">
              <a:solidFill>
                <a:schemeClr val="dk1"/>
              </a:solidFill>
              <a:latin typeface="Open Sans"/>
              <a:ea typeface="Open Sans"/>
              <a:cs typeface="Open Sans"/>
              <a:sym typeface="Open Sans"/>
            </a:endParaRPr>
          </a:p>
          <a:p>
            <a:pPr marL="457200" lvl="0" indent="0" algn="l" rtl="0">
              <a:spcBef>
                <a:spcPts val="0"/>
              </a:spcBef>
              <a:spcAft>
                <a:spcPts val="0"/>
              </a:spcAft>
              <a:buNone/>
            </a:pPr>
            <a:endParaRPr sz="3200" dirty="0">
              <a:solidFill>
                <a:schemeClr val="dk1"/>
              </a:solidFill>
              <a:latin typeface="Open Sans"/>
              <a:ea typeface="Open Sans"/>
              <a:cs typeface="Open Sans"/>
              <a:sym typeface="Open Sans"/>
            </a:endParaRPr>
          </a:p>
          <a:p>
            <a:pPr marL="0" lvl="0" indent="0" algn="l" rtl="0">
              <a:spcBef>
                <a:spcPts val="0"/>
              </a:spcBef>
              <a:spcAft>
                <a:spcPts val="0"/>
              </a:spcAft>
              <a:buNone/>
            </a:pPr>
            <a:endParaRPr sz="2800" dirty="0">
              <a:solidFill>
                <a:srgbClr val="FF0000"/>
              </a:solidFill>
              <a:latin typeface="Open Sans"/>
              <a:ea typeface="Open Sans"/>
              <a:cs typeface="Open Sans"/>
              <a:sym typeface="Open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65"/>
          <p:cNvSpPr txBox="1">
            <a:spLocks noGrp="1"/>
          </p:cNvSpPr>
          <p:nvPr>
            <p:ph type="title"/>
          </p:nvPr>
        </p:nvSpPr>
        <p:spPr>
          <a:xfrm>
            <a:off x="0" y="3480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4000"/>
              <a:buNone/>
            </a:pPr>
            <a:r>
              <a:rPr lang="en" sz="3700" cap="small" dirty="0">
                <a:solidFill>
                  <a:srgbClr val="575F6D"/>
                </a:solidFill>
                <a:latin typeface="Open Sans"/>
                <a:ea typeface="Open Sans"/>
                <a:cs typeface="Open Sans"/>
                <a:sym typeface="Open Sans"/>
              </a:rPr>
              <a:t>Post </a:t>
            </a:r>
            <a:r>
              <a:rPr lang="en" sz="3200" cap="small" dirty="0">
                <a:solidFill>
                  <a:srgbClr val="575F6D"/>
                </a:solidFill>
                <a:latin typeface="Open Sans"/>
                <a:ea typeface="Open Sans"/>
                <a:cs typeface="Open Sans"/>
                <a:sym typeface="Open Sans"/>
              </a:rPr>
              <a:t>assessment</a:t>
            </a:r>
            <a:r>
              <a:rPr lang="en" sz="3700" cap="small" dirty="0">
                <a:solidFill>
                  <a:srgbClr val="575F6D"/>
                </a:solidFill>
                <a:latin typeface="Open Sans"/>
                <a:ea typeface="Open Sans"/>
                <a:cs typeface="Open Sans"/>
                <a:sym typeface="Open Sans"/>
              </a:rPr>
              <a:t> Sheet: What is a Robot Key</a:t>
            </a:r>
            <a:endParaRPr sz="21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1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100" dirty="0">
              <a:solidFill>
                <a:srgbClr val="000000"/>
              </a:solidFill>
              <a:latin typeface="Open Sans"/>
              <a:ea typeface="Open Sans"/>
              <a:cs typeface="Open Sans"/>
              <a:sym typeface="Open Sans"/>
            </a:endParaRPr>
          </a:p>
        </p:txBody>
      </p:sp>
      <p:sp>
        <p:nvSpPr>
          <p:cNvPr id="510" name="Google Shape;510;p65"/>
          <p:cNvSpPr txBox="1"/>
          <p:nvPr/>
        </p:nvSpPr>
        <p:spPr>
          <a:xfrm>
            <a:off x="0" y="1216058"/>
            <a:ext cx="8905500" cy="3586917"/>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solidFill>
                <a:schemeClr val="dk1"/>
              </a:solidFill>
              <a:latin typeface="Open Sans"/>
              <a:ea typeface="Open Sans"/>
              <a:cs typeface="Open Sans"/>
              <a:sym typeface="Open Sans"/>
            </a:endParaRPr>
          </a:p>
          <a:p>
            <a:pPr marL="457200" lvl="0" indent="-317500" algn="l" rtl="0">
              <a:spcBef>
                <a:spcPts val="0"/>
              </a:spcBef>
              <a:spcAft>
                <a:spcPts val="0"/>
              </a:spcAft>
              <a:buClr>
                <a:schemeClr val="dk1"/>
              </a:buClr>
              <a:buSzPts val="1400"/>
              <a:buAutoNum type="arabicPeriod"/>
            </a:pPr>
            <a:r>
              <a:rPr lang="en" sz="1500" b="1" dirty="0">
                <a:solidFill>
                  <a:schemeClr val="dk1"/>
                </a:solidFill>
                <a:latin typeface="Open Sans"/>
                <a:ea typeface="Open Sans"/>
                <a:cs typeface="Open Sans"/>
                <a:sym typeface="Open Sans"/>
              </a:rPr>
              <a:t>Describe in one sentence below what you understand by the term </a:t>
            </a:r>
            <a:r>
              <a:rPr lang="en" sz="1500" b="1" i="1" dirty="0">
                <a:solidFill>
                  <a:schemeClr val="dk1"/>
                </a:solidFill>
                <a:latin typeface="Open Sans"/>
                <a:ea typeface="Open Sans"/>
                <a:cs typeface="Open Sans"/>
                <a:sym typeface="Open Sans"/>
              </a:rPr>
              <a:t>robot.</a:t>
            </a:r>
            <a:endParaRPr sz="1500" b="1" i="1" dirty="0">
              <a:solidFill>
                <a:schemeClr val="dk1"/>
              </a:solidFill>
              <a:latin typeface="Open Sans"/>
              <a:ea typeface="Open Sans"/>
              <a:cs typeface="Open Sans"/>
              <a:sym typeface="Open Sans"/>
            </a:endParaRPr>
          </a:p>
          <a:p>
            <a:pPr marL="457200" lvl="0" indent="0" algn="l" rtl="0">
              <a:spcBef>
                <a:spcPts val="0"/>
              </a:spcBef>
              <a:spcAft>
                <a:spcPts val="0"/>
              </a:spcAft>
              <a:buNone/>
            </a:pPr>
            <a:endParaRPr sz="1500" dirty="0">
              <a:solidFill>
                <a:schemeClr val="dk1"/>
              </a:solidFill>
              <a:latin typeface="Open Sans"/>
              <a:ea typeface="Open Sans"/>
              <a:cs typeface="Open Sans"/>
              <a:sym typeface="Open Sans"/>
            </a:endParaRPr>
          </a:p>
          <a:p>
            <a:pPr marL="457200" lvl="0" indent="0" algn="l" rtl="0">
              <a:spcBef>
                <a:spcPts val="0"/>
              </a:spcBef>
              <a:spcAft>
                <a:spcPts val="0"/>
              </a:spcAft>
              <a:buNone/>
            </a:pPr>
            <a:r>
              <a:rPr lang="en" sz="1600" dirty="0">
                <a:solidFill>
                  <a:srgbClr val="FF0000"/>
                </a:solidFill>
                <a:latin typeface="Open Sans"/>
                <a:ea typeface="Open Sans"/>
                <a:cs typeface="Open Sans"/>
                <a:sym typeface="Open Sans"/>
              </a:rPr>
              <a:t>A robot is a machine that gathers information about its environment </a:t>
            </a:r>
            <a:r>
              <a:rPr lang="en" sz="1600" dirty="0">
                <a:solidFill>
                  <a:srgbClr val="C00000"/>
                </a:solidFill>
                <a:latin typeface="Open Sans"/>
                <a:ea typeface="Open Sans"/>
                <a:cs typeface="Open Sans"/>
                <a:sym typeface="Open Sans"/>
              </a:rPr>
              <a:t>(senses) </a:t>
            </a:r>
            <a:r>
              <a:rPr lang="en" sz="1600" dirty="0">
                <a:solidFill>
                  <a:srgbClr val="FF0000"/>
                </a:solidFill>
                <a:latin typeface="Open Sans"/>
                <a:ea typeface="Open Sans"/>
                <a:cs typeface="Open Sans"/>
                <a:sym typeface="Open Sans"/>
              </a:rPr>
              <a:t>and uses that information </a:t>
            </a:r>
            <a:r>
              <a:rPr lang="en" sz="1600" dirty="0">
                <a:solidFill>
                  <a:srgbClr val="C00000"/>
                </a:solidFill>
                <a:latin typeface="Open Sans"/>
                <a:ea typeface="Open Sans"/>
                <a:cs typeface="Open Sans"/>
                <a:sym typeface="Open Sans"/>
              </a:rPr>
              <a:t>(thinks) </a:t>
            </a:r>
            <a:r>
              <a:rPr lang="en" sz="1600" dirty="0">
                <a:solidFill>
                  <a:srgbClr val="FF0000"/>
                </a:solidFill>
                <a:latin typeface="Open Sans"/>
                <a:ea typeface="Open Sans"/>
                <a:cs typeface="Open Sans"/>
                <a:sym typeface="Open Sans"/>
              </a:rPr>
              <a:t>to follow instructions to do work </a:t>
            </a:r>
            <a:r>
              <a:rPr lang="en" sz="1600" dirty="0">
                <a:solidFill>
                  <a:srgbClr val="C00000"/>
                </a:solidFill>
                <a:latin typeface="Open Sans"/>
                <a:ea typeface="Open Sans"/>
                <a:cs typeface="Open Sans"/>
                <a:sym typeface="Open Sans"/>
              </a:rPr>
              <a:t>(acts).</a:t>
            </a:r>
            <a:endParaRPr sz="1600" dirty="0">
              <a:solidFill>
                <a:schemeClr val="dk1"/>
              </a:solidFill>
              <a:latin typeface="Open Sans"/>
              <a:ea typeface="Open Sans"/>
              <a:cs typeface="Open Sans"/>
              <a:sym typeface="Open Sans"/>
            </a:endParaRPr>
          </a:p>
          <a:p>
            <a:pPr marL="457200" lvl="0" indent="0" algn="l" rtl="0">
              <a:spcBef>
                <a:spcPts val="0"/>
              </a:spcBef>
              <a:spcAft>
                <a:spcPts val="0"/>
              </a:spcAft>
              <a:buNone/>
            </a:pPr>
            <a:endParaRPr sz="1500" dirty="0">
              <a:solidFill>
                <a:schemeClr val="dk1"/>
              </a:solidFill>
              <a:latin typeface="Open Sans"/>
              <a:ea typeface="Open Sans"/>
              <a:cs typeface="Open Sans"/>
              <a:sym typeface="Open Sans"/>
            </a:endParaRPr>
          </a:p>
          <a:p>
            <a:pPr marL="476250" lvl="0" indent="-342900" algn="l" rtl="0">
              <a:spcBef>
                <a:spcPts val="0"/>
              </a:spcBef>
              <a:spcAft>
                <a:spcPts val="0"/>
              </a:spcAft>
              <a:buClr>
                <a:schemeClr val="dk1"/>
              </a:buClr>
              <a:buSzPts val="1500"/>
              <a:buFont typeface="+mj-lt"/>
              <a:buAutoNum type="arabicPeriod" startAt="2"/>
            </a:pPr>
            <a:r>
              <a:rPr lang="en" sz="1500" b="1" dirty="0">
                <a:solidFill>
                  <a:schemeClr val="dk1"/>
                </a:solidFill>
                <a:latin typeface="Open Sans"/>
                <a:ea typeface="Open Sans"/>
                <a:cs typeface="Open Sans"/>
                <a:sym typeface="Open Sans"/>
              </a:rPr>
              <a:t>What are the main parts of a robot?</a:t>
            </a:r>
            <a:endParaRPr sz="1500" b="1" dirty="0">
              <a:solidFill>
                <a:schemeClr val="dk1"/>
              </a:solidFill>
              <a:latin typeface="Open Sans"/>
              <a:ea typeface="Open Sans"/>
              <a:cs typeface="Open Sans"/>
              <a:sym typeface="Open Sans"/>
            </a:endParaRPr>
          </a:p>
          <a:p>
            <a:pPr marL="457200" lvl="0" indent="0" algn="l" rtl="0">
              <a:spcBef>
                <a:spcPts val="0"/>
              </a:spcBef>
              <a:spcAft>
                <a:spcPts val="0"/>
              </a:spcAft>
              <a:buNone/>
            </a:pPr>
            <a:endParaRPr sz="1500" dirty="0">
              <a:solidFill>
                <a:schemeClr val="dk1"/>
              </a:solidFill>
              <a:latin typeface="Open Sans"/>
              <a:ea typeface="Open Sans"/>
              <a:cs typeface="Open Sans"/>
              <a:sym typeface="Open Sans"/>
            </a:endParaRPr>
          </a:p>
          <a:p>
            <a:pPr marL="457200" lvl="0" indent="0" algn="l" rtl="0">
              <a:spcBef>
                <a:spcPts val="0"/>
              </a:spcBef>
              <a:spcAft>
                <a:spcPts val="0"/>
              </a:spcAft>
              <a:buNone/>
            </a:pPr>
            <a:r>
              <a:rPr lang="en" sz="1600" dirty="0">
                <a:solidFill>
                  <a:srgbClr val="FF0000"/>
                </a:solidFill>
                <a:latin typeface="Open Sans"/>
                <a:ea typeface="Open Sans"/>
                <a:cs typeface="Open Sans"/>
                <a:sym typeface="Open Sans"/>
              </a:rPr>
              <a:t>Computer (to make decisions), input ports (connected to sensors), and outputs (connected to motors, for example).</a:t>
            </a:r>
            <a:endParaRPr sz="1600" dirty="0">
              <a:solidFill>
                <a:schemeClr val="dk1"/>
              </a:solidFill>
              <a:latin typeface="Open Sans"/>
              <a:ea typeface="Open Sans"/>
              <a:cs typeface="Open Sans"/>
              <a:sym typeface="Open Sans"/>
            </a:endParaRPr>
          </a:p>
          <a:p>
            <a:pPr marL="457200" lvl="0" indent="0" algn="l" rtl="0">
              <a:spcBef>
                <a:spcPts val="0"/>
              </a:spcBef>
              <a:spcAft>
                <a:spcPts val="0"/>
              </a:spcAft>
              <a:buNone/>
            </a:pPr>
            <a:endParaRPr sz="1500" dirty="0">
              <a:solidFill>
                <a:schemeClr val="dk1"/>
              </a:solidFill>
              <a:latin typeface="Open Sans"/>
              <a:ea typeface="Open Sans"/>
              <a:cs typeface="Open Sans"/>
              <a:sym typeface="Open Sans"/>
            </a:endParaRPr>
          </a:p>
          <a:p>
            <a:pPr marL="476250" lvl="0" indent="-342900" algn="l" rtl="0">
              <a:spcBef>
                <a:spcPts val="0"/>
              </a:spcBef>
              <a:spcAft>
                <a:spcPts val="0"/>
              </a:spcAft>
              <a:buClr>
                <a:schemeClr val="dk1"/>
              </a:buClr>
              <a:buSzPts val="1500"/>
              <a:buFont typeface="+mj-lt"/>
              <a:buAutoNum type="arabicPeriod" startAt="3"/>
            </a:pPr>
            <a:r>
              <a:rPr lang="en" sz="1500" b="1" dirty="0">
                <a:solidFill>
                  <a:schemeClr val="dk1"/>
                </a:solidFill>
                <a:latin typeface="Open Sans"/>
                <a:ea typeface="Open Sans"/>
                <a:cs typeface="Open Sans"/>
                <a:sym typeface="Open Sans"/>
              </a:rPr>
              <a:t>What do you need to do to make a robot move?</a:t>
            </a:r>
            <a:endParaRPr sz="1500" b="1" dirty="0">
              <a:solidFill>
                <a:schemeClr val="dk1"/>
              </a:solidFill>
              <a:latin typeface="Open Sans"/>
              <a:ea typeface="Open Sans"/>
              <a:cs typeface="Open Sans"/>
              <a:sym typeface="Open Sans"/>
            </a:endParaRPr>
          </a:p>
          <a:p>
            <a:pPr marL="457200" lvl="0" indent="0" algn="l" rtl="0">
              <a:spcBef>
                <a:spcPts val="0"/>
              </a:spcBef>
              <a:spcAft>
                <a:spcPts val="0"/>
              </a:spcAft>
              <a:buNone/>
            </a:pPr>
            <a:endParaRPr sz="1500" dirty="0">
              <a:solidFill>
                <a:schemeClr val="dk1"/>
              </a:solidFill>
              <a:latin typeface="Open Sans"/>
              <a:ea typeface="Open Sans"/>
              <a:cs typeface="Open Sans"/>
              <a:sym typeface="Open Sans"/>
            </a:endParaRPr>
          </a:p>
          <a:p>
            <a:pPr marL="457200" lvl="0" indent="0" algn="l" rtl="0">
              <a:spcBef>
                <a:spcPts val="0"/>
              </a:spcBef>
              <a:spcAft>
                <a:spcPts val="0"/>
              </a:spcAft>
              <a:buNone/>
            </a:pPr>
            <a:r>
              <a:rPr lang="en" sz="1600" dirty="0">
                <a:solidFill>
                  <a:srgbClr val="FF0000"/>
                </a:solidFill>
                <a:latin typeface="Open Sans"/>
                <a:ea typeface="Open Sans"/>
                <a:cs typeface="Open Sans"/>
                <a:sym typeface="Open Sans"/>
              </a:rPr>
              <a:t>They program it using software telling it precisely what to do, step by step. </a:t>
            </a:r>
            <a:endParaRPr sz="1600" dirty="0">
              <a:solidFill>
                <a:schemeClr val="dk1"/>
              </a:solidFill>
              <a:latin typeface="Open Sans"/>
              <a:ea typeface="Open Sans"/>
              <a:cs typeface="Open Sans"/>
              <a:sym typeface="Open Sans"/>
            </a:endParaRPr>
          </a:p>
          <a:p>
            <a:pPr marL="0" lvl="0" indent="0" algn="l" rtl="0">
              <a:spcBef>
                <a:spcPts val="0"/>
              </a:spcBef>
              <a:spcAft>
                <a:spcPts val="0"/>
              </a:spcAft>
              <a:buNone/>
            </a:pPr>
            <a:endParaRPr sz="3100" dirty="0">
              <a:solidFill>
                <a:srgbClr val="FF0000"/>
              </a:solidFill>
              <a:latin typeface="Open Sans"/>
              <a:ea typeface="Open Sans"/>
              <a:cs typeface="Open Sans"/>
              <a:sym typeface="Open San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66"/>
          <p:cNvSpPr txBox="1">
            <a:spLocks noGrp="1"/>
          </p:cNvSpPr>
          <p:nvPr>
            <p:ph type="title"/>
          </p:nvPr>
        </p:nvSpPr>
        <p:spPr>
          <a:xfrm>
            <a:off x="0" y="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4000"/>
              <a:buNone/>
            </a:pPr>
            <a:r>
              <a:rPr lang="en" sz="4000" cap="small" dirty="0">
                <a:solidFill>
                  <a:srgbClr val="575F6D"/>
                </a:solidFill>
                <a:latin typeface="Open Sans"/>
                <a:ea typeface="Open Sans"/>
                <a:cs typeface="Open Sans"/>
                <a:sym typeface="Open Sans"/>
              </a:rPr>
              <a:t>Vocabulary</a:t>
            </a: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
        <p:nvSpPr>
          <p:cNvPr id="516" name="Google Shape;516;p66"/>
          <p:cNvSpPr txBox="1"/>
          <p:nvPr/>
        </p:nvSpPr>
        <p:spPr>
          <a:xfrm>
            <a:off x="98100" y="621000"/>
            <a:ext cx="8947800" cy="43488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Clr>
                <a:schemeClr val="dk1"/>
              </a:buClr>
              <a:buFont typeface="Arial"/>
              <a:buNone/>
            </a:pPr>
            <a:r>
              <a:rPr lang="en" sz="2300" b="1" dirty="0">
                <a:solidFill>
                  <a:srgbClr val="0070C0"/>
                </a:solidFill>
                <a:latin typeface="Open Sans"/>
                <a:ea typeface="Open Sans"/>
                <a:cs typeface="Open Sans"/>
                <a:sym typeface="Open Sans"/>
              </a:rPr>
              <a:t>Computer:</a:t>
            </a:r>
            <a:r>
              <a:rPr lang="en" sz="2300" dirty="0">
                <a:solidFill>
                  <a:schemeClr val="dk1"/>
                </a:solidFill>
                <a:latin typeface="Open Sans"/>
                <a:ea typeface="Open Sans"/>
                <a:cs typeface="Open Sans"/>
                <a:sym typeface="Open Sans"/>
              </a:rPr>
              <a:t> A human-created electronic device that processes data, performs mathematical and logical calculations, displays graphics, and helps you connect to the internet.</a:t>
            </a:r>
            <a:endParaRPr sz="13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000"/>
              <a:buFont typeface="Arial"/>
              <a:buNone/>
            </a:pPr>
            <a:endParaRPr sz="9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Font typeface="Arial"/>
              <a:buNone/>
            </a:pPr>
            <a:r>
              <a:rPr lang="en" sz="2300" b="1" dirty="0">
                <a:solidFill>
                  <a:srgbClr val="0070C0"/>
                </a:solidFill>
                <a:latin typeface="Open Sans"/>
                <a:ea typeface="Open Sans"/>
                <a:cs typeface="Open Sans"/>
                <a:sym typeface="Open Sans"/>
              </a:rPr>
              <a:t>Robot: </a:t>
            </a:r>
            <a:r>
              <a:rPr lang="en" sz="2300" dirty="0">
                <a:solidFill>
                  <a:schemeClr val="dk1"/>
                </a:solidFill>
                <a:latin typeface="Open Sans"/>
                <a:ea typeface="Open Sans"/>
                <a:cs typeface="Open Sans"/>
                <a:sym typeface="Open Sans"/>
              </a:rPr>
              <a:t>A mechanical device that sometimes resembles a human and is capable of performing a variety of often complex human tasks on command or by being programmed in advance.</a:t>
            </a:r>
            <a:endParaRPr sz="13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000"/>
              <a:buFont typeface="Arial"/>
              <a:buNone/>
            </a:pPr>
            <a:endParaRPr sz="90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2300" b="1" dirty="0">
                <a:solidFill>
                  <a:srgbClr val="0070C0"/>
                </a:solidFill>
                <a:latin typeface="Open Sans"/>
                <a:ea typeface="Open Sans"/>
                <a:cs typeface="Open Sans"/>
                <a:sym typeface="Open Sans"/>
              </a:rPr>
              <a:t>Sensor:</a:t>
            </a:r>
            <a:r>
              <a:rPr lang="en" sz="2300" dirty="0">
                <a:solidFill>
                  <a:schemeClr val="dk1"/>
                </a:solidFill>
                <a:latin typeface="Open Sans"/>
                <a:ea typeface="Open Sans"/>
                <a:cs typeface="Open Sans"/>
                <a:sym typeface="Open Sans"/>
              </a:rPr>
              <a:t> A device that converts one type of signal to another. For instance, a tachometer displays the speed that your car is traveling.</a:t>
            </a:r>
            <a:endParaRPr sz="2300"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Font typeface="Arial"/>
              <a:buNone/>
            </a:pPr>
            <a:r>
              <a:rPr lang="en" sz="2300" b="1" dirty="0">
                <a:solidFill>
                  <a:srgbClr val="0070C0"/>
                </a:solidFill>
                <a:latin typeface="Open Sans"/>
                <a:ea typeface="Open Sans"/>
                <a:cs typeface="Open Sans"/>
                <a:sym typeface="Open Sans"/>
              </a:rPr>
              <a:t>Actuator: </a:t>
            </a:r>
            <a:r>
              <a:rPr lang="en" sz="2300" dirty="0">
                <a:solidFill>
                  <a:srgbClr val="1F1F1F"/>
                </a:solidFill>
                <a:highlight>
                  <a:srgbClr val="FFFFFF"/>
                </a:highlight>
                <a:latin typeface="Open Sans"/>
                <a:ea typeface="Open Sans"/>
                <a:cs typeface="Open Sans"/>
                <a:sym typeface="Open Sans"/>
              </a:rPr>
              <a:t>A device that causes a machine or other device to operate.</a:t>
            </a:r>
            <a:endParaRPr sz="2300" dirty="0">
              <a:solidFill>
                <a:srgbClr val="0070C0"/>
              </a:solidFill>
              <a:latin typeface="Open Sans"/>
              <a:ea typeface="Open Sans"/>
              <a:cs typeface="Open Sans"/>
              <a:sym typeface="Open Sans"/>
            </a:endParaRPr>
          </a:p>
          <a:p>
            <a:pPr marL="0" lvl="0" indent="0" algn="l" rtl="0">
              <a:spcBef>
                <a:spcPts val="0"/>
              </a:spcBef>
              <a:spcAft>
                <a:spcPts val="0"/>
              </a:spcAft>
              <a:buNone/>
            </a:pPr>
            <a:endParaRPr dirty="0">
              <a:solidFill>
                <a:schemeClr val="dk1"/>
              </a:solidFill>
              <a:latin typeface="Open Sans"/>
              <a:ea typeface="Open Sans"/>
              <a:cs typeface="Open Sans"/>
              <a:sym typeface="Open Sans"/>
            </a:endParaRPr>
          </a:p>
          <a:p>
            <a:pPr marL="0" lvl="0" indent="0" algn="l" rtl="0">
              <a:spcBef>
                <a:spcPts val="0"/>
              </a:spcBef>
              <a:spcAft>
                <a:spcPts val="0"/>
              </a:spcAft>
              <a:buNone/>
            </a:pPr>
            <a:endParaRPr dirty="0">
              <a:solidFill>
                <a:schemeClr val="dk1"/>
              </a:solidFill>
              <a:latin typeface="Open Sans"/>
              <a:ea typeface="Open Sans"/>
              <a:cs typeface="Open Sans"/>
              <a:sym typeface="Open Sans"/>
            </a:endParaRPr>
          </a:p>
          <a:p>
            <a:pPr marL="0" lvl="0" indent="0" algn="l" rtl="0">
              <a:spcBef>
                <a:spcPts val="0"/>
              </a:spcBef>
              <a:spcAft>
                <a:spcPts val="0"/>
              </a:spcAft>
              <a:buNone/>
            </a:pPr>
            <a:endParaRPr dirty="0">
              <a:solidFill>
                <a:schemeClr val="dk1"/>
              </a:solidFill>
              <a:latin typeface="Open Sans"/>
              <a:ea typeface="Open Sans"/>
              <a:cs typeface="Open Sans"/>
              <a:sym typeface="Open Sans"/>
            </a:endParaRPr>
          </a:p>
          <a:p>
            <a:pPr marL="0" lvl="0" indent="0" algn="l" rtl="0">
              <a:spcBef>
                <a:spcPts val="0"/>
              </a:spcBef>
              <a:spcAft>
                <a:spcPts val="0"/>
              </a:spcAft>
              <a:buNone/>
            </a:pPr>
            <a:endParaRPr dirty="0">
              <a:solidFill>
                <a:schemeClr val="dk1"/>
              </a:solidFill>
              <a:latin typeface="Open Sans"/>
              <a:ea typeface="Open Sans"/>
              <a:cs typeface="Open Sans"/>
              <a:sym typeface="Open Sans"/>
            </a:endParaRPr>
          </a:p>
          <a:p>
            <a:pPr marL="0" lvl="0" indent="0" algn="l" rtl="0">
              <a:spcBef>
                <a:spcPts val="600"/>
              </a:spcBef>
              <a:spcAft>
                <a:spcPts val="0"/>
              </a:spcAft>
              <a:buClr>
                <a:schemeClr val="dk1"/>
              </a:buClr>
              <a:buSzPts val="980"/>
              <a:buFont typeface="Arial"/>
              <a:buNone/>
            </a:pPr>
            <a:endParaRPr dirty="0">
              <a:solidFill>
                <a:schemeClr val="dk1"/>
              </a:solidFill>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67"/>
          <p:cNvSpPr txBox="1">
            <a:spLocks noGrp="1"/>
          </p:cNvSpPr>
          <p:nvPr>
            <p:ph type="title"/>
          </p:nvPr>
        </p:nvSpPr>
        <p:spPr>
          <a:xfrm>
            <a:off x="0" y="3480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4000"/>
              <a:buNone/>
            </a:pPr>
            <a:r>
              <a:rPr lang="en" sz="4000" cap="small" dirty="0">
                <a:solidFill>
                  <a:srgbClr val="575F6D"/>
                </a:solidFill>
                <a:latin typeface="Open Sans"/>
                <a:ea typeface="Open Sans"/>
                <a:cs typeface="Open Sans"/>
                <a:sym typeface="Open Sans"/>
              </a:rPr>
              <a:t>Image Sources</a:t>
            </a:r>
            <a:endParaRPr sz="1400" b="1" dirty="0">
              <a:solidFill>
                <a:srgbClr val="6091BA"/>
              </a:solidFill>
              <a:latin typeface="Open Sans"/>
              <a:ea typeface="Open Sans"/>
              <a:cs typeface="Open Sans"/>
              <a:sym typeface="Open Sans"/>
            </a:endParaRPr>
          </a:p>
          <a:p>
            <a:pPr marL="457200" lvl="0" indent="0" algn="l" rtl="0">
              <a:spcBef>
                <a:spcPts val="600"/>
              </a:spcBef>
              <a:spcAft>
                <a:spcPts val="0"/>
              </a:spcAft>
              <a:buNone/>
            </a:pP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
        <p:nvSpPr>
          <p:cNvPr id="522" name="Google Shape;522;p67"/>
          <p:cNvSpPr txBox="1"/>
          <p:nvPr/>
        </p:nvSpPr>
        <p:spPr>
          <a:xfrm>
            <a:off x="41450" y="655800"/>
            <a:ext cx="8947800" cy="43488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 sz="1600" dirty="0">
                <a:solidFill>
                  <a:schemeClr val="dk1"/>
                </a:solidFill>
                <a:latin typeface="Open Sans"/>
                <a:ea typeface="Open Sans"/>
                <a:cs typeface="Open Sans"/>
                <a:sym typeface="Open Sans"/>
              </a:rPr>
              <a:t>Image 1: X-ray like image showing shoulders, spinal cord, and brain in a head; filename: MP900438746-225x300.jpg; source: AZ Dept. of Health Services Director's Blog </a:t>
            </a:r>
            <a:r>
              <a:rPr lang="en" sz="1600" u="sng" dirty="0">
                <a:solidFill>
                  <a:srgbClr val="D2611C"/>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http://directorsblog.health.azdhs.gov/wp-content/uploads/2013/02/MP900438746.jpg</a:t>
            </a:r>
            <a:r>
              <a:rPr lang="en" sz="1600" dirty="0">
                <a:solidFill>
                  <a:schemeClr val="dk1"/>
                </a:solidFill>
                <a:latin typeface="Open Sans"/>
                <a:ea typeface="Open Sans"/>
                <a:cs typeface="Open Sans"/>
                <a:sym typeface="Open Sans"/>
              </a:rPr>
              <a:t> </a:t>
            </a:r>
            <a:endParaRPr sz="160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1600" dirty="0">
                <a:solidFill>
                  <a:schemeClr val="dk1"/>
                </a:solidFill>
                <a:latin typeface="Open Sans"/>
                <a:ea typeface="Open Sans"/>
                <a:cs typeface="Open Sans"/>
                <a:sym typeface="Open Sans"/>
              </a:rPr>
              <a:t>Image 2: Components of mini cutebot; filename: N/A; source: Amazon.com </a:t>
            </a:r>
            <a:endParaRPr sz="160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1600" u="sng" dirty="0">
                <a:solidFill>
                  <a:srgbClr val="E0752F"/>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https://a.co/d/bub7QxI</a:t>
            </a:r>
            <a:endParaRPr sz="1600" dirty="0">
              <a:solidFill>
                <a:srgbClr val="E0752F"/>
              </a:solidFill>
              <a:latin typeface="Open Sans"/>
              <a:ea typeface="Open Sans"/>
              <a:cs typeface="Open Sans"/>
              <a:sym typeface="Open Sans"/>
            </a:endParaRPr>
          </a:p>
          <a:p>
            <a:pPr marL="0" lvl="0" indent="0" algn="l" rtl="0">
              <a:spcBef>
                <a:spcPts val="0"/>
              </a:spcBef>
              <a:spcAft>
                <a:spcPts val="0"/>
              </a:spcAft>
              <a:buNone/>
            </a:pPr>
            <a:r>
              <a:rPr lang="en" sz="1600" dirty="0">
                <a:solidFill>
                  <a:schemeClr val="dk1"/>
                </a:solidFill>
                <a:latin typeface="Open Sans"/>
                <a:ea typeface="Open Sans"/>
                <a:cs typeface="Open Sans"/>
                <a:sym typeface="Open Sans"/>
              </a:rPr>
              <a:t>Image 3: Nervous system; filename: TE-Nervous_system_diagram.svg.png; source:  Wikimedia Commons </a:t>
            </a:r>
            <a:r>
              <a:rPr lang="en" sz="1600" u="sng" dirty="0">
                <a:solidFill>
                  <a:srgbClr val="D2611C"/>
                </a:solidFill>
                <a:latin typeface="Open Sans"/>
                <a:ea typeface="Open Sans"/>
                <a:cs typeface="Open Sans"/>
                <a:sym typeface="Open Sans"/>
                <a:hlinkClick r:id="rId5">
                  <a:extLst>
                    <a:ext uri="{A12FA001-AC4F-418D-AE19-62706E023703}">
                      <ahyp:hlinkClr xmlns:ahyp="http://schemas.microsoft.com/office/drawing/2018/hyperlinkcolor" val="tx"/>
                    </a:ext>
                  </a:extLst>
                </a:hlinkClick>
              </a:rPr>
              <a:t>http://commons.wikimedia.org/wiki/File:TE-Nervous_system_diagram.svg</a:t>
            </a:r>
            <a:r>
              <a:rPr lang="en" sz="1600" dirty="0">
                <a:solidFill>
                  <a:schemeClr val="dk1"/>
                </a:solidFill>
                <a:latin typeface="Open Sans"/>
                <a:ea typeface="Open Sans"/>
                <a:cs typeface="Open Sans"/>
                <a:sym typeface="Open Sans"/>
              </a:rPr>
              <a:t> </a:t>
            </a:r>
            <a:endParaRPr sz="160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1600" dirty="0">
                <a:solidFill>
                  <a:schemeClr val="dk1"/>
                </a:solidFill>
                <a:latin typeface="Open Sans"/>
                <a:ea typeface="Open Sans"/>
                <a:cs typeface="Open Sans"/>
                <a:sym typeface="Open Sans"/>
              </a:rPr>
              <a:t>Image 4: Picture of the brain; filename: CCN.png; source: </a:t>
            </a:r>
            <a:r>
              <a:rPr lang="en" sz="1600" u="sng" dirty="0">
                <a:solidFill>
                  <a:srgbClr val="D2611C"/>
                </a:solidFill>
                <a:latin typeface="Open Sans"/>
                <a:ea typeface="Open Sans"/>
                <a:cs typeface="Open Sans"/>
                <a:sym typeface="Open Sans"/>
                <a:hlinkClick r:id="rId6">
                  <a:extLst>
                    <a:ext uri="{A12FA001-AC4F-418D-AE19-62706E023703}">
                      <ahyp:hlinkClr xmlns:ahyp="http://schemas.microsoft.com/office/drawing/2018/hyperlinkcolor" val="tx"/>
                    </a:ext>
                  </a:extLst>
                </a:hlinkClick>
              </a:rPr>
              <a:t>http://commons.wikimedia.org/wiki/File:CCN.png</a:t>
            </a:r>
            <a:endParaRPr sz="160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1600" dirty="0">
                <a:solidFill>
                  <a:schemeClr val="dk1"/>
                </a:solidFill>
                <a:latin typeface="Open Sans"/>
                <a:ea typeface="Open Sans"/>
                <a:cs typeface="Open Sans"/>
                <a:sym typeface="Open Sans"/>
              </a:rPr>
              <a:t>Image 5: Human brain showing left and right hemispheres; filename: Płaty mózgu.png; source: Wikimedia Commons </a:t>
            </a:r>
            <a:r>
              <a:rPr lang="en" sz="1600" u="sng" dirty="0">
                <a:solidFill>
                  <a:srgbClr val="D2611C"/>
                </a:solidFill>
                <a:latin typeface="Open Sans"/>
                <a:ea typeface="Open Sans"/>
                <a:cs typeface="Open Sans"/>
                <a:sym typeface="Open Sans"/>
                <a:hlinkClick r:id="rId7">
                  <a:extLst>
                    <a:ext uri="{A12FA001-AC4F-418D-AE19-62706E023703}">
                      <ahyp:hlinkClr xmlns:ahyp="http://schemas.microsoft.com/office/drawing/2018/hyperlinkcolor" val="tx"/>
                    </a:ext>
                  </a:extLst>
                </a:hlinkClick>
              </a:rPr>
              <a:t>http://commons.wikimedia.org/wiki/File:P%C5%82aty_m%C3%B3zgu.png</a:t>
            </a:r>
            <a:endParaRPr sz="160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1600" dirty="0">
                <a:solidFill>
                  <a:schemeClr val="dk1"/>
                </a:solidFill>
                <a:latin typeface="Open Sans"/>
                <a:ea typeface="Open Sans"/>
                <a:cs typeface="Open Sans"/>
                <a:sym typeface="Open Sans"/>
              </a:rPr>
              <a:t>Image 6: Four lobes of the brain; filename: Gehirn, lateral - Lobi eng.svg; source: 2007, NEUROtiker, Wikimedia Commons  </a:t>
            </a:r>
            <a:r>
              <a:rPr lang="en" sz="1600" u="sng" dirty="0">
                <a:solidFill>
                  <a:srgbClr val="D2611C"/>
                </a:solidFill>
                <a:latin typeface="Open Sans"/>
                <a:ea typeface="Open Sans"/>
                <a:cs typeface="Open Sans"/>
                <a:sym typeface="Open Sans"/>
                <a:hlinkClick r:id="rId8">
                  <a:extLst>
                    <a:ext uri="{A12FA001-AC4F-418D-AE19-62706E023703}">
                      <ahyp:hlinkClr xmlns:ahyp="http://schemas.microsoft.com/office/drawing/2018/hyperlinkcolor" val="tx"/>
                    </a:ext>
                  </a:extLst>
                </a:hlinkClick>
              </a:rPr>
              <a:t>http://commons.wikimedia.org/wiki/File:Gehirn,_lateral_-_Lobi_eng.svg</a:t>
            </a:r>
            <a:endParaRPr sz="1600" dirty="0">
              <a:solidFill>
                <a:schemeClr val="dk1"/>
              </a:solidFill>
              <a:latin typeface="Open Sans"/>
              <a:ea typeface="Open Sans"/>
              <a:cs typeface="Open Sans"/>
              <a:sym typeface="Open Sans"/>
            </a:endParaRPr>
          </a:p>
          <a:p>
            <a:pPr marL="0" lvl="0" indent="0" algn="l" rtl="0">
              <a:spcBef>
                <a:spcPts val="600"/>
              </a:spcBef>
              <a:spcAft>
                <a:spcPts val="0"/>
              </a:spcAft>
              <a:buNone/>
            </a:pPr>
            <a:r>
              <a:rPr lang="en" sz="1600" dirty="0">
                <a:solidFill>
                  <a:schemeClr val="dk1"/>
                </a:solidFill>
                <a:latin typeface="Open Sans"/>
                <a:ea typeface="Open Sans"/>
                <a:cs typeface="Open Sans"/>
                <a:sym typeface="Open Sans"/>
              </a:rPr>
              <a:t>Image 7: Makecode platform; source: 2024, </a:t>
            </a:r>
            <a:r>
              <a:rPr lang="en" sz="1600" u="sng" dirty="0">
                <a:solidFill>
                  <a:srgbClr val="E0752F"/>
                </a:solidFill>
                <a:latin typeface="Open Sans"/>
                <a:ea typeface="Open Sans"/>
                <a:cs typeface="Open Sans"/>
                <a:sym typeface="Open Sans"/>
                <a:hlinkClick r:id="rId9">
                  <a:extLst>
                    <a:ext uri="{A12FA001-AC4F-418D-AE19-62706E023703}">
                      <ahyp:hlinkClr xmlns:ahyp="http://schemas.microsoft.com/office/drawing/2018/hyperlinkcolor" val="tx"/>
                    </a:ext>
                  </a:extLst>
                </a:hlinkClick>
              </a:rPr>
              <a:t>https://makecode.microbit.org/#editor</a:t>
            </a:r>
            <a:endParaRPr sz="1600" dirty="0">
              <a:solidFill>
                <a:srgbClr val="E0752F"/>
              </a:solidFill>
              <a:latin typeface="Open Sans"/>
              <a:ea typeface="Open Sans"/>
              <a:cs typeface="Open Sans"/>
              <a:sym typeface="Open Sans"/>
            </a:endParaRPr>
          </a:p>
          <a:p>
            <a:pPr marL="0" lvl="0" indent="0" algn="l" rtl="0">
              <a:spcBef>
                <a:spcPts val="0"/>
              </a:spcBef>
              <a:spcAft>
                <a:spcPts val="0"/>
              </a:spcAft>
              <a:buNone/>
            </a:pPr>
            <a:endParaRPr sz="1600" dirty="0">
              <a:solidFill>
                <a:schemeClr val="dk1"/>
              </a:solidFill>
              <a:latin typeface="Open Sans"/>
              <a:ea typeface="Open Sans"/>
              <a:cs typeface="Open Sans"/>
              <a:sym typeface="Open Sans"/>
            </a:endParaRPr>
          </a:p>
          <a:p>
            <a:pPr marL="0" lvl="0" indent="0" algn="l" rtl="0">
              <a:spcBef>
                <a:spcPts val="0"/>
              </a:spcBef>
              <a:spcAft>
                <a:spcPts val="0"/>
              </a:spcAft>
              <a:buNone/>
            </a:pPr>
            <a:endParaRPr sz="1600" dirty="0">
              <a:solidFill>
                <a:schemeClr val="dk1"/>
              </a:solidFill>
              <a:latin typeface="Open Sans"/>
              <a:ea typeface="Open Sans"/>
              <a:cs typeface="Open Sans"/>
              <a:sym typeface="Open Sans"/>
            </a:endParaRPr>
          </a:p>
          <a:p>
            <a:pPr marL="0" lvl="0" indent="0" algn="l" rtl="0">
              <a:spcBef>
                <a:spcPts val="0"/>
              </a:spcBef>
              <a:spcAft>
                <a:spcPts val="0"/>
              </a:spcAft>
              <a:buNone/>
            </a:pPr>
            <a:endParaRPr sz="1600" dirty="0">
              <a:solidFill>
                <a:schemeClr val="dk1"/>
              </a:solidFill>
              <a:latin typeface="Open Sans"/>
              <a:ea typeface="Open Sans"/>
              <a:cs typeface="Open Sans"/>
              <a:sym typeface="Open Sans"/>
            </a:endParaRPr>
          </a:p>
          <a:p>
            <a:pPr marL="0" lvl="0" indent="0" algn="l" rtl="0">
              <a:spcBef>
                <a:spcPts val="0"/>
              </a:spcBef>
              <a:spcAft>
                <a:spcPts val="0"/>
              </a:spcAft>
              <a:buNone/>
            </a:pPr>
            <a:endParaRPr sz="1600" dirty="0">
              <a:solidFill>
                <a:schemeClr val="dk1"/>
              </a:solidFill>
              <a:latin typeface="Open Sans"/>
              <a:ea typeface="Open Sans"/>
              <a:cs typeface="Open Sans"/>
              <a:sym typeface="Open Sans"/>
            </a:endParaRPr>
          </a:p>
          <a:p>
            <a:pPr marL="0" lvl="0" indent="0" algn="l" rtl="0">
              <a:spcBef>
                <a:spcPts val="600"/>
              </a:spcBef>
              <a:spcAft>
                <a:spcPts val="0"/>
              </a:spcAft>
              <a:buNone/>
            </a:pPr>
            <a:endParaRPr sz="1600" dirty="0">
              <a:solidFill>
                <a:schemeClr val="dk1"/>
              </a:solidFill>
              <a:latin typeface="Open Sans"/>
              <a:ea typeface="Open Sans"/>
              <a:cs typeface="Open Sans"/>
              <a:sym typeface="Open San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8"/>
          <p:cNvSpPr txBox="1">
            <a:spLocks noGrp="1"/>
          </p:cNvSpPr>
          <p:nvPr>
            <p:ph type="title"/>
          </p:nvPr>
        </p:nvSpPr>
        <p:spPr>
          <a:xfrm>
            <a:off x="0" y="3480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4000"/>
              <a:buNone/>
            </a:pPr>
            <a:r>
              <a:rPr lang="en" sz="4000" cap="small" dirty="0">
                <a:solidFill>
                  <a:srgbClr val="575F6D"/>
                </a:solidFill>
                <a:latin typeface="Open Sans"/>
                <a:ea typeface="Open Sans"/>
                <a:cs typeface="Open Sans"/>
                <a:sym typeface="Open Sans"/>
              </a:rPr>
              <a:t>Solutions </a:t>
            </a: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
        <p:nvSpPr>
          <p:cNvPr id="528" name="Google Shape;528;p68"/>
          <p:cNvSpPr txBox="1"/>
          <p:nvPr/>
        </p:nvSpPr>
        <p:spPr>
          <a:xfrm>
            <a:off x="236675" y="1199100"/>
            <a:ext cx="8204400" cy="367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2"/>
                </a:solidFill>
              </a:rPr>
              <a:t>Maze navigation</a:t>
            </a:r>
            <a:endParaRPr sz="1800" dirty="0">
              <a:solidFill>
                <a:schemeClr val="dk2"/>
              </a:solidFill>
            </a:endParaRPr>
          </a:p>
          <a:p>
            <a:pPr marL="0" lvl="0" indent="0" algn="l" rtl="0">
              <a:spcBef>
                <a:spcPts val="0"/>
              </a:spcBef>
              <a:spcAft>
                <a:spcPts val="0"/>
              </a:spcAft>
              <a:buNone/>
            </a:pPr>
            <a:r>
              <a:rPr lang="en" sz="1800" u="sng" dirty="0">
                <a:solidFill>
                  <a:schemeClr val="hlink"/>
                </a:solidFill>
                <a:hlinkClick r:id="rId3"/>
              </a:rPr>
              <a:t>https://makecode.microbit.org/_HUeeWxEF4Csu</a:t>
            </a:r>
            <a:endParaRPr sz="1800" dirty="0">
              <a:solidFill>
                <a:schemeClr val="dk2"/>
              </a:solidFill>
            </a:endParaRPr>
          </a:p>
          <a:p>
            <a:pPr marL="0" lvl="0" indent="0" algn="l" rtl="0">
              <a:spcBef>
                <a:spcPts val="0"/>
              </a:spcBef>
              <a:spcAft>
                <a:spcPts val="0"/>
              </a:spcAft>
              <a:buNone/>
            </a:pPr>
            <a:endParaRPr lang="en" sz="1800" dirty="0">
              <a:solidFill>
                <a:schemeClr val="dk2"/>
              </a:solidFill>
            </a:endParaRPr>
          </a:p>
          <a:p>
            <a:pPr marL="0" lvl="0" indent="0" algn="l" rtl="0">
              <a:spcBef>
                <a:spcPts val="0"/>
              </a:spcBef>
              <a:spcAft>
                <a:spcPts val="0"/>
              </a:spcAft>
              <a:buNone/>
            </a:pPr>
            <a:r>
              <a:rPr lang="en" sz="1800" dirty="0">
                <a:solidFill>
                  <a:schemeClr val="dk2"/>
                </a:solidFill>
              </a:rPr>
              <a:t>Maze Navigation-Radio to another bot</a:t>
            </a:r>
            <a:endParaRPr sz="1800" dirty="0">
              <a:solidFill>
                <a:schemeClr val="dk2"/>
              </a:solidFill>
            </a:endParaRPr>
          </a:p>
          <a:p>
            <a:pPr marL="0" lvl="0" indent="0" algn="l" rtl="0">
              <a:spcBef>
                <a:spcPts val="0"/>
              </a:spcBef>
              <a:spcAft>
                <a:spcPts val="0"/>
              </a:spcAft>
              <a:buNone/>
            </a:pPr>
            <a:r>
              <a:rPr lang="en" sz="1800" u="sng" dirty="0">
                <a:solidFill>
                  <a:schemeClr val="hlink"/>
                </a:solidFill>
                <a:hlinkClick r:id="rId4"/>
              </a:rPr>
              <a:t>https://makecode.microbit.org/_X0hey7AYzazF</a:t>
            </a:r>
            <a:endParaRPr sz="1800" dirty="0">
              <a:solidFill>
                <a:schemeClr val="dk2"/>
              </a:solidFill>
            </a:endParaRPr>
          </a:p>
          <a:p>
            <a:pPr marL="0" lvl="0" indent="0" algn="l" rtl="0">
              <a:spcBef>
                <a:spcPts val="0"/>
              </a:spcBef>
              <a:spcAft>
                <a:spcPts val="0"/>
              </a:spcAft>
              <a:buNone/>
            </a:pPr>
            <a:endParaRPr sz="1800" dirty="0">
              <a:solidFill>
                <a:schemeClr val="dk2"/>
              </a:solidFill>
            </a:endParaRPr>
          </a:p>
          <a:p>
            <a:pPr marL="0" lvl="0" indent="0" algn="l" rtl="0">
              <a:spcBef>
                <a:spcPts val="0"/>
              </a:spcBef>
              <a:spcAft>
                <a:spcPts val="0"/>
              </a:spcAft>
              <a:buNone/>
            </a:pPr>
            <a:endParaRPr sz="1800" dirty="0">
              <a:solidFill>
                <a:schemeClr val="dk2"/>
              </a:solidFill>
            </a:endParaRPr>
          </a:p>
          <a:p>
            <a:pPr marL="0" lvl="0" indent="0" algn="l" rtl="0">
              <a:spcBef>
                <a:spcPts val="0"/>
              </a:spcBef>
              <a:spcAft>
                <a:spcPts val="0"/>
              </a:spcAft>
              <a:buNone/>
            </a:pPr>
            <a:endParaRPr sz="1800" dirty="0">
              <a:solidFill>
                <a:schemeClr val="dk2"/>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sp>
        <p:nvSpPr>
          <p:cNvPr id="533" name="Google Shape;533;p69"/>
          <p:cNvSpPr txBox="1">
            <a:spLocks noGrp="1"/>
          </p:cNvSpPr>
          <p:nvPr>
            <p:ph type="title"/>
          </p:nvPr>
        </p:nvSpPr>
        <p:spPr>
          <a:xfrm>
            <a:off x="0" y="34800"/>
            <a:ext cx="8755200" cy="62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4000"/>
              <a:buNone/>
            </a:pPr>
            <a:r>
              <a:rPr lang="en" sz="4000" cap="small" dirty="0">
                <a:solidFill>
                  <a:srgbClr val="575F6D"/>
                </a:solidFill>
                <a:latin typeface="Open Sans"/>
                <a:ea typeface="Open Sans"/>
                <a:cs typeface="Open Sans"/>
                <a:sym typeface="Open Sans"/>
              </a:rPr>
              <a:t>VIDEOS and IMAGES- </a:t>
            </a:r>
            <a:endParaRPr sz="2400" dirty="0">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pic>
        <p:nvPicPr>
          <p:cNvPr id="534" name="Google Shape;534;p69" title="PXL_20241220_160553752.mp4">
            <a:hlinkClick r:id="rId3"/>
          </p:cNvPr>
          <p:cNvPicPr preferRelativeResize="0"/>
          <p:nvPr/>
        </p:nvPicPr>
        <p:blipFill>
          <a:blip r:embed="rId4">
            <a:alphaModFix/>
          </a:blip>
          <a:stretch>
            <a:fillRect/>
          </a:stretch>
        </p:blipFill>
        <p:spPr>
          <a:xfrm>
            <a:off x="103625" y="1177125"/>
            <a:ext cx="3487400" cy="2615550"/>
          </a:xfrm>
          <a:prstGeom prst="rect">
            <a:avLst/>
          </a:prstGeom>
          <a:noFill/>
          <a:ln>
            <a:noFill/>
          </a:ln>
        </p:spPr>
      </p:pic>
      <p:pic>
        <p:nvPicPr>
          <p:cNvPr id="535" name="Google Shape;535;p69"/>
          <p:cNvPicPr preferRelativeResize="0"/>
          <p:nvPr/>
        </p:nvPicPr>
        <p:blipFill>
          <a:blip r:embed="rId5">
            <a:alphaModFix/>
          </a:blip>
          <a:stretch>
            <a:fillRect/>
          </a:stretch>
        </p:blipFill>
        <p:spPr>
          <a:xfrm>
            <a:off x="3646713" y="2793532"/>
            <a:ext cx="2665574" cy="2001780"/>
          </a:xfrm>
          <a:prstGeom prst="rect">
            <a:avLst/>
          </a:prstGeom>
          <a:noFill/>
          <a:ln>
            <a:noFill/>
          </a:ln>
        </p:spPr>
      </p:pic>
      <p:pic>
        <p:nvPicPr>
          <p:cNvPr id="536" name="Google Shape;536;p69"/>
          <p:cNvPicPr preferRelativeResize="0"/>
          <p:nvPr/>
        </p:nvPicPr>
        <p:blipFill>
          <a:blip r:embed="rId6">
            <a:alphaModFix/>
          </a:blip>
          <a:stretch>
            <a:fillRect/>
          </a:stretch>
        </p:blipFill>
        <p:spPr>
          <a:xfrm>
            <a:off x="6367975" y="2793525"/>
            <a:ext cx="2665574" cy="2001780"/>
          </a:xfrm>
          <a:prstGeom prst="rect">
            <a:avLst/>
          </a:prstGeom>
          <a:noFill/>
          <a:ln>
            <a:noFill/>
          </a:ln>
        </p:spPr>
      </p:pic>
      <p:pic>
        <p:nvPicPr>
          <p:cNvPr id="537" name="Google Shape;537;p69"/>
          <p:cNvPicPr preferRelativeResize="0"/>
          <p:nvPr/>
        </p:nvPicPr>
        <p:blipFill>
          <a:blip r:embed="rId7">
            <a:alphaModFix/>
          </a:blip>
          <a:stretch>
            <a:fillRect/>
          </a:stretch>
        </p:blipFill>
        <p:spPr>
          <a:xfrm>
            <a:off x="6367976" y="765600"/>
            <a:ext cx="2665574" cy="2001776"/>
          </a:xfrm>
          <a:prstGeom prst="rect">
            <a:avLst/>
          </a:prstGeom>
          <a:noFill/>
          <a:ln>
            <a:noFill/>
          </a:ln>
        </p:spPr>
      </p:pic>
      <p:pic>
        <p:nvPicPr>
          <p:cNvPr id="538" name="Google Shape;538;p69"/>
          <p:cNvPicPr preferRelativeResize="0"/>
          <p:nvPr/>
        </p:nvPicPr>
        <p:blipFill>
          <a:blip r:embed="rId8">
            <a:alphaModFix/>
          </a:blip>
          <a:stretch>
            <a:fillRect/>
          </a:stretch>
        </p:blipFill>
        <p:spPr>
          <a:xfrm>
            <a:off x="3646725" y="723775"/>
            <a:ext cx="2665574" cy="20017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4"/>
                                        </p:tgtEl>
                                        <p:attrNameLst>
                                          <p:attrName>style.visibility</p:attrName>
                                        </p:attrNameLst>
                                      </p:cBhvr>
                                      <p:to>
                                        <p:strVal val="visible"/>
                                      </p:to>
                                    </p:set>
                                    <p:animEffect transition="in" filter="fade">
                                      <p:cBhvr>
                                        <p:cTn id="7" dur="1000"/>
                                        <p:tgtEl>
                                          <p:spTgt spid="5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311700" y="104073"/>
            <a:ext cx="8520600" cy="755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2800"/>
              <a:buNone/>
            </a:pPr>
            <a:r>
              <a:rPr lang="en" sz="2400" b="1" dirty="0">
                <a:solidFill>
                  <a:srgbClr val="6091BA"/>
                </a:solidFill>
                <a:latin typeface="Open Sans"/>
                <a:ea typeface="Open Sans"/>
                <a:cs typeface="Open Sans"/>
                <a:sym typeface="Open Sans"/>
              </a:rPr>
              <a:t>DAY 1 PRE-ASSESSMENT SHEET ANSWERS </a:t>
            </a:r>
            <a:endParaRPr sz="2400" b="1" dirty="0">
              <a:solidFill>
                <a:srgbClr val="6091BA"/>
              </a:solidFill>
              <a:latin typeface="Open Sans"/>
              <a:ea typeface="Open Sans"/>
              <a:cs typeface="Open Sans"/>
              <a:sym typeface="Open Sans"/>
            </a:endParaRPr>
          </a:p>
          <a:p>
            <a:pPr marL="0" lvl="0" indent="0" algn="l" rtl="0">
              <a:spcBef>
                <a:spcPts val="0"/>
              </a:spcBef>
              <a:spcAft>
                <a:spcPts val="0"/>
              </a:spcAft>
              <a:buSzPts val="2000"/>
              <a:buNone/>
            </a:pPr>
            <a:r>
              <a:rPr lang="en" sz="2000" b="1" dirty="0">
                <a:solidFill>
                  <a:srgbClr val="6091BA"/>
                </a:solidFill>
                <a:latin typeface="Open Sans"/>
                <a:ea typeface="Open Sans"/>
                <a:cs typeface="Open Sans"/>
                <a:sym typeface="Open Sans"/>
              </a:rPr>
              <a:t>THE BRAIN IS A COMPUTER?</a:t>
            </a:r>
            <a:endParaRPr sz="1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0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graphicFrame>
        <p:nvGraphicFramePr>
          <p:cNvPr id="95" name="Google Shape;95;p19"/>
          <p:cNvGraphicFramePr/>
          <p:nvPr>
            <p:extLst>
              <p:ext uri="{D42A27DB-BD31-4B8C-83A1-F6EECF244321}">
                <p14:modId xmlns:p14="http://schemas.microsoft.com/office/powerpoint/2010/main" val="3002114314"/>
              </p:ext>
            </p:extLst>
          </p:nvPr>
        </p:nvGraphicFramePr>
        <p:xfrm>
          <a:off x="133113" y="930900"/>
          <a:ext cx="8877775" cy="4065816"/>
        </p:xfrm>
        <a:graphic>
          <a:graphicData uri="http://schemas.openxmlformats.org/drawingml/2006/table">
            <a:tbl>
              <a:tblPr>
                <a:noFill/>
                <a:tableStyleId>{1BDB8A98-E987-46DB-A85C-39CF2D81887C}</a:tableStyleId>
              </a:tblPr>
              <a:tblGrid>
                <a:gridCol w="4209225">
                  <a:extLst>
                    <a:ext uri="{9D8B030D-6E8A-4147-A177-3AD203B41FA5}">
                      <a16:colId xmlns:a16="http://schemas.microsoft.com/office/drawing/2014/main" val="20000"/>
                    </a:ext>
                  </a:extLst>
                </a:gridCol>
                <a:gridCol w="4668550">
                  <a:extLst>
                    <a:ext uri="{9D8B030D-6E8A-4147-A177-3AD203B41FA5}">
                      <a16:colId xmlns:a16="http://schemas.microsoft.com/office/drawing/2014/main" val="20001"/>
                    </a:ext>
                  </a:extLst>
                </a:gridCol>
              </a:tblGrid>
              <a:tr h="439650">
                <a:tc gridSpan="2">
                  <a:txBody>
                    <a:bodyPr/>
                    <a:lstStyle/>
                    <a:p>
                      <a:pPr marL="0" lvl="0" indent="0" algn="ctr" rtl="0">
                        <a:spcBef>
                          <a:spcPts val="0"/>
                        </a:spcBef>
                        <a:spcAft>
                          <a:spcPts val="0"/>
                        </a:spcAft>
                        <a:buNone/>
                      </a:pPr>
                      <a:r>
                        <a:rPr lang="en" sz="1100" b="1" dirty="0">
                          <a:solidFill>
                            <a:srgbClr val="FFFFFF"/>
                          </a:solidFill>
                        </a:rPr>
                        <a:t>Differences and Similarities</a:t>
                      </a:r>
                      <a:endParaRPr sz="1100" b="1" dirty="0">
                        <a:solidFill>
                          <a:srgbClr val="FFFFFF"/>
                        </a:solidFill>
                      </a:endParaRPr>
                    </a:p>
                  </a:txBody>
                  <a:tcPr marL="91450" marR="91450" marT="91450" marB="9145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6091BA"/>
                    </a:solidFill>
                  </a:tcPr>
                </a:tc>
                <a:tc hMerge="1">
                  <a:txBody>
                    <a:bodyPr/>
                    <a:lstStyle/>
                    <a:p>
                      <a:endParaRPr lang="en-US"/>
                    </a:p>
                  </a:txBody>
                  <a:tcPr/>
                </a:tc>
                <a:extLst>
                  <a:ext uri="{0D108BD9-81ED-4DB2-BD59-A6C34878D82A}">
                    <a16:rowId xmlns:a16="http://schemas.microsoft.com/office/drawing/2014/main" val="10000"/>
                  </a:ext>
                </a:extLst>
              </a:tr>
              <a:tr h="322100">
                <a:tc>
                  <a:txBody>
                    <a:bodyPr/>
                    <a:lstStyle/>
                    <a:p>
                      <a:pPr marL="0" marR="0" lvl="0" indent="0" algn="l" rtl="0">
                        <a:spcBef>
                          <a:spcPts val="0"/>
                        </a:spcBef>
                        <a:spcAft>
                          <a:spcPts val="0"/>
                        </a:spcAft>
                        <a:buNone/>
                      </a:pPr>
                      <a:r>
                        <a:rPr lang="en" sz="1100" dirty="0">
                          <a:latin typeface="Open Sans"/>
                          <a:ea typeface="Open Sans"/>
                          <a:cs typeface="Open Sans"/>
                          <a:sym typeface="Open Sans"/>
                        </a:rPr>
                        <a:t>Differences</a:t>
                      </a:r>
                      <a:endParaRPr sz="1100" dirty="0">
                        <a:latin typeface="Open Sans"/>
                        <a:ea typeface="Open Sans"/>
                        <a:cs typeface="Open Sans"/>
                        <a:sym typeface="Open Sans"/>
                      </a:endParaRPr>
                    </a:p>
                  </a:txBody>
                  <a:tcPr marL="91450" marR="91450" marT="91450" marB="9145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r>
                        <a:rPr lang="en" sz="1100" dirty="0">
                          <a:latin typeface="Open Sans"/>
                          <a:ea typeface="Open Sans"/>
                          <a:cs typeface="Open Sans"/>
                          <a:sym typeface="Open Sans"/>
                        </a:rPr>
                        <a:t>Similarities</a:t>
                      </a:r>
                      <a:endParaRPr sz="1100" dirty="0">
                        <a:latin typeface="Open Sans"/>
                        <a:ea typeface="Open Sans"/>
                        <a:cs typeface="Open Sans"/>
                        <a:sym typeface="Open Sans"/>
                      </a:endParaRPr>
                    </a:p>
                  </a:txBody>
                  <a:tcPr marL="91450" marR="91450" marT="91450" marB="9145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946696">
                <a:tc>
                  <a:txBody>
                    <a:bodyPr/>
                    <a:lstStyle/>
                    <a:p>
                      <a:pPr marL="0" lvl="0" indent="0" algn="l" rtl="0">
                        <a:spcBef>
                          <a:spcPts val="0"/>
                        </a:spcBef>
                        <a:spcAft>
                          <a:spcPts val="0"/>
                        </a:spcAft>
                        <a:buNone/>
                      </a:pPr>
                      <a:r>
                        <a:rPr lang="en" sz="1100" dirty="0">
                          <a:latin typeface="Open Sans"/>
                          <a:ea typeface="Open Sans"/>
                          <a:cs typeface="Open Sans"/>
                          <a:sym typeface="Open Sans"/>
                        </a:rPr>
                        <a:t>Autonomy: Robots generally have a higher degree of autonomy and can make decisions based on their programming and sensors. Machines typically follow a fixed set of instructions without adapting to their environment.</a:t>
                      </a:r>
                      <a:endParaRPr sz="1100" dirty="0">
                        <a:latin typeface="Open Sans"/>
                        <a:ea typeface="Open Sans"/>
                        <a:cs typeface="Open Sans"/>
                        <a:sym typeface="Open Sans"/>
                      </a:endParaRPr>
                    </a:p>
                  </a:txBody>
                  <a:tcPr marL="91450" marR="91450" marT="91450" marB="9145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dirty="0">
                          <a:latin typeface="Open Sans"/>
                          <a:ea typeface="Open Sans"/>
                          <a:cs typeface="Open Sans"/>
                          <a:sym typeface="Open Sans"/>
                        </a:rPr>
                        <a:t>Both robots and machines are human-made devices designed to perform specific tasks or functions.</a:t>
                      </a:r>
                      <a:endParaRPr sz="1200" dirty="0">
                        <a:latin typeface="Open Sans"/>
                        <a:ea typeface="Open Sans"/>
                        <a:cs typeface="Open Sans"/>
                        <a:sym typeface="Open Sans"/>
                      </a:endParaRPr>
                    </a:p>
                    <a:p>
                      <a:pPr marL="0" lvl="0" indent="0" algn="l" rtl="0">
                        <a:spcBef>
                          <a:spcPts val="0"/>
                        </a:spcBef>
                        <a:spcAft>
                          <a:spcPts val="0"/>
                        </a:spcAft>
                        <a:buNone/>
                      </a:pPr>
                      <a:endParaRPr sz="1200" dirty="0">
                        <a:latin typeface="Open Sans"/>
                        <a:ea typeface="Open Sans"/>
                        <a:cs typeface="Open Sans"/>
                        <a:sym typeface="Open Sans"/>
                      </a:endParaRPr>
                    </a:p>
                  </a:txBody>
                  <a:tcPr marL="91450" marR="91450" marT="91450" marB="9145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789650">
                <a:tc>
                  <a:txBody>
                    <a:bodyPr/>
                    <a:lstStyle/>
                    <a:p>
                      <a:pPr marL="0" lvl="0" indent="0" algn="l" rtl="0">
                        <a:spcBef>
                          <a:spcPts val="0"/>
                        </a:spcBef>
                        <a:spcAft>
                          <a:spcPts val="0"/>
                        </a:spcAft>
                        <a:buNone/>
                      </a:pPr>
                      <a:r>
                        <a:rPr lang="en" sz="1100" dirty="0">
                          <a:latin typeface="Open Sans"/>
                          <a:ea typeface="Open Sans"/>
                          <a:cs typeface="Open Sans"/>
                          <a:sym typeface="Open Sans"/>
                        </a:rPr>
                        <a:t>Complexity: Robots are usually more complex, often incorporating artificial intelligence, sensors, and advanced control systems. Machines can be simpler in design and function.</a:t>
                      </a:r>
                      <a:endParaRPr sz="1100" dirty="0">
                        <a:latin typeface="Open Sans"/>
                        <a:ea typeface="Open Sans"/>
                        <a:cs typeface="Open Sans"/>
                        <a:sym typeface="Open Sans"/>
                      </a:endParaRPr>
                    </a:p>
                  </a:txBody>
                  <a:tcPr marL="91450" marR="91450" marT="91450" marB="9145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dirty="0">
                          <a:latin typeface="Open Sans"/>
                          <a:ea typeface="Open Sans"/>
                          <a:cs typeface="Open Sans"/>
                          <a:sym typeface="Open Sans"/>
                        </a:rPr>
                        <a:t>They both typically rely on some form of energy input (e.g., electricity, fuel) to operate.</a:t>
                      </a:r>
                      <a:endParaRPr sz="1200" dirty="0">
                        <a:latin typeface="Open Sans"/>
                        <a:ea typeface="Open Sans"/>
                        <a:cs typeface="Open Sans"/>
                        <a:sym typeface="Open Sans"/>
                      </a:endParaRPr>
                    </a:p>
                  </a:txBody>
                  <a:tcPr marL="91450" marR="91450" marT="91450" marB="9145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789650">
                <a:tc>
                  <a:txBody>
                    <a:bodyPr/>
                    <a:lstStyle/>
                    <a:p>
                      <a:pPr marL="0" lvl="0" indent="0" algn="l" rtl="0">
                        <a:spcBef>
                          <a:spcPts val="0"/>
                        </a:spcBef>
                        <a:spcAft>
                          <a:spcPts val="0"/>
                        </a:spcAft>
                        <a:buNone/>
                      </a:pPr>
                      <a:r>
                        <a:rPr lang="en" sz="1100" dirty="0">
                          <a:latin typeface="Open Sans"/>
                          <a:ea typeface="Open Sans"/>
                          <a:cs typeface="Open Sans"/>
                          <a:sym typeface="Open Sans"/>
                        </a:rPr>
                        <a:t>Versatility: Robots are often designed to be more versatile and adaptable to different tasks or environments. Machines are typically specialized for specific functions.</a:t>
                      </a:r>
                      <a:endParaRPr sz="1100" dirty="0">
                        <a:latin typeface="Open Sans"/>
                        <a:ea typeface="Open Sans"/>
                        <a:cs typeface="Open Sans"/>
                        <a:sym typeface="Open Sans"/>
                      </a:endParaRPr>
                    </a:p>
                  </a:txBody>
                  <a:tcPr marL="91450" marR="91450" marT="91450" marB="9145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lvl="0" indent="0" algn="l" rtl="0">
                        <a:spcBef>
                          <a:spcPts val="0"/>
                        </a:spcBef>
                        <a:spcAft>
                          <a:spcPts val="0"/>
                        </a:spcAft>
                        <a:buNone/>
                      </a:pPr>
                      <a:r>
                        <a:rPr lang="en" sz="1200" dirty="0">
                          <a:latin typeface="Open Sans"/>
                          <a:ea typeface="Open Sans"/>
                          <a:cs typeface="Open Sans"/>
                          <a:sym typeface="Open Sans"/>
                        </a:rPr>
                        <a:t>Both can be programmed or configured to perform repetitive tasks with precision.</a:t>
                      </a:r>
                      <a:endParaRPr sz="1200" dirty="0">
                        <a:latin typeface="Open Sans"/>
                        <a:ea typeface="Open Sans"/>
                        <a:cs typeface="Open Sans"/>
                        <a:sym typeface="Open Sans"/>
                      </a:endParaRPr>
                    </a:p>
                  </a:txBody>
                  <a:tcPr marL="91450" marR="91450" marT="91450" marB="9145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521625">
                <a:tc>
                  <a:txBody>
                    <a:bodyPr/>
                    <a:lstStyle/>
                    <a:p>
                      <a:pPr marL="0" lvl="0" indent="0" algn="l" rtl="0">
                        <a:spcBef>
                          <a:spcPts val="0"/>
                        </a:spcBef>
                        <a:spcAft>
                          <a:spcPts val="0"/>
                        </a:spcAft>
                        <a:buNone/>
                      </a:pPr>
                      <a:r>
                        <a:rPr lang="en" sz="1100" dirty="0">
                          <a:latin typeface="Open Sans"/>
                          <a:ea typeface="Open Sans"/>
                          <a:cs typeface="Open Sans"/>
                          <a:sym typeface="Open Sans"/>
                        </a:rPr>
                        <a:t>Interaction: Robots can often interact with their environment and, in some cases, with humans. Machines usually have limited interaction capabilities.</a:t>
                      </a:r>
                      <a:endParaRPr sz="1100" dirty="0">
                        <a:latin typeface="Open Sans"/>
                        <a:ea typeface="Open Sans"/>
                        <a:cs typeface="Open Sans"/>
                        <a:sym typeface="Open Sans"/>
                      </a:endParaRPr>
                    </a:p>
                  </a:txBody>
                  <a:tcPr marL="91450" marR="91450" marT="91450" marB="9145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tcPr>
                </a:tc>
                <a:tc>
                  <a:txBody>
                    <a:bodyPr/>
                    <a:lstStyle/>
                    <a:p>
                      <a:pPr marL="0" marR="0" lvl="0" indent="0" algn="l" rtl="0">
                        <a:spcBef>
                          <a:spcPts val="0"/>
                        </a:spcBef>
                        <a:spcAft>
                          <a:spcPts val="0"/>
                        </a:spcAft>
                        <a:buNone/>
                      </a:pPr>
                      <a:endParaRPr sz="1100" dirty="0"/>
                    </a:p>
                  </a:txBody>
                  <a:tcPr marL="91450" marR="91450" marT="91450" marB="91450">
                    <a:lnL w="19050" cap="flat" cmpd="sng">
                      <a:solidFill>
                        <a:srgbClr val="000000"/>
                      </a:solidFill>
                      <a:prstDash val="solid"/>
                      <a:round/>
                      <a:headEnd type="none" w="sm" len="sm"/>
                      <a:tailEnd type="none" w="sm" len="sm"/>
                    </a:lnL>
                    <a:lnR w="19050" cap="flat" cmpd="sng">
                      <a:solidFill>
                        <a:srgbClr val="000000"/>
                      </a:solidFill>
                      <a:prstDash val="solid"/>
                      <a:round/>
                      <a:headEnd type="none" w="sm" len="sm"/>
                      <a:tailEnd type="none" w="sm" len="sm"/>
                    </a:lnR>
                    <a:lnT w="19050" cap="flat" cmpd="sng">
                      <a:solidFill>
                        <a:srgbClr val="000000"/>
                      </a:solidFill>
                      <a:prstDash val="solid"/>
                      <a:round/>
                      <a:headEnd type="none" w="sm" len="sm"/>
                      <a:tailEnd type="none" w="sm" len="sm"/>
                    </a:lnT>
                    <a:lnB w="19050" cap="flat" cmpd="sng">
                      <a:solidFill>
                        <a:srgbClr val="000000"/>
                      </a:solidFill>
                      <a:prstDash val="solid"/>
                      <a:round/>
                      <a:headEnd type="none" w="sm" len="sm"/>
                      <a:tailEnd type="none" w="sm" len="sm"/>
                    </a:lnB>
                    <a:solidFill>
                      <a:srgbClr val="B7B7B7"/>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0"/>
          <p:cNvPicPr preferRelativeResize="0"/>
          <p:nvPr/>
        </p:nvPicPr>
        <p:blipFill rotWithShape="1">
          <a:blip r:embed="rId3">
            <a:alphaModFix/>
          </a:blip>
          <a:srcRect t="10570"/>
          <a:stretch/>
        </p:blipFill>
        <p:spPr>
          <a:xfrm>
            <a:off x="710800" y="51550"/>
            <a:ext cx="2900850" cy="2339775"/>
          </a:xfrm>
          <a:prstGeom prst="rect">
            <a:avLst/>
          </a:prstGeom>
          <a:noFill/>
          <a:ln>
            <a:noFill/>
          </a:ln>
        </p:spPr>
      </p:pic>
      <p:pic>
        <p:nvPicPr>
          <p:cNvPr id="101" name="Google Shape;101;p20"/>
          <p:cNvPicPr preferRelativeResize="0"/>
          <p:nvPr/>
        </p:nvPicPr>
        <p:blipFill>
          <a:blip r:embed="rId4">
            <a:alphaModFix/>
          </a:blip>
          <a:stretch>
            <a:fillRect/>
          </a:stretch>
        </p:blipFill>
        <p:spPr>
          <a:xfrm>
            <a:off x="3934800" y="51550"/>
            <a:ext cx="5209200" cy="4833950"/>
          </a:xfrm>
          <a:prstGeom prst="rect">
            <a:avLst/>
          </a:prstGeom>
          <a:noFill/>
          <a:ln>
            <a:noFill/>
          </a:ln>
        </p:spPr>
      </p:pic>
      <p:sp>
        <p:nvSpPr>
          <p:cNvPr id="102" name="Google Shape;102;p20"/>
          <p:cNvSpPr txBox="1"/>
          <p:nvPr/>
        </p:nvSpPr>
        <p:spPr>
          <a:xfrm>
            <a:off x="142300" y="2946850"/>
            <a:ext cx="2460900" cy="453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rgbClr val="9900FF"/>
                </a:solidFill>
                <a:latin typeface="Open Sans"/>
                <a:ea typeface="Open Sans"/>
                <a:cs typeface="Open Sans"/>
                <a:sym typeface="Open Sans"/>
              </a:rPr>
              <a:t>Color sensor (eyes)</a:t>
            </a:r>
            <a:endParaRPr sz="1500" b="1" dirty="0">
              <a:solidFill>
                <a:srgbClr val="9900FF"/>
              </a:solidFill>
              <a:latin typeface="Open Sans"/>
              <a:ea typeface="Open Sans"/>
              <a:cs typeface="Open Sans"/>
              <a:sym typeface="Open Sans"/>
            </a:endParaRPr>
          </a:p>
        </p:txBody>
      </p:sp>
      <p:sp>
        <p:nvSpPr>
          <p:cNvPr id="103" name="Google Shape;103;p20"/>
          <p:cNvSpPr txBox="1"/>
          <p:nvPr/>
        </p:nvSpPr>
        <p:spPr>
          <a:xfrm>
            <a:off x="142300" y="3434625"/>
            <a:ext cx="3630600" cy="453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dk2"/>
                </a:solidFill>
                <a:latin typeface="Open Sans"/>
                <a:ea typeface="Open Sans"/>
                <a:cs typeface="Open Sans"/>
                <a:sym typeface="Open Sans"/>
              </a:rPr>
              <a:t>Ultrasonic sensors (eyes/ears)</a:t>
            </a:r>
            <a:endParaRPr sz="1500" b="1" dirty="0">
              <a:solidFill>
                <a:schemeClr val="dk2"/>
              </a:solidFill>
              <a:latin typeface="Open Sans"/>
              <a:ea typeface="Open Sans"/>
              <a:cs typeface="Open Sans"/>
              <a:sym typeface="Open Sans"/>
            </a:endParaRPr>
          </a:p>
        </p:txBody>
      </p:sp>
      <p:sp>
        <p:nvSpPr>
          <p:cNvPr id="104" name="Google Shape;104;p20"/>
          <p:cNvSpPr txBox="1"/>
          <p:nvPr/>
        </p:nvSpPr>
        <p:spPr>
          <a:xfrm>
            <a:off x="142300" y="3888525"/>
            <a:ext cx="2460900" cy="453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dk2"/>
                </a:solidFill>
                <a:latin typeface="Open Sans"/>
                <a:ea typeface="Open Sans"/>
                <a:cs typeface="Open Sans"/>
                <a:sym typeface="Open Sans"/>
              </a:rPr>
              <a:t>Tires (arms/legs)</a:t>
            </a:r>
            <a:endParaRPr sz="1500" b="1" dirty="0">
              <a:solidFill>
                <a:schemeClr val="dk2"/>
              </a:solidFill>
              <a:latin typeface="Open Sans"/>
              <a:ea typeface="Open Sans"/>
              <a:cs typeface="Open Sans"/>
              <a:sym typeface="Open Sans"/>
            </a:endParaRPr>
          </a:p>
        </p:txBody>
      </p:sp>
      <p:sp>
        <p:nvSpPr>
          <p:cNvPr id="105" name="Google Shape;105;p20"/>
          <p:cNvSpPr txBox="1"/>
          <p:nvPr/>
        </p:nvSpPr>
        <p:spPr>
          <a:xfrm>
            <a:off x="233050" y="4501400"/>
            <a:ext cx="3378600" cy="453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dk2"/>
                </a:solidFill>
                <a:latin typeface="Open Sans"/>
                <a:ea typeface="Open Sans"/>
                <a:cs typeface="Open Sans"/>
                <a:sym typeface="Open Sans"/>
              </a:rPr>
              <a:t>Battery (food-energy source)</a:t>
            </a:r>
            <a:endParaRPr sz="1500" b="1" dirty="0">
              <a:solidFill>
                <a:schemeClr val="dk2"/>
              </a:solidFill>
              <a:latin typeface="Open Sans"/>
              <a:ea typeface="Open Sans"/>
              <a:cs typeface="Open Sans"/>
              <a:sym typeface="Open Sans"/>
            </a:endParaRPr>
          </a:p>
        </p:txBody>
      </p:sp>
      <p:sp>
        <p:nvSpPr>
          <p:cNvPr id="106" name="Google Shape;106;p20"/>
          <p:cNvSpPr txBox="1"/>
          <p:nvPr/>
        </p:nvSpPr>
        <p:spPr>
          <a:xfrm>
            <a:off x="142300" y="2442125"/>
            <a:ext cx="3893400" cy="453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rgbClr val="C00000"/>
                </a:solidFill>
                <a:latin typeface="Open Sans"/>
                <a:ea typeface="Open Sans"/>
                <a:cs typeface="Open Sans"/>
                <a:sym typeface="Open Sans"/>
              </a:rPr>
              <a:t>Micro:bit chip (brain/nervous system)</a:t>
            </a:r>
            <a:endParaRPr sz="1500" b="1" dirty="0">
              <a:solidFill>
                <a:srgbClr val="C00000"/>
              </a:solidFill>
              <a:latin typeface="Open Sans"/>
              <a:ea typeface="Open Sans"/>
              <a:cs typeface="Open Sans"/>
              <a:sym typeface="Open Sans"/>
            </a:endParaRPr>
          </a:p>
        </p:txBody>
      </p:sp>
      <p:cxnSp>
        <p:nvCxnSpPr>
          <p:cNvPr id="107" name="Google Shape;107;p20"/>
          <p:cNvCxnSpPr>
            <a:endCxn id="103" idx="1"/>
          </p:cNvCxnSpPr>
          <p:nvPr/>
        </p:nvCxnSpPr>
        <p:spPr>
          <a:xfrm rot="5400000">
            <a:off x="-643400" y="2230275"/>
            <a:ext cx="2217000" cy="645600"/>
          </a:xfrm>
          <a:prstGeom prst="bentConnector4">
            <a:avLst>
              <a:gd name="adj1" fmla="val 44882"/>
              <a:gd name="adj2" fmla="val 115621"/>
            </a:avLst>
          </a:prstGeom>
          <a:noFill/>
          <a:ln w="38100" cap="flat" cmpd="sng">
            <a:solidFill>
              <a:schemeClr val="dk2"/>
            </a:solidFill>
            <a:prstDash val="solid"/>
            <a:round/>
            <a:headEnd type="stealth" w="med" len="med"/>
            <a:tailEnd type="stealth" w="med" len="med"/>
          </a:ln>
        </p:spPr>
      </p:cxnSp>
      <p:cxnSp>
        <p:nvCxnSpPr>
          <p:cNvPr id="108" name="Google Shape;108;p20"/>
          <p:cNvCxnSpPr/>
          <p:nvPr/>
        </p:nvCxnSpPr>
        <p:spPr>
          <a:xfrm rot="-5400000" flipH="1">
            <a:off x="1634900" y="1202425"/>
            <a:ext cx="1633800" cy="1048800"/>
          </a:xfrm>
          <a:prstGeom prst="bentConnector3">
            <a:avLst>
              <a:gd name="adj1" fmla="val 50000"/>
            </a:avLst>
          </a:prstGeom>
          <a:noFill/>
          <a:ln w="38100" cap="flat" cmpd="sng">
            <a:solidFill>
              <a:srgbClr val="C00000"/>
            </a:solidFill>
            <a:prstDash val="solid"/>
            <a:round/>
            <a:headEnd type="stealth" w="med" len="med"/>
            <a:tailEnd type="stealth" w="med" len="med"/>
          </a:ln>
        </p:spPr>
      </p:cxnSp>
      <p:cxnSp>
        <p:nvCxnSpPr>
          <p:cNvPr id="109" name="Google Shape;109;p20"/>
          <p:cNvCxnSpPr>
            <a:endCxn id="102" idx="3"/>
          </p:cNvCxnSpPr>
          <p:nvPr/>
        </p:nvCxnSpPr>
        <p:spPr>
          <a:xfrm>
            <a:off x="1271800" y="2221000"/>
            <a:ext cx="1331400" cy="952800"/>
          </a:xfrm>
          <a:prstGeom prst="bentConnector3">
            <a:avLst>
              <a:gd name="adj1" fmla="val 117885"/>
            </a:avLst>
          </a:prstGeom>
          <a:noFill/>
          <a:ln w="38100" cap="flat" cmpd="sng">
            <a:solidFill>
              <a:srgbClr val="9900FF"/>
            </a:solidFill>
            <a:prstDash val="solid"/>
            <a:round/>
            <a:headEnd type="stealth" w="med" len="med"/>
            <a:tailEnd type="stealth" w="med" len="med"/>
          </a:ln>
        </p:spPr>
      </p:cxnSp>
      <p:cxnSp>
        <p:nvCxnSpPr>
          <p:cNvPr id="110" name="Google Shape;110;p20"/>
          <p:cNvCxnSpPr>
            <a:endCxn id="104" idx="3"/>
          </p:cNvCxnSpPr>
          <p:nvPr/>
        </p:nvCxnSpPr>
        <p:spPr>
          <a:xfrm rot="5400000">
            <a:off x="1706350" y="2421825"/>
            <a:ext cx="2590500" cy="796800"/>
          </a:xfrm>
          <a:prstGeom prst="bentConnector2">
            <a:avLst/>
          </a:prstGeom>
          <a:noFill/>
          <a:ln w="38100" cap="flat" cmpd="sng">
            <a:solidFill>
              <a:schemeClr val="dk2"/>
            </a:solidFill>
            <a:prstDash val="solid"/>
            <a:round/>
            <a:headEnd type="stealth" w="med" len="med"/>
            <a:tailEnd type="stealth" w="med" len="med"/>
          </a:ln>
        </p:spPr>
      </p:cxnSp>
      <p:cxnSp>
        <p:nvCxnSpPr>
          <p:cNvPr id="111" name="Google Shape;111;p20"/>
          <p:cNvCxnSpPr>
            <a:endCxn id="105" idx="3"/>
          </p:cNvCxnSpPr>
          <p:nvPr/>
        </p:nvCxnSpPr>
        <p:spPr>
          <a:xfrm rot="-5400000" flipH="1">
            <a:off x="1112500" y="2229200"/>
            <a:ext cx="3999900" cy="998400"/>
          </a:xfrm>
          <a:prstGeom prst="bentConnector4">
            <a:avLst>
              <a:gd name="adj1" fmla="val 47163"/>
              <a:gd name="adj2" fmla="val 123851"/>
            </a:avLst>
          </a:prstGeom>
          <a:noFill/>
          <a:ln w="38100" cap="flat" cmpd="sng">
            <a:solidFill>
              <a:schemeClr val="dk2"/>
            </a:solidFill>
            <a:prstDash val="solid"/>
            <a:round/>
            <a:headEnd type="stealth" w="med" len="med"/>
            <a:tailEnd type="stealth" w="med" len="med"/>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1"/>
          <p:cNvPicPr preferRelativeResize="0"/>
          <p:nvPr/>
        </p:nvPicPr>
        <p:blipFill rotWithShape="1">
          <a:blip r:embed="rId3">
            <a:alphaModFix/>
          </a:blip>
          <a:srcRect t="10570"/>
          <a:stretch/>
        </p:blipFill>
        <p:spPr>
          <a:xfrm>
            <a:off x="3284950" y="512950"/>
            <a:ext cx="2285650" cy="1843575"/>
          </a:xfrm>
          <a:prstGeom prst="rect">
            <a:avLst/>
          </a:prstGeom>
          <a:noFill/>
          <a:ln>
            <a:noFill/>
          </a:ln>
        </p:spPr>
      </p:pic>
      <p:pic>
        <p:nvPicPr>
          <p:cNvPr id="117" name="Google Shape;117;p21"/>
          <p:cNvPicPr preferRelativeResize="0"/>
          <p:nvPr/>
        </p:nvPicPr>
        <p:blipFill>
          <a:blip r:embed="rId4">
            <a:alphaModFix/>
          </a:blip>
          <a:stretch>
            <a:fillRect/>
          </a:stretch>
        </p:blipFill>
        <p:spPr>
          <a:xfrm>
            <a:off x="105675" y="2296013"/>
            <a:ext cx="8644225" cy="2742775"/>
          </a:xfrm>
          <a:prstGeom prst="rect">
            <a:avLst/>
          </a:prstGeom>
          <a:noFill/>
          <a:ln>
            <a:noFill/>
          </a:ln>
        </p:spPr>
      </p:pic>
      <p:sp>
        <p:nvSpPr>
          <p:cNvPr id="118" name="Google Shape;118;p21"/>
          <p:cNvSpPr txBox="1"/>
          <p:nvPr/>
        </p:nvSpPr>
        <p:spPr>
          <a:xfrm>
            <a:off x="6443375" y="1855625"/>
            <a:ext cx="2107800" cy="28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2"/>
                </a:solidFill>
                <a:latin typeface="Open Sans"/>
                <a:ea typeface="Open Sans"/>
                <a:cs typeface="Open Sans"/>
                <a:sym typeface="Open Sans"/>
              </a:rPr>
              <a:t>BOTTOM  VIEW</a:t>
            </a:r>
            <a:endParaRPr sz="1800" dirty="0">
              <a:solidFill>
                <a:schemeClr val="dk2"/>
              </a:solidFill>
              <a:latin typeface="Open Sans"/>
              <a:ea typeface="Open Sans"/>
              <a:cs typeface="Open Sans"/>
              <a:sym typeface="Open Sans"/>
            </a:endParaRPr>
          </a:p>
        </p:txBody>
      </p:sp>
      <p:sp>
        <p:nvSpPr>
          <p:cNvPr id="119" name="Google Shape;119;p21"/>
          <p:cNvSpPr txBox="1"/>
          <p:nvPr/>
        </p:nvSpPr>
        <p:spPr>
          <a:xfrm>
            <a:off x="652175" y="1855625"/>
            <a:ext cx="2107800" cy="28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solidFill>
                  <a:schemeClr val="dk2"/>
                </a:solidFill>
                <a:latin typeface="Open Sans"/>
                <a:ea typeface="Open Sans"/>
                <a:cs typeface="Open Sans"/>
                <a:sym typeface="Open Sans"/>
              </a:rPr>
              <a:t>TOP VIEW</a:t>
            </a:r>
            <a:endParaRPr sz="1800" dirty="0">
              <a:solidFill>
                <a:schemeClr val="dk2"/>
              </a:solidFill>
              <a:latin typeface="Open Sans"/>
              <a:ea typeface="Open Sans"/>
              <a:cs typeface="Open Sans"/>
              <a:sym typeface="Open Sans"/>
            </a:endParaRPr>
          </a:p>
        </p:txBody>
      </p:sp>
      <p:sp>
        <p:nvSpPr>
          <p:cNvPr id="120" name="Google Shape;120;p21"/>
          <p:cNvSpPr txBox="1"/>
          <p:nvPr/>
        </p:nvSpPr>
        <p:spPr>
          <a:xfrm>
            <a:off x="105675" y="83975"/>
            <a:ext cx="6259200" cy="28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dirty="0">
                <a:solidFill>
                  <a:schemeClr val="dk2"/>
                </a:solidFill>
                <a:latin typeface="Open Sans"/>
                <a:ea typeface="Open Sans"/>
                <a:cs typeface="Open Sans"/>
                <a:sym typeface="Open Sans"/>
              </a:rPr>
              <a:t>OPTIONAL SLIDE TO SHOW MORE DETAILS</a:t>
            </a:r>
            <a:endParaRPr sz="1800" b="1" dirty="0">
              <a:solidFill>
                <a:schemeClr val="dk2"/>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pic>
        <p:nvPicPr>
          <p:cNvPr id="125" name="Google Shape;125;p22"/>
          <p:cNvPicPr preferRelativeResize="0"/>
          <p:nvPr/>
        </p:nvPicPr>
        <p:blipFill rotWithShape="1">
          <a:blip r:embed="rId3">
            <a:alphaModFix/>
          </a:blip>
          <a:srcRect t="10570"/>
          <a:stretch/>
        </p:blipFill>
        <p:spPr>
          <a:xfrm>
            <a:off x="710800" y="51550"/>
            <a:ext cx="2900850" cy="2339775"/>
          </a:xfrm>
          <a:prstGeom prst="rect">
            <a:avLst/>
          </a:prstGeom>
          <a:noFill/>
          <a:ln>
            <a:noFill/>
          </a:ln>
        </p:spPr>
      </p:pic>
      <p:sp>
        <p:nvSpPr>
          <p:cNvPr id="126" name="Google Shape;126;p22"/>
          <p:cNvSpPr txBox="1"/>
          <p:nvPr/>
        </p:nvSpPr>
        <p:spPr>
          <a:xfrm>
            <a:off x="142300" y="2946850"/>
            <a:ext cx="2460900" cy="453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rgbClr val="9900FF"/>
                </a:solidFill>
                <a:latin typeface="Open Sans"/>
                <a:ea typeface="Open Sans"/>
                <a:cs typeface="Open Sans"/>
                <a:sym typeface="Open Sans"/>
              </a:rPr>
              <a:t>Color sensor (eyes)</a:t>
            </a:r>
            <a:endParaRPr sz="1500" b="1" dirty="0">
              <a:solidFill>
                <a:srgbClr val="9900FF"/>
              </a:solidFill>
              <a:latin typeface="Open Sans"/>
              <a:ea typeface="Open Sans"/>
              <a:cs typeface="Open Sans"/>
              <a:sym typeface="Open Sans"/>
            </a:endParaRPr>
          </a:p>
        </p:txBody>
      </p:sp>
      <p:sp>
        <p:nvSpPr>
          <p:cNvPr id="127" name="Google Shape;127;p22"/>
          <p:cNvSpPr txBox="1"/>
          <p:nvPr/>
        </p:nvSpPr>
        <p:spPr>
          <a:xfrm>
            <a:off x="142300" y="3434625"/>
            <a:ext cx="3630600" cy="453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rgbClr val="9900FF"/>
                </a:solidFill>
                <a:latin typeface="Open Sans"/>
                <a:ea typeface="Open Sans"/>
                <a:cs typeface="Open Sans"/>
                <a:sym typeface="Open Sans"/>
              </a:rPr>
              <a:t>Ultrasonic sensors (eyes/ears)</a:t>
            </a:r>
            <a:endParaRPr sz="1500" b="1" dirty="0">
              <a:solidFill>
                <a:srgbClr val="9900FF"/>
              </a:solidFill>
              <a:latin typeface="Open Sans"/>
              <a:ea typeface="Open Sans"/>
              <a:cs typeface="Open Sans"/>
              <a:sym typeface="Open Sans"/>
            </a:endParaRPr>
          </a:p>
        </p:txBody>
      </p:sp>
      <p:sp>
        <p:nvSpPr>
          <p:cNvPr id="128" name="Google Shape;128;p22"/>
          <p:cNvSpPr txBox="1"/>
          <p:nvPr/>
        </p:nvSpPr>
        <p:spPr>
          <a:xfrm>
            <a:off x="142300" y="3888525"/>
            <a:ext cx="2460900" cy="453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dk2"/>
                </a:solidFill>
                <a:latin typeface="Open Sans"/>
                <a:ea typeface="Open Sans"/>
                <a:cs typeface="Open Sans"/>
                <a:sym typeface="Open Sans"/>
              </a:rPr>
              <a:t>Tires (arms/legs)</a:t>
            </a:r>
            <a:endParaRPr sz="1500" b="1" dirty="0">
              <a:solidFill>
                <a:schemeClr val="dk2"/>
              </a:solidFill>
              <a:latin typeface="Open Sans"/>
              <a:ea typeface="Open Sans"/>
              <a:cs typeface="Open Sans"/>
              <a:sym typeface="Open Sans"/>
            </a:endParaRPr>
          </a:p>
        </p:txBody>
      </p:sp>
      <p:sp>
        <p:nvSpPr>
          <p:cNvPr id="129" name="Google Shape;129;p22"/>
          <p:cNvSpPr txBox="1"/>
          <p:nvPr/>
        </p:nvSpPr>
        <p:spPr>
          <a:xfrm>
            <a:off x="233050" y="4501400"/>
            <a:ext cx="3378600" cy="4539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chemeClr val="dk2"/>
                </a:solidFill>
                <a:latin typeface="Open Sans"/>
                <a:ea typeface="Open Sans"/>
                <a:cs typeface="Open Sans"/>
                <a:sym typeface="Open Sans"/>
              </a:rPr>
              <a:t>Battery (food-energy source)</a:t>
            </a:r>
            <a:endParaRPr sz="1500" b="1" dirty="0">
              <a:solidFill>
                <a:schemeClr val="dk2"/>
              </a:solidFill>
              <a:latin typeface="Open Sans"/>
              <a:ea typeface="Open Sans"/>
              <a:cs typeface="Open Sans"/>
              <a:sym typeface="Open Sans"/>
            </a:endParaRPr>
          </a:p>
        </p:txBody>
      </p:sp>
      <p:sp>
        <p:nvSpPr>
          <p:cNvPr id="130" name="Google Shape;130;p22"/>
          <p:cNvSpPr txBox="1"/>
          <p:nvPr/>
        </p:nvSpPr>
        <p:spPr>
          <a:xfrm>
            <a:off x="142300" y="2442125"/>
            <a:ext cx="3893400" cy="453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dirty="0">
                <a:solidFill>
                  <a:srgbClr val="C00000"/>
                </a:solidFill>
                <a:latin typeface="Open Sans"/>
                <a:ea typeface="Open Sans"/>
                <a:cs typeface="Open Sans"/>
                <a:sym typeface="Open Sans"/>
              </a:rPr>
              <a:t>Micro:bit chip (brain/nervous system)</a:t>
            </a:r>
            <a:endParaRPr sz="1500" b="1" dirty="0">
              <a:solidFill>
                <a:srgbClr val="C00000"/>
              </a:solidFill>
              <a:latin typeface="Open Sans"/>
              <a:ea typeface="Open Sans"/>
              <a:cs typeface="Open Sans"/>
              <a:sym typeface="Open Sans"/>
            </a:endParaRPr>
          </a:p>
        </p:txBody>
      </p:sp>
      <p:cxnSp>
        <p:nvCxnSpPr>
          <p:cNvPr id="131" name="Google Shape;131;p22"/>
          <p:cNvCxnSpPr>
            <a:endCxn id="127" idx="1"/>
          </p:cNvCxnSpPr>
          <p:nvPr/>
        </p:nvCxnSpPr>
        <p:spPr>
          <a:xfrm rot="5400000">
            <a:off x="-643400" y="2230275"/>
            <a:ext cx="2217000" cy="645600"/>
          </a:xfrm>
          <a:prstGeom prst="bentConnector4">
            <a:avLst>
              <a:gd name="adj1" fmla="val 44882"/>
              <a:gd name="adj2" fmla="val 115621"/>
            </a:avLst>
          </a:prstGeom>
          <a:noFill/>
          <a:ln w="38100" cap="flat" cmpd="sng">
            <a:solidFill>
              <a:srgbClr val="9900FF"/>
            </a:solidFill>
            <a:prstDash val="solid"/>
            <a:round/>
            <a:headEnd type="stealth" w="med" len="med"/>
            <a:tailEnd type="stealth" w="med" len="med"/>
          </a:ln>
        </p:spPr>
      </p:cxnSp>
      <p:cxnSp>
        <p:nvCxnSpPr>
          <p:cNvPr id="132" name="Google Shape;132;p22"/>
          <p:cNvCxnSpPr/>
          <p:nvPr/>
        </p:nvCxnSpPr>
        <p:spPr>
          <a:xfrm rot="-5400000" flipH="1">
            <a:off x="1634900" y="1202425"/>
            <a:ext cx="1633800" cy="1048800"/>
          </a:xfrm>
          <a:prstGeom prst="bentConnector3">
            <a:avLst>
              <a:gd name="adj1" fmla="val 50000"/>
            </a:avLst>
          </a:prstGeom>
          <a:noFill/>
          <a:ln w="38100" cap="flat" cmpd="sng">
            <a:solidFill>
              <a:srgbClr val="C00000"/>
            </a:solidFill>
            <a:prstDash val="solid"/>
            <a:round/>
            <a:headEnd type="stealth" w="med" len="med"/>
            <a:tailEnd type="stealth" w="med" len="med"/>
          </a:ln>
        </p:spPr>
      </p:cxnSp>
      <p:cxnSp>
        <p:nvCxnSpPr>
          <p:cNvPr id="133" name="Google Shape;133;p22"/>
          <p:cNvCxnSpPr>
            <a:endCxn id="126" idx="3"/>
          </p:cNvCxnSpPr>
          <p:nvPr/>
        </p:nvCxnSpPr>
        <p:spPr>
          <a:xfrm>
            <a:off x="1271800" y="2221000"/>
            <a:ext cx="1331400" cy="952800"/>
          </a:xfrm>
          <a:prstGeom prst="bentConnector3">
            <a:avLst>
              <a:gd name="adj1" fmla="val 117885"/>
            </a:avLst>
          </a:prstGeom>
          <a:noFill/>
          <a:ln w="38100" cap="flat" cmpd="sng">
            <a:solidFill>
              <a:srgbClr val="9900FF"/>
            </a:solidFill>
            <a:prstDash val="solid"/>
            <a:round/>
            <a:headEnd type="stealth" w="med" len="med"/>
            <a:tailEnd type="stealth" w="med" len="med"/>
          </a:ln>
        </p:spPr>
      </p:cxnSp>
      <p:cxnSp>
        <p:nvCxnSpPr>
          <p:cNvPr id="134" name="Google Shape;134;p22"/>
          <p:cNvCxnSpPr>
            <a:endCxn id="128" idx="3"/>
          </p:cNvCxnSpPr>
          <p:nvPr/>
        </p:nvCxnSpPr>
        <p:spPr>
          <a:xfrm rot="5400000">
            <a:off x="1706350" y="2421825"/>
            <a:ext cx="2590500" cy="796800"/>
          </a:xfrm>
          <a:prstGeom prst="bentConnector2">
            <a:avLst/>
          </a:prstGeom>
          <a:noFill/>
          <a:ln w="38100" cap="flat" cmpd="sng">
            <a:solidFill>
              <a:schemeClr val="dk2"/>
            </a:solidFill>
            <a:prstDash val="solid"/>
            <a:round/>
            <a:headEnd type="stealth" w="med" len="med"/>
            <a:tailEnd type="stealth" w="med" len="med"/>
          </a:ln>
        </p:spPr>
      </p:cxnSp>
      <p:cxnSp>
        <p:nvCxnSpPr>
          <p:cNvPr id="135" name="Google Shape;135;p22"/>
          <p:cNvCxnSpPr>
            <a:endCxn id="129" idx="3"/>
          </p:cNvCxnSpPr>
          <p:nvPr/>
        </p:nvCxnSpPr>
        <p:spPr>
          <a:xfrm rot="-5400000" flipH="1">
            <a:off x="1112500" y="2229200"/>
            <a:ext cx="3999900" cy="998400"/>
          </a:xfrm>
          <a:prstGeom prst="bentConnector4">
            <a:avLst>
              <a:gd name="adj1" fmla="val 47163"/>
              <a:gd name="adj2" fmla="val 123851"/>
            </a:avLst>
          </a:prstGeom>
          <a:noFill/>
          <a:ln w="38100" cap="flat" cmpd="sng">
            <a:solidFill>
              <a:schemeClr val="dk2"/>
            </a:solidFill>
            <a:prstDash val="solid"/>
            <a:round/>
            <a:headEnd type="stealth" w="med" len="med"/>
            <a:tailEnd type="stealth" w="med" len="med"/>
          </a:ln>
        </p:spPr>
      </p:cxnSp>
      <p:sp>
        <p:nvSpPr>
          <p:cNvPr id="136" name="Google Shape;136;p22"/>
          <p:cNvSpPr txBox="1"/>
          <p:nvPr/>
        </p:nvSpPr>
        <p:spPr>
          <a:xfrm>
            <a:off x="4337825" y="1773900"/>
            <a:ext cx="4392600" cy="3375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SzPts val="1400"/>
              <a:buNone/>
            </a:pPr>
            <a:r>
              <a:rPr lang="en" sz="2000" dirty="0">
                <a:solidFill>
                  <a:srgbClr val="1C1C1B"/>
                </a:solidFill>
                <a:latin typeface="Open Sans"/>
                <a:ea typeface="Open Sans"/>
                <a:cs typeface="Open Sans"/>
                <a:sym typeface="Open Sans"/>
              </a:rPr>
              <a:t>Robots have three components:</a:t>
            </a:r>
            <a:endParaRPr sz="2000" dirty="0">
              <a:solidFill>
                <a:srgbClr val="1C1C1B"/>
              </a:solidFill>
              <a:latin typeface="Open Sans"/>
              <a:ea typeface="Open Sans"/>
              <a:cs typeface="Open Sans"/>
              <a:sym typeface="Open Sans"/>
            </a:endParaRPr>
          </a:p>
          <a:p>
            <a:pPr marL="457200" lvl="0" indent="-355600" algn="l" rtl="0">
              <a:spcBef>
                <a:spcPts val="1600"/>
              </a:spcBef>
              <a:spcAft>
                <a:spcPts val="0"/>
              </a:spcAft>
              <a:buClr>
                <a:srgbClr val="1C1C1B"/>
              </a:buClr>
              <a:buSzPts val="2000"/>
              <a:buFont typeface="Didact Gothic"/>
              <a:buAutoNum type="arabicPeriod"/>
            </a:pPr>
            <a:r>
              <a:rPr lang="en" sz="2000" dirty="0">
                <a:solidFill>
                  <a:srgbClr val="1C1C1B"/>
                </a:solidFill>
                <a:highlight>
                  <a:srgbClr val="9900FF"/>
                </a:highlight>
                <a:latin typeface="Open Sans"/>
                <a:ea typeface="Open Sans"/>
                <a:cs typeface="Open Sans"/>
                <a:sym typeface="Open Sans"/>
              </a:rPr>
              <a:t>Sensors are devices that allow robots to perceive the world.</a:t>
            </a:r>
            <a:br>
              <a:rPr lang="en" sz="2000" dirty="0">
                <a:solidFill>
                  <a:srgbClr val="1C1C1B"/>
                </a:solidFill>
                <a:highlight>
                  <a:srgbClr val="9900FF"/>
                </a:highlight>
                <a:latin typeface="Open Sans"/>
                <a:ea typeface="Open Sans"/>
                <a:cs typeface="Open Sans"/>
                <a:sym typeface="Open Sans"/>
              </a:rPr>
            </a:br>
            <a:endParaRPr sz="2000" dirty="0">
              <a:solidFill>
                <a:srgbClr val="1C1C1B"/>
              </a:solidFill>
              <a:highlight>
                <a:srgbClr val="9900FF"/>
              </a:highlight>
              <a:latin typeface="Open Sans"/>
              <a:ea typeface="Open Sans"/>
              <a:cs typeface="Open Sans"/>
              <a:sym typeface="Open Sans"/>
            </a:endParaRPr>
          </a:p>
          <a:p>
            <a:pPr marL="457200" lvl="0" indent="-355600" algn="l" rtl="0">
              <a:spcBef>
                <a:spcPts val="0"/>
              </a:spcBef>
              <a:spcAft>
                <a:spcPts val="0"/>
              </a:spcAft>
              <a:buClr>
                <a:srgbClr val="1C1C1B"/>
              </a:buClr>
              <a:buSzPts val="2000"/>
              <a:buFont typeface="Didact Gothic"/>
              <a:buAutoNum type="arabicPeriod"/>
            </a:pPr>
            <a:r>
              <a:rPr lang="en" sz="2000" dirty="0">
                <a:solidFill>
                  <a:srgbClr val="1C1C1B"/>
                </a:solidFill>
                <a:latin typeface="Open Sans"/>
                <a:ea typeface="Open Sans"/>
                <a:cs typeface="Open Sans"/>
                <a:sym typeface="Open Sans"/>
              </a:rPr>
              <a:t>Actuators are devices that produce motion or action.</a:t>
            </a:r>
            <a:br>
              <a:rPr lang="en" sz="2000" dirty="0">
                <a:solidFill>
                  <a:srgbClr val="1C1C1B"/>
                </a:solidFill>
                <a:latin typeface="Open Sans"/>
                <a:ea typeface="Open Sans"/>
                <a:cs typeface="Open Sans"/>
                <a:sym typeface="Open Sans"/>
              </a:rPr>
            </a:br>
            <a:endParaRPr sz="2000" dirty="0">
              <a:solidFill>
                <a:srgbClr val="1C1C1B"/>
              </a:solidFill>
              <a:latin typeface="Open Sans"/>
              <a:ea typeface="Open Sans"/>
              <a:cs typeface="Open Sans"/>
              <a:sym typeface="Open Sans"/>
            </a:endParaRPr>
          </a:p>
          <a:p>
            <a:pPr marL="457200" lvl="0" indent="-355600" algn="l" rtl="0">
              <a:spcBef>
                <a:spcPts val="0"/>
              </a:spcBef>
              <a:spcAft>
                <a:spcPts val="0"/>
              </a:spcAft>
              <a:buClr>
                <a:srgbClr val="1C1C1B"/>
              </a:buClr>
              <a:buSzPts val="2000"/>
              <a:buFont typeface="Didact Gothic"/>
              <a:buAutoNum type="arabicPeriod"/>
            </a:pPr>
            <a:r>
              <a:rPr lang="en" sz="2000" dirty="0">
                <a:solidFill>
                  <a:srgbClr val="1C1C1B"/>
                </a:solidFill>
                <a:highlight>
                  <a:srgbClr val="FF0000"/>
                </a:highlight>
                <a:latin typeface="Open Sans"/>
                <a:ea typeface="Open Sans"/>
                <a:cs typeface="Open Sans"/>
                <a:sym typeface="Open Sans"/>
              </a:rPr>
              <a:t>Programs are sets of instructions for carrying out tasks.</a:t>
            </a:r>
            <a:endParaRPr sz="2000" dirty="0">
              <a:solidFill>
                <a:srgbClr val="1C1C1B"/>
              </a:solidFill>
              <a:highlight>
                <a:srgbClr val="FF0000"/>
              </a:highlight>
              <a:latin typeface="Open Sans"/>
              <a:ea typeface="Open Sans"/>
              <a:cs typeface="Open Sans"/>
              <a:sym typeface="Open Sans"/>
            </a:endParaRPr>
          </a:p>
        </p:txBody>
      </p:sp>
      <p:cxnSp>
        <p:nvCxnSpPr>
          <p:cNvPr id="137" name="Google Shape;137;p22"/>
          <p:cNvCxnSpPr/>
          <p:nvPr/>
        </p:nvCxnSpPr>
        <p:spPr>
          <a:xfrm>
            <a:off x="3894050" y="2826125"/>
            <a:ext cx="514500" cy="1341300"/>
          </a:xfrm>
          <a:prstGeom prst="straightConnector1">
            <a:avLst/>
          </a:prstGeom>
          <a:noFill/>
          <a:ln w="28575" cap="flat" cmpd="sng">
            <a:solidFill>
              <a:srgbClr val="C00000"/>
            </a:solidFill>
            <a:prstDash val="solid"/>
            <a:round/>
            <a:headEnd type="stealth" w="med" len="med"/>
            <a:tailEnd type="triangle" w="med" len="med"/>
          </a:ln>
        </p:spPr>
      </p:cxnSp>
      <p:cxnSp>
        <p:nvCxnSpPr>
          <p:cNvPr id="138" name="Google Shape;138;p22"/>
          <p:cNvCxnSpPr/>
          <p:nvPr/>
        </p:nvCxnSpPr>
        <p:spPr>
          <a:xfrm rot="10800000" flipH="1">
            <a:off x="2603125" y="2513425"/>
            <a:ext cx="1886100" cy="796800"/>
          </a:xfrm>
          <a:prstGeom prst="straightConnector1">
            <a:avLst/>
          </a:prstGeom>
          <a:noFill/>
          <a:ln w="19050" cap="flat" cmpd="sng">
            <a:solidFill>
              <a:srgbClr val="9900FF"/>
            </a:solidFill>
            <a:prstDash val="solid"/>
            <a:round/>
            <a:headEnd type="stealth" w="med" len="med"/>
            <a:tailEnd type="triangle" w="med" len="med"/>
          </a:ln>
        </p:spPr>
      </p:cxnSp>
      <p:cxnSp>
        <p:nvCxnSpPr>
          <p:cNvPr id="139" name="Google Shape;139;p22"/>
          <p:cNvCxnSpPr>
            <a:stCxn id="127" idx="3"/>
          </p:cNvCxnSpPr>
          <p:nvPr/>
        </p:nvCxnSpPr>
        <p:spPr>
          <a:xfrm rot="10800000" flipH="1">
            <a:off x="3772900" y="2583975"/>
            <a:ext cx="655800" cy="1077600"/>
          </a:xfrm>
          <a:prstGeom prst="straightConnector1">
            <a:avLst/>
          </a:prstGeom>
          <a:noFill/>
          <a:ln w="19050" cap="flat" cmpd="sng">
            <a:solidFill>
              <a:srgbClr val="9900FF"/>
            </a:solidFill>
            <a:prstDash val="solid"/>
            <a:round/>
            <a:headEnd type="stealth" w="med" len="med"/>
            <a:tailEnd type="triangle" w="med" len="med"/>
          </a:ln>
        </p:spPr>
      </p:cxnSp>
      <p:cxnSp>
        <p:nvCxnSpPr>
          <p:cNvPr id="140" name="Google Shape;140;p22"/>
          <p:cNvCxnSpPr/>
          <p:nvPr/>
        </p:nvCxnSpPr>
        <p:spPr>
          <a:xfrm>
            <a:off x="3319175" y="1857925"/>
            <a:ext cx="1220400" cy="1361400"/>
          </a:xfrm>
          <a:prstGeom prst="straightConnector1">
            <a:avLst/>
          </a:prstGeom>
          <a:noFill/>
          <a:ln w="19050" cap="flat" cmpd="sng">
            <a:solidFill>
              <a:schemeClr val="dk1"/>
            </a:solidFill>
            <a:prstDash val="solid"/>
            <a:round/>
            <a:headEnd type="stealth" w="med" len="med"/>
            <a:tailEnd type="triangle" w="med" len="med"/>
          </a:ln>
        </p:spPr>
      </p:cxnSp>
      <p:sp>
        <p:nvSpPr>
          <p:cNvPr id="141" name="Google Shape;141;p22"/>
          <p:cNvSpPr txBox="1">
            <a:spLocks noGrp="1"/>
          </p:cNvSpPr>
          <p:nvPr>
            <p:ph type="title"/>
          </p:nvPr>
        </p:nvSpPr>
        <p:spPr>
          <a:xfrm>
            <a:off x="3208250" y="81700"/>
            <a:ext cx="6003000" cy="75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2000"/>
              <a:buNone/>
            </a:pPr>
            <a:r>
              <a:rPr lang="en" sz="2400" b="1" dirty="0">
                <a:solidFill>
                  <a:srgbClr val="6091BA"/>
                </a:solidFill>
                <a:latin typeface="Open Sans"/>
                <a:ea typeface="Open Sans"/>
                <a:cs typeface="Open Sans"/>
                <a:sym typeface="Open Sans"/>
              </a:rPr>
              <a:t>REVIEW: ELECFREAKS MINI CUTEBOT</a:t>
            </a:r>
            <a:endParaRPr sz="14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2000" b="1" dirty="0">
              <a:solidFill>
                <a:srgbClr val="6091BA"/>
              </a:solidFill>
              <a:latin typeface="Open Sans"/>
              <a:ea typeface="Open Sans"/>
              <a:cs typeface="Open Sans"/>
              <a:sym typeface="Open Sans"/>
            </a:endParaRPr>
          </a:p>
          <a:p>
            <a:pPr marL="0" lvl="0" indent="0" algn="l" rtl="0">
              <a:lnSpc>
                <a:spcPct val="115000"/>
              </a:lnSpc>
              <a:spcBef>
                <a:spcPts val="0"/>
              </a:spcBef>
              <a:spcAft>
                <a:spcPts val="0"/>
              </a:spcAft>
              <a:buSzPts val="2800"/>
              <a:buNone/>
            </a:pPr>
            <a:endParaRPr sz="1400" dirty="0">
              <a:solidFill>
                <a:srgbClr val="000000"/>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116</TotalTime>
  <Words>5418</Words>
  <Application>Microsoft Macintosh PowerPoint</Application>
  <PresentationFormat>On-screen Show (16:9)</PresentationFormat>
  <Paragraphs>528</Paragraphs>
  <Slides>56</Slides>
  <Notes>56</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56</vt:i4>
      </vt:variant>
    </vt:vector>
  </HeadingPairs>
  <TitlesOfParts>
    <vt:vector size="64" baseType="lpstr">
      <vt:lpstr>Open Sans</vt:lpstr>
      <vt:lpstr>Arial</vt:lpstr>
      <vt:lpstr>Noto Sans Symbols</vt:lpstr>
      <vt:lpstr>Century Schoolbook</vt:lpstr>
      <vt:lpstr>Didact Gothic</vt:lpstr>
      <vt:lpstr>Roboto</vt:lpstr>
      <vt:lpstr>Calibri</vt:lpstr>
      <vt:lpstr>Simple Light</vt:lpstr>
      <vt:lpstr>PowerPoint Presentation</vt:lpstr>
      <vt:lpstr>LEARNING OBJECTIVES</vt:lpstr>
      <vt:lpstr>DAY 1 PRE-ASSESSMENT SHEET THE BRAIN IS A COMPUTER? Describe how your brain helps you command your arm to pick up a glass of juice.   Your brain is the controller for your body. List four functions it performs.    Are there differences between a robot and a machine? Explain with at least two examples of each.  </vt:lpstr>
      <vt:lpstr>DAY 1 PRE-ASSESSMENT SHEET ANSWERS THE BRAIN IS A COMPUTER?  Describe how your brain helps you command your arm to pick up a glass of juice. Once your brain decides to pick up the glass, neurons in your motor cortex command the muscles in your hand to move appropriately and pick up the glass. In the process, your brain uses feedback from your eyes (such as whether it is going toward the glass, picking it up, etc.) and makes sure it is done as intended!  Your brain is the controller for your body. List four functions it performs. Example answers: Breathing, pumping blood by controlling heart, walking, drawing, thinking, planning, memory, speaking, sensing, etc.      </vt:lpstr>
      <vt:lpstr>DAY 1 PRE-ASSESSMENT SHEET ANSWERS THE BRAIN IS A COMPUTER? Are there differences between a robot and a machine? Explain with at least two examples of each. Robots are programmable devices (machines) that can take inputs about their environment (sensors) and use this information to decide (think, algorithm) on task and instructions, and exert forces (actuators, transducers, motors) that impact their surroundings in a physical way either in a simple or complex manner. Examples: unitree robot, autonomous vacuum cleaner.  Machines are devices (maybe programmable) that follow a specific set of instructions (specific, limited). Examples: washing machine, drying machine, blender, vending machine, etc.  </vt:lpstr>
      <vt:lpstr>DAY 1 PRE-ASSESSMENT SHEET ANSWERS  THE BRAIN IS A COMPUTER?  </vt:lpstr>
      <vt:lpstr>PowerPoint Presentation</vt:lpstr>
      <vt:lpstr>PowerPoint Presentation</vt:lpstr>
      <vt:lpstr>REVIEW: ELECFREAKS MINI CUTEBOT  </vt:lpstr>
      <vt:lpstr>Cutebot kit  vs.  a Human  </vt:lpstr>
      <vt:lpstr>REVIEW: BRAIN AND COMPUTERS  </vt:lpstr>
      <vt:lpstr>REVIEW: BRAIN AND COMPUTERS  </vt:lpstr>
      <vt:lpstr>REVIEW: Human Nervous System  </vt:lpstr>
      <vt:lpstr>HOW DOES THE BRAIN WORK? (HUMAN COMPUTER) </vt:lpstr>
      <vt:lpstr>HOW DOES THE BRAIN WORK? (HUMAN COMPUTER) </vt:lpstr>
      <vt:lpstr>Scale Models of Brains (and Sizes) </vt:lpstr>
      <vt:lpstr>Four Lobes of the Brain </vt:lpstr>
      <vt:lpstr>HUMAN BRAIN REVIEW    </vt:lpstr>
      <vt:lpstr>HUMAN BRAIN REVIEW    </vt:lpstr>
      <vt:lpstr>Lesson Recap-Post Assessment    </vt:lpstr>
      <vt:lpstr>End of Day 1</vt:lpstr>
      <vt:lpstr>DAY 2</vt:lpstr>
      <vt:lpstr>SUMMARY SO FAR  </vt:lpstr>
      <vt:lpstr>LEARNING OBJECTIVES</vt:lpstr>
      <vt:lpstr>PRE-ASSESSMENT SENSORS  How does a sensor function?  Explain how sensors are important for our everyday life with examples.   </vt:lpstr>
      <vt:lpstr>SENSORS REVIEW  Explain and describe how a sensor functions. Sensors are devices that measures a quantity of interest and sends (processes) this information so that an action/instruction/decision can be implemented. There are 2 types of sensors: Detect a stimulus (Type 1), and detect the quantity/value of a stimulus (Type 2). For example, Type 1 tells you whether a vibration was detected and Type 2 tells you the intensity/magnitude of the vibration.    </vt:lpstr>
      <vt:lpstr>SENSORS REVIEW  Explain how sensors are important for our everyday life with examples. Just as our sensory organs provide information to our brain to help us function as humans, sensors provide useful information that allows us to make decisions that can aid and improve how we function as well as provide safety to things we may not directly see, feel, or know.  Example: Your smartwatch can monitor your heart rate or oxygen levels or body temperature.    </vt:lpstr>
      <vt:lpstr>SENSORS REVIEW Everyday life examples …  </vt:lpstr>
      <vt:lpstr>REVIEW: ELECFREAKS MINI CUTEBOT  </vt:lpstr>
      <vt:lpstr>HUMAN SENSORS SIGNAL TRANSMISSION - For Teacher   </vt:lpstr>
      <vt:lpstr>HUMAN NERVOUS SYSTEM - For Teacher   </vt:lpstr>
      <vt:lpstr>Activity Part I – For Teacher DAY 2   </vt:lpstr>
      <vt:lpstr>Activity Part I – Student Rules   </vt:lpstr>
      <vt:lpstr>Activity Part II – For Teacher   </vt:lpstr>
      <vt:lpstr>Activity Part IIa – For Students   </vt:lpstr>
      <vt:lpstr>Activity Part IIa – For Students   </vt:lpstr>
      <vt:lpstr>Activity Part IIa – For Students   </vt:lpstr>
      <vt:lpstr>Activity Part IIa – For Students   </vt:lpstr>
      <vt:lpstr>Activity Part IIa – For Students   </vt:lpstr>
      <vt:lpstr>Activity Part IIb – For Students   </vt:lpstr>
      <vt:lpstr>Activity Part IIb – For Students   </vt:lpstr>
      <vt:lpstr>DAY 3</vt:lpstr>
      <vt:lpstr>PowerPoint Presentation</vt:lpstr>
      <vt:lpstr>Activity Part III – For Teacher   </vt:lpstr>
      <vt:lpstr>Activity Part III – For Teacher   </vt:lpstr>
      <vt:lpstr>Activity Part III – For Teacher   </vt:lpstr>
      <vt:lpstr>Activity Part III – For Teacher   </vt:lpstr>
      <vt:lpstr>BEFORE THE CHALLENGE</vt:lpstr>
      <vt:lpstr>Activity Part V – For Students   </vt:lpstr>
      <vt:lpstr>Activity Part VI – For Students   </vt:lpstr>
      <vt:lpstr>Post assessment Sheet: What is a Robot?   </vt:lpstr>
      <vt:lpstr>Post assessment Sheet: What is a Robot Key  </vt:lpstr>
      <vt:lpstr>Vocabulary   </vt:lpstr>
      <vt:lpstr>Image Sources   </vt:lpstr>
      <vt:lpstr>Solutions   </vt:lpstr>
      <vt:lpstr>VIDEOS and IMAGES-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Beth McElroy</cp:lastModifiedBy>
  <cp:revision>40</cp:revision>
  <dcterms:modified xsi:type="dcterms:W3CDTF">2025-05-16T20:25:14Z</dcterms:modified>
</cp:coreProperties>
</file>