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311" r:id="rId2"/>
    <p:sldId id="258" r:id="rId3"/>
    <p:sldId id="259" r:id="rId4"/>
    <p:sldId id="260" r:id="rId5"/>
    <p:sldId id="261" r:id="rId6"/>
    <p:sldId id="262" r:id="rId7"/>
    <p:sldId id="275" r:id="rId8"/>
    <p:sldId id="276" r:id="rId9"/>
    <p:sldId id="263" r:id="rId10"/>
    <p:sldId id="264" r:id="rId11"/>
    <p:sldId id="277" r:id="rId12"/>
    <p:sldId id="278" r:id="rId13"/>
    <p:sldId id="279" r:id="rId14"/>
    <p:sldId id="284" r:id="rId15"/>
    <p:sldId id="280" r:id="rId16"/>
    <p:sldId id="283" r:id="rId17"/>
    <p:sldId id="282" r:id="rId18"/>
    <p:sldId id="270" r:id="rId19"/>
    <p:sldId id="271" r:id="rId20"/>
    <p:sldId id="272" r:id="rId21"/>
    <p:sldId id="273" r:id="rId22"/>
  </p:sldIdLst>
  <p:sldSz cx="9144000" cy="5143500" type="screen16x9"/>
  <p:notesSz cx="6858000" cy="9144000"/>
  <p:embeddedFontLs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64AA"/>
    <a:srgbClr val="F8A81B"/>
    <a:srgbClr val="000000"/>
    <a:srgbClr val="6091BA"/>
    <a:srgbClr val="9FC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7"/>
    <p:restoredTop sz="83800"/>
  </p:normalViewPr>
  <p:slideViewPr>
    <p:cSldViewPr snapToGrid="0">
      <p:cViewPr varScale="1">
        <p:scale>
          <a:sx n="140" d="100"/>
          <a:sy n="140" d="100"/>
        </p:scale>
        <p:origin x="111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dirty="0"/>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65131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223646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172125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264017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161843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4136785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772942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a:t>Image source: </a:t>
            </a:r>
            <a:r>
              <a:rPr lang="en-US" sz="1100" b="0" i="0" u="none" strike="noStrike" kern="1200" cap="none" dirty="0">
                <a:solidFill>
                  <a:schemeClr val="tx1"/>
                </a:solidFill>
                <a:effectLst/>
                <a:latin typeface="Arial"/>
                <a:ea typeface="ＭＳ Ｐゴシック" charset="0"/>
                <a:cs typeface="ＭＳ Ｐゴシック" charset="0"/>
                <a:sym typeface="Arial"/>
              </a:rPr>
              <a:t>2011 chauromano, Wikimedia Commons h</a:t>
            </a:r>
            <a:r>
              <a:rPr kumimoji="0" lang="en-US" sz="1100" b="0" i="0" u="none" strike="noStrike" cap="none" normalizeH="0" baseline="0" dirty="0">
                <a:ln>
                  <a:noFill/>
                </a:ln>
                <a:solidFill>
                  <a:schemeClr val="tx1"/>
                </a:solidFill>
                <a:effectLst/>
                <a:latin typeface="Calibri" pitchFamily="34" charset="0"/>
                <a:cs typeface="Arial" pitchFamily="34" charset="0"/>
              </a:rPr>
              <a:t>ttp://commons.wikimedia.org/wiki/File:40365_Line_Follower_Robot.jpg</a:t>
            </a:r>
            <a:endParaRPr lang="en-US" dirty="0"/>
          </a:p>
          <a:p>
            <a:endParaRPr lang="en-US" dirty="0"/>
          </a:p>
        </p:txBody>
      </p:sp>
    </p:spTree>
    <p:extLst>
      <p:ext uri="{BB962C8B-B14F-4D97-AF65-F5344CB8AC3E}">
        <p14:creationId xmlns:p14="http://schemas.microsoft.com/office/powerpoint/2010/main" val="10000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58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Image source: </a:t>
            </a:r>
            <a:r>
              <a:rPr lang="en-US" sz="1100" dirty="0">
                <a:latin typeface="Calibri" panose="020F0502020204030204" pitchFamily="34" charset="0"/>
              </a:rPr>
              <a:t>LEGO MINDSTORMS EV3 User’s Guide</a:t>
            </a:r>
          </a:p>
        </p:txBody>
      </p:sp>
    </p:spTree>
    <p:extLst>
      <p:ext uri="{BB962C8B-B14F-4D97-AF65-F5344CB8AC3E}">
        <p14:creationId xmlns:p14="http://schemas.microsoft.com/office/powerpoint/2010/main" val="217007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r>
              <a:rPr lang="en-US" b="0" dirty="0"/>
              <a:t>The LEGO color sensor sees black and white; it cannot distinguish colors. It works in 2 different ways: </a:t>
            </a:r>
          </a:p>
          <a:p>
            <a:pPr marL="800100" lvl="1" indent="-342900" defTabSz="914400">
              <a:spcBef>
                <a:spcPct val="20000"/>
              </a:spcBef>
              <a:buClr>
                <a:srgbClr val="E0752F"/>
              </a:buClr>
              <a:buSzPct val="100000"/>
              <a:buFont typeface="Arial" panose="020B0604020202020204" pitchFamily="34" charset="0"/>
              <a:buChar char="•"/>
              <a:defRPr/>
            </a:pP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It can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detect</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the amount of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ambient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convert it to a numerical value. This value is sent to the EV3 brick.</a:t>
            </a:r>
          </a:p>
          <a:p>
            <a:pPr marL="800100" lvl="1" indent="-342900" defTabSz="914400">
              <a:spcBef>
                <a:spcPct val="20000"/>
              </a:spcBef>
              <a:buClr>
                <a:srgbClr val="E0752F"/>
              </a:buClr>
              <a:buSzPct val="100000"/>
              <a:buFont typeface="Arial" panose="020B0604020202020204" pitchFamily="34" charset="0"/>
              <a:buChar char="•"/>
              <a:defRPr/>
            </a:pPr>
            <a:r>
              <a:rPr lang="en-US" sz="1100" b="0" dirty="0">
                <a:latin typeface="Calibri" panose="020F0502020204030204" pitchFamily="34" charset="0"/>
                <a:cs typeface="Times New Roman" pitchFamily="18" charset="0"/>
              </a:rPr>
              <a:t>It c</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send out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detect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how much is reflected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by an object. The sensor detects the brightness of an object and converts it to a numerical value and sends it to the EV3 brick. If no object is in front of the sensor, it sends a value of zero.</a:t>
            </a:r>
            <a:endParaRPr lang="en-US" b="0" dirty="0"/>
          </a:p>
          <a:p>
            <a:r>
              <a:rPr lang="en-US" dirty="0"/>
              <a:t>Images source</a:t>
            </a:r>
            <a:r>
              <a:rPr lang="en-US" baseline="0" dirty="0"/>
              <a:t> (color sensor and brick: </a:t>
            </a:r>
            <a:r>
              <a:rPr lang="en-US" sz="1100" dirty="0">
                <a:latin typeface="Calibri" panose="020F0502020204030204" pitchFamily="34" charset="0"/>
              </a:rPr>
              <a:t>LEGO MINDSTORMS EV3 User’s Guide</a:t>
            </a:r>
          </a:p>
          <a:p>
            <a:endParaRPr lang="en-US" dirty="0"/>
          </a:p>
        </p:txBody>
      </p:sp>
    </p:spTree>
    <p:extLst>
      <p:ext uri="{BB962C8B-B14F-4D97-AF65-F5344CB8AC3E}">
        <p14:creationId xmlns:p14="http://schemas.microsoft.com/office/powerpoint/2010/main" val="75187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Images sources:</a:t>
            </a:r>
            <a:r>
              <a:rPr lang="en-US" baseline="0" dirty="0"/>
              <a:t> </a:t>
            </a:r>
            <a:r>
              <a:rPr lang="en-US" sz="1100" dirty="0">
                <a:latin typeface="Calibri" panose="020F0502020204030204" pitchFamily="34" charset="0"/>
              </a:rPr>
              <a:t>LEGO MINDSTORMS EV3 User’s Guide</a:t>
            </a:r>
          </a:p>
        </p:txBody>
      </p:sp>
    </p:spTree>
    <p:extLst>
      <p:ext uri="{BB962C8B-B14F-4D97-AF65-F5344CB8AC3E}">
        <p14:creationId xmlns:p14="http://schemas.microsoft.com/office/powerpoint/2010/main" val="203096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r>
              <a:rPr lang="en-US" b="0" dirty="0"/>
              <a:t>The LEGO color sensor sees black and white; it cannot distinguish colors. It works in 2 different ways: </a:t>
            </a:r>
          </a:p>
          <a:p>
            <a:pPr marL="800100" lvl="1" indent="-342900" defTabSz="914400">
              <a:spcBef>
                <a:spcPct val="20000"/>
              </a:spcBef>
              <a:buClr>
                <a:srgbClr val="E0752F"/>
              </a:buClr>
              <a:buSzPct val="100000"/>
              <a:buFont typeface="Arial" panose="020B0604020202020204" pitchFamily="34" charset="0"/>
              <a:buChar char="•"/>
              <a:defRPr/>
            </a:pP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It can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detect</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the amount of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ambient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convert it to a numerical value. This value is sent to the EV3 brick.</a:t>
            </a:r>
          </a:p>
          <a:p>
            <a:pPr marL="800100" lvl="1" indent="-342900" defTabSz="914400">
              <a:spcBef>
                <a:spcPct val="20000"/>
              </a:spcBef>
              <a:buClr>
                <a:srgbClr val="E0752F"/>
              </a:buClr>
              <a:buSzPct val="100000"/>
              <a:buFont typeface="Arial" panose="020B0604020202020204" pitchFamily="34" charset="0"/>
              <a:buChar char="•"/>
              <a:defRPr/>
            </a:pPr>
            <a:r>
              <a:rPr lang="en-US" sz="1100" b="0" dirty="0">
                <a:latin typeface="Calibri" panose="020F0502020204030204" pitchFamily="34" charset="0"/>
                <a:cs typeface="Times New Roman" pitchFamily="18" charset="0"/>
              </a:rPr>
              <a:t>It c</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cs typeface="Times New Roman" pitchFamily="18" charset="0"/>
              </a:rPr>
              <a:t>send out light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and detect </a:t>
            </a:r>
            <a:r>
              <a:rPr kumimoji="0" lang="en-US" sz="1100" b="0" i="0" u="none" strike="noStrike" kern="1200" cap="none" spc="0" normalizeH="0" baseline="0" noProof="0" dirty="0">
                <a:ln>
                  <a:noFill/>
                </a:ln>
                <a:solidFill>
                  <a:schemeClr val="accent1"/>
                </a:solidFill>
                <a:effectLst/>
                <a:uLnTx/>
                <a:uFillTx/>
                <a:latin typeface="Calibri" panose="020F0502020204030204" pitchFamily="34" charset="0"/>
                <a:cs typeface="Times New Roman" pitchFamily="18" charset="0"/>
              </a:rPr>
              <a:t>how much is reflected </a:t>
            </a:r>
            <a:r>
              <a:rPr kumimoji="0" lang="en-US" sz="1100" b="0" i="0" u="none" strike="noStrike" kern="1200" cap="none" spc="0" normalizeH="0" baseline="0" noProof="0" dirty="0">
                <a:ln>
                  <a:noFill/>
                </a:ln>
                <a:effectLst/>
                <a:uLnTx/>
                <a:uFillTx/>
                <a:latin typeface="Calibri" panose="020F0502020204030204" pitchFamily="34" charset="0"/>
                <a:cs typeface="Times New Roman" pitchFamily="18" charset="0"/>
              </a:rPr>
              <a:t>by an object. The sensor detects the brightness of an object and converts it to a numerical value and sends it to the EV3 brick. If no object is in front of the sensor, it sends a value of zero.</a:t>
            </a:r>
            <a:endParaRPr lang="en-US" b="0" dirty="0"/>
          </a:p>
          <a:p>
            <a:r>
              <a:rPr lang="en-US" dirty="0"/>
              <a:t>Images source</a:t>
            </a:r>
            <a:r>
              <a:rPr lang="en-US" baseline="0" dirty="0"/>
              <a:t> (color sensor and brick: </a:t>
            </a:r>
            <a:r>
              <a:rPr lang="en-US" sz="1100" dirty="0">
                <a:latin typeface="Calibri" panose="020F0502020204030204" pitchFamily="34" charset="0"/>
              </a:rPr>
              <a:t>LEGO MINDSTORMS EV3 User’s Guide</a:t>
            </a:r>
          </a:p>
          <a:p>
            <a:endParaRPr lang="en-US" dirty="0"/>
          </a:p>
        </p:txBody>
      </p:sp>
    </p:spTree>
    <p:extLst>
      <p:ext uri="{BB962C8B-B14F-4D97-AF65-F5344CB8AC3E}">
        <p14:creationId xmlns:p14="http://schemas.microsoft.com/office/powerpoint/2010/main" val="333787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Images sources:</a:t>
            </a:r>
            <a:r>
              <a:rPr lang="en-US" baseline="0" dirty="0"/>
              <a:t> </a:t>
            </a:r>
            <a:r>
              <a:rPr lang="en-US" sz="1100" dirty="0">
                <a:latin typeface="Calibri" panose="020F0502020204030204" pitchFamily="34" charset="0"/>
              </a:rPr>
              <a:t>LEGO MINDSTORMS EV3 User’s Guide</a:t>
            </a:r>
          </a:p>
        </p:txBody>
      </p:sp>
    </p:spTree>
    <p:extLst>
      <p:ext uri="{BB962C8B-B14F-4D97-AF65-F5344CB8AC3E}">
        <p14:creationId xmlns:p14="http://schemas.microsoft.com/office/powerpoint/2010/main" val="238698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333177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143000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latin typeface="Calibri" panose="020F0502020204030204" pitchFamily="34" charset="0"/>
            </a:endParaRPr>
          </a:p>
        </p:txBody>
      </p:sp>
    </p:spTree>
    <p:extLst>
      <p:ext uri="{BB962C8B-B14F-4D97-AF65-F5344CB8AC3E}">
        <p14:creationId xmlns:p14="http://schemas.microsoft.com/office/powerpoint/2010/main" val="406612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337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dafruit.com/product/3930?gad_source=1&amp;gbraid=0AAAAADx9JvRmhdU0--W9HJ4GYyklHHj0w&amp;gclid=Cj0KCQjwhb60BhClARIsABGGtw_Tm8PRwgagCtiI6V57ZNoRy6RtXzMuYPlSodR_6mUXzlqYzLEeXLQaArtWEALw_wcB" TargetMode="Externa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747736" y="4422926"/>
            <a:ext cx="3015916" cy="401172"/>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562848" y="519990"/>
            <a:ext cx="2887362" cy="234945"/>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1248833" y="1835420"/>
            <a:ext cx="7658101" cy="1306666"/>
            <a:chOff x="6235615" y="2241858"/>
            <a:chExt cx="6769904" cy="393891"/>
          </a:xfrm>
        </p:grpSpPr>
        <p:sp>
          <p:nvSpPr>
            <p:cNvPr id="13" name="TextBox 25">
              <a:extLst>
                <a:ext uri="{FF2B5EF4-FFF2-40B4-BE49-F238E27FC236}">
                  <a16:creationId xmlns:a16="http://schemas.microsoft.com/office/drawing/2014/main" id="{5118F9C5-5FB0-042B-503A-DBD1C7A2848C}"/>
                </a:ext>
              </a:extLst>
            </p:cNvPr>
            <p:cNvSpPr txBox="1"/>
            <p:nvPr/>
          </p:nvSpPr>
          <p:spPr>
            <a:xfrm>
              <a:off x="6235615" y="2506149"/>
              <a:ext cx="6769904" cy="12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nchor="b">
              <a:spAutoFit/>
            </a:bodyPr>
            <a:lstStyle>
              <a:lvl1pPr>
                <a:lnSpc>
                  <a:spcPct val="60000"/>
                </a:lnSpc>
                <a:defRPr sz="5600" cap="all" spc="-148">
                  <a:latin typeface="Arial Black"/>
                  <a:ea typeface="Arial Black"/>
                  <a:cs typeface="Arial Black"/>
                  <a:sym typeface="Arial Black"/>
                </a:defRPr>
              </a:lvl1pPr>
            </a:lstStyle>
            <a:p>
              <a:pPr defTabSz="342900" hangingPunct="0">
                <a:lnSpc>
                  <a:spcPts val="2610"/>
                </a:lnSpc>
                <a:buClrTx/>
                <a:defRPr/>
              </a:pPr>
              <a:r>
                <a:rPr lang="en-US" sz="3000" b="1" cap="none" spc="0" dirty="0">
                  <a:solidFill>
                    <a:srgbClr val="D5137B"/>
                  </a:solidFill>
                  <a:latin typeface="Arial" panose="020B0604020202020204" pitchFamily="34" charset="0"/>
                  <a:cs typeface="Arial" panose="020B0604020202020204" pitchFamily="34" charset="0"/>
                </a:rPr>
                <a:t>Line Follower Challenge</a:t>
              </a: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61273" cy="5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hangingPunct="0">
                <a:buClrTx/>
                <a:defRPr/>
              </a:pPr>
              <a:endParaRPr lang="en-US" sz="825" b="1" dirty="0">
                <a:solidFill>
                  <a:srgbClr val="F9F9F9">
                    <a:lumMod val="50000"/>
                  </a:srgb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906183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1996893"/>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Description:</a:t>
            </a:r>
          </a:p>
          <a:p>
            <a:pPr marL="0" indent="0">
              <a:lnSpc>
                <a:spcPct val="150000"/>
              </a:lnSpc>
              <a:buNone/>
            </a:pPr>
            <a:r>
              <a:rPr lang="en-US" b="1" dirty="0">
                <a:latin typeface="Open Sans" panose="020B0606030504020204" pitchFamily="34" charset="0"/>
                <a:ea typeface="Open Sans" panose="020B0606030504020204" pitchFamily="34" charset="0"/>
                <a:cs typeface="Open Sans" panose="020B0606030504020204" pitchFamily="34" charset="0"/>
              </a:rPr>
              <a:t>This program is for an ElecFreaks Cutebot. This activity works best in the Google Chrome Browser. The program will cause the robot to follow a black line on a white surface.</a:t>
            </a:r>
          </a:p>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Setting up the programming environment:</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Navigate to the Micro:bit MakeCode website: </a:t>
            </a:r>
            <a:r>
              <a:rPr lang="en-US" b="1" dirty="0">
                <a:latin typeface="Open Sans" panose="020B0606030504020204" pitchFamily="34" charset="0"/>
                <a:ea typeface="Open Sans" panose="020B0606030504020204" pitchFamily="34" charset="0"/>
                <a:cs typeface="Open Sans" panose="020B0606030504020204" pitchFamily="34" charset="0"/>
                <a:hlinkClick r:id="rId3"/>
              </a:rPr>
              <a:t>https://makecode.microbit.org</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801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699" y="1176709"/>
            <a:ext cx="8345918" cy="1350563"/>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Setting up the programming environment:</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Create a New Project</a:t>
            </a: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678452FD-6989-3406-D4D9-7D7A12729779}"/>
              </a:ext>
            </a:extLst>
          </p:cNvPr>
          <p:cNvPicPr>
            <a:picLocks noChangeAspect="1"/>
          </p:cNvPicPr>
          <p:nvPr/>
        </p:nvPicPr>
        <p:blipFill>
          <a:blip r:embed="rId3"/>
          <a:stretch>
            <a:fillRect/>
          </a:stretch>
        </p:blipFill>
        <p:spPr>
          <a:xfrm>
            <a:off x="4484658" y="1025116"/>
            <a:ext cx="3487271" cy="3625909"/>
          </a:xfrm>
          <a:prstGeom prst="rect">
            <a:avLst/>
          </a:prstGeom>
        </p:spPr>
      </p:pic>
    </p:spTree>
    <p:extLst>
      <p:ext uri="{BB962C8B-B14F-4D97-AF65-F5344CB8AC3E}">
        <p14:creationId xmlns:p14="http://schemas.microsoft.com/office/powerpoint/2010/main" val="408997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699" y="1176709"/>
            <a:ext cx="7165694" cy="1996893"/>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Setting up the programming environment:</a:t>
            </a:r>
          </a:p>
          <a:p>
            <a:pPr marL="342900" indent="-342900">
              <a:lnSpc>
                <a:spcPct val="150000"/>
              </a:lnSpc>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We must pair the micro:bit with Cutebot actions. Go to the Gear icon in the top right part of your screen. Click Extensions.</a:t>
            </a:r>
          </a:p>
          <a:p>
            <a:pPr marL="342900" indent="-342900">
              <a:lnSpc>
                <a:spcPct val="150000"/>
              </a:lnSpc>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Search “cutebot” in the search bar and click the extension: “cutebot”.</a:t>
            </a: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6146B095-05EC-93A0-ACF3-025409C8DCDC}"/>
              </a:ext>
            </a:extLst>
          </p:cNvPr>
          <p:cNvPicPr>
            <a:picLocks noChangeAspect="1"/>
          </p:cNvPicPr>
          <p:nvPr/>
        </p:nvPicPr>
        <p:blipFill>
          <a:blip r:embed="rId3"/>
          <a:stretch>
            <a:fillRect/>
          </a:stretch>
        </p:blipFill>
        <p:spPr>
          <a:xfrm>
            <a:off x="7318095" y="1806592"/>
            <a:ext cx="1514205" cy="2920253"/>
          </a:xfrm>
          <a:prstGeom prst="rect">
            <a:avLst/>
          </a:prstGeom>
        </p:spPr>
      </p:pic>
      <p:pic>
        <p:nvPicPr>
          <p:cNvPr id="5" name="Picture 4">
            <a:extLst>
              <a:ext uri="{FF2B5EF4-FFF2-40B4-BE49-F238E27FC236}">
                <a16:creationId xmlns:a16="http://schemas.microsoft.com/office/drawing/2014/main" id="{8560C29D-AB65-ED82-630E-0142210B060E}"/>
              </a:ext>
            </a:extLst>
          </p:cNvPr>
          <p:cNvPicPr>
            <a:picLocks noChangeAspect="1"/>
          </p:cNvPicPr>
          <p:nvPr/>
        </p:nvPicPr>
        <p:blipFill>
          <a:blip r:embed="rId4"/>
          <a:stretch>
            <a:fillRect/>
          </a:stretch>
        </p:blipFill>
        <p:spPr>
          <a:xfrm>
            <a:off x="2009088" y="2524785"/>
            <a:ext cx="3894169" cy="2202060"/>
          </a:xfrm>
          <a:prstGeom prst="rect">
            <a:avLst/>
          </a:prstGeom>
        </p:spPr>
      </p:pic>
    </p:spTree>
    <p:extLst>
      <p:ext uri="{BB962C8B-B14F-4D97-AF65-F5344CB8AC3E}">
        <p14:creationId xmlns:p14="http://schemas.microsoft.com/office/powerpoint/2010/main" val="169515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699" y="1176709"/>
            <a:ext cx="7165694" cy="1350563"/>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Programming:</a:t>
            </a:r>
          </a:p>
          <a:p>
            <a:pPr marL="342900" indent="-342900">
              <a:lnSpc>
                <a:spcPct val="150000"/>
              </a:lnSpc>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The ”forever” code block is used to execute code over and over again.</a:t>
            </a:r>
          </a:p>
          <a:p>
            <a:pPr marL="342900" indent="-342900">
              <a:lnSpc>
                <a:spcPct val="150000"/>
              </a:lnSpc>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Add your instructions to the ”forever” block.</a:t>
            </a: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15651F67-EA3D-5CFA-6429-B240A933F84E}"/>
              </a:ext>
            </a:extLst>
          </p:cNvPr>
          <p:cNvPicPr>
            <a:picLocks noChangeAspect="1"/>
          </p:cNvPicPr>
          <p:nvPr/>
        </p:nvPicPr>
        <p:blipFill>
          <a:blip r:embed="rId3"/>
          <a:stretch>
            <a:fillRect/>
          </a:stretch>
        </p:blipFill>
        <p:spPr>
          <a:xfrm>
            <a:off x="1143828" y="2174720"/>
            <a:ext cx="6333565" cy="2267573"/>
          </a:xfrm>
          <a:prstGeom prst="rect">
            <a:avLst/>
          </a:prstGeom>
        </p:spPr>
      </p:pic>
    </p:spTree>
    <p:extLst>
      <p:ext uri="{BB962C8B-B14F-4D97-AF65-F5344CB8AC3E}">
        <p14:creationId xmlns:p14="http://schemas.microsoft.com/office/powerpoint/2010/main" val="396905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700" y="1176709"/>
            <a:ext cx="2879734" cy="2643224"/>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Programming:</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We need the robot to check for a few states and respond in certain ways if those states are true. </a:t>
            </a: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A73716D-4E42-A28D-1FD7-2C90BE340E6B}"/>
              </a:ext>
            </a:extLst>
          </p:cNvPr>
          <p:cNvSpPr txBox="1"/>
          <p:nvPr/>
        </p:nvSpPr>
        <p:spPr>
          <a:xfrm>
            <a:off x="3191433" y="1176709"/>
            <a:ext cx="5952567" cy="1000274"/>
          </a:xfrm>
          <a:prstGeom prst="rect">
            <a:avLst/>
          </a:prstGeom>
          <a:noFill/>
        </p:spPr>
        <p:txBody>
          <a:bodyPr wrap="square" rtlCol="0">
            <a:spAutoFit/>
          </a:bodyPr>
          <a:lstStyle/>
          <a:p>
            <a:pPr>
              <a:lnSpc>
                <a:spcPct val="150000"/>
              </a:lnSpc>
            </a:pPr>
            <a:r>
              <a:rPr lang="en-US" sz="1600" b="1" dirty="0">
                <a:solidFill>
                  <a:srgbClr val="8D64AA"/>
                </a:solidFill>
                <a:latin typeface="Open Sans" panose="020B0606030504020204" pitchFamily="34" charset="0"/>
                <a:ea typeface="Open Sans" panose="020B0606030504020204" pitchFamily="34" charset="0"/>
                <a:cs typeface="Open Sans" panose="020B0606030504020204" pitchFamily="34" charset="0"/>
              </a:rPr>
              <a:t>If</a:t>
            </a:r>
            <a:r>
              <a:rPr lang="en-US" b="1" dirty="0">
                <a:latin typeface="Open Sans" panose="020B0606030504020204" pitchFamily="34" charset="0"/>
                <a:ea typeface="Open Sans" panose="020B0606030504020204" pitchFamily="34" charset="0"/>
                <a:cs typeface="Open Sans" panose="020B0606030504020204" pitchFamily="34" charset="0"/>
              </a:rPr>
              <a:t> both sensors read “dark” (on top of the black line), then we want the robot to go straight.</a:t>
            </a:r>
          </a:p>
          <a:p>
            <a:endParaRPr lang="en-US" dirty="0"/>
          </a:p>
        </p:txBody>
      </p:sp>
      <p:pic>
        <p:nvPicPr>
          <p:cNvPr id="6" name="Picture 5">
            <a:extLst>
              <a:ext uri="{FF2B5EF4-FFF2-40B4-BE49-F238E27FC236}">
                <a16:creationId xmlns:a16="http://schemas.microsoft.com/office/drawing/2014/main" id="{BE3BD2F9-816F-82B6-544D-34FA2BCBF1E4}"/>
              </a:ext>
            </a:extLst>
          </p:cNvPr>
          <p:cNvPicPr>
            <a:picLocks noChangeAspect="1"/>
          </p:cNvPicPr>
          <p:nvPr/>
        </p:nvPicPr>
        <p:blipFill>
          <a:blip r:embed="rId3"/>
          <a:stretch>
            <a:fillRect/>
          </a:stretch>
        </p:blipFill>
        <p:spPr>
          <a:xfrm>
            <a:off x="3257291" y="2176983"/>
            <a:ext cx="5092700" cy="2044700"/>
          </a:xfrm>
          <a:prstGeom prst="rect">
            <a:avLst/>
          </a:prstGeom>
        </p:spPr>
      </p:pic>
    </p:spTree>
    <p:extLst>
      <p:ext uri="{BB962C8B-B14F-4D97-AF65-F5344CB8AC3E}">
        <p14:creationId xmlns:p14="http://schemas.microsoft.com/office/powerpoint/2010/main" val="4050938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700" y="1176709"/>
            <a:ext cx="2879734" cy="1996893"/>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Programming:</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Let’s continue adding commands to the robot.</a:t>
            </a: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A73716D-4E42-A28D-1FD7-2C90BE340E6B}"/>
              </a:ext>
            </a:extLst>
          </p:cNvPr>
          <p:cNvSpPr txBox="1"/>
          <p:nvPr/>
        </p:nvSpPr>
        <p:spPr>
          <a:xfrm>
            <a:off x="3191433" y="1176709"/>
            <a:ext cx="5952567" cy="1000274"/>
          </a:xfrm>
          <a:prstGeom prst="rect">
            <a:avLst/>
          </a:prstGeom>
          <a:noFill/>
        </p:spPr>
        <p:txBody>
          <a:bodyPr wrap="square" rtlCol="0">
            <a:spAutoFit/>
          </a:bodyPr>
          <a:lstStyle/>
          <a:p>
            <a:pPr>
              <a:lnSpc>
                <a:spcPct val="150000"/>
              </a:lnSpc>
            </a:pPr>
            <a:r>
              <a:rPr lang="en-US" sz="1600" b="1" dirty="0">
                <a:solidFill>
                  <a:srgbClr val="8D64AA"/>
                </a:solidFill>
                <a:latin typeface="Open Sans" panose="020B0606030504020204" pitchFamily="34" charset="0"/>
                <a:ea typeface="Open Sans" panose="020B0606030504020204" pitchFamily="34" charset="0"/>
                <a:cs typeface="Open Sans" panose="020B0606030504020204" pitchFamily="34" charset="0"/>
              </a:rPr>
              <a:t>If</a:t>
            </a:r>
            <a:r>
              <a:rPr lang="en-US" b="1" dirty="0">
                <a:latin typeface="Open Sans" panose="020B0606030504020204" pitchFamily="34" charset="0"/>
                <a:ea typeface="Open Sans" panose="020B0606030504020204" pitchFamily="34" charset="0"/>
                <a:cs typeface="Open Sans" panose="020B0606030504020204" pitchFamily="34" charset="0"/>
              </a:rPr>
              <a:t> the left sensor reads “dark” and the right sensor reads “bright”,</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then turn the robot left. </a:t>
            </a:r>
          </a:p>
          <a:p>
            <a:endParaRPr lang="en-US" dirty="0"/>
          </a:p>
        </p:txBody>
      </p:sp>
      <p:pic>
        <p:nvPicPr>
          <p:cNvPr id="6" name="Picture 5">
            <a:extLst>
              <a:ext uri="{FF2B5EF4-FFF2-40B4-BE49-F238E27FC236}">
                <a16:creationId xmlns:a16="http://schemas.microsoft.com/office/drawing/2014/main" id="{4A9F891A-C37A-15E6-403A-D515F1A86873}"/>
              </a:ext>
            </a:extLst>
          </p:cNvPr>
          <p:cNvPicPr>
            <a:picLocks noChangeAspect="1"/>
          </p:cNvPicPr>
          <p:nvPr/>
        </p:nvPicPr>
        <p:blipFill>
          <a:blip r:embed="rId3"/>
          <a:stretch>
            <a:fillRect/>
          </a:stretch>
        </p:blipFill>
        <p:spPr>
          <a:xfrm>
            <a:off x="5353566" y="1994190"/>
            <a:ext cx="3638032" cy="2358824"/>
          </a:xfrm>
          <a:prstGeom prst="rect">
            <a:avLst/>
          </a:prstGeom>
        </p:spPr>
      </p:pic>
    </p:spTree>
    <p:extLst>
      <p:ext uri="{BB962C8B-B14F-4D97-AF65-F5344CB8AC3E}">
        <p14:creationId xmlns:p14="http://schemas.microsoft.com/office/powerpoint/2010/main" val="148831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700" y="1176709"/>
            <a:ext cx="2879734" cy="1673728"/>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Programming:</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Let’s continue adding commands to the robot.</a:t>
            </a: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A73716D-4E42-A28D-1FD7-2C90BE340E6B}"/>
              </a:ext>
            </a:extLst>
          </p:cNvPr>
          <p:cNvSpPr txBox="1"/>
          <p:nvPr/>
        </p:nvSpPr>
        <p:spPr>
          <a:xfrm>
            <a:off x="3191433" y="1176709"/>
            <a:ext cx="5952567" cy="1000274"/>
          </a:xfrm>
          <a:prstGeom prst="rect">
            <a:avLst/>
          </a:prstGeom>
          <a:noFill/>
        </p:spPr>
        <p:txBody>
          <a:bodyPr wrap="square" rtlCol="0">
            <a:spAutoFit/>
          </a:bodyPr>
          <a:lstStyle/>
          <a:p>
            <a:pPr>
              <a:lnSpc>
                <a:spcPct val="150000"/>
              </a:lnSpc>
            </a:pPr>
            <a:r>
              <a:rPr lang="en-US" sz="1600" b="1" dirty="0">
                <a:solidFill>
                  <a:srgbClr val="8D64AA"/>
                </a:solidFill>
                <a:latin typeface="Open Sans" panose="020B0606030504020204" pitchFamily="34" charset="0"/>
                <a:ea typeface="Open Sans" panose="020B0606030504020204" pitchFamily="34" charset="0"/>
                <a:cs typeface="Open Sans" panose="020B0606030504020204" pitchFamily="34" charset="0"/>
              </a:rPr>
              <a:t>If</a:t>
            </a:r>
            <a:r>
              <a:rPr lang="en-US" b="1" dirty="0">
                <a:latin typeface="Open Sans" panose="020B0606030504020204" pitchFamily="34" charset="0"/>
                <a:ea typeface="Open Sans" panose="020B0606030504020204" pitchFamily="34" charset="0"/>
                <a:cs typeface="Open Sans" panose="020B0606030504020204" pitchFamily="34" charset="0"/>
              </a:rPr>
              <a:t> the left sensor reads “bright” and the right sensor reads “dark”,</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then turn the robot right.</a:t>
            </a:r>
          </a:p>
          <a:p>
            <a:endParaRPr lang="en-US" dirty="0"/>
          </a:p>
        </p:txBody>
      </p:sp>
      <p:pic>
        <p:nvPicPr>
          <p:cNvPr id="6" name="Picture 5">
            <a:extLst>
              <a:ext uri="{FF2B5EF4-FFF2-40B4-BE49-F238E27FC236}">
                <a16:creationId xmlns:a16="http://schemas.microsoft.com/office/drawing/2014/main" id="{3F459AC7-554D-B744-8B51-FC5218F98EAB}"/>
              </a:ext>
            </a:extLst>
          </p:cNvPr>
          <p:cNvPicPr>
            <a:picLocks noChangeAspect="1"/>
          </p:cNvPicPr>
          <p:nvPr/>
        </p:nvPicPr>
        <p:blipFill>
          <a:blip r:embed="rId3"/>
          <a:stretch>
            <a:fillRect/>
          </a:stretch>
        </p:blipFill>
        <p:spPr>
          <a:xfrm>
            <a:off x="5656026" y="1825942"/>
            <a:ext cx="3263132" cy="2872533"/>
          </a:xfrm>
          <a:prstGeom prst="rect">
            <a:avLst/>
          </a:prstGeom>
        </p:spPr>
      </p:pic>
    </p:spTree>
    <p:extLst>
      <p:ext uri="{BB962C8B-B14F-4D97-AF65-F5344CB8AC3E}">
        <p14:creationId xmlns:p14="http://schemas.microsoft.com/office/powerpoint/2010/main" val="67071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 </a:t>
            </a:r>
            <a:r>
              <a:rPr lang="en" b="1" dirty="0">
                <a:solidFill>
                  <a:srgbClr val="FF0000"/>
                </a:solidFill>
                <a:latin typeface="Open Sans"/>
                <a:ea typeface="Open Sans"/>
                <a:cs typeface="Open Sans"/>
                <a:sym typeface="Open Sans"/>
              </a:rPr>
              <a:t>Solution</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700" y="1176709"/>
            <a:ext cx="2879734" cy="2320059"/>
          </a:xfrm>
          <a:prstGeom prst="rect">
            <a:avLst/>
          </a:prstGeom>
        </p:spPr>
        <p:txBody>
          <a:bodyPr wrap="square">
            <a:spAutoFit/>
          </a:bodyPr>
          <a:lstStyle/>
          <a:p>
            <a:pPr marL="0" indent="0">
              <a:lnSpc>
                <a:spcPct val="150000"/>
              </a:lnSpc>
              <a:buNone/>
            </a:pPr>
            <a:r>
              <a:rPr lang="en-US" b="1" u="sng" dirty="0">
                <a:solidFill>
                  <a:srgbClr val="F8A81B"/>
                </a:solidFill>
                <a:latin typeface="Open Sans" panose="020B0606030504020204" pitchFamily="34" charset="0"/>
                <a:ea typeface="Open Sans" panose="020B0606030504020204" pitchFamily="34" charset="0"/>
                <a:cs typeface="Open Sans" panose="020B0606030504020204" pitchFamily="34" charset="0"/>
              </a:rPr>
              <a:t>Programming:</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Let’s continue adding commands to the robot.</a:t>
            </a: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AutoNum type="arabicPeriod"/>
            </a:pP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A73716D-4E42-A28D-1FD7-2C90BE340E6B}"/>
              </a:ext>
            </a:extLst>
          </p:cNvPr>
          <p:cNvSpPr txBox="1"/>
          <p:nvPr/>
        </p:nvSpPr>
        <p:spPr>
          <a:xfrm>
            <a:off x="3191433" y="871909"/>
            <a:ext cx="5952567" cy="1000274"/>
          </a:xfrm>
          <a:prstGeom prst="rect">
            <a:avLst/>
          </a:prstGeom>
          <a:noFill/>
        </p:spPr>
        <p:txBody>
          <a:bodyPr wrap="square" rtlCol="0">
            <a:spAutoFit/>
          </a:bodyPr>
          <a:lstStyle/>
          <a:p>
            <a:pPr>
              <a:lnSpc>
                <a:spcPct val="150000"/>
              </a:lnSpc>
            </a:pPr>
            <a:r>
              <a:rPr lang="en-US" sz="1600" b="1" dirty="0">
                <a:solidFill>
                  <a:srgbClr val="8D64AA"/>
                </a:solidFill>
                <a:latin typeface="Open Sans" panose="020B0606030504020204" pitchFamily="34" charset="0"/>
                <a:ea typeface="Open Sans" panose="020B0606030504020204" pitchFamily="34" charset="0"/>
                <a:cs typeface="Open Sans" panose="020B0606030504020204" pitchFamily="34" charset="0"/>
              </a:rPr>
              <a:t>If</a:t>
            </a:r>
            <a:r>
              <a:rPr lang="en-US" b="1" dirty="0">
                <a:latin typeface="Open Sans" panose="020B0606030504020204" pitchFamily="34" charset="0"/>
                <a:ea typeface="Open Sans" panose="020B0606030504020204" pitchFamily="34" charset="0"/>
                <a:cs typeface="Open Sans" panose="020B0606030504020204" pitchFamily="34" charset="0"/>
              </a:rPr>
              <a:t> both sensors read “bright” (off the track),</a:t>
            </a:r>
          </a:p>
          <a:p>
            <a:pPr>
              <a:lnSpc>
                <a:spcPct val="150000"/>
              </a:lnSpc>
            </a:pPr>
            <a:r>
              <a:rPr lang="en-US" b="1" dirty="0">
                <a:latin typeface="Open Sans" panose="020B0606030504020204" pitchFamily="34" charset="0"/>
                <a:ea typeface="Open Sans" panose="020B0606030504020204" pitchFamily="34" charset="0"/>
                <a:cs typeface="Open Sans" panose="020B0606030504020204" pitchFamily="34" charset="0"/>
              </a:rPr>
              <a:t>then stop the robot.</a:t>
            </a:r>
          </a:p>
          <a:p>
            <a:endParaRPr lang="en-US" dirty="0"/>
          </a:p>
        </p:txBody>
      </p:sp>
      <p:sp>
        <p:nvSpPr>
          <p:cNvPr id="7" name="TextBox 6">
            <a:extLst>
              <a:ext uri="{FF2B5EF4-FFF2-40B4-BE49-F238E27FC236}">
                <a16:creationId xmlns:a16="http://schemas.microsoft.com/office/drawing/2014/main" id="{BE91D5C5-2073-5840-0BF3-04639E9323D3}"/>
              </a:ext>
            </a:extLst>
          </p:cNvPr>
          <p:cNvSpPr txBox="1"/>
          <p:nvPr/>
        </p:nvSpPr>
        <p:spPr>
          <a:xfrm>
            <a:off x="311700" y="3026440"/>
            <a:ext cx="3379694" cy="523220"/>
          </a:xfrm>
          <a:prstGeom prst="rect">
            <a:avLst/>
          </a:prstGeom>
          <a:noFill/>
        </p:spPr>
        <p:txBody>
          <a:bodyPr wrap="square" rtlCol="0">
            <a:spAutoFit/>
          </a:bodyPr>
          <a:lstStyle/>
          <a:p>
            <a:r>
              <a:rPr lang="en-US" b="1" dirty="0">
                <a:solidFill>
                  <a:srgbClr val="8D64AA"/>
                </a:solidFill>
              </a:rPr>
              <a:t>That’s it! Test your robot to see if it works.</a:t>
            </a:r>
          </a:p>
        </p:txBody>
      </p:sp>
      <p:pic>
        <p:nvPicPr>
          <p:cNvPr id="5" name="Picture 4">
            <a:extLst>
              <a:ext uri="{FF2B5EF4-FFF2-40B4-BE49-F238E27FC236}">
                <a16:creationId xmlns:a16="http://schemas.microsoft.com/office/drawing/2014/main" id="{9C503269-EBB9-F353-BC5E-B9CAF5A2545A}"/>
              </a:ext>
            </a:extLst>
          </p:cNvPr>
          <p:cNvPicPr>
            <a:picLocks noChangeAspect="1"/>
          </p:cNvPicPr>
          <p:nvPr/>
        </p:nvPicPr>
        <p:blipFill>
          <a:blip r:embed="rId3"/>
          <a:stretch>
            <a:fillRect/>
          </a:stretch>
        </p:blipFill>
        <p:spPr>
          <a:xfrm>
            <a:off x="5752621" y="1265516"/>
            <a:ext cx="3079679" cy="3432959"/>
          </a:xfrm>
          <a:prstGeom prst="rect">
            <a:avLst/>
          </a:prstGeom>
        </p:spPr>
      </p:pic>
    </p:spTree>
    <p:extLst>
      <p:ext uri="{BB962C8B-B14F-4D97-AF65-F5344CB8AC3E}">
        <p14:creationId xmlns:p14="http://schemas.microsoft.com/office/powerpoint/2010/main" val="338269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Troubleshooting Tips</a:t>
            </a:r>
            <a:endParaRPr lang="en-US" dirty="0">
              <a:solidFill>
                <a:srgbClr val="FF0000"/>
              </a:solidFill>
            </a:endParaRPr>
          </a:p>
        </p:txBody>
      </p:sp>
      <p:sp>
        <p:nvSpPr>
          <p:cNvPr id="9" name="Rectangle 8">
            <a:extLst>
              <a:ext uri="{FF2B5EF4-FFF2-40B4-BE49-F238E27FC236}">
                <a16:creationId xmlns:a16="http://schemas.microsoft.com/office/drawing/2014/main" id="{6B3F96F9-1DD4-D340-8292-1410EE35BB8E}"/>
              </a:ext>
            </a:extLst>
          </p:cNvPr>
          <p:cNvSpPr/>
          <p:nvPr/>
        </p:nvSpPr>
        <p:spPr>
          <a:xfrm>
            <a:off x="311699" y="1030792"/>
            <a:ext cx="8345918" cy="2416046"/>
          </a:xfrm>
          <a:prstGeom prst="rect">
            <a:avLst/>
          </a:prstGeom>
        </p:spPr>
        <p:txBody>
          <a:bodyPr wrap="square">
            <a:spAutoFit/>
          </a:bodyPr>
          <a:lstStyle/>
          <a:p>
            <a:pPr eaLnBrk="0" hangingPunct="0">
              <a:spcAft>
                <a:spcPts val="600"/>
              </a:spcAft>
            </a:pPr>
            <a:r>
              <a:rPr lang="en-US" b="1" dirty="0">
                <a:latin typeface="Open Sans" panose="020B0606030504020204" pitchFamily="34" charset="0"/>
                <a:ea typeface="Open Sans" panose="020B0606030504020204" pitchFamily="34" charset="0"/>
                <a:cs typeface="Open Sans" panose="020B0606030504020204" pitchFamily="34" charset="0"/>
              </a:rPr>
              <a:t>If the robot does not follow a black line, check for these common problems:</a:t>
            </a: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Decrease the speed of the robot motors to give it more time to sense where it is and turn properly.</a:t>
            </a:r>
          </a:p>
          <a:p>
            <a:pPr marL="457200" indent="-457200" eaLnBrk="0" hangingPunct="0">
              <a:spcAft>
                <a:spcPts val="600"/>
              </a:spcAft>
              <a:buClr>
                <a:srgbClr val="F8A81B"/>
              </a:buClr>
              <a:buFont typeface="Wingdings" pitchFamily="2" charset="2"/>
              <a:buChar cha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Change the difference between the left and right wheel speed to change how sharply it turns.</a:t>
            </a:r>
          </a:p>
          <a:p>
            <a:pPr eaLnBrk="0" hangingPunct="0">
              <a:spcAft>
                <a:spcPts val="600"/>
              </a:spcAft>
              <a:buClr>
                <a:srgbClr val="F8A81B"/>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marL="457200" indent="-457200" eaLnBrk="0" hangingPunct="0">
              <a:spcAft>
                <a:spcPts val="600"/>
              </a:spcAft>
              <a:buClr>
                <a:srgbClr val="F8A81B"/>
              </a:buClr>
              <a:buFont typeface="Wingdings" pitchFamily="2" charset="2"/>
              <a:buChar char="§"/>
            </a:pPr>
            <a:r>
              <a:rPr lang="en-US" b="1" dirty="0">
                <a:latin typeface="Open Sans" panose="020B0606030504020204" pitchFamily="34" charset="0"/>
                <a:ea typeface="Open Sans" panose="020B0606030504020204" pitchFamily="34" charset="0"/>
                <a:cs typeface="Open Sans" panose="020B0606030504020204" pitchFamily="34" charset="0"/>
              </a:rPr>
              <a:t>Read back through the instructions and make sure all the properties for the commands are set correctly.</a:t>
            </a:r>
          </a:p>
        </p:txBody>
      </p:sp>
    </p:spTree>
    <p:extLst>
      <p:ext uri="{BB962C8B-B14F-4D97-AF65-F5344CB8AC3E}">
        <p14:creationId xmlns:p14="http://schemas.microsoft.com/office/powerpoint/2010/main" val="3265437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Post-Activity Quiz</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Tx/>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Explain the logic you used in your line follower program.</a:t>
            </a: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Wingdings" charset="0"/>
              <a:buNone/>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Font typeface="+mj-lt"/>
              <a:buAutoNum type="arabicPeriod" startAt="2"/>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Where might “follow the line” logic be used in the real world?</a:t>
            </a:r>
          </a:p>
        </p:txBody>
      </p:sp>
      <p:pic>
        <p:nvPicPr>
          <p:cNvPr id="5" name="Picture 4">
            <a:extLst>
              <a:ext uri="{FF2B5EF4-FFF2-40B4-BE49-F238E27FC236}">
                <a16:creationId xmlns:a16="http://schemas.microsoft.com/office/drawing/2014/main" id="{C8266FB8-40E6-0941-BF89-8133F3C2BE12}"/>
              </a:ext>
            </a:extLst>
          </p:cNvPr>
          <p:cNvPicPr>
            <a:picLocks noChangeAspect="1"/>
          </p:cNvPicPr>
          <p:nvPr/>
        </p:nvPicPr>
        <p:blipFill>
          <a:blip r:embed="rId3"/>
          <a:stretch>
            <a:fillRect/>
          </a:stretch>
        </p:blipFill>
        <p:spPr>
          <a:xfrm>
            <a:off x="7541040" y="275153"/>
            <a:ext cx="1291260" cy="912444"/>
          </a:xfrm>
          <a:prstGeom prst="rect">
            <a:avLst/>
          </a:prstGeom>
        </p:spPr>
      </p:pic>
    </p:spTree>
    <p:extLst>
      <p:ext uri="{BB962C8B-B14F-4D97-AF65-F5344CB8AC3E}">
        <p14:creationId xmlns:p14="http://schemas.microsoft.com/office/powerpoint/2010/main" val="267298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Pre-Activity Quiz</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
                <a:schemeClr val="tx1"/>
              </a:buClr>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How does a color sensor work? Does the color sensor detect white or black as a higher amount of light reflectivity? What about absorbance?</a:t>
            </a:r>
          </a:p>
          <a:p>
            <a:pPr marL="514350" indent="-514350">
              <a:buClr>
                <a:schemeClr val="tx1"/>
              </a:buClr>
              <a:buFont typeface="Wingdings" pitchFamily="2" charset="2"/>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chemeClr val="tx1"/>
              </a:buClr>
              <a:buFont typeface="+mj-lt"/>
              <a:buAutoNum type="arabicPeriod"/>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think of a method to have the robot follow the line using turns? Describe how it would work.</a:t>
            </a:r>
          </a:p>
        </p:txBody>
      </p:sp>
    </p:spTree>
    <p:extLst>
      <p:ext uri="{BB962C8B-B14F-4D97-AF65-F5344CB8AC3E}">
        <p14:creationId xmlns:p14="http://schemas.microsoft.com/office/powerpoint/2010/main" val="33432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Post-Activity Quiz </a:t>
            </a:r>
            <a:r>
              <a:rPr lang="en" b="1" dirty="0">
                <a:solidFill>
                  <a:srgbClr val="FF0000"/>
                </a:solidFill>
                <a:latin typeface="Open Sans"/>
                <a:ea typeface="Open Sans"/>
                <a:cs typeface="Open Sans"/>
                <a:sym typeface="Open Sans"/>
              </a:rPr>
              <a:t>Answers </a:t>
            </a:r>
            <a:endParaRPr lang="en-US" dirty="0">
              <a:solidFill>
                <a:srgbClr val="FF0000"/>
              </a:solidFill>
            </a:endParaRPr>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p:txBody>
          <a:bodyPr/>
          <a:lstStyle/>
          <a:p>
            <a:pPr marL="514350" indent="-514350">
              <a:buClrTx/>
              <a:buSzPct val="100000"/>
              <a:buFont typeface="+mj-lt"/>
              <a:buAutoNum type="arabicPeriod"/>
            </a:pPr>
            <a:r>
              <a:rPr lang="en-U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Explain the logic you used in your line follower program.</a:t>
            </a:r>
          </a:p>
          <a:p>
            <a:pPr marL="514350" indent="-514350">
              <a:buClrTx/>
              <a:buSzPct val="100000"/>
              <a:buFont typeface="Wingdings" charset="0"/>
              <a:buNone/>
            </a:pP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With the color sensors set to detect light reflectivity, it follows the line, directing the robot to turn one way when it detects the line edge with more light reflectivity (bright color) in one sensor and less light reflectivity (dark color) in the other sensor. By continuously doing this, sensor input and the programming come together to direct the robot to follow the line.</a:t>
            </a:r>
          </a:p>
          <a:p>
            <a:pPr marL="514350" indent="-514350">
              <a:buClrTx/>
              <a:buSzPct val="100000"/>
              <a:buFont typeface="Wingdings" charset="0"/>
              <a:buNone/>
            </a:pPr>
            <a:endPar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Tx/>
              <a:buSzPct val="100000"/>
              <a:buFont typeface="+mj-lt"/>
              <a:buAutoNum type="arabicPeriod" startAt="2"/>
            </a:pPr>
            <a:r>
              <a:rPr lang="en-US" sz="1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Where might “follow the line” logic be used in the real world? </a:t>
            </a:r>
          </a:p>
          <a:p>
            <a:pPr marL="514350" indent="-514350">
              <a:buClrTx/>
              <a:buSzPct val="100000"/>
              <a:buFont typeface="Wingdings" charset="0"/>
              <a:buNone/>
            </a:pPr>
            <a:r>
              <a:rPr lang="en-US"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This idea can be turned into technology that is suitable for running buses and other mass transit systems and may end up as part of autonomous cars navigating freeways. Engineers are designing future highways where cars will travel in lanes without drivers; a Google car has been tested to do this. Smarter versions of line follower robots are used to deliver mail in office buildings, move items through factory assembly lines, find and collect products in a warehouse, and deliver medications in hospitals.</a:t>
            </a:r>
            <a:endParaRPr lang="en-US" sz="1400" b="1" dirty="0">
              <a:latin typeface="Open Sans" panose="020B0606030504020204" pitchFamily="34" charset="0"/>
              <a:ea typeface="Open Sans" panose="020B0606030504020204" pitchFamily="34" charset="0"/>
              <a:cs typeface="Open Sans" panose="020B0606030504020204" pitchFamily="34" charset="0"/>
            </a:endParaRPr>
          </a:p>
          <a:p>
            <a:pPr marL="0" indent="0">
              <a:buClrTx/>
              <a:buSzPct val="100000"/>
              <a:buNone/>
            </a:pPr>
            <a:endPar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323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Vocabulary</a:t>
            </a:r>
            <a:endParaRPr lang="en-US" dirty="0"/>
          </a:p>
        </p:txBody>
      </p:sp>
      <p:sp>
        <p:nvSpPr>
          <p:cNvPr id="8" name="Rectangle 1">
            <a:extLst>
              <a:ext uri="{FF2B5EF4-FFF2-40B4-BE49-F238E27FC236}">
                <a16:creationId xmlns:a16="http://schemas.microsoft.com/office/drawing/2014/main" id="{7B51CD18-9F36-7943-A404-19803F01D59A}"/>
              </a:ext>
            </a:extLst>
          </p:cNvPr>
          <p:cNvSpPr>
            <a:spLocks noChangeArrowheads="1"/>
          </p:cNvSpPr>
          <p:nvPr/>
        </p:nvSpPr>
        <p:spPr bwMode="auto">
          <a:xfrm>
            <a:off x="437356" y="1962150"/>
            <a:ext cx="82692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ea typeface="ＭＳ Ｐゴシック" panose="020B0600070205080204" pitchFamily="34" charset="-128"/>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ea typeface="ＭＳ Ｐゴシック" panose="020B0600070205080204" pitchFamily="34" charset="-128"/>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ea typeface="ＭＳ Ｐゴシック" panose="020B0600070205080204" pitchFamily="34" charset="-128"/>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ea typeface="ＭＳ Ｐゴシック" panose="020B0600070205080204" pitchFamily="34" charset="-128"/>
              </a:defRPr>
            </a:lvl9pPr>
          </a:lstStyle>
          <a:p>
            <a:pPr eaLnBrk="1" hangingPunct="1">
              <a:spcBef>
                <a:spcPct val="0"/>
              </a:spcBef>
              <a:spcAft>
                <a:spcPts val="1200"/>
              </a:spcAft>
              <a:buClrTx/>
              <a:buSzTx/>
              <a:buNone/>
              <a:defRPr/>
            </a:pPr>
            <a:r>
              <a:rPr lang="en-US" altLang="en-US" sz="1800" b="1" i="1" dirty="0">
                <a:solidFill>
                  <a:srgbClr val="F8A81B"/>
                </a:solidFill>
                <a:latin typeface="Open Sans" panose="020B0606030504020204" pitchFamily="34" charset="0"/>
                <a:ea typeface="Open Sans" panose="020B0606030504020204" pitchFamily="34" charset="0"/>
                <a:cs typeface="Open Sans" panose="020B0606030504020204" pitchFamily="34" charset="0"/>
              </a:rPr>
              <a:t>design: </a:t>
            </a:r>
            <a:r>
              <a:rPr lang="en-US" altLang="en-US" sz="1800" b="1" dirty="0">
                <a:latin typeface="Open Sans" panose="020B0606030504020204" pitchFamily="34" charset="0"/>
                <a:ea typeface="Open Sans" panose="020B0606030504020204" pitchFamily="34" charset="0"/>
                <a:cs typeface="Open Sans" panose="020B0606030504020204" pitchFamily="34" charset="0"/>
              </a:rPr>
              <a:t>Loosely stated, the art of creating something that does not exist.</a:t>
            </a:r>
          </a:p>
          <a:p>
            <a:pPr eaLnBrk="1" hangingPunct="1">
              <a:spcBef>
                <a:spcPct val="0"/>
              </a:spcBef>
              <a:spcAft>
                <a:spcPts val="1200"/>
              </a:spcAft>
              <a:buClrTx/>
              <a:buSzTx/>
              <a:buFontTx/>
              <a:buNone/>
              <a:defRPr/>
            </a:pPr>
            <a:r>
              <a:rPr lang="en-US" altLang="en-US" sz="1800" b="1" i="1" dirty="0">
                <a:solidFill>
                  <a:srgbClr val="F8A81B"/>
                </a:solidFill>
                <a:latin typeface="Open Sans" panose="020B0606030504020204" pitchFamily="34" charset="0"/>
                <a:ea typeface="Open Sans" panose="020B0606030504020204" pitchFamily="34" charset="0"/>
                <a:cs typeface="Open Sans" panose="020B0606030504020204" pitchFamily="34" charset="0"/>
              </a:rPr>
              <a:t>engineering: </a:t>
            </a:r>
            <a:r>
              <a:rPr lang="en-US" altLang="en-US" sz="1800" b="1" dirty="0">
                <a:latin typeface="Open Sans" panose="020B0606030504020204" pitchFamily="34" charset="0"/>
                <a:ea typeface="Open Sans" panose="020B0606030504020204" pitchFamily="34" charset="0"/>
                <a:cs typeface="Open Sans" panose="020B0606030504020204" pitchFamily="34" charset="0"/>
              </a:rPr>
              <a:t>The use of science and mathematics to solve problems to improve the world around us.</a:t>
            </a:r>
          </a:p>
        </p:txBody>
      </p:sp>
    </p:spTree>
    <p:extLst>
      <p:ext uri="{BB962C8B-B14F-4D97-AF65-F5344CB8AC3E}">
        <p14:creationId xmlns:p14="http://schemas.microsoft.com/office/powerpoint/2010/main" val="255628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Pre-Activity Quiz </a:t>
            </a:r>
            <a:r>
              <a:rPr lang="en" b="1" dirty="0">
                <a:solidFill>
                  <a:srgbClr val="FF0000"/>
                </a:solidFill>
                <a:latin typeface="Open Sans"/>
                <a:ea typeface="Open Sans"/>
                <a:cs typeface="Open Sans"/>
                <a:sym typeface="Open Sans"/>
              </a:rPr>
              <a:t>Answers</a:t>
            </a:r>
            <a:endParaRPr lang="en-US" dirty="0">
              <a:solidFill>
                <a:srgbClr val="FF0000"/>
              </a:solidFill>
            </a:endParaRPr>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a:xfrm>
            <a:off x="311700" y="1017725"/>
            <a:ext cx="8520600" cy="3416400"/>
          </a:xfrm>
        </p:spPr>
        <p:txBody>
          <a:bodyPr/>
          <a:lstStyle/>
          <a:p>
            <a:pPr indent="-457200">
              <a:buClrTx/>
              <a:buSzPct val="100000"/>
              <a:buFont typeface="+mj-lt"/>
              <a:buAutoNum type="arabicPeriod"/>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How does a color sensor work? Does the color sensor detect white or black as a higher amount of light reflectivity? What about absorbance?</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 color sensor sends out light from one side and uses a sensor next to it to detect the light that comes back after being reflected by the surface the light hits.</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White objects reflect most of the light, whereas dark objects reflect very little light. Thus, a higher reading of the color sensor means that more of the light is reflected.</a:t>
            </a:r>
          </a:p>
          <a:p>
            <a:pPr indent="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Looking at it another way, darker objects absorb more light, so less is available to be reflected. That is, more absorption means less reflectance.</a:t>
            </a:r>
          </a:p>
          <a:p>
            <a:pPr indent="0">
              <a:buClrTx/>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indent="-457200">
              <a:buClrTx/>
              <a:buSzPct val="100000"/>
              <a:buFont typeface="+mj-lt"/>
              <a:buAutoNum type="arabicPeriod" startAt="2"/>
            </a:pPr>
            <a:r>
              <a:rPr lang="en-US" sz="13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Can you think of a method to have the robot follow the line using turns? Describe how it would work.</a:t>
            </a:r>
          </a:p>
          <a:p>
            <a:pPr indent="-45720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The two main program commands used are: </a:t>
            </a:r>
          </a:p>
          <a:p>
            <a:pPr marL="920750" indent="-34925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1.	If the color sensor detects a whitish color, program the robot to turn in a certain direction.</a:t>
            </a:r>
          </a:p>
          <a:p>
            <a:pPr marL="920750" indent="-349250">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2.	If the color sensor detects a darkish color, program the robot to turn in the opposite direction.</a:t>
            </a:r>
          </a:p>
          <a:p>
            <a:pPr indent="60325">
              <a:buClrTx/>
              <a:buNone/>
            </a:pPr>
            <a:r>
              <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With this technique, the robot can be made to follow the edge of a line.</a:t>
            </a:r>
          </a:p>
          <a:p>
            <a:pPr indent="-457200">
              <a:buClrTx/>
              <a:buNone/>
            </a:pPr>
            <a:endPar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indent="-457200">
              <a:buClrTx/>
              <a:buNone/>
            </a:pPr>
            <a:endParaRPr lang="en-US" sz="13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3343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Challenge</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a:xfrm>
            <a:off x="311700" y="1152475"/>
            <a:ext cx="5320615" cy="3416400"/>
          </a:xfrm>
        </p:spPr>
        <p:txBody>
          <a:bodyPr/>
          <a:lstStyle/>
          <a:p>
            <a:pPr marL="0" indent="0">
              <a:spcAft>
                <a:spcPts val="600"/>
              </a:spcAft>
              <a:buNone/>
            </a:pPr>
            <a:r>
              <a:rPr lang="en-US" b="1" dirty="0">
                <a:solidFill>
                  <a:srgbClr val="9FCC3B"/>
                </a:solidFill>
                <a:latin typeface="Open Sans" panose="020B0606030504020204" pitchFamily="34" charset="0"/>
                <a:ea typeface="Open Sans" panose="020B0606030504020204" pitchFamily="34" charset="0"/>
                <a:cs typeface="Open Sans" panose="020B0606030504020204" pitchFamily="34" charset="0"/>
              </a:rPr>
              <a:t>Make your robot follow a black line.</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First, let’s review how</a:t>
            </a:r>
            <a:b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rgbClr val="8D64AA"/>
                </a:solidFill>
                <a:latin typeface="Open Sans" panose="020B0606030504020204" pitchFamily="34" charset="0"/>
                <a:ea typeface="Open Sans" panose="020B0606030504020204" pitchFamily="34" charset="0"/>
                <a:cs typeface="Open Sans" panose="020B0606030504020204" pitchFamily="34" charset="0"/>
              </a:rPr>
              <a:t>color sensor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works.</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Next, find the two </a:t>
            </a:r>
            <a:r>
              <a:rPr lang="en-US" b="1" dirty="0">
                <a:solidFill>
                  <a:srgbClr val="8D64AA"/>
                </a:solidFill>
                <a:latin typeface="Open Sans" panose="020B0606030504020204" pitchFamily="34" charset="0"/>
                <a:ea typeface="Open Sans" panose="020B0606030504020204" pitchFamily="34" charset="0"/>
                <a:cs typeface="Open Sans" panose="020B0606030504020204" pitchFamily="34" charset="0"/>
              </a:rPr>
              <a:t>color sensors</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 on your Cutebot.</a:t>
            </a:r>
          </a:p>
          <a:p>
            <a:pPr>
              <a:spcAft>
                <a:spcPts val="600"/>
              </a:spcAft>
              <a:buFont typeface="Wingdings" pitchFamily="2" charset="2"/>
              <a:buChar cha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Then, create a program that uses the color sensors to make it follow the black line.</a:t>
            </a:r>
          </a:p>
        </p:txBody>
      </p:sp>
      <p:sp>
        <p:nvSpPr>
          <p:cNvPr id="6" name="Title 3">
            <a:extLst>
              <a:ext uri="{FF2B5EF4-FFF2-40B4-BE49-F238E27FC236}">
                <a16:creationId xmlns:a16="http://schemas.microsoft.com/office/drawing/2014/main" id="{521EDAED-D0B5-9A42-813C-D20873D94163}"/>
              </a:ext>
            </a:extLst>
          </p:cNvPr>
          <p:cNvSpPr txBox="1">
            <a:spLocks/>
          </p:cNvSpPr>
          <p:nvPr/>
        </p:nvSpPr>
        <p:spPr>
          <a:xfrm>
            <a:off x="6198788" y="731375"/>
            <a:ext cx="1771270" cy="479425"/>
          </a:xfrm>
          <a:prstGeom prst="rect">
            <a:avLst/>
          </a:prstGeom>
        </p:spPr>
        <p:txBody>
          <a:bodyPr anchor="b">
            <a:noAutofit/>
          </a:bodyPr>
          <a:lstStyle>
            <a:lvl1pPr algn="l" rtl="0" eaLnBrk="0" fontAlgn="base" hangingPunct="0">
              <a:spcBef>
                <a:spcPct val="0"/>
              </a:spcBef>
              <a:spcAft>
                <a:spcPct val="0"/>
              </a:spcAft>
              <a:defRPr sz="4400" b="1" kern="1200" cap="none" baseline="0">
                <a:solidFill>
                  <a:schemeClr val="tx2"/>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0"/>
                <a:cs typeface="ＭＳ Ｐゴシック"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a:defRPr/>
            </a:pPr>
            <a:r>
              <a:rPr lang="en-US" sz="2200" dirty="0">
                <a:solidFill>
                  <a:srgbClr val="F8A81B"/>
                </a:solidFill>
                <a:latin typeface="Open Sans" panose="020B0606030504020204" pitchFamily="34" charset="0"/>
                <a:ea typeface="Open Sans" panose="020B0606030504020204" pitchFamily="34" charset="0"/>
                <a:cs typeface="Open Sans" panose="020B0606030504020204" pitchFamily="34" charset="0"/>
              </a:rPr>
              <a:t>60 minutes</a:t>
            </a:r>
          </a:p>
        </p:txBody>
      </p:sp>
      <p:pic>
        <p:nvPicPr>
          <p:cNvPr id="1026" name="Picture 2" descr="1. Introduction to Cutebot — ELECFREAKS WIKI">
            <a:extLst>
              <a:ext uri="{FF2B5EF4-FFF2-40B4-BE49-F238E27FC236}">
                <a16:creationId xmlns:a16="http://schemas.microsoft.com/office/drawing/2014/main" id="{F79AF8A7-E3F0-EBEE-33F8-92968F256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273" y="1497150"/>
            <a:ext cx="24003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2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Color Sensor</a:t>
            </a:r>
            <a:endParaRPr lang="en-US" dirty="0"/>
          </a:p>
        </p:txBody>
      </p:sp>
      <p:sp>
        <p:nvSpPr>
          <p:cNvPr id="9" name="Title 1">
            <a:extLst>
              <a:ext uri="{FF2B5EF4-FFF2-40B4-BE49-F238E27FC236}">
                <a16:creationId xmlns:a16="http://schemas.microsoft.com/office/drawing/2014/main" id="{36410C2A-C6E5-364D-BCBA-72B580BBE509}"/>
              </a:ext>
            </a:extLst>
          </p:cNvPr>
          <p:cNvSpPr txBox="1">
            <a:spLocks/>
          </p:cNvSpPr>
          <p:nvPr/>
        </p:nvSpPr>
        <p:spPr>
          <a:xfrm>
            <a:off x="307030" y="1995391"/>
            <a:ext cx="4837816" cy="877163"/>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top: </a:t>
            </a: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lamp (sends out light)</a:t>
            </a:r>
          </a:p>
          <a:p>
            <a:pPr defTabSz="914400" eaLnBrk="1" fontAlgn="auto" hangingPunct="1">
              <a:spcAft>
                <a:spcPts val="0"/>
              </a:spcAft>
              <a:defRPr/>
            </a:pP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 </a:t>
            </a:r>
          </a:p>
          <a:p>
            <a:pPr defTabSz="914400" eaLnBrk="1" fontAlgn="auto" hangingPunct="1">
              <a:spcAft>
                <a:spcPts val="0"/>
              </a:spcAft>
              <a:defRPr/>
            </a:pPr>
            <a:r>
              <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bottom: </a:t>
            </a: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color sensor (receives light) </a:t>
            </a:r>
          </a:p>
        </p:txBody>
      </p:sp>
      <p:sp>
        <p:nvSpPr>
          <p:cNvPr id="12" name="Rectangle 11">
            <a:extLst>
              <a:ext uri="{FF2B5EF4-FFF2-40B4-BE49-F238E27FC236}">
                <a16:creationId xmlns:a16="http://schemas.microsoft.com/office/drawing/2014/main" id="{3ADDF72B-2965-694E-B406-CF99D6137C66}"/>
              </a:ext>
            </a:extLst>
          </p:cNvPr>
          <p:cNvSpPr/>
          <p:nvPr/>
        </p:nvSpPr>
        <p:spPr>
          <a:xfrm>
            <a:off x="311700" y="1117874"/>
            <a:ext cx="4177747" cy="338554"/>
          </a:xfrm>
          <a:prstGeom prst="rect">
            <a:avLst/>
          </a:prstGeom>
        </p:spPr>
        <p:txBody>
          <a:bodyPr wrap="non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Review: How does a color sensor work?</a:t>
            </a:r>
          </a:p>
        </p:txBody>
      </p:sp>
      <p:pic>
        <p:nvPicPr>
          <p:cNvPr id="3" name="Picture 2">
            <a:extLst>
              <a:ext uri="{FF2B5EF4-FFF2-40B4-BE49-F238E27FC236}">
                <a16:creationId xmlns:a16="http://schemas.microsoft.com/office/drawing/2014/main" id="{8D73DEEE-5C9A-22E4-73F5-4230A139A07E}"/>
              </a:ext>
            </a:extLst>
          </p:cNvPr>
          <p:cNvPicPr>
            <a:picLocks noChangeAspect="1"/>
          </p:cNvPicPr>
          <p:nvPr/>
        </p:nvPicPr>
        <p:blipFill>
          <a:blip r:embed="rId3"/>
          <a:stretch>
            <a:fillRect/>
          </a:stretch>
        </p:blipFill>
        <p:spPr>
          <a:xfrm rot="5400000">
            <a:off x="4165941" y="1417440"/>
            <a:ext cx="1298858" cy="2090985"/>
          </a:xfrm>
          <a:prstGeom prst="rect">
            <a:avLst/>
          </a:prstGeom>
        </p:spPr>
      </p:pic>
      <p:sp>
        <p:nvSpPr>
          <p:cNvPr id="22" name="Rectangle 21">
            <a:extLst>
              <a:ext uri="{FF2B5EF4-FFF2-40B4-BE49-F238E27FC236}">
                <a16:creationId xmlns:a16="http://schemas.microsoft.com/office/drawing/2014/main" id="{0EF4693A-1B12-1844-8061-E01ABF73DB21}"/>
              </a:ext>
            </a:extLst>
          </p:cNvPr>
          <p:cNvSpPr/>
          <p:nvPr/>
        </p:nvSpPr>
        <p:spPr>
          <a:xfrm>
            <a:off x="307030" y="3589625"/>
            <a:ext cx="8331131" cy="877163"/>
          </a:xfrm>
          <a:prstGeom prst="rect">
            <a:avLst/>
          </a:prstGeom>
        </p:spPr>
        <p:txBody>
          <a:bodyPr wrap="square">
            <a:spAutoFit/>
          </a:bodyPr>
          <a:lstStyle/>
          <a:p>
            <a:r>
              <a:rPr lang="en-US" sz="1800" b="1" dirty="0">
                <a:solidFill>
                  <a:srgbClr val="F8A81B"/>
                </a:solidFill>
                <a:latin typeface="Calibri" panose="020F0502020204030204" pitchFamily="34" charset="0"/>
              </a:rPr>
              <a:t>Questions:</a:t>
            </a:r>
          </a:p>
          <a:p>
            <a:pPr marL="285750" indent="-285750">
              <a:spcAft>
                <a:spcPts val="600"/>
              </a:spcAft>
              <a:buClr>
                <a:srgbClr val="9FCC3B"/>
              </a:buClr>
              <a:buFont typeface="Wingdings" pitchFamily="2" charset="2"/>
              <a:buChar char="§"/>
            </a:pPr>
            <a:r>
              <a:rPr lang="en-US" b="1" dirty="0">
                <a:latin typeface="Calibri" panose="020F0502020204030204" pitchFamily="34" charset="0"/>
              </a:rPr>
              <a:t>What is the connection between color and light reflectivity?  </a:t>
            </a:r>
          </a:p>
          <a:p>
            <a:pPr marL="285750" indent="-285750">
              <a:spcAft>
                <a:spcPts val="600"/>
              </a:spcAft>
              <a:buClr>
                <a:srgbClr val="9FCC3B"/>
              </a:buClr>
              <a:buFont typeface="Wingdings" pitchFamily="2" charset="2"/>
              <a:buChar char="§"/>
            </a:pPr>
            <a:r>
              <a:rPr lang="en-US" b="1" dirty="0">
                <a:latin typeface="Calibri" panose="020F0502020204030204" pitchFamily="34" charset="0"/>
              </a:rPr>
              <a:t>How would you use this information to program a solution to the line follower challenge?</a:t>
            </a:r>
          </a:p>
        </p:txBody>
      </p:sp>
      <p:pic>
        <p:nvPicPr>
          <p:cNvPr id="20" name="Graphic 19" descr="Apple with solid fill">
            <a:extLst>
              <a:ext uri="{FF2B5EF4-FFF2-40B4-BE49-F238E27FC236}">
                <a16:creationId xmlns:a16="http://schemas.microsoft.com/office/drawing/2014/main" id="{B5227EBB-9243-AF52-8E14-33A097B440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03266" y="1971990"/>
            <a:ext cx="749507" cy="749507"/>
          </a:xfrm>
          <a:prstGeom prst="rect">
            <a:avLst/>
          </a:prstGeom>
        </p:spPr>
      </p:pic>
      <p:cxnSp>
        <p:nvCxnSpPr>
          <p:cNvPr id="35" name="Straight Arrow Connector 34">
            <a:extLst>
              <a:ext uri="{FF2B5EF4-FFF2-40B4-BE49-F238E27FC236}">
                <a16:creationId xmlns:a16="http://schemas.microsoft.com/office/drawing/2014/main" id="{430401B2-D520-08E8-D2DB-42E4259F27DF}"/>
              </a:ext>
            </a:extLst>
          </p:cNvPr>
          <p:cNvCxnSpPr>
            <a:cxnSpLocks/>
          </p:cNvCxnSpPr>
          <p:nvPr/>
        </p:nvCxnSpPr>
        <p:spPr>
          <a:xfrm>
            <a:off x="5046377" y="2246074"/>
            <a:ext cx="1941923" cy="130917"/>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2EAB452-E3EE-3FBA-BC95-DD0DD7EC5BC1}"/>
              </a:ext>
            </a:extLst>
          </p:cNvPr>
          <p:cNvCxnSpPr>
            <a:cxnSpLocks/>
          </p:cNvCxnSpPr>
          <p:nvPr/>
        </p:nvCxnSpPr>
        <p:spPr>
          <a:xfrm flipH="1">
            <a:off x="5046377" y="2473070"/>
            <a:ext cx="1941923" cy="15234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7B40270-2FF2-40CB-A2C1-BD7411AC7DC2}"/>
              </a:ext>
            </a:extLst>
          </p:cNvPr>
          <p:cNvSpPr txBox="1"/>
          <p:nvPr/>
        </p:nvSpPr>
        <p:spPr>
          <a:xfrm>
            <a:off x="4127885" y="3074293"/>
            <a:ext cx="1374969" cy="230832"/>
          </a:xfrm>
          <a:prstGeom prst="rect">
            <a:avLst/>
          </a:prstGeom>
          <a:noFill/>
        </p:spPr>
        <p:txBody>
          <a:bodyPr wrap="square" rtlCol="0">
            <a:spAutoFit/>
          </a:bodyPr>
          <a:lstStyle/>
          <a:p>
            <a:r>
              <a:rPr lang="en-US" sz="900" dirty="0">
                <a:hlinkClick r:id="rId5"/>
              </a:rPr>
              <a:t>Color Sensor: Adafruit</a:t>
            </a:r>
            <a:endParaRPr lang="en-US" sz="900" dirty="0"/>
          </a:p>
        </p:txBody>
      </p:sp>
    </p:spTree>
    <p:extLst>
      <p:ext uri="{BB962C8B-B14F-4D97-AF65-F5344CB8AC3E}">
        <p14:creationId xmlns:p14="http://schemas.microsoft.com/office/powerpoint/2010/main" val="352490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Color Sensor</a:t>
            </a:r>
            <a:endParaRPr lang="en-US" dirty="0"/>
          </a:p>
        </p:txBody>
      </p:sp>
      <p:sp>
        <p:nvSpPr>
          <p:cNvPr id="12" name="Rectangle 11">
            <a:extLst>
              <a:ext uri="{FF2B5EF4-FFF2-40B4-BE49-F238E27FC236}">
                <a16:creationId xmlns:a16="http://schemas.microsoft.com/office/drawing/2014/main" id="{3ADDF72B-2965-694E-B406-CF99D6137C66}"/>
              </a:ext>
            </a:extLst>
          </p:cNvPr>
          <p:cNvSpPr/>
          <p:nvPr/>
        </p:nvSpPr>
        <p:spPr>
          <a:xfrm>
            <a:off x="311700" y="1094422"/>
            <a:ext cx="8520600" cy="661720"/>
          </a:xfrm>
          <a:prstGeom prst="rect">
            <a:avLst/>
          </a:prstGeom>
        </p:spPr>
        <p:txBody>
          <a:bodyPr wrap="squar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Review: How does it work?</a:t>
            </a:r>
          </a:p>
          <a:p>
            <a:pPr marL="0" indent="0">
              <a:spcAft>
                <a:spcPts val="600"/>
              </a:spcAft>
              <a:buNone/>
            </a:pPr>
            <a:endPar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0FD6AF25-E51D-694E-B67E-1D43C103101F}"/>
              </a:ext>
            </a:extLst>
          </p:cNvPr>
          <p:cNvSpPr/>
          <p:nvPr/>
        </p:nvSpPr>
        <p:spPr>
          <a:xfrm>
            <a:off x="1250724" y="3417341"/>
            <a:ext cx="2317688" cy="307777"/>
          </a:xfrm>
          <a:prstGeom prst="rect">
            <a:avLst/>
          </a:prstGeom>
        </p:spPr>
        <p:txBody>
          <a:bodyPr wrap="square">
            <a:spAutoFit/>
          </a:bodyPr>
          <a:lstStyle/>
          <a:p>
            <a:r>
              <a:rPr lang="en-US" b="1" dirty="0">
                <a:solidFill>
                  <a:srgbClr val="F8A81B"/>
                </a:solidFill>
                <a:latin typeface="Calibri" panose="020F0502020204030204" pitchFamily="34" charset="0"/>
                <a:cs typeface="Times New Roman" pitchFamily="18" charset="0"/>
              </a:rPr>
              <a:t>  </a:t>
            </a:r>
            <a:r>
              <a:rPr lang="en-US" b="1" dirty="0">
                <a:latin typeface="Calibri" panose="020F0502020204030204" pitchFamily="34" charset="0"/>
                <a:cs typeface="Times New Roman" pitchFamily="18" charset="0"/>
              </a:rPr>
              <a:t>indicates a LIGHTER color</a:t>
            </a:r>
          </a:p>
        </p:txBody>
      </p:sp>
      <p:pic>
        <p:nvPicPr>
          <p:cNvPr id="5" name="Picture 4">
            <a:extLst>
              <a:ext uri="{FF2B5EF4-FFF2-40B4-BE49-F238E27FC236}">
                <a16:creationId xmlns:a16="http://schemas.microsoft.com/office/drawing/2014/main" id="{4D1E996F-083F-96DF-E3AF-3D98D82556FA}"/>
              </a:ext>
            </a:extLst>
          </p:cNvPr>
          <p:cNvPicPr>
            <a:picLocks noChangeAspect="1"/>
          </p:cNvPicPr>
          <p:nvPr/>
        </p:nvPicPr>
        <p:blipFill>
          <a:blip r:embed="rId3"/>
          <a:stretch>
            <a:fillRect/>
          </a:stretch>
        </p:blipFill>
        <p:spPr>
          <a:xfrm>
            <a:off x="1250724" y="1608580"/>
            <a:ext cx="2171485" cy="1070344"/>
          </a:xfrm>
          <a:prstGeom prst="rect">
            <a:avLst/>
          </a:prstGeom>
        </p:spPr>
      </p:pic>
      <p:pic>
        <p:nvPicPr>
          <p:cNvPr id="6" name="Picture 5">
            <a:extLst>
              <a:ext uri="{FF2B5EF4-FFF2-40B4-BE49-F238E27FC236}">
                <a16:creationId xmlns:a16="http://schemas.microsoft.com/office/drawing/2014/main" id="{4F7BFBB7-D7C9-6158-6BD4-05D1AFEACCE2}"/>
              </a:ext>
            </a:extLst>
          </p:cNvPr>
          <p:cNvPicPr>
            <a:picLocks noChangeAspect="1"/>
          </p:cNvPicPr>
          <p:nvPr/>
        </p:nvPicPr>
        <p:blipFill>
          <a:blip r:embed="rId3"/>
          <a:stretch>
            <a:fillRect/>
          </a:stretch>
        </p:blipFill>
        <p:spPr>
          <a:xfrm>
            <a:off x="5468969" y="1635577"/>
            <a:ext cx="2171485" cy="1043347"/>
          </a:xfrm>
          <a:prstGeom prst="rect">
            <a:avLst/>
          </a:prstGeom>
        </p:spPr>
      </p:pic>
      <p:sp>
        <p:nvSpPr>
          <p:cNvPr id="7" name="Rectangle 6">
            <a:extLst>
              <a:ext uri="{FF2B5EF4-FFF2-40B4-BE49-F238E27FC236}">
                <a16:creationId xmlns:a16="http://schemas.microsoft.com/office/drawing/2014/main" id="{06C0B035-70E1-360D-91F6-E5E682C6D0E0}"/>
              </a:ext>
            </a:extLst>
          </p:cNvPr>
          <p:cNvSpPr/>
          <p:nvPr/>
        </p:nvSpPr>
        <p:spPr>
          <a:xfrm>
            <a:off x="1176951" y="2934637"/>
            <a:ext cx="2317687" cy="47924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E8C072C-8CE3-297E-45F5-66D1042EFA4A}"/>
              </a:ext>
            </a:extLst>
          </p:cNvPr>
          <p:cNvSpPr/>
          <p:nvPr/>
        </p:nvSpPr>
        <p:spPr>
          <a:xfrm>
            <a:off x="5468969" y="2934637"/>
            <a:ext cx="2171485" cy="47924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C4754553-94A7-8DA9-4574-7F9396794F17}"/>
              </a:ext>
            </a:extLst>
          </p:cNvPr>
          <p:cNvCxnSpPr>
            <a:cxnSpLocks/>
          </p:cNvCxnSpPr>
          <p:nvPr/>
        </p:nvCxnSpPr>
        <p:spPr>
          <a:xfrm>
            <a:off x="2027974" y="2196220"/>
            <a:ext cx="217285" cy="978038"/>
          </a:xfrm>
          <a:prstGeom prst="straightConnector1">
            <a:avLst/>
          </a:prstGeom>
          <a:ln w="762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A1FEAB-3045-5AC1-12B0-DF3D0C54CCFC}"/>
              </a:ext>
            </a:extLst>
          </p:cNvPr>
          <p:cNvCxnSpPr>
            <a:cxnSpLocks/>
          </p:cNvCxnSpPr>
          <p:nvPr/>
        </p:nvCxnSpPr>
        <p:spPr>
          <a:xfrm>
            <a:off x="6263486" y="2217558"/>
            <a:ext cx="217285" cy="978038"/>
          </a:xfrm>
          <a:prstGeom prst="straightConnector1">
            <a:avLst/>
          </a:prstGeom>
          <a:ln w="7620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297B72-216C-C1F7-579D-C67EEB045DD1}"/>
              </a:ext>
            </a:extLst>
          </p:cNvPr>
          <p:cNvCxnSpPr>
            <a:cxnSpLocks/>
          </p:cNvCxnSpPr>
          <p:nvPr/>
        </p:nvCxnSpPr>
        <p:spPr>
          <a:xfrm flipV="1">
            <a:off x="2435380" y="2196220"/>
            <a:ext cx="217285" cy="978038"/>
          </a:xfrm>
          <a:prstGeom prst="straightConnector1">
            <a:avLst/>
          </a:prstGeom>
          <a:ln w="57150">
            <a:solidFill>
              <a:schemeClr val="accent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AF0624-7217-3EB4-63E8-283E9BE4B059}"/>
              </a:ext>
            </a:extLst>
          </p:cNvPr>
          <p:cNvCxnSpPr>
            <a:cxnSpLocks/>
          </p:cNvCxnSpPr>
          <p:nvPr/>
        </p:nvCxnSpPr>
        <p:spPr>
          <a:xfrm flipV="1">
            <a:off x="6652786" y="2194756"/>
            <a:ext cx="217285" cy="978038"/>
          </a:xfrm>
          <a:prstGeom prst="straightConnector1">
            <a:avLst/>
          </a:prstGeom>
          <a:ln w="12700">
            <a:solidFill>
              <a:schemeClr val="accent1">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6AE3888-C945-B9F7-2459-0CB22FEC5035}"/>
              </a:ext>
            </a:extLst>
          </p:cNvPr>
          <p:cNvSpPr txBox="1"/>
          <p:nvPr/>
        </p:nvSpPr>
        <p:spPr>
          <a:xfrm>
            <a:off x="5468968" y="3428979"/>
            <a:ext cx="2171485" cy="307777"/>
          </a:xfrm>
          <a:prstGeom prst="rect">
            <a:avLst/>
          </a:prstGeom>
          <a:noFill/>
        </p:spPr>
        <p:txBody>
          <a:bodyPr wrap="square" rtlCol="0">
            <a:spAutoFit/>
          </a:bodyPr>
          <a:lstStyle/>
          <a:p>
            <a:r>
              <a:rPr lang="en-US" b="1" dirty="0">
                <a:solidFill>
                  <a:srgbClr val="F8A81B"/>
                </a:solidFill>
                <a:latin typeface="Calibri" panose="020F0502020204030204" pitchFamily="34" charset="0"/>
                <a:cs typeface="Times New Roman" pitchFamily="18" charset="0"/>
              </a:rPr>
              <a:t> </a:t>
            </a:r>
            <a:r>
              <a:rPr lang="en-US" b="1" dirty="0">
                <a:latin typeface="Calibri" panose="020F0502020204030204" pitchFamily="34" charset="0"/>
                <a:cs typeface="Times New Roman" pitchFamily="18" charset="0"/>
              </a:rPr>
              <a:t>indicates a DARKER color</a:t>
            </a:r>
            <a:endParaRPr lang="en-US" b="1" dirty="0">
              <a:latin typeface="Calibri" panose="020F0502020204030204" pitchFamily="34" charset="0"/>
            </a:endParaRPr>
          </a:p>
        </p:txBody>
      </p:sp>
    </p:spTree>
    <p:extLst>
      <p:ext uri="{BB962C8B-B14F-4D97-AF65-F5344CB8AC3E}">
        <p14:creationId xmlns:p14="http://schemas.microsoft.com/office/powerpoint/2010/main" val="3886915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Color Sensor</a:t>
            </a:r>
            <a:endParaRPr lang="en-US" dirty="0"/>
          </a:p>
        </p:txBody>
      </p:sp>
      <p:sp>
        <p:nvSpPr>
          <p:cNvPr id="9" name="Title 1">
            <a:extLst>
              <a:ext uri="{FF2B5EF4-FFF2-40B4-BE49-F238E27FC236}">
                <a16:creationId xmlns:a16="http://schemas.microsoft.com/office/drawing/2014/main" id="{36410C2A-C6E5-364D-BCBA-72B580BBE509}"/>
              </a:ext>
            </a:extLst>
          </p:cNvPr>
          <p:cNvSpPr txBox="1">
            <a:spLocks/>
          </p:cNvSpPr>
          <p:nvPr/>
        </p:nvSpPr>
        <p:spPr>
          <a:xfrm>
            <a:off x="311700" y="2808678"/>
            <a:ext cx="3907919" cy="556932"/>
          </a:xfrm>
          <a:prstGeom prst="rect">
            <a:avLst/>
          </a:prstGeom>
        </p:spPr>
        <p:txBody>
          <a:bodyPr vert="horz" anchor="b">
            <a:noAutofit/>
          </a:bodyPr>
          <a:lstStyle>
            <a:lvl1pPr algn="l" rtl="0" eaLnBrk="0" fontAlgn="base" hangingPunct="0">
              <a:spcBef>
                <a:spcPct val="0"/>
              </a:spcBef>
              <a:spcAft>
                <a:spcPct val="0"/>
              </a:spcAft>
              <a:defRPr sz="4400" b="1" kern="1200" cap="none" baseline="0">
                <a:solidFill>
                  <a:srgbClr val="FF0000"/>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914400" eaLnBrk="1" fontAlgn="auto" hangingPunct="1">
              <a:spcAft>
                <a:spcPts val="0"/>
              </a:spcAft>
              <a:defRPr/>
            </a:pPr>
            <a:r>
              <a:rPr lang="en-US" sz="1400" dirty="0">
                <a:solidFill>
                  <a:srgbClr val="8D64AA"/>
                </a:solidFill>
                <a:latin typeface="Open Sans" panose="020B0606030504020204" pitchFamily="34" charset="0"/>
                <a:ea typeface="Open Sans" panose="020B0606030504020204" pitchFamily="34" charset="0"/>
                <a:cs typeface="Open Sans" panose="020B0606030504020204" pitchFamily="34" charset="0"/>
              </a:rPr>
              <a:t>They are located underneath the Cutebot.</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ADDF72B-2965-694E-B406-CF99D6137C66}"/>
              </a:ext>
            </a:extLst>
          </p:cNvPr>
          <p:cNvSpPr/>
          <p:nvPr/>
        </p:nvSpPr>
        <p:spPr>
          <a:xfrm>
            <a:off x="311700" y="2184294"/>
            <a:ext cx="3321743" cy="338554"/>
          </a:xfrm>
          <a:prstGeom prst="rect">
            <a:avLst/>
          </a:prstGeom>
        </p:spPr>
        <p:txBody>
          <a:bodyPr wrap="non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Did you find the color sensors?</a:t>
            </a:r>
          </a:p>
        </p:txBody>
      </p:sp>
      <p:pic>
        <p:nvPicPr>
          <p:cNvPr id="3074" name="Picture 2">
            <a:extLst>
              <a:ext uri="{FF2B5EF4-FFF2-40B4-BE49-F238E27FC236}">
                <a16:creationId xmlns:a16="http://schemas.microsoft.com/office/drawing/2014/main" id="{83106138-C816-2A2C-30B8-B8EED9F1B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94544"/>
            <a:ext cx="3406106" cy="340610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7A5DFEB-8E68-9632-322B-D4E9A417CEE8}"/>
              </a:ext>
            </a:extLst>
          </p:cNvPr>
          <p:cNvCxnSpPr>
            <a:cxnSpLocks/>
          </p:cNvCxnSpPr>
          <p:nvPr/>
        </p:nvCxnSpPr>
        <p:spPr>
          <a:xfrm flipV="1">
            <a:off x="4132053" y="2376692"/>
            <a:ext cx="1742099" cy="5748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46FC7A7-E383-BF5E-8FCD-5E02BFD25B5F}"/>
              </a:ext>
            </a:extLst>
          </p:cNvPr>
          <p:cNvSpPr txBox="1"/>
          <p:nvPr/>
        </p:nvSpPr>
        <p:spPr>
          <a:xfrm>
            <a:off x="5742428" y="1438208"/>
            <a:ext cx="1052819" cy="461665"/>
          </a:xfrm>
          <a:prstGeom prst="rect">
            <a:avLst/>
          </a:prstGeom>
          <a:noFill/>
        </p:spPr>
        <p:txBody>
          <a:bodyPr wrap="square" rtlCol="0">
            <a:spAutoFit/>
          </a:bodyPr>
          <a:lstStyle/>
          <a:p>
            <a:r>
              <a:rPr lang="en-US" sz="2400" b="1" dirty="0">
                <a:solidFill>
                  <a:srgbClr val="F8A81B"/>
                </a:solidFill>
              </a:rPr>
              <a:t>1      2</a:t>
            </a:r>
          </a:p>
        </p:txBody>
      </p:sp>
      <p:cxnSp>
        <p:nvCxnSpPr>
          <p:cNvPr id="11" name="Straight Arrow Connector 10">
            <a:extLst>
              <a:ext uri="{FF2B5EF4-FFF2-40B4-BE49-F238E27FC236}">
                <a16:creationId xmlns:a16="http://schemas.microsoft.com/office/drawing/2014/main" id="{07034CC7-85B2-CEB5-8646-AA4257A9C3EC}"/>
              </a:ext>
            </a:extLst>
          </p:cNvPr>
          <p:cNvCxnSpPr>
            <a:cxnSpLocks/>
          </p:cNvCxnSpPr>
          <p:nvPr/>
        </p:nvCxnSpPr>
        <p:spPr>
          <a:xfrm>
            <a:off x="5933661" y="1884981"/>
            <a:ext cx="91344" cy="455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2BA5B55-91D4-B514-26F9-0DCB9422DCBB}"/>
              </a:ext>
            </a:extLst>
          </p:cNvPr>
          <p:cNvCxnSpPr>
            <a:cxnSpLocks/>
          </p:cNvCxnSpPr>
          <p:nvPr/>
        </p:nvCxnSpPr>
        <p:spPr>
          <a:xfrm flipH="1">
            <a:off x="6544506" y="1884981"/>
            <a:ext cx="71928" cy="455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69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1A7CA7E-6322-0886-65F4-3C7AAE933CDA}"/>
              </a:ext>
            </a:extLst>
          </p:cNvPr>
          <p:cNvSpPr/>
          <p:nvPr/>
        </p:nvSpPr>
        <p:spPr>
          <a:xfrm>
            <a:off x="4314835" y="1548392"/>
            <a:ext cx="952323" cy="3304138"/>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Understanding the Color Sensor</a:t>
            </a:r>
            <a:endParaRPr lang="en-US" dirty="0"/>
          </a:p>
        </p:txBody>
      </p:sp>
      <p:sp>
        <p:nvSpPr>
          <p:cNvPr id="12" name="Rectangle 11">
            <a:extLst>
              <a:ext uri="{FF2B5EF4-FFF2-40B4-BE49-F238E27FC236}">
                <a16:creationId xmlns:a16="http://schemas.microsoft.com/office/drawing/2014/main" id="{3ADDF72B-2965-694E-B406-CF99D6137C66}"/>
              </a:ext>
            </a:extLst>
          </p:cNvPr>
          <p:cNvSpPr/>
          <p:nvPr/>
        </p:nvSpPr>
        <p:spPr>
          <a:xfrm>
            <a:off x="311700" y="1094422"/>
            <a:ext cx="8520600" cy="661720"/>
          </a:xfrm>
          <a:prstGeom prst="rect">
            <a:avLst/>
          </a:prstGeom>
        </p:spPr>
        <p:txBody>
          <a:bodyPr wrap="square">
            <a:spAutoFit/>
          </a:bodyPr>
          <a:lstStyle/>
          <a:p>
            <a:pPr marL="0" indent="0">
              <a:spcAft>
                <a:spcPts val="600"/>
              </a:spcAft>
              <a:buNone/>
            </a:pPr>
            <a:r>
              <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Remember, there are two color sensors on the Cutebot: a left sensor and a right sensor.</a:t>
            </a:r>
          </a:p>
          <a:p>
            <a:pPr marL="0" indent="0">
              <a:spcAft>
                <a:spcPts val="600"/>
              </a:spcAft>
              <a:buNone/>
            </a:pPr>
            <a:endParaRPr lang="en-US" sz="1600" b="1" dirty="0">
              <a:solidFill>
                <a:srgbClr val="F8A81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DC791A71-5A8B-398C-F486-394A6236BE3C}"/>
              </a:ext>
            </a:extLst>
          </p:cNvPr>
          <p:cNvPicPr>
            <a:picLocks noChangeAspect="1"/>
          </p:cNvPicPr>
          <p:nvPr/>
        </p:nvPicPr>
        <p:blipFill>
          <a:blip r:embed="rId3"/>
          <a:stretch>
            <a:fillRect/>
          </a:stretch>
        </p:blipFill>
        <p:spPr>
          <a:xfrm>
            <a:off x="3818975" y="1969702"/>
            <a:ext cx="1044014" cy="576449"/>
          </a:xfrm>
          <a:prstGeom prst="rect">
            <a:avLst/>
          </a:prstGeom>
        </p:spPr>
      </p:pic>
      <p:sp>
        <p:nvSpPr>
          <p:cNvPr id="17" name="TextBox 16">
            <a:extLst>
              <a:ext uri="{FF2B5EF4-FFF2-40B4-BE49-F238E27FC236}">
                <a16:creationId xmlns:a16="http://schemas.microsoft.com/office/drawing/2014/main" id="{CAA3BBA6-450D-55CE-61E9-EB695AADE99E}"/>
              </a:ext>
            </a:extLst>
          </p:cNvPr>
          <p:cNvSpPr txBox="1"/>
          <p:nvPr/>
        </p:nvSpPr>
        <p:spPr>
          <a:xfrm>
            <a:off x="6218159" y="2132420"/>
            <a:ext cx="1873624" cy="738664"/>
          </a:xfrm>
          <a:prstGeom prst="rect">
            <a:avLst/>
          </a:prstGeom>
          <a:noFill/>
        </p:spPr>
        <p:txBody>
          <a:bodyPr wrap="square" rtlCol="0">
            <a:spAutoFit/>
          </a:bodyPr>
          <a:lstStyle/>
          <a:p>
            <a:r>
              <a:rPr lang="en-US" dirty="0"/>
              <a:t>The left color sensor is reading there is a line beneath it.</a:t>
            </a:r>
          </a:p>
        </p:txBody>
      </p:sp>
      <p:sp>
        <p:nvSpPr>
          <p:cNvPr id="18" name="TextBox 17">
            <a:extLst>
              <a:ext uri="{FF2B5EF4-FFF2-40B4-BE49-F238E27FC236}">
                <a16:creationId xmlns:a16="http://schemas.microsoft.com/office/drawing/2014/main" id="{AAD90B5F-279E-62AA-96DD-F45D78DB2E6D}"/>
              </a:ext>
            </a:extLst>
          </p:cNvPr>
          <p:cNvSpPr txBox="1"/>
          <p:nvPr/>
        </p:nvSpPr>
        <p:spPr>
          <a:xfrm>
            <a:off x="537887" y="2132420"/>
            <a:ext cx="1873624" cy="954107"/>
          </a:xfrm>
          <a:prstGeom prst="rect">
            <a:avLst/>
          </a:prstGeom>
          <a:noFill/>
        </p:spPr>
        <p:txBody>
          <a:bodyPr wrap="square" rtlCol="0">
            <a:spAutoFit/>
          </a:bodyPr>
          <a:lstStyle/>
          <a:p>
            <a:r>
              <a:rPr lang="en-US" dirty="0"/>
              <a:t>The right color sensor is reading that there is no line below.</a:t>
            </a:r>
          </a:p>
        </p:txBody>
      </p:sp>
      <p:cxnSp>
        <p:nvCxnSpPr>
          <p:cNvPr id="22" name="Straight Arrow Connector 21">
            <a:extLst>
              <a:ext uri="{FF2B5EF4-FFF2-40B4-BE49-F238E27FC236}">
                <a16:creationId xmlns:a16="http://schemas.microsoft.com/office/drawing/2014/main" id="{DA2AA9F0-8C94-3F31-B3CB-673AACF553AC}"/>
              </a:ext>
            </a:extLst>
          </p:cNvPr>
          <p:cNvCxnSpPr>
            <a:cxnSpLocks/>
          </p:cNvCxnSpPr>
          <p:nvPr/>
        </p:nvCxnSpPr>
        <p:spPr>
          <a:xfrm flipV="1">
            <a:off x="2282074" y="2304555"/>
            <a:ext cx="1670270" cy="2438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49D8D7-9E16-1187-3F57-EB940C70DE6D}"/>
              </a:ext>
            </a:extLst>
          </p:cNvPr>
          <p:cNvCxnSpPr>
            <a:cxnSpLocks/>
          </p:cNvCxnSpPr>
          <p:nvPr/>
        </p:nvCxnSpPr>
        <p:spPr>
          <a:xfrm flipH="1" flipV="1">
            <a:off x="4428565" y="2289892"/>
            <a:ext cx="1779140" cy="2118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0BBFCECD-4C78-F97C-8919-B8ADDEC2BC75}"/>
              </a:ext>
            </a:extLst>
          </p:cNvPr>
          <p:cNvPicPr>
            <a:picLocks noChangeAspect="1"/>
          </p:cNvPicPr>
          <p:nvPr/>
        </p:nvPicPr>
        <p:blipFill>
          <a:blip r:embed="rId4"/>
          <a:stretch>
            <a:fillRect/>
          </a:stretch>
        </p:blipFill>
        <p:spPr>
          <a:xfrm rot="20988822">
            <a:off x="3412426" y="2589004"/>
            <a:ext cx="2006600" cy="1917700"/>
          </a:xfrm>
          <a:prstGeom prst="rect">
            <a:avLst/>
          </a:prstGeom>
        </p:spPr>
      </p:pic>
      <p:sp>
        <p:nvSpPr>
          <p:cNvPr id="5" name="TextBox 4">
            <a:extLst>
              <a:ext uri="{FF2B5EF4-FFF2-40B4-BE49-F238E27FC236}">
                <a16:creationId xmlns:a16="http://schemas.microsoft.com/office/drawing/2014/main" id="{052D68CE-AEAF-BC7B-5214-249C218B46B8}"/>
              </a:ext>
            </a:extLst>
          </p:cNvPr>
          <p:cNvSpPr txBox="1"/>
          <p:nvPr/>
        </p:nvSpPr>
        <p:spPr>
          <a:xfrm>
            <a:off x="5629649" y="3086527"/>
            <a:ext cx="3202651" cy="830997"/>
          </a:xfrm>
          <a:prstGeom prst="rect">
            <a:avLst/>
          </a:prstGeom>
          <a:noFill/>
        </p:spPr>
        <p:txBody>
          <a:bodyPr wrap="square" rtlCol="0">
            <a:spAutoFit/>
          </a:bodyPr>
          <a:lstStyle/>
          <a:p>
            <a:r>
              <a:rPr lang="en-US" sz="1600" b="1" dirty="0">
                <a:solidFill>
                  <a:srgbClr val="8D64AA"/>
                </a:solidFill>
              </a:rPr>
              <a:t>Which way would you instruct the robot to turn to stay on the line?</a:t>
            </a:r>
          </a:p>
        </p:txBody>
      </p:sp>
    </p:spTree>
    <p:extLst>
      <p:ext uri="{BB962C8B-B14F-4D97-AF65-F5344CB8AC3E}">
        <p14:creationId xmlns:p14="http://schemas.microsoft.com/office/powerpoint/2010/main" val="201630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A009-A617-D04C-8975-2E278488355C}"/>
              </a:ext>
            </a:extLst>
          </p:cNvPr>
          <p:cNvSpPr>
            <a:spLocks noGrp="1"/>
          </p:cNvSpPr>
          <p:nvPr>
            <p:ph type="title"/>
          </p:nvPr>
        </p:nvSpPr>
        <p:spPr/>
        <p:txBody>
          <a:bodyPr/>
          <a:lstStyle/>
          <a:p>
            <a:r>
              <a:rPr lang="en" b="1" dirty="0">
                <a:solidFill>
                  <a:srgbClr val="6091BA"/>
                </a:solidFill>
                <a:latin typeface="Open Sans"/>
                <a:ea typeface="Open Sans"/>
                <a:cs typeface="Open Sans"/>
                <a:sym typeface="Open Sans"/>
              </a:rPr>
              <a:t>Line Follower Activity</a:t>
            </a:r>
            <a:endParaRPr lang="en-US" dirty="0"/>
          </a:p>
        </p:txBody>
      </p:sp>
      <p:sp>
        <p:nvSpPr>
          <p:cNvPr id="3" name="Text Placeholder 2">
            <a:extLst>
              <a:ext uri="{FF2B5EF4-FFF2-40B4-BE49-F238E27FC236}">
                <a16:creationId xmlns:a16="http://schemas.microsoft.com/office/drawing/2014/main" id="{E1B3BFCE-62C5-5349-B759-DEC1FFB06989}"/>
              </a:ext>
            </a:extLst>
          </p:cNvPr>
          <p:cNvSpPr>
            <a:spLocks noGrp="1"/>
          </p:cNvSpPr>
          <p:nvPr>
            <p:ph type="body" idx="1"/>
          </p:nvPr>
        </p:nvSpPr>
        <p:spPr>
          <a:xfrm>
            <a:off x="311700" y="1152475"/>
            <a:ext cx="8326462" cy="3416400"/>
          </a:xfrm>
        </p:spPr>
        <p:txBody>
          <a:bodyPr/>
          <a:lstStyle/>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Clear a </a:t>
            </a:r>
            <a:r>
              <a:rPr lang="en-US" b="1" dirty="0">
                <a:solidFill>
                  <a:srgbClr val="F8A81B"/>
                </a:solidFill>
                <a:latin typeface="Calibri" panose="020F0502020204030204" pitchFamily="34" charset="0"/>
              </a:rPr>
              <a:t>space on a smooth floor </a:t>
            </a:r>
            <a:r>
              <a:rPr lang="en-US" b="1" dirty="0">
                <a:solidFill>
                  <a:schemeClr val="tx1"/>
                </a:solidFill>
                <a:latin typeface="Calibri" panose="020F0502020204030204" pitchFamily="34" charset="0"/>
              </a:rPr>
              <a:t>where the included line track can be placed.  </a:t>
            </a:r>
          </a:p>
          <a:p>
            <a:pPr>
              <a:spcAft>
                <a:spcPts val="600"/>
              </a:spcAft>
              <a:buClr>
                <a:srgbClr val="F8A81B"/>
              </a:buClr>
              <a:buSzPct val="100000"/>
              <a:buFont typeface="Wingdings" pitchFamily="2" charset="2"/>
              <a:buChar char="§"/>
            </a:pPr>
            <a:r>
              <a:rPr lang="en-US" b="1" dirty="0">
                <a:solidFill>
                  <a:schemeClr val="tx1"/>
                </a:solidFill>
                <a:latin typeface="Calibri" panose="020F0502020204030204" pitchFamily="34" charset="0"/>
              </a:rPr>
              <a:t>To test a line follower program design, position the robot’s light sensors over the line and start the program.</a:t>
            </a:r>
          </a:p>
        </p:txBody>
      </p:sp>
    </p:spTree>
    <p:extLst>
      <p:ext uri="{BB962C8B-B14F-4D97-AF65-F5344CB8AC3E}">
        <p14:creationId xmlns:p14="http://schemas.microsoft.com/office/powerpoint/2010/main" val="420664376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1471</Words>
  <Application>Microsoft Office PowerPoint</Application>
  <PresentationFormat>On-screen Show (16:9)</PresentationFormat>
  <Paragraphs>124</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Wingdings</vt:lpstr>
      <vt:lpstr>Calibri</vt:lpstr>
      <vt:lpstr>Open Sans</vt:lpstr>
      <vt:lpstr>Simple Light</vt:lpstr>
      <vt:lpstr>PowerPoint Presentation</vt:lpstr>
      <vt:lpstr>Pre-Activity Quiz</vt:lpstr>
      <vt:lpstr>Pre-Activity Quiz Answers</vt:lpstr>
      <vt:lpstr>Line Follower Challenge</vt:lpstr>
      <vt:lpstr>Understanding the Color Sensor</vt:lpstr>
      <vt:lpstr>Understanding the Color Sensor</vt:lpstr>
      <vt:lpstr>Understanding the Color Sensor</vt:lpstr>
      <vt:lpstr>Understanding the Color Sensor</vt:lpstr>
      <vt:lpstr>Line Follower Activity</vt:lpstr>
      <vt:lpstr>Line Follower Challenge Solution</vt:lpstr>
      <vt:lpstr>Line Follower Challenge Solution</vt:lpstr>
      <vt:lpstr>Line Follower Challenge Solution</vt:lpstr>
      <vt:lpstr>Line Follower Challenge Solution</vt:lpstr>
      <vt:lpstr>Line Follower Challenge Solution</vt:lpstr>
      <vt:lpstr>Line Follower Challenge Solution</vt:lpstr>
      <vt:lpstr>Line Follower Challenge Solution</vt:lpstr>
      <vt:lpstr>Line Follower Challenge Solution</vt:lpstr>
      <vt:lpstr>Troubleshooting Tips</vt:lpstr>
      <vt:lpstr>Post-Activity Quiz</vt:lpstr>
      <vt:lpstr>Post-Activity Quiz Answers </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Sukovich</dc:creator>
  <cp:lastModifiedBy>Ellen Sukovich</cp:lastModifiedBy>
  <cp:revision>42</cp:revision>
  <dcterms:modified xsi:type="dcterms:W3CDTF">2026-06-22T18:07:43Z</dcterms:modified>
</cp:coreProperties>
</file>