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101" r:id="rId3"/>
  </p:sldMasterIdLst>
  <p:notesMasterIdLst>
    <p:notesMasterId r:id="rId28"/>
  </p:notesMasterIdLst>
  <p:handoutMasterIdLst>
    <p:handoutMasterId r:id="rId29"/>
  </p:handoutMasterIdLst>
  <p:sldIdLst>
    <p:sldId id="332" r:id="rId4"/>
    <p:sldId id="385" r:id="rId5"/>
    <p:sldId id="386" r:id="rId6"/>
    <p:sldId id="387" r:id="rId7"/>
    <p:sldId id="369" r:id="rId8"/>
    <p:sldId id="367" r:id="rId9"/>
    <p:sldId id="371" r:id="rId10"/>
    <p:sldId id="372" r:id="rId11"/>
    <p:sldId id="373" r:id="rId12"/>
    <p:sldId id="374" r:id="rId13"/>
    <p:sldId id="375" r:id="rId14"/>
    <p:sldId id="365" r:id="rId15"/>
    <p:sldId id="388" r:id="rId16"/>
    <p:sldId id="347" r:id="rId17"/>
    <p:sldId id="344" r:id="rId18"/>
    <p:sldId id="351" r:id="rId19"/>
    <p:sldId id="366" r:id="rId20"/>
    <p:sldId id="389" r:id="rId21"/>
    <p:sldId id="350" r:id="rId22"/>
    <p:sldId id="376" r:id="rId23"/>
    <p:sldId id="378" r:id="rId24"/>
    <p:sldId id="352" r:id="rId25"/>
    <p:sldId id="377" r:id="rId26"/>
    <p:sldId id="391" r:id="rId27"/>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974" autoAdjust="0"/>
    <p:restoredTop sz="87603" autoAdjust="0"/>
  </p:normalViewPr>
  <p:slideViewPr>
    <p:cSldViewPr snapToObjects="1">
      <p:cViewPr varScale="1">
        <p:scale>
          <a:sx n="38" d="100"/>
          <a:sy n="38" d="100"/>
        </p:scale>
        <p:origin x="904" y="52"/>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snapToObjects="1">
      <p:cViewPr varScale="1">
        <p:scale>
          <a:sx n="79" d="100"/>
          <a:sy n="79" d="100"/>
        </p:scale>
        <p:origin x="-1716"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fld id="{E4878647-801C-4B31-875A-475B6C0D954C}" type="datetimeFigureOut">
              <a:rPr lang="en-US"/>
              <a:pPr>
                <a:defRPr/>
              </a:pPr>
              <a:t>5/21/2017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mn-ea"/>
                <a:cs typeface="+mn-cs"/>
              </a:defRPr>
            </a:lvl1pPr>
          </a:lstStyle>
          <a:p>
            <a:pPr>
              <a:defRPr/>
            </a:pPr>
            <a:r>
              <a:rPr lang="en-US"/>
              <a:t>Center for Computational Neurobiology, University of Missouri</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D85C39A-C4B1-4538-9E60-AF86410E3DBC}" type="slidenum">
              <a:rPr lang="en-US"/>
              <a:pPr>
                <a:defRPr/>
              </a:pPr>
              <a:t>‹#›</a:t>
            </a:fld>
            <a:endParaRPr lang="en-US"/>
          </a:p>
        </p:txBody>
      </p:sp>
    </p:spTree>
    <p:extLst>
      <p:ext uri="{BB962C8B-B14F-4D97-AF65-F5344CB8AC3E}">
        <p14:creationId xmlns:p14="http://schemas.microsoft.com/office/powerpoint/2010/main" val="7075042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defRPr>
            </a:lvl1pPr>
          </a:lstStyle>
          <a:p>
            <a:pPr>
              <a:defRPr/>
            </a:pPr>
            <a:fld id="{57F8BC40-DF5B-433D-9C86-C99136C5C4A8}" type="datetimeFigureOut">
              <a:rPr lang="en-US"/>
              <a:pPr>
                <a:defRPr/>
              </a:pPr>
              <a:t>5/21/2017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r>
              <a:rPr lang="en-US"/>
              <a:t>Center for Computational Neurobiology, University of Missouri</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F41C82C0-B052-4C4E-99FE-97DEA3FB1F81}" type="slidenum">
              <a:rPr lang="en-US"/>
              <a:pPr>
                <a:defRPr/>
              </a:pPr>
              <a:t>‹#›</a:t>
            </a:fld>
            <a:endParaRPr lang="en-US"/>
          </a:p>
        </p:txBody>
      </p:sp>
    </p:spTree>
    <p:extLst>
      <p:ext uri="{BB962C8B-B14F-4D97-AF65-F5344CB8AC3E}">
        <p14:creationId xmlns:p14="http://schemas.microsoft.com/office/powerpoint/2010/main" val="3956486501"/>
      </p:ext>
    </p:extLst>
  </p:cSld>
  <p:clrMap bg1="lt1" tx1="dk1" bg2="lt2" tx2="dk2" accent1="accent1" accent2="accent2" accent3="accent3" accent4="accent4" accent5="accent5" accent6="accent6" hlink="hlink" folHlink="folHlink"/>
  <p:hf hd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commons.wikimedia.org/wiki/File:Blindfoldlowres.gif"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www.ncparks.gov/Visit/parks/hari/pics/harp_maze.jpg"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ea typeface="ＭＳ Ｐゴシック" panose="020B0600070205080204" pitchFamily="34" charset="-128"/>
              </a:rPr>
              <a:t>Maze Challenge activity &gt; TeachEngineering.org</a:t>
            </a:r>
          </a:p>
          <a:p>
            <a:r>
              <a:rPr lang="en-US" dirty="0">
                <a:ea typeface="ＭＳ Ｐゴシック" panose="020B0600070205080204" pitchFamily="34" charset="-128"/>
              </a:rPr>
              <a:t>Image source: Microsoft clipart at http://office.microsoft.com/en-us/images/results.aspx?qu=maze&amp;ex=1#ai:MC900299145|mt:1,2|</a:t>
            </a:r>
          </a:p>
        </p:txBody>
      </p:sp>
      <p:sp>
        <p:nvSpPr>
          <p:cNvPr id="4" name="Footer Placeholder 3"/>
          <p:cNvSpPr>
            <a:spLocks noGrp="1"/>
          </p:cNvSpPr>
          <p:nvPr>
            <p:ph type="ftr" sz="quarter" idx="4"/>
          </p:nvPr>
        </p:nvSpPr>
        <p:spPr/>
        <p:txBody>
          <a:bodyPr/>
          <a:lstStyle/>
          <a:p>
            <a:pPr>
              <a:defRPr/>
            </a:pPr>
            <a:r>
              <a:rPr lang="en-US"/>
              <a:t>Center for Computational Neurobiology, University of Missouri</a:t>
            </a:r>
          </a:p>
        </p:txBody>
      </p:sp>
      <p:sp>
        <p:nvSpPr>
          <p:cNvPr id="92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4C48A2A3-B5A5-4B81-9150-A0495A7CE71B}" type="slidenum">
              <a:rPr lang="en-US">
                <a:latin typeface="Calibri" panose="020F0502020204030204" pitchFamily="34" charset="0"/>
              </a:rPr>
              <a:pPr/>
              <a:t>1</a:t>
            </a:fld>
            <a:endParaRPr lang="en-US">
              <a:latin typeface="Calibri" panose="020F0502020204030204" pitchFamily="34" charset="0"/>
            </a:endParaRPr>
          </a:p>
        </p:txBody>
      </p:sp>
    </p:spTree>
    <p:extLst>
      <p:ext uri="{BB962C8B-B14F-4D97-AF65-F5344CB8AC3E}">
        <p14:creationId xmlns:p14="http://schemas.microsoft.com/office/powerpoint/2010/main" val="41095457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a:ea typeface="ＭＳ Ｐゴシック" panose="020B0600070205080204" pitchFamily="34" charset="-128"/>
            </a:endParaRPr>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EAB1F6B2-67C2-4E9A-8F25-42913C133F79}" type="slidenum">
              <a:rPr lang="en-US" altLang="en-US"/>
              <a:pPr>
                <a:spcBef>
                  <a:spcPct val="0"/>
                </a:spcBef>
              </a:pPr>
              <a:t>17</a:t>
            </a:fld>
            <a:endParaRPr lang="en-US" altLang="en-US"/>
          </a:p>
        </p:txBody>
      </p:sp>
      <p:sp>
        <p:nvSpPr>
          <p:cNvPr id="5" name="Footer Placeholder 4"/>
          <p:cNvSpPr>
            <a:spLocks noGrp="1"/>
          </p:cNvSpPr>
          <p:nvPr>
            <p:ph type="ftr" sz="quarter" idx="4"/>
          </p:nvPr>
        </p:nvSpPr>
        <p:spPr/>
        <p:txBody>
          <a:bodyPr/>
          <a:lstStyle/>
          <a:p>
            <a:pPr>
              <a:defRPr/>
            </a:pPr>
            <a:r>
              <a:rPr lang="en-US"/>
              <a:t>Center for Computational Neurobiology, University of Missouri</a:t>
            </a:r>
          </a:p>
        </p:txBody>
      </p:sp>
    </p:spTree>
    <p:extLst>
      <p:ext uri="{BB962C8B-B14F-4D97-AF65-F5344CB8AC3E}">
        <p14:creationId xmlns:p14="http://schemas.microsoft.com/office/powerpoint/2010/main" val="2970029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a:ea typeface="ＭＳ Ｐゴシック" panose="020B0600070205080204" pitchFamily="34" charset="-128"/>
            </a:endParaRPr>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082DA947-581E-48AF-B7DF-CBE8A65988F0}" type="slidenum">
              <a:rPr lang="en-US" altLang="en-US"/>
              <a:pPr>
                <a:spcBef>
                  <a:spcPct val="0"/>
                </a:spcBef>
              </a:pPr>
              <a:t>18</a:t>
            </a:fld>
            <a:endParaRPr lang="en-US" altLang="en-US"/>
          </a:p>
        </p:txBody>
      </p:sp>
      <p:sp>
        <p:nvSpPr>
          <p:cNvPr id="5" name="Footer Placeholder 4"/>
          <p:cNvSpPr>
            <a:spLocks noGrp="1"/>
          </p:cNvSpPr>
          <p:nvPr>
            <p:ph type="ftr" sz="quarter" idx="4"/>
          </p:nvPr>
        </p:nvSpPr>
        <p:spPr/>
        <p:txBody>
          <a:bodyPr/>
          <a:lstStyle/>
          <a:p>
            <a:pPr>
              <a:defRPr/>
            </a:pPr>
            <a:r>
              <a:rPr lang="en-US"/>
              <a:t>Center for Computational Neurobiology, University of Missouri</a:t>
            </a:r>
          </a:p>
        </p:txBody>
      </p:sp>
    </p:spTree>
    <p:extLst>
      <p:ext uri="{BB962C8B-B14F-4D97-AF65-F5344CB8AC3E}">
        <p14:creationId xmlns:p14="http://schemas.microsoft.com/office/powerpoint/2010/main" val="21979503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US" dirty="0">
                <a:ea typeface="ＭＳ Ｐゴシック" panose="020B0600070205080204" pitchFamily="34" charset="-128"/>
              </a:rPr>
              <a:t>Image source: Microsoft clipart at http://office.microsoft.com/en-us/images/results.aspx?qu=maze&amp;ex=1#ai:MC900299145|mt:1,2|</a:t>
            </a:r>
          </a:p>
          <a:p>
            <a:endParaRPr lang="en-US" dirty="0"/>
          </a:p>
        </p:txBody>
      </p:sp>
      <p:sp>
        <p:nvSpPr>
          <p:cNvPr id="4" name="Footer Placeholder 3"/>
          <p:cNvSpPr>
            <a:spLocks noGrp="1"/>
          </p:cNvSpPr>
          <p:nvPr>
            <p:ph type="ftr" sz="quarter" idx="10"/>
          </p:nvPr>
        </p:nvSpPr>
        <p:spPr/>
        <p:txBody>
          <a:bodyPr/>
          <a:lstStyle/>
          <a:p>
            <a:pPr>
              <a:defRPr/>
            </a:pPr>
            <a:r>
              <a:rPr lang="en-US"/>
              <a:t>Center for Computational Neurobiology, University of Missouri</a:t>
            </a:r>
          </a:p>
        </p:txBody>
      </p:sp>
      <p:sp>
        <p:nvSpPr>
          <p:cNvPr id="5" name="Slide Number Placeholder 4"/>
          <p:cNvSpPr>
            <a:spLocks noGrp="1"/>
          </p:cNvSpPr>
          <p:nvPr>
            <p:ph type="sldNum" sz="quarter" idx="11"/>
          </p:nvPr>
        </p:nvSpPr>
        <p:spPr/>
        <p:txBody>
          <a:bodyPr/>
          <a:lstStyle/>
          <a:p>
            <a:pPr>
              <a:defRPr/>
            </a:pPr>
            <a:fld id="{F41C82C0-B052-4C4E-99FE-97DEA3FB1F81}" type="slidenum">
              <a:rPr lang="en-US" smtClean="0"/>
              <a:pPr>
                <a:defRPr/>
              </a:pPr>
              <a:t>24</a:t>
            </a:fld>
            <a:endParaRPr lang="en-US"/>
          </a:p>
        </p:txBody>
      </p:sp>
    </p:spTree>
    <p:extLst>
      <p:ext uri="{BB962C8B-B14F-4D97-AF65-F5344CB8AC3E}">
        <p14:creationId xmlns:p14="http://schemas.microsoft.com/office/powerpoint/2010/main" val="1400797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a:ea typeface="ＭＳ Ｐゴシック" panose="020B0600070205080204" pitchFamily="34" charset="-128"/>
            </a:endParaRPr>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E517A48B-A1FC-4BDE-827F-FBDD23B31757}" type="slidenum">
              <a:rPr lang="en-US" altLang="en-US"/>
              <a:pPr>
                <a:spcBef>
                  <a:spcPct val="0"/>
                </a:spcBef>
              </a:pPr>
              <a:t>2</a:t>
            </a:fld>
            <a:endParaRPr lang="en-US" altLang="en-US"/>
          </a:p>
        </p:txBody>
      </p:sp>
      <p:sp>
        <p:nvSpPr>
          <p:cNvPr id="5" name="Footer Placeholder 4"/>
          <p:cNvSpPr>
            <a:spLocks noGrp="1"/>
          </p:cNvSpPr>
          <p:nvPr>
            <p:ph type="ftr" sz="quarter" idx="4"/>
          </p:nvPr>
        </p:nvSpPr>
        <p:spPr/>
        <p:txBody>
          <a:bodyPr/>
          <a:lstStyle/>
          <a:p>
            <a:pPr>
              <a:defRPr/>
            </a:pPr>
            <a:r>
              <a:rPr lang="en-US"/>
              <a:t>Center for Computational Neurobiology, University of Missouri</a:t>
            </a:r>
          </a:p>
        </p:txBody>
      </p:sp>
    </p:spTree>
    <p:extLst>
      <p:ext uri="{BB962C8B-B14F-4D97-AF65-F5344CB8AC3E}">
        <p14:creationId xmlns:p14="http://schemas.microsoft.com/office/powerpoint/2010/main" val="1060780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a:ea typeface="ＭＳ Ｐゴシック" panose="020B0600070205080204" pitchFamily="34" charset="-128"/>
            </a:endParaRPr>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B259B8DE-847E-496B-AB1C-729B3170FA2D}" type="slidenum">
              <a:rPr lang="en-US" altLang="en-US"/>
              <a:pPr>
                <a:spcBef>
                  <a:spcPct val="0"/>
                </a:spcBef>
              </a:pPr>
              <a:t>3</a:t>
            </a:fld>
            <a:endParaRPr lang="en-US" altLang="en-US"/>
          </a:p>
        </p:txBody>
      </p:sp>
      <p:sp>
        <p:nvSpPr>
          <p:cNvPr id="5" name="Footer Placeholder 4"/>
          <p:cNvSpPr>
            <a:spLocks noGrp="1"/>
          </p:cNvSpPr>
          <p:nvPr>
            <p:ph type="ftr" sz="quarter" idx="4"/>
          </p:nvPr>
        </p:nvSpPr>
        <p:spPr/>
        <p:txBody>
          <a:bodyPr/>
          <a:lstStyle/>
          <a:p>
            <a:pPr>
              <a:defRPr/>
            </a:pPr>
            <a:r>
              <a:rPr lang="en-US"/>
              <a:t>Center for Computational Neurobiology, University of Missouri</a:t>
            </a:r>
          </a:p>
        </p:txBody>
      </p:sp>
    </p:spTree>
    <p:extLst>
      <p:ext uri="{BB962C8B-B14F-4D97-AF65-F5344CB8AC3E}">
        <p14:creationId xmlns:p14="http://schemas.microsoft.com/office/powerpoint/2010/main" val="281573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s-PY" altLang="en-US">
                <a:ea typeface="ＭＳ Ｐゴシック" panose="020B0600070205080204" pitchFamily="34" charset="-128"/>
              </a:rPr>
              <a:t>Day 1: 50 minutes</a:t>
            </a:r>
          </a:p>
        </p:txBody>
      </p:sp>
      <p:sp>
        <p:nvSpPr>
          <p:cNvPr id="1536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B540A944-6D92-4728-92A4-FC9C365D2D87}" type="slidenum">
              <a:rPr lang="en-US" altLang="en-US"/>
              <a:pPr>
                <a:spcBef>
                  <a:spcPct val="0"/>
                </a:spcBef>
              </a:pPr>
              <a:t>4</a:t>
            </a:fld>
            <a:endParaRPr lang="en-US" altLang="en-US"/>
          </a:p>
        </p:txBody>
      </p:sp>
    </p:spTree>
    <p:extLst>
      <p:ext uri="{BB962C8B-B14F-4D97-AF65-F5344CB8AC3E}">
        <p14:creationId xmlns:p14="http://schemas.microsoft.com/office/powerpoint/2010/main" val="2434027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ea typeface="ＭＳ Ｐゴシック" panose="020B0600070205080204" pitchFamily="34" charset="-128"/>
            </a:endParaRPr>
          </a:p>
        </p:txBody>
      </p:sp>
      <p:sp>
        <p:nvSpPr>
          <p:cNvPr id="4" name="Footer Placeholder 3"/>
          <p:cNvSpPr>
            <a:spLocks noGrp="1"/>
          </p:cNvSpPr>
          <p:nvPr>
            <p:ph type="ftr" sz="quarter" idx="4"/>
          </p:nvPr>
        </p:nvSpPr>
        <p:spPr/>
        <p:txBody>
          <a:bodyPr/>
          <a:lstStyle/>
          <a:p>
            <a:pPr>
              <a:defRPr/>
            </a:pPr>
            <a:r>
              <a:rPr lang="en-US"/>
              <a:t>Center for Computational Neurobiology, University of Missouri</a:t>
            </a:r>
          </a:p>
        </p:txBody>
      </p:sp>
      <p:sp>
        <p:nvSpPr>
          <p:cNvPr id="184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AE22ADB2-AF07-4178-8617-A13C3BA906CC}" type="slidenum">
              <a:rPr lang="en-US" altLang="en-US"/>
              <a:pPr>
                <a:spcBef>
                  <a:spcPct val="0"/>
                </a:spcBef>
              </a:pPr>
              <a:t>6</a:t>
            </a:fld>
            <a:endParaRPr lang="en-US" altLang="en-US"/>
          </a:p>
        </p:txBody>
      </p:sp>
    </p:spTree>
    <p:extLst>
      <p:ext uri="{BB962C8B-B14F-4D97-AF65-F5344CB8AC3E}">
        <p14:creationId xmlns:p14="http://schemas.microsoft.com/office/powerpoint/2010/main" val="6937990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of blindfolded</a:t>
            </a:r>
            <a:r>
              <a:rPr lang="en-US" baseline="0" dirty="0"/>
              <a:t> boy image: Microsoft clipart: http://office.microsoft.com/en-us/images/results.aspx?qu=blindfolded&amp;ex=1#ai:MC900347187| </a:t>
            </a:r>
            <a:endParaRPr lang="en-US" dirty="0"/>
          </a:p>
        </p:txBody>
      </p:sp>
      <p:sp>
        <p:nvSpPr>
          <p:cNvPr id="4" name="Footer Placeholder 3"/>
          <p:cNvSpPr>
            <a:spLocks noGrp="1"/>
          </p:cNvSpPr>
          <p:nvPr>
            <p:ph type="ftr" sz="quarter" idx="10"/>
          </p:nvPr>
        </p:nvSpPr>
        <p:spPr/>
        <p:txBody>
          <a:bodyPr/>
          <a:lstStyle/>
          <a:p>
            <a:pPr>
              <a:defRPr/>
            </a:pPr>
            <a:r>
              <a:rPr lang="en-US"/>
              <a:t>Center for Computational Neurobiology, University of Missouri</a:t>
            </a:r>
          </a:p>
        </p:txBody>
      </p:sp>
      <p:sp>
        <p:nvSpPr>
          <p:cNvPr id="5" name="Slide Number Placeholder 4"/>
          <p:cNvSpPr>
            <a:spLocks noGrp="1"/>
          </p:cNvSpPr>
          <p:nvPr>
            <p:ph type="sldNum" sz="quarter" idx="11"/>
          </p:nvPr>
        </p:nvSpPr>
        <p:spPr/>
        <p:txBody>
          <a:bodyPr/>
          <a:lstStyle/>
          <a:p>
            <a:pPr>
              <a:defRPr/>
            </a:pPr>
            <a:fld id="{F41C82C0-B052-4C4E-99FE-97DEA3FB1F81}" type="slidenum">
              <a:rPr lang="en-US" smtClean="0"/>
              <a:pPr>
                <a:defRPr/>
              </a:pPr>
              <a:t>7</a:t>
            </a:fld>
            <a:endParaRPr lang="en-US"/>
          </a:p>
        </p:txBody>
      </p:sp>
    </p:spTree>
    <p:extLst>
      <p:ext uri="{BB962C8B-B14F-4D97-AF65-F5344CB8AC3E}">
        <p14:creationId xmlns:p14="http://schemas.microsoft.com/office/powerpoint/2010/main" val="8297123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US" dirty="0"/>
              <a:t>Images sources:</a:t>
            </a:r>
            <a:r>
              <a:rPr lang="en-US" sz="1200" kern="1200" dirty="0">
                <a:solidFill>
                  <a:schemeClr val="tx1"/>
                </a:solidFill>
                <a:effectLst/>
                <a:latin typeface="+mn-lt"/>
                <a:ea typeface="ＭＳ Ｐゴシック" charset="0"/>
                <a:cs typeface="ＭＳ Ｐゴシック" charset="0"/>
              </a:rPr>
              <a:t> (left) 2005 </a:t>
            </a:r>
            <a:r>
              <a:rPr lang="en-US" sz="1200" kern="1200" dirty="0" err="1">
                <a:solidFill>
                  <a:schemeClr val="tx1"/>
                </a:solidFill>
                <a:effectLst/>
                <a:latin typeface="+mn-lt"/>
                <a:ea typeface="ＭＳ Ｐゴシック" charset="0"/>
                <a:cs typeface="ＭＳ Ｐゴシック" charset="0"/>
              </a:rPr>
              <a:t>Tracee</a:t>
            </a:r>
            <a:r>
              <a:rPr lang="en-US" sz="1200" kern="1200" dirty="0">
                <a:solidFill>
                  <a:schemeClr val="tx1"/>
                </a:solidFill>
                <a:effectLst/>
                <a:latin typeface="+mn-lt"/>
                <a:ea typeface="ＭＳ Ｐゴシック" charset="0"/>
                <a:cs typeface="ＭＳ Ｐゴシック" charset="0"/>
              </a:rPr>
              <a:t> L. Jackson, U.S. Marine Corps via Wikimedia Commons </a:t>
            </a:r>
            <a:r>
              <a:rPr lang="en-US" sz="1200" u="sng" kern="1200" dirty="0">
                <a:solidFill>
                  <a:schemeClr val="tx1"/>
                </a:solidFill>
                <a:effectLst/>
                <a:latin typeface="+mn-lt"/>
                <a:ea typeface="ＭＳ Ｐゴシック" charset="0"/>
                <a:cs typeface="ＭＳ Ｐゴシック" charset="0"/>
                <a:hlinkClick r:id="rId3"/>
              </a:rPr>
              <a:t>http://commons.wikimedia.org/wiki/File:Blindfoldlowres.gif</a:t>
            </a:r>
            <a:r>
              <a:rPr lang="en-US" sz="1200" kern="1200" dirty="0">
                <a:solidFill>
                  <a:schemeClr val="tx1"/>
                </a:solidFill>
                <a:effectLst/>
                <a:latin typeface="+mn-lt"/>
                <a:ea typeface="ＭＳ Ｐゴシック" charset="0"/>
                <a:cs typeface="ＭＳ Ｐゴシック" charset="0"/>
              </a:rPr>
              <a:t>; (middle) GK-12 Program, Computational Neurobiology Center, College of Engineering, University of Missouri; (right) North Carolina State Parks </a:t>
            </a:r>
            <a:r>
              <a:rPr lang="en-US" sz="1200" u="sng" kern="1200" dirty="0">
                <a:solidFill>
                  <a:schemeClr val="tx1"/>
                </a:solidFill>
                <a:effectLst/>
                <a:latin typeface="+mn-lt"/>
                <a:ea typeface="ＭＳ Ｐゴシック" charset="0"/>
                <a:cs typeface="ＭＳ Ｐゴシック" charset="0"/>
                <a:hlinkClick r:id="rId4"/>
              </a:rPr>
              <a:t>http://www.ncparks.gov/Visit/parks/hari/pics/harp_maze.jpg</a:t>
            </a:r>
            <a:endParaRPr lang="en-US" sz="1200" kern="1200" dirty="0">
              <a:solidFill>
                <a:schemeClr val="tx1"/>
              </a:solidFill>
              <a:effectLst/>
              <a:latin typeface="+mn-lt"/>
              <a:ea typeface="ＭＳ Ｐゴシック" charset="0"/>
              <a:cs typeface="ＭＳ Ｐゴシック" charset="0"/>
            </a:endParaRPr>
          </a:p>
        </p:txBody>
      </p:sp>
      <p:sp>
        <p:nvSpPr>
          <p:cNvPr id="4" name="Footer Placeholder 3"/>
          <p:cNvSpPr>
            <a:spLocks noGrp="1"/>
          </p:cNvSpPr>
          <p:nvPr>
            <p:ph type="ftr" sz="quarter" idx="10"/>
          </p:nvPr>
        </p:nvSpPr>
        <p:spPr/>
        <p:txBody>
          <a:bodyPr/>
          <a:lstStyle/>
          <a:p>
            <a:pPr>
              <a:defRPr/>
            </a:pPr>
            <a:r>
              <a:rPr lang="en-US"/>
              <a:t>Center for Computational Neurobiology, University of Missouri</a:t>
            </a:r>
          </a:p>
        </p:txBody>
      </p:sp>
      <p:sp>
        <p:nvSpPr>
          <p:cNvPr id="5" name="Slide Number Placeholder 4"/>
          <p:cNvSpPr>
            <a:spLocks noGrp="1"/>
          </p:cNvSpPr>
          <p:nvPr>
            <p:ph type="sldNum" sz="quarter" idx="11"/>
          </p:nvPr>
        </p:nvSpPr>
        <p:spPr/>
        <p:txBody>
          <a:bodyPr/>
          <a:lstStyle/>
          <a:p>
            <a:pPr>
              <a:defRPr/>
            </a:pPr>
            <a:fld id="{F41C82C0-B052-4C4E-99FE-97DEA3FB1F81}" type="slidenum">
              <a:rPr lang="en-US" smtClean="0"/>
              <a:pPr>
                <a:defRPr/>
              </a:pPr>
              <a:t>10</a:t>
            </a:fld>
            <a:endParaRPr lang="en-US"/>
          </a:p>
        </p:txBody>
      </p:sp>
    </p:spTree>
    <p:extLst>
      <p:ext uri="{BB962C8B-B14F-4D97-AF65-F5344CB8AC3E}">
        <p14:creationId xmlns:p14="http://schemas.microsoft.com/office/powerpoint/2010/main" val="22365808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r>
              <a:rPr lang="en-US"/>
              <a:t>Center for Computational Neurobiology, University of Missouri</a:t>
            </a:r>
          </a:p>
        </p:txBody>
      </p:sp>
      <p:sp>
        <p:nvSpPr>
          <p:cNvPr id="5" name="Slide Number Placeholder 4"/>
          <p:cNvSpPr>
            <a:spLocks noGrp="1"/>
          </p:cNvSpPr>
          <p:nvPr>
            <p:ph type="sldNum" sz="quarter" idx="11"/>
          </p:nvPr>
        </p:nvSpPr>
        <p:spPr/>
        <p:txBody>
          <a:bodyPr/>
          <a:lstStyle/>
          <a:p>
            <a:pPr>
              <a:defRPr/>
            </a:pPr>
            <a:fld id="{F41C82C0-B052-4C4E-99FE-97DEA3FB1F81}" type="slidenum">
              <a:rPr lang="en-US" smtClean="0"/>
              <a:pPr>
                <a:defRPr/>
              </a:pPr>
              <a:t>11</a:t>
            </a:fld>
            <a:endParaRPr lang="en-US"/>
          </a:p>
        </p:txBody>
      </p:sp>
    </p:spTree>
    <p:extLst>
      <p:ext uri="{BB962C8B-B14F-4D97-AF65-F5344CB8AC3E}">
        <p14:creationId xmlns:p14="http://schemas.microsoft.com/office/powerpoint/2010/main" val="4891778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ea typeface="ＭＳ Ｐゴシック" panose="020B0600070205080204" pitchFamily="34" charset="-128"/>
              </a:rPr>
              <a:t>Feel free to modify the maze dimensions as makes sense for your class.</a:t>
            </a:r>
          </a:p>
        </p:txBody>
      </p:sp>
      <p:sp>
        <p:nvSpPr>
          <p:cNvPr id="4" name="Footer Placeholder 3"/>
          <p:cNvSpPr>
            <a:spLocks noGrp="1"/>
          </p:cNvSpPr>
          <p:nvPr>
            <p:ph type="ftr" sz="quarter" idx="4"/>
          </p:nvPr>
        </p:nvSpPr>
        <p:spPr/>
        <p:txBody>
          <a:bodyPr/>
          <a:lstStyle/>
          <a:p>
            <a:pPr>
              <a:defRPr/>
            </a:pPr>
            <a:r>
              <a:rPr lang="en-US"/>
              <a:t>Center for Computational Neurobiology, University of Missouri</a:t>
            </a:r>
          </a:p>
        </p:txBody>
      </p:sp>
      <p:sp>
        <p:nvSpPr>
          <p:cNvPr id="276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A879A902-5B4B-4B6A-B9D0-8098111BF271}" type="slidenum">
              <a:rPr lang="en-US">
                <a:latin typeface="Calibri" panose="020F0502020204030204" pitchFamily="34" charset="0"/>
              </a:rPr>
              <a:pPr/>
              <a:t>14</a:t>
            </a:fld>
            <a:endParaRPr lang="en-US">
              <a:latin typeface="Calibri" panose="020F0502020204030204" pitchFamily="34" charset="0"/>
            </a:endParaRPr>
          </a:p>
        </p:txBody>
      </p:sp>
    </p:spTree>
    <p:extLst>
      <p:ext uri="{BB962C8B-B14F-4D97-AF65-F5344CB8AC3E}">
        <p14:creationId xmlns:p14="http://schemas.microsoft.com/office/powerpoint/2010/main" val="359744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eaLnBrk="1" hangingPunct="1">
              <a:defRPr/>
            </a:pPr>
            <a:endParaRPr lang="en-US">
              <a:latin typeface="Arial" charset="0"/>
              <a:ea typeface="+mn-ea"/>
            </a:endParaRPr>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eaLnBrk="1" hangingPunct="1">
              <a:defRPr/>
            </a:pPr>
            <a:endParaRPr lang="en-US">
              <a:latin typeface="Arial" charset="0"/>
              <a:ea typeface="+mn-ea"/>
            </a:endParaRPr>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a:latin typeface="Arial" charset="0"/>
              <a:ea typeface="+mn-ea"/>
            </a:endParaRPr>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eaLnBrk="1" hangingPunct="1">
              <a:defRPr/>
            </a:pPr>
            <a:endParaRPr lang="en-US">
              <a:latin typeface="Arial" charset="0"/>
              <a:ea typeface="+mn-ea"/>
            </a:endParaRPr>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a:latin typeface="Arial" charset="0"/>
              <a:ea typeface="+mn-ea"/>
            </a:endParaRPr>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hangingPunct="1">
              <a:defRPr/>
            </a:pPr>
            <a:endParaRPr lang="en-US">
              <a:latin typeface="Arial" charset="0"/>
              <a:ea typeface="+mn-ea"/>
            </a:endParaRPr>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8" name="Title 7"/>
          <p:cNvSpPr>
            <a:spLocks noGrp="1"/>
          </p:cNvSpPr>
          <p:nvPr>
            <p:ph type="ctrTitle"/>
          </p:nvPr>
        </p:nvSpPr>
        <p:spPr>
          <a:xfrm>
            <a:off x="2285999" y="3124200"/>
            <a:ext cx="6430963" cy="1894362"/>
          </a:xfrm>
        </p:spPr>
        <p:txBody>
          <a:bodyPr>
            <a:noAutofit/>
          </a:bodyPr>
          <a:lstStyle>
            <a:lvl1pPr>
              <a:defRPr sz="6000" b="1" cap="none" baseline="0">
                <a:latin typeface="Calibri" panose="020F0502020204030204" pitchFamily="34" charset="0"/>
              </a:defRPr>
            </a:lvl1pPr>
          </a:lstStyle>
          <a:p>
            <a:r>
              <a:rPr lang="en-US" dirty="0"/>
              <a:t>Click to edit Master title style</a:t>
            </a:r>
          </a:p>
        </p:txBody>
      </p:sp>
      <p:sp>
        <p:nvSpPr>
          <p:cNvPr id="9" name="Subtitle 8"/>
          <p:cNvSpPr>
            <a:spLocks noGrp="1"/>
          </p:cNvSpPr>
          <p:nvPr>
            <p:ph type="subTitle" idx="1"/>
          </p:nvPr>
        </p:nvSpPr>
        <p:spPr>
          <a:xfrm>
            <a:off x="2285999" y="5003322"/>
            <a:ext cx="6472237"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fld id="{AC75A11D-2EFB-4786-BF2C-08668A958346}" type="datetime1">
              <a:rPr lang="en-US"/>
              <a:pPr>
                <a:defRPr/>
              </a:pPr>
              <a:t>5/21/2017</a:t>
            </a:fld>
            <a:endParaRPr lang="en-US"/>
          </a:p>
        </p:txBody>
      </p:sp>
      <p:sp>
        <p:nvSpPr>
          <p:cNvPr id="23" name="Slide Number Placeholder 28"/>
          <p:cNvSpPr>
            <a:spLocks noGrp="1"/>
          </p:cNvSpPr>
          <p:nvPr>
            <p:ph type="sldNum" sz="quarter" idx="11"/>
          </p:nvPr>
        </p:nvSpPr>
        <p:spPr bwMode="auto">
          <a:xfrm>
            <a:off x="1325563" y="4929188"/>
            <a:ext cx="609600" cy="517525"/>
          </a:xfrm>
        </p:spPr>
        <p:txBody>
          <a:bodyPr/>
          <a:lstStyle>
            <a:lvl1pPr>
              <a:defRPr smtClean="0"/>
            </a:lvl1pPr>
          </a:lstStyle>
          <a:p>
            <a:pPr>
              <a:defRPr/>
            </a:pPr>
            <a:fld id="{DCC74DC0-ECE8-4CB7-B50A-74661A1D4F98}" type="slidenum">
              <a:rPr lang="en-US"/>
              <a:pPr>
                <a:defRPr/>
              </a:pPr>
              <a:t>‹#›</a:t>
            </a:fld>
            <a:endParaRPr lang="en-US"/>
          </a:p>
        </p:txBody>
      </p:sp>
    </p:spTree>
    <p:extLst>
      <p:ext uri="{BB962C8B-B14F-4D97-AF65-F5344CB8AC3E}">
        <p14:creationId xmlns:p14="http://schemas.microsoft.com/office/powerpoint/2010/main" val="316954526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1E726EFD-9C57-4FEE-A28A-9ECEE9454E69}" type="datetime1">
              <a:rPr lang="en-US"/>
              <a:pPr>
                <a:defRPr/>
              </a:pPr>
              <a:t>5/21/2017</a:t>
            </a:fld>
            <a:endParaRPr lang="en-US"/>
          </a:p>
        </p:txBody>
      </p:sp>
      <p:sp>
        <p:nvSpPr>
          <p:cNvPr id="5" name="Slide Number Placeholder 22"/>
          <p:cNvSpPr>
            <a:spLocks noGrp="1"/>
          </p:cNvSpPr>
          <p:nvPr>
            <p:ph type="sldNum" sz="quarter" idx="11"/>
          </p:nvPr>
        </p:nvSpPr>
        <p:spPr/>
        <p:txBody>
          <a:bodyPr/>
          <a:lstStyle>
            <a:lvl1pPr>
              <a:defRPr/>
            </a:lvl1pPr>
          </a:lstStyle>
          <a:p>
            <a:pPr>
              <a:defRPr/>
            </a:pPr>
            <a:fld id="{78652E9C-B823-4D62-BF21-E049A0A111B7}" type="slidenum">
              <a:rPr lang="en-US"/>
              <a:pPr>
                <a:defRPr/>
              </a:pPr>
              <a:t>‹#›</a:t>
            </a:fld>
            <a:endParaRPr lang="en-US"/>
          </a:p>
        </p:txBody>
      </p:sp>
    </p:spTree>
    <p:extLst>
      <p:ext uri="{BB962C8B-B14F-4D97-AF65-F5344CB8AC3E}">
        <p14:creationId xmlns:p14="http://schemas.microsoft.com/office/powerpoint/2010/main" val="91978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B877FA27-3356-4044-9ED2-351C79AAC0CC}" type="datetime1">
              <a:rPr lang="en-US"/>
              <a:pPr>
                <a:defRPr/>
              </a:pPr>
              <a:t>5/21/2017</a:t>
            </a:fld>
            <a:endParaRPr lang="en-US"/>
          </a:p>
        </p:txBody>
      </p:sp>
      <p:sp>
        <p:nvSpPr>
          <p:cNvPr id="5" name="Slide Number Placeholder 22"/>
          <p:cNvSpPr>
            <a:spLocks noGrp="1"/>
          </p:cNvSpPr>
          <p:nvPr>
            <p:ph type="sldNum" sz="quarter" idx="11"/>
          </p:nvPr>
        </p:nvSpPr>
        <p:spPr/>
        <p:txBody>
          <a:bodyPr/>
          <a:lstStyle>
            <a:lvl1pPr>
              <a:defRPr/>
            </a:lvl1pPr>
          </a:lstStyle>
          <a:p>
            <a:pPr>
              <a:defRPr/>
            </a:pPr>
            <a:fld id="{22D8F5C4-B3FE-4E4F-A06E-3C5375B95515}" type="slidenum">
              <a:rPr lang="en-US"/>
              <a:pPr>
                <a:defRPr/>
              </a:pPr>
              <a:t>‹#›</a:t>
            </a:fld>
            <a:endParaRPr lang="en-US"/>
          </a:p>
        </p:txBody>
      </p:sp>
    </p:spTree>
    <p:extLst>
      <p:ext uri="{BB962C8B-B14F-4D97-AF65-F5344CB8AC3E}">
        <p14:creationId xmlns:p14="http://schemas.microsoft.com/office/powerpoint/2010/main" val="690983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45438" cy="1143000"/>
          </a:xfrm>
        </p:spPr>
        <p:txBody>
          <a:bodyPr>
            <a:normAutofit/>
          </a:bodyPr>
          <a:lstStyle>
            <a:lvl1pPr>
              <a:defRPr sz="4400" b="1" cap="none" baseline="0">
                <a:latin typeface="Calibri" panose="020F0502020204030204" pitchFamily="34" charset="0"/>
              </a:defRPr>
            </a:lvl1pPr>
          </a:lstStyle>
          <a:p>
            <a:r>
              <a:rPr lang="en-US" dirty="0"/>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8A207E23-3EA8-432B-9521-2E85C521AC07}" type="datetime1">
              <a:rPr lang="en-US"/>
              <a:pPr>
                <a:defRPr/>
              </a:pPr>
              <a:t>5/21/2017</a:t>
            </a:fld>
            <a:endParaRPr lang="en-US"/>
          </a:p>
        </p:txBody>
      </p:sp>
      <p:sp>
        <p:nvSpPr>
          <p:cNvPr id="5" name="Slide Number Placeholder 22"/>
          <p:cNvSpPr>
            <a:spLocks noGrp="1"/>
          </p:cNvSpPr>
          <p:nvPr>
            <p:ph type="sldNum" sz="quarter" idx="11"/>
          </p:nvPr>
        </p:nvSpPr>
        <p:spPr/>
        <p:txBody>
          <a:bodyPr/>
          <a:lstStyle>
            <a:lvl1pPr>
              <a:defRPr/>
            </a:lvl1pPr>
          </a:lstStyle>
          <a:p>
            <a:pPr>
              <a:defRPr/>
            </a:pPr>
            <a:fld id="{665ACFA5-9ED1-499F-A688-FF6C36A635C5}" type="slidenum">
              <a:rPr lang="en-US"/>
              <a:pPr>
                <a:defRPr/>
              </a:pPr>
              <a:t>‹#›</a:t>
            </a:fld>
            <a:endParaRPr lang="en-US"/>
          </a:p>
        </p:txBody>
      </p:sp>
    </p:spTree>
    <p:extLst>
      <p:ext uri="{BB962C8B-B14F-4D97-AF65-F5344CB8AC3E}">
        <p14:creationId xmlns:p14="http://schemas.microsoft.com/office/powerpoint/2010/main" val="779669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eaLnBrk="1" hangingPunct="1">
              <a:defRPr/>
            </a:pPr>
            <a:endParaRPr lang="en-US">
              <a:latin typeface="Arial" charset="0"/>
              <a:ea typeface="+mn-ea"/>
            </a:endParaRPr>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eaLnBrk="1" hangingPunct="1">
              <a:defRPr/>
            </a:pPr>
            <a:endParaRPr lang="en-US">
              <a:latin typeface="Arial" charset="0"/>
              <a:ea typeface="+mn-ea"/>
            </a:endParaRPr>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a:latin typeface="Arial" charset="0"/>
              <a:ea typeface="+mn-ea"/>
            </a:endParaRPr>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eaLnBrk="1" hangingPunct="1">
              <a:defRPr/>
            </a:pPr>
            <a:endParaRPr lang="en-US">
              <a:latin typeface="Arial" charset="0"/>
              <a:ea typeface="+mn-ea"/>
            </a:endParaRPr>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a:latin typeface="Arial" charset="0"/>
              <a:ea typeface="+mn-ea"/>
            </a:endParaRPr>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hangingPunct="1">
              <a:defRPr/>
            </a:pPr>
            <a:endParaRPr lang="en-US">
              <a:latin typeface="Arial" charset="0"/>
              <a:ea typeface="+mn-ea"/>
            </a:endParaRPr>
          </a:p>
        </p:txBody>
      </p:sp>
      <p:sp>
        <p:nvSpPr>
          <p:cNvPr id="2" name="Title 1"/>
          <p:cNvSpPr>
            <a:spLocks noGrp="1"/>
          </p:cNvSpPr>
          <p:nvPr>
            <p:ph type="title"/>
          </p:nvPr>
        </p:nvSpPr>
        <p:spPr>
          <a:xfrm>
            <a:off x="2286000" y="2895600"/>
            <a:ext cx="6172200" cy="2053590"/>
          </a:xfrm>
        </p:spPr>
        <p:txBody>
          <a:bodyPr>
            <a:normAutofit/>
          </a:bodyPr>
          <a:lstStyle>
            <a:lvl1pPr algn="l">
              <a:buNone/>
              <a:defRPr sz="6000" b="1" cap="none" baseline="0">
                <a:latin typeface="Calibri" panose="020F0502020204030204" pitchFamily="34" charset="0"/>
              </a:defRPr>
            </a:lvl1pPr>
          </a:lstStyle>
          <a:p>
            <a:r>
              <a:rPr lang="en-US" dirty="0"/>
              <a:t>Click to edit Master title style</a:t>
            </a:r>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fld id="{D89A0A4D-1A64-4330-91A0-18A7F2AFFA0A}" type="datetime1">
              <a:rPr lang="en-US"/>
              <a:pPr>
                <a:defRPr/>
              </a:pPr>
              <a:t>5/21/2017</a:t>
            </a:fld>
            <a:endParaRPr lang="en-US"/>
          </a:p>
        </p:txBody>
      </p:sp>
      <p:sp>
        <p:nvSpPr>
          <p:cNvPr id="21" name="Slide Number Placeholder 5"/>
          <p:cNvSpPr>
            <a:spLocks noGrp="1"/>
          </p:cNvSpPr>
          <p:nvPr>
            <p:ph type="sldNum" sz="quarter" idx="11"/>
          </p:nvPr>
        </p:nvSpPr>
        <p:spPr bwMode="auto">
          <a:xfrm>
            <a:off x="1339850" y="4929188"/>
            <a:ext cx="609600" cy="517525"/>
          </a:xfrm>
        </p:spPr>
        <p:txBody>
          <a:bodyPr/>
          <a:lstStyle>
            <a:lvl1pPr>
              <a:defRPr smtClean="0"/>
            </a:lvl1pPr>
          </a:lstStyle>
          <a:p>
            <a:pPr>
              <a:defRPr/>
            </a:pPr>
            <a:fld id="{ADB89F50-36C4-433E-816C-21086A0E5205}" type="slidenum">
              <a:rPr lang="en-US"/>
              <a:pPr>
                <a:defRPr/>
              </a:pPr>
              <a:t>‹#›</a:t>
            </a:fld>
            <a:endParaRPr lang="en-US"/>
          </a:p>
        </p:txBody>
      </p:sp>
    </p:spTree>
    <p:extLst>
      <p:ext uri="{BB962C8B-B14F-4D97-AF65-F5344CB8AC3E}">
        <p14:creationId xmlns:p14="http://schemas.microsoft.com/office/powerpoint/2010/main" val="93888493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457200"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270248"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AB6B8208-50BD-4AEA-AE29-B072D33C7591}" type="datetime1">
              <a:rPr lang="en-US"/>
              <a:pPr>
                <a:defRPr/>
              </a:pPr>
              <a:t>5/21/2017</a:t>
            </a:fld>
            <a:endParaRPr lang="en-US"/>
          </a:p>
        </p:txBody>
      </p:sp>
      <p:sp>
        <p:nvSpPr>
          <p:cNvPr id="6" name="Slide Number Placeholder 22"/>
          <p:cNvSpPr>
            <a:spLocks noGrp="1"/>
          </p:cNvSpPr>
          <p:nvPr>
            <p:ph type="sldNum" sz="quarter" idx="11"/>
          </p:nvPr>
        </p:nvSpPr>
        <p:spPr/>
        <p:txBody>
          <a:bodyPr/>
          <a:lstStyle>
            <a:lvl1pPr>
              <a:defRPr/>
            </a:lvl1pPr>
          </a:lstStyle>
          <a:p>
            <a:pPr>
              <a:defRPr/>
            </a:pPr>
            <a:fld id="{82C6F779-F7AC-41A9-9EAD-32FA7A9D1048}" type="slidenum">
              <a:rPr lang="en-US"/>
              <a:pPr>
                <a:defRPr/>
              </a:pPr>
              <a:t>‹#›</a:t>
            </a:fld>
            <a:endParaRPr lang="en-US"/>
          </a:p>
        </p:txBody>
      </p:sp>
    </p:spTree>
    <p:extLst>
      <p:ext uri="{BB962C8B-B14F-4D97-AF65-F5344CB8AC3E}">
        <p14:creationId xmlns:p14="http://schemas.microsoft.com/office/powerpoint/2010/main" val="3807751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457200"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371975"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7" name="Date Placeholder 13"/>
          <p:cNvSpPr>
            <a:spLocks noGrp="1"/>
          </p:cNvSpPr>
          <p:nvPr>
            <p:ph type="dt" sz="half" idx="10"/>
          </p:nvPr>
        </p:nvSpPr>
        <p:spPr/>
        <p:txBody>
          <a:bodyPr/>
          <a:lstStyle>
            <a:lvl1pPr>
              <a:defRPr/>
            </a:lvl1pPr>
          </a:lstStyle>
          <a:p>
            <a:pPr>
              <a:defRPr/>
            </a:pPr>
            <a:fld id="{0D97DD92-F16D-4EDA-9045-32FCCFF2CEAC}" type="datetime1">
              <a:rPr lang="en-US"/>
              <a:pPr>
                <a:defRPr/>
              </a:pPr>
              <a:t>5/21/2017</a:t>
            </a:fld>
            <a:endParaRPr lang="en-US"/>
          </a:p>
        </p:txBody>
      </p:sp>
      <p:sp>
        <p:nvSpPr>
          <p:cNvPr id="8" name="Slide Number Placeholder 22"/>
          <p:cNvSpPr>
            <a:spLocks noGrp="1"/>
          </p:cNvSpPr>
          <p:nvPr>
            <p:ph type="sldNum" sz="quarter" idx="11"/>
          </p:nvPr>
        </p:nvSpPr>
        <p:spPr/>
        <p:txBody>
          <a:bodyPr/>
          <a:lstStyle>
            <a:lvl1pPr>
              <a:defRPr/>
            </a:lvl1pPr>
          </a:lstStyle>
          <a:p>
            <a:pPr>
              <a:defRPr/>
            </a:pPr>
            <a:fld id="{A6B6FD46-F9D7-4D44-996D-C09B2D81B3DC}" type="slidenum">
              <a:rPr lang="en-US"/>
              <a:pPr>
                <a:defRPr/>
              </a:pPr>
              <a:t>‹#›</a:t>
            </a:fld>
            <a:endParaRPr lang="en-US"/>
          </a:p>
        </p:txBody>
      </p:sp>
    </p:spTree>
    <p:extLst>
      <p:ext uri="{BB962C8B-B14F-4D97-AF65-F5344CB8AC3E}">
        <p14:creationId xmlns:p14="http://schemas.microsoft.com/office/powerpoint/2010/main" val="1731905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fld id="{2D9D103A-3919-40D9-B7C5-F07A2DFD7DB6}" type="datetime1">
              <a:rPr lang="en-US"/>
              <a:pPr>
                <a:defRPr/>
              </a:pPr>
              <a:t>5/21/2017</a:t>
            </a:fld>
            <a:endParaRPr lang="en-US"/>
          </a:p>
        </p:txBody>
      </p:sp>
      <p:sp>
        <p:nvSpPr>
          <p:cNvPr id="4" name="Slide Number Placeholder 22"/>
          <p:cNvSpPr>
            <a:spLocks noGrp="1"/>
          </p:cNvSpPr>
          <p:nvPr>
            <p:ph type="sldNum" sz="quarter" idx="11"/>
          </p:nvPr>
        </p:nvSpPr>
        <p:spPr/>
        <p:txBody>
          <a:bodyPr/>
          <a:lstStyle>
            <a:lvl1pPr>
              <a:defRPr/>
            </a:lvl1pPr>
          </a:lstStyle>
          <a:p>
            <a:pPr>
              <a:defRPr/>
            </a:pPr>
            <a:fld id="{101DE2B6-5954-479B-A4D5-14800D9521B1}" type="slidenum">
              <a:rPr lang="en-US"/>
              <a:pPr>
                <a:defRPr/>
              </a:pPr>
              <a:t>‹#›</a:t>
            </a:fld>
            <a:endParaRPr lang="en-US"/>
          </a:p>
        </p:txBody>
      </p:sp>
    </p:spTree>
    <p:extLst>
      <p:ext uri="{BB962C8B-B14F-4D97-AF65-F5344CB8AC3E}">
        <p14:creationId xmlns:p14="http://schemas.microsoft.com/office/powerpoint/2010/main" val="3916936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6CEAEF81-134C-465E-9548-9984CC44EA05}" type="datetime1">
              <a:rPr lang="en-US"/>
              <a:pPr>
                <a:defRPr/>
              </a:pPr>
              <a:t>5/21/2017</a:t>
            </a:fld>
            <a:endParaRPr lang="en-US"/>
          </a:p>
        </p:txBody>
      </p:sp>
      <p:sp>
        <p:nvSpPr>
          <p:cNvPr id="3" name="Slide Number Placeholder 22"/>
          <p:cNvSpPr>
            <a:spLocks noGrp="1"/>
          </p:cNvSpPr>
          <p:nvPr>
            <p:ph type="sldNum" sz="quarter" idx="11"/>
          </p:nvPr>
        </p:nvSpPr>
        <p:spPr/>
        <p:txBody>
          <a:bodyPr/>
          <a:lstStyle>
            <a:lvl1pPr>
              <a:defRPr/>
            </a:lvl1pPr>
          </a:lstStyle>
          <a:p>
            <a:pPr>
              <a:defRPr/>
            </a:pPr>
            <a:fld id="{8F2F51E2-D1CA-4591-A0BD-BCCBF050BF4C}" type="slidenum">
              <a:rPr lang="en-US"/>
              <a:pPr>
                <a:defRPr/>
              </a:pPr>
              <a:t>‹#›</a:t>
            </a:fld>
            <a:endParaRPr lang="en-US"/>
          </a:p>
        </p:txBody>
      </p:sp>
    </p:spTree>
    <p:extLst>
      <p:ext uri="{BB962C8B-B14F-4D97-AF65-F5344CB8AC3E}">
        <p14:creationId xmlns:p14="http://schemas.microsoft.com/office/powerpoint/2010/main" val="1046429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eaLnBrk="1" hangingPunct="1">
              <a:defRPr/>
            </a:pPr>
            <a:endParaRPr lang="en-US" dirty="0">
              <a:latin typeface="Arial" charset="0"/>
              <a:ea typeface="+mn-ea"/>
            </a:endParaRPr>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dirty="0">
              <a:latin typeface="Arial" charset="0"/>
              <a:ea typeface="+mn-ea"/>
            </a:endParaRPr>
          </a:p>
        </p:txBody>
      </p:sp>
      <p:sp>
        <p:nvSpPr>
          <p:cNvPr id="7" name="Straight Connector 16"/>
          <p:cNvSpPr>
            <a:spLocks noChangeShapeType="1"/>
          </p:cNvSpPr>
          <p:nvPr/>
        </p:nvSpPr>
        <p:spPr bwMode="auto">
          <a:xfrm>
            <a:off x="6192838" y="0"/>
            <a:ext cx="0" cy="6858000"/>
          </a:xfrm>
          <a:prstGeom prst="line">
            <a:avLst/>
          </a:prstGeom>
          <a:noFill/>
          <a:ln w="1270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Straight Connector 17"/>
          <p:cNvSpPr>
            <a:spLocks noChangeShapeType="1"/>
          </p:cNvSpPr>
          <p:nvPr/>
        </p:nvSpPr>
        <p:spPr bwMode="auto">
          <a:xfrm>
            <a:off x="8991600" y="0"/>
            <a:ext cx="0" cy="685800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Straight Connector 19"/>
          <p:cNvSpPr>
            <a:spLocks noChangeShapeType="1"/>
          </p:cNvSpPr>
          <p:nvPr/>
        </p:nvSpPr>
        <p:spPr bwMode="auto">
          <a:xfrm>
            <a:off x="8915400" y="0"/>
            <a:ext cx="0" cy="6858000"/>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Date Placeholder 20"/>
          <p:cNvSpPr>
            <a:spLocks noGrp="1"/>
          </p:cNvSpPr>
          <p:nvPr>
            <p:ph type="dt" sz="half" idx="10"/>
          </p:nvPr>
        </p:nvSpPr>
        <p:spPr/>
        <p:txBody>
          <a:bodyPr/>
          <a:lstStyle>
            <a:lvl1pPr>
              <a:defRPr/>
            </a:lvl1pPr>
          </a:lstStyle>
          <a:p>
            <a:pPr>
              <a:defRPr/>
            </a:pPr>
            <a:fld id="{CEBEDBF0-8340-4F9A-A852-953EF3BA14F8}" type="datetime1">
              <a:rPr lang="en-US"/>
              <a:pPr>
                <a:defRPr/>
              </a:pPr>
              <a:t>5/21/2017</a:t>
            </a:fld>
            <a:endParaRPr lang="en-US"/>
          </a:p>
        </p:txBody>
      </p:sp>
      <p:sp>
        <p:nvSpPr>
          <p:cNvPr id="13" name="Slide Number Placeholder 21"/>
          <p:cNvSpPr>
            <a:spLocks noGrp="1"/>
          </p:cNvSpPr>
          <p:nvPr>
            <p:ph type="sldNum" sz="quarter" idx="11"/>
          </p:nvPr>
        </p:nvSpPr>
        <p:spPr/>
        <p:txBody>
          <a:bodyPr/>
          <a:lstStyle>
            <a:lvl1pPr>
              <a:defRPr smtClean="0"/>
            </a:lvl1pPr>
          </a:lstStyle>
          <a:p>
            <a:pPr>
              <a:defRPr/>
            </a:pPr>
            <a:fld id="{3C12D465-9291-4B4D-8A80-B52C7B471EC8}" type="slidenum">
              <a:rPr lang="en-US"/>
              <a:pPr>
                <a:defRPr/>
              </a:pPr>
              <a:t>‹#›</a:t>
            </a:fld>
            <a:endParaRPr lang="en-US"/>
          </a:p>
        </p:txBody>
      </p:sp>
    </p:spTree>
    <p:extLst>
      <p:ext uri="{BB962C8B-B14F-4D97-AF65-F5344CB8AC3E}">
        <p14:creationId xmlns:p14="http://schemas.microsoft.com/office/powerpoint/2010/main" val="602856520"/>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a:latin typeface="Arial" charset="0"/>
              <a:ea typeface="+mn-ea"/>
            </a:endParaRPr>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7" name="Straight Connector 16"/>
          <p:cNvSpPr>
            <a:spLocks noChangeShapeType="1"/>
          </p:cNvSpPr>
          <p:nvPr/>
        </p:nvSpPr>
        <p:spPr bwMode="auto">
          <a:xfrm>
            <a:off x="8991600" y="0"/>
            <a:ext cx="0" cy="6858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traight Connector 18"/>
          <p:cNvSpPr>
            <a:spLocks noChangeShapeType="1"/>
          </p:cNvSpPr>
          <p:nvPr/>
        </p:nvSpPr>
        <p:spPr bwMode="auto">
          <a:xfrm>
            <a:off x="8915400" y="0"/>
            <a:ext cx="0" cy="6858000"/>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dirty="0">
              <a:latin typeface="Arial" charset="0"/>
              <a:ea typeface="+mn-ea"/>
            </a:endParaRPr>
          </a:p>
        </p:txBody>
      </p:sp>
      <p:sp>
        <p:nvSpPr>
          <p:cNvPr id="11" name="Straight Connector 20"/>
          <p:cNvSpPr>
            <a:spLocks noChangeShapeType="1"/>
          </p:cNvSpPr>
          <p:nvPr/>
        </p:nvSpPr>
        <p:spPr bwMode="auto">
          <a:xfrm>
            <a:off x="6192838" y="0"/>
            <a:ext cx="0" cy="6858000"/>
          </a:xfrm>
          <a:prstGeom prst="line">
            <a:avLst/>
          </a:prstGeom>
          <a:noFill/>
          <a:ln w="1270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a:t>Click to edit Master text styles</a:t>
            </a:r>
          </a:p>
        </p:txBody>
      </p:sp>
      <p:sp>
        <p:nvSpPr>
          <p:cNvPr id="12" name="Date Placeholder 16"/>
          <p:cNvSpPr>
            <a:spLocks noGrp="1"/>
          </p:cNvSpPr>
          <p:nvPr>
            <p:ph type="dt" sz="half" idx="10"/>
          </p:nvPr>
        </p:nvSpPr>
        <p:spPr/>
        <p:txBody>
          <a:bodyPr/>
          <a:lstStyle>
            <a:lvl1pPr>
              <a:defRPr/>
            </a:lvl1pPr>
          </a:lstStyle>
          <a:p>
            <a:pPr>
              <a:defRPr/>
            </a:pPr>
            <a:fld id="{FD78D663-9C87-4BDE-B46A-7F647FB5734E}" type="datetime1">
              <a:rPr lang="en-US"/>
              <a:pPr>
                <a:defRPr/>
              </a:pPr>
              <a:t>5/21/2017</a:t>
            </a:fld>
            <a:endParaRPr lang="en-US"/>
          </a:p>
        </p:txBody>
      </p:sp>
      <p:sp>
        <p:nvSpPr>
          <p:cNvPr id="13" name="Slide Number Placeholder 17"/>
          <p:cNvSpPr>
            <a:spLocks noGrp="1"/>
          </p:cNvSpPr>
          <p:nvPr>
            <p:ph type="sldNum" sz="quarter" idx="11"/>
          </p:nvPr>
        </p:nvSpPr>
        <p:spPr/>
        <p:txBody>
          <a:bodyPr/>
          <a:lstStyle>
            <a:lvl1pPr>
              <a:defRPr smtClean="0"/>
            </a:lvl1pPr>
          </a:lstStyle>
          <a:p>
            <a:pPr>
              <a:defRPr/>
            </a:pPr>
            <a:fld id="{5C1B0576-8DE9-4E39-B262-C5C702861126}" type="slidenum">
              <a:rPr lang="en-US"/>
              <a:pPr>
                <a:defRPr/>
              </a:pPr>
              <a:t>‹#›</a:t>
            </a:fld>
            <a:endParaRPr lang="en-US"/>
          </a:p>
        </p:txBody>
      </p:sp>
    </p:spTree>
    <p:extLst>
      <p:ext uri="{BB962C8B-B14F-4D97-AF65-F5344CB8AC3E}">
        <p14:creationId xmlns:p14="http://schemas.microsoft.com/office/powerpoint/2010/main" val="729192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eaLnBrk="1" hangingPunct="1">
              <a:defRPr/>
            </a:pPr>
            <a:endParaRPr lang="en-US" dirty="0">
              <a:latin typeface="Arial" charset="0"/>
              <a:ea typeface="+mn-ea"/>
            </a:endParaRPr>
          </a:p>
        </p:txBody>
      </p:sp>
      <p:sp>
        <p:nvSpPr>
          <p:cNvPr id="1027" name="Title Placeholder 21"/>
          <p:cNvSpPr>
            <a:spLocks noGrp="1"/>
          </p:cNvSpPr>
          <p:nvPr>
            <p:ph type="title"/>
          </p:nvPr>
        </p:nvSpPr>
        <p:spPr bwMode="auto">
          <a:xfrm>
            <a:off x="457200" y="274638"/>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Text Placeholder 12"/>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chemeClr val="tx2"/>
                </a:solidFill>
                <a:latin typeface="Arial" pitchFamily="34" charset="0"/>
              </a:defRPr>
            </a:lvl1pPr>
          </a:lstStyle>
          <a:p>
            <a:pPr>
              <a:defRPr/>
            </a:pPr>
            <a:fld id="{53EEBF9E-B511-4B82-8DA7-E43D02C5EE49}" type="datetime1">
              <a:rPr lang="en-US"/>
              <a:pPr>
                <a:defRPr/>
              </a:pPr>
              <a:t>5/21/2017</a:t>
            </a:fld>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hangingPunct="1">
              <a:defRPr/>
            </a:pPr>
            <a:endParaRPr lang="en-US">
              <a:latin typeface="Arial" charset="0"/>
              <a:ea typeface="+mn-ea"/>
            </a:endParaRPr>
          </a:p>
        </p:txBody>
      </p:sp>
      <p:sp>
        <p:nvSpPr>
          <p:cNvPr id="1031" name="Straight Connector 8"/>
          <p:cNvSpPr>
            <a:spLocks noChangeShapeType="1"/>
          </p:cNvSpPr>
          <p:nvPr/>
        </p:nvSpPr>
        <p:spPr bwMode="auto">
          <a:xfrm>
            <a:off x="8991600" y="0"/>
            <a:ext cx="0" cy="685800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33" name="Straight Connector 10"/>
          <p:cNvSpPr>
            <a:spLocks noChangeShapeType="1"/>
          </p:cNvSpPr>
          <p:nvPr/>
        </p:nvSpPr>
        <p:spPr bwMode="auto">
          <a:xfrm>
            <a:off x="8915400" y="0"/>
            <a:ext cx="0" cy="6858000"/>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400" b="1" smtClean="0">
                <a:solidFill>
                  <a:srgbClr val="FFFFFF"/>
                </a:solidFill>
              </a:defRPr>
            </a:lvl1pPr>
          </a:lstStyle>
          <a:p>
            <a:pPr>
              <a:defRPr/>
            </a:pPr>
            <a:fld id="{AFF201D5-08DA-4151-891D-AA638841858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058" r:id="rId1"/>
    <p:sldLayoutId id="2147485051" r:id="rId2"/>
    <p:sldLayoutId id="2147485059" r:id="rId3"/>
    <p:sldLayoutId id="2147485052" r:id="rId4"/>
    <p:sldLayoutId id="2147485053" r:id="rId5"/>
    <p:sldLayoutId id="2147485054" r:id="rId6"/>
    <p:sldLayoutId id="2147485055" r:id="rId7"/>
    <p:sldLayoutId id="2147485060" r:id="rId8"/>
    <p:sldLayoutId id="2147485061" r:id="rId9"/>
    <p:sldLayoutId id="2147485056" r:id="rId10"/>
    <p:sldLayoutId id="2147485057" r:id="rId11"/>
  </p:sldLayoutIdLst>
  <p:hf hdr="0" dt="0"/>
  <p:txStyles>
    <p:titleStyle>
      <a:lvl1pPr algn="l" rtl="0" eaLnBrk="0" fontAlgn="base" hangingPunct="0">
        <a:spcBef>
          <a:spcPct val="0"/>
        </a:spcBef>
        <a:spcAft>
          <a:spcPct val="0"/>
        </a:spcAft>
        <a:defRPr sz="4400" b="1" kern="1200">
          <a:solidFill>
            <a:schemeClr val="tx2"/>
          </a:solidFill>
          <a:latin typeface="Calibri" panose="020F0502020204030204" pitchFamily="34" charset="0"/>
          <a:ea typeface="ＭＳ Ｐゴシック" charset="0"/>
          <a:cs typeface="Calibri" panose="020F0502020204030204" pitchFamily="34" charset="0"/>
        </a:defRPr>
      </a:lvl1pPr>
      <a:lvl2pPr algn="l" rtl="0" eaLnBrk="0" fontAlgn="base" hangingPunct="0">
        <a:spcBef>
          <a:spcPct val="0"/>
        </a:spcBef>
        <a:spcAft>
          <a:spcPct val="0"/>
        </a:spcAft>
        <a:defRPr sz="4400" b="1">
          <a:solidFill>
            <a:schemeClr val="tx2"/>
          </a:solidFill>
          <a:latin typeface="Calibri" panose="020F0502020204030204" pitchFamily="34" charset="0"/>
          <a:ea typeface="ＭＳ Ｐゴシック" charset="0"/>
          <a:cs typeface="Calibri" panose="020F0502020204030204" pitchFamily="34" charset="0"/>
        </a:defRPr>
      </a:lvl2pPr>
      <a:lvl3pPr algn="l" rtl="0" eaLnBrk="0" fontAlgn="base" hangingPunct="0">
        <a:spcBef>
          <a:spcPct val="0"/>
        </a:spcBef>
        <a:spcAft>
          <a:spcPct val="0"/>
        </a:spcAft>
        <a:defRPr sz="4400" b="1">
          <a:solidFill>
            <a:schemeClr val="tx2"/>
          </a:solidFill>
          <a:latin typeface="Calibri" panose="020F0502020204030204" pitchFamily="34" charset="0"/>
          <a:ea typeface="ＭＳ Ｐゴシック" charset="0"/>
          <a:cs typeface="Calibri" panose="020F0502020204030204" pitchFamily="34" charset="0"/>
        </a:defRPr>
      </a:lvl3pPr>
      <a:lvl4pPr algn="l" rtl="0" eaLnBrk="0" fontAlgn="base" hangingPunct="0">
        <a:spcBef>
          <a:spcPct val="0"/>
        </a:spcBef>
        <a:spcAft>
          <a:spcPct val="0"/>
        </a:spcAft>
        <a:defRPr sz="4400" b="1">
          <a:solidFill>
            <a:schemeClr val="tx2"/>
          </a:solidFill>
          <a:latin typeface="Calibri" panose="020F0502020204030204" pitchFamily="34" charset="0"/>
          <a:ea typeface="ＭＳ Ｐゴシック" charset="0"/>
          <a:cs typeface="Calibri" panose="020F0502020204030204" pitchFamily="34" charset="0"/>
        </a:defRPr>
      </a:lvl4pPr>
      <a:lvl5pPr algn="l" rtl="0" eaLnBrk="0" fontAlgn="base" hangingPunct="0">
        <a:spcBef>
          <a:spcPct val="0"/>
        </a:spcBef>
        <a:spcAft>
          <a:spcPct val="0"/>
        </a:spcAft>
        <a:defRPr sz="4400" b="1">
          <a:solidFill>
            <a:schemeClr val="tx2"/>
          </a:solidFill>
          <a:latin typeface="Calibri" panose="020F0502020204030204" pitchFamily="34" charset="0"/>
          <a:ea typeface="ＭＳ Ｐゴシック" charset="0"/>
          <a:cs typeface="Calibri" panose="020F0502020204030204" pitchFamily="34"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ＭＳ Ｐゴシック" charset="0"/>
          <a:cs typeface="ＭＳ Ｐゴシック" charset="0"/>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ＭＳ Ｐゴシック" charset="0"/>
          <a:cs typeface="+mn-cs"/>
        </a:defRPr>
      </a:lvl2pPr>
      <a:lvl3pPr marL="914400" indent="-182563"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ＭＳ Ｐゴシック" charset="0"/>
          <a:cs typeface="+mn-cs"/>
        </a:defRPr>
      </a:lvl3pPr>
      <a:lvl4pPr marL="1187450" indent="-182563"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ＭＳ Ｐゴシック" charset="0"/>
          <a:cs typeface="+mn-cs"/>
        </a:defRPr>
      </a:lvl4pPr>
      <a:lvl5pPr marL="1462088" indent="-182563"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ＭＳ Ｐゴシック" charset="0"/>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2"/>
          <p:cNvSpPr>
            <a:spLocks noGrp="1"/>
          </p:cNvSpPr>
          <p:nvPr>
            <p:ph type="ctrTitle"/>
          </p:nvPr>
        </p:nvSpPr>
        <p:spPr>
          <a:xfrm>
            <a:off x="2286000" y="3124200"/>
            <a:ext cx="6430963" cy="1893888"/>
          </a:xfrm>
        </p:spPr>
        <p:txBody>
          <a:bodyPr/>
          <a:lstStyle/>
          <a:p>
            <a:r>
              <a:rPr lang="en-US" dirty="0">
                <a:ea typeface="ＭＳ Ｐゴシック" panose="020B0600070205080204" pitchFamily="34" charset="-128"/>
              </a:rPr>
              <a:t>Maze Challenge</a:t>
            </a:r>
          </a:p>
        </p:txBody>
      </p:sp>
      <p:pic>
        <p:nvPicPr>
          <p:cNvPr id="8195" name="Picture 5" descr="businesses,cash,dollar signs,dollars,goals,mazes,metaphors,monies,paths,persons"/>
          <p:cNvPicPr>
            <a:picLocks noChangeAspect="1" noChangeArrowheads="1"/>
          </p:cNvPicPr>
          <p:nvPr/>
        </p:nvPicPr>
        <p:blipFill>
          <a:blip r:embed="rId3">
            <a:extLst>
              <a:ext uri="{28A0092B-C50C-407E-A947-70E740481C1C}">
                <a14:useLocalDpi xmlns:a14="http://schemas.microsoft.com/office/drawing/2010/main" val="0"/>
              </a:ext>
            </a:extLst>
          </a:blip>
          <a:srcRect l="12308" t="22154" b="26154"/>
          <a:stretch>
            <a:fillRect/>
          </a:stretch>
        </p:blipFill>
        <p:spPr bwMode="auto">
          <a:xfrm>
            <a:off x="3146425" y="609600"/>
            <a:ext cx="5559425"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sz="quarter" idx="1"/>
          </p:nvPr>
        </p:nvSpPr>
        <p:spPr>
          <a:xfrm>
            <a:off x="457200" y="1069976"/>
            <a:ext cx="7772400" cy="5403850"/>
          </a:xfrm>
        </p:spPr>
        <p:txBody>
          <a:bodyPr/>
          <a:lstStyle/>
          <a:p>
            <a:pPr marL="0" indent="0">
              <a:buNone/>
            </a:pPr>
            <a:r>
              <a:rPr lang="en-US" altLang="en-US" sz="3200" b="1" dirty="0">
                <a:solidFill>
                  <a:schemeClr val="accent2"/>
                </a:solidFill>
                <a:latin typeface="Calibri" panose="020F0502020204030204" pitchFamily="34" charset="0"/>
                <a:ea typeface="ＭＳ Ｐゴシック" panose="020B0600070205080204" pitchFamily="34" charset="-128"/>
                <a:cs typeface="Times New Roman" panose="02020603050405020304" pitchFamily="18" charset="0"/>
              </a:rPr>
              <a:t>What did you observe?</a:t>
            </a:r>
          </a:p>
          <a:p>
            <a:pPr>
              <a:spcAft>
                <a:spcPts val="600"/>
              </a:spcAft>
            </a:pPr>
            <a:r>
              <a:rPr lang="en-US" altLang="en-US" sz="3200" b="1" dirty="0">
                <a:latin typeface="Calibri" panose="020F0502020204030204" pitchFamily="34" charset="0"/>
                <a:ea typeface="ＭＳ Ｐゴシック" panose="020B0600070205080204" pitchFamily="34" charset="-128"/>
                <a:cs typeface="Times New Roman" panose="02020603050405020304" pitchFamily="18" charset="0"/>
              </a:rPr>
              <a:t>Was it easier to give</a:t>
            </a:r>
            <a:br>
              <a:rPr lang="en-US" altLang="en-US" sz="3200" b="1" dirty="0">
                <a:latin typeface="Calibri" panose="020F0502020204030204" pitchFamily="34" charset="0"/>
                <a:ea typeface="ＭＳ Ｐゴシック" panose="020B0600070205080204" pitchFamily="34" charset="-128"/>
                <a:cs typeface="Times New Roman" panose="02020603050405020304" pitchFamily="18" charset="0"/>
              </a:rPr>
            </a:br>
            <a:r>
              <a:rPr lang="en-US" altLang="en-US" sz="3200" b="1" dirty="0">
                <a:latin typeface="Calibri" panose="020F0502020204030204" pitchFamily="34" charset="0"/>
                <a:ea typeface="ＭＳ Ｐゴシック" panose="020B0600070205080204" pitchFamily="34" charset="-128"/>
                <a:cs typeface="Times New Roman" panose="02020603050405020304" pitchFamily="18" charset="0"/>
              </a:rPr>
              <a:t>instructions the first</a:t>
            </a:r>
            <a:br>
              <a:rPr lang="en-US" altLang="en-US" sz="3200" b="1" dirty="0">
                <a:latin typeface="Calibri" panose="020F0502020204030204" pitchFamily="34" charset="0"/>
                <a:ea typeface="ＭＳ Ｐゴシック" panose="020B0600070205080204" pitchFamily="34" charset="-128"/>
                <a:cs typeface="Times New Roman" panose="02020603050405020304" pitchFamily="18" charset="0"/>
              </a:rPr>
            </a:br>
            <a:r>
              <a:rPr lang="en-US" altLang="en-US" sz="3200" b="1" dirty="0">
                <a:latin typeface="Calibri" panose="020F0502020204030204" pitchFamily="34" charset="0"/>
                <a:ea typeface="ＭＳ Ｐゴシック" panose="020B0600070205080204" pitchFamily="34" charset="-128"/>
                <a:cs typeface="Times New Roman" panose="02020603050405020304" pitchFamily="18" charset="0"/>
              </a:rPr>
              <a:t>time or second time?</a:t>
            </a:r>
            <a:br>
              <a:rPr lang="en-US" altLang="en-US" sz="3200" b="1" dirty="0">
                <a:latin typeface="Calibri" panose="020F0502020204030204" pitchFamily="34" charset="0"/>
                <a:ea typeface="ＭＳ Ｐゴシック" panose="020B0600070205080204" pitchFamily="34" charset="-128"/>
                <a:cs typeface="Times New Roman" panose="02020603050405020304" pitchFamily="18" charset="0"/>
              </a:rPr>
            </a:br>
            <a:endParaRPr lang="en-US" altLang="en-US" sz="3200" b="1" dirty="0">
              <a:latin typeface="Calibri" panose="020F0502020204030204" pitchFamily="34" charset="0"/>
              <a:ea typeface="ＭＳ Ｐゴシック" panose="020B0600070205080204" pitchFamily="34" charset="-128"/>
              <a:cs typeface="Times New Roman" panose="02020603050405020304" pitchFamily="18" charset="0"/>
            </a:endParaRPr>
          </a:p>
          <a:p>
            <a:r>
              <a:rPr lang="en-US" altLang="en-US" sz="3200" b="1" dirty="0">
                <a:latin typeface="Calibri" panose="020F0502020204030204" pitchFamily="34" charset="0"/>
                <a:ea typeface="ＭＳ Ｐゴシック" panose="020B0600070205080204" pitchFamily="34" charset="-128"/>
                <a:cs typeface="Times New Roman" panose="02020603050405020304" pitchFamily="18" charset="0"/>
              </a:rPr>
              <a:t>It is generally easier to tell a robot to go forward until it senses something (like a wall) than to tell it exactly how far it should go before turning. This approach also tends to be faster.</a:t>
            </a:r>
            <a:endParaRPr lang="en-US" altLang="en-US" sz="3200" b="1" dirty="0">
              <a:latin typeface="Calibri" panose="020F0502020204030204" pitchFamily="34" charset="0"/>
              <a:ea typeface="ＭＳ Ｐゴシック" panose="020B0600070205080204" pitchFamily="34" charset="-128"/>
            </a:endParaRPr>
          </a:p>
        </p:txBody>
      </p:sp>
      <p:sp>
        <p:nvSpPr>
          <p:cNvPr id="22531"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4FB9DA16-2EC1-4A72-8403-41C800B7C4EE}" type="slidenum">
              <a:rPr lang="en-US" altLang="en-US" sz="1400">
                <a:solidFill>
                  <a:srgbClr val="FFFFFF"/>
                </a:solidFill>
                <a:latin typeface="Arial" panose="020B0604020202020204" pitchFamily="34" charset="0"/>
              </a:rPr>
              <a:pPr>
                <a:spcBef>
                  <a:spcPct val="0"/>
                </a:spcBef>
                <a:buClrTx/>
                <a:buSzTx/>
                <a:buFontTx/>
                <a:buNone/>
              </a:pPr>
              <a:t>10</a:t>
            </a:fld>
            <a:endParaRPr lang="en-US" altLang="en-US" sz="1400">
              <a:solidFill>
                <a:srgbClr val="FFFFFF"/>
              </a:solidFill>
              <a:latin typeface="Arial" panose="020B0604020202020204" pitchFamily="34" charset="0"/>
            </a:endParaRPr>
          </a:p>
        </p:txBody>
      </p:sp>
      <p:sp>
        <p:nvSpPr>
          <p:cNvPr id="7" name="Title 1"/>
          <p:cNvSpPr>
            <a:spLocks noGrp="1"/>
          </p:cNvSpPr>
          <p:nvPr>
            <p:ph type="title"/>
          </p:nvPr>
        </p:nvSpPr>
        <p:spPr>
          <a:xfrm>
            <a:off x="228600" y="274638"/>
            <a:ext cx="8510588" cy="795337"/>
          </a:xfrm>
        </p:spPr>
        <p:txBody>
          <a:bodyPr>
            <a:normAutofit fontScale="90000"/>
          </a:bodyPr>
          <a:lstStyle/>
          <a:p>
            <a:pPr>
              <a:defRPr/>
            </a:pPr>
            <a:r>
              <a:rPr lang="en-US" sz="4900" dirty="0"/>
              <a:t>Let’s Look at Some Basics </a:t>
            </a:r>
            <a:r>
              <a:rPr lang="en-US" sz="4000" dirty="0"/>
              <a:t>(continued)</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90819" y="1524000"/>
            <a:ext cx="4123347" cy="212665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sz="quarter" idx="1"/>
          </p:nvPr>
        </p:nvSpPr>
        <p:spPr>
          <a:xfrm>
            <a:off x="457200" y="1219200"/>
            <a:ext cx="7848600" cy="5257799"/>
          </a:xfrm>
        </p:spPr>
        <p:txBody>
          <a:bodyPr/>
          <a:lstStyle/>
          <a:p>
            <a:pPr marL="0" indent="0">
              <a:spcAft>
                <a:spcPts val="600"/>
              </a:spcAft>
              <a:buNone/>
            </a:pPr>
            <a:r>
              <a:rPr lang="en-US" altLang="en-US" sz="3200" b="1" dirty="0">
                <a:solidFill>
                  <a:schemeClr val="accent2"/>
                </a:solidFill>
                <a:latin typeface="Calibri" panose="020F0502020204030204" pitchFamily="34" charset="0"/>
                <a:ea typeface="ＭＳ Ｐゴシック" panose="020B0600070205080204" pitchFamily="34" charset="-128"/>
                <a:cs typeface="Times New Roman" panose="02020603050405020304" pitchFamily="18" charset="0"/>
              </a:rPr>
              <a:t>What else did you observe?</a:t>
            </a:r>
          </a:p>
          <a:p>
            <a:pPr>
              <a:spcAft>
                <a:spcPts val="600"/>
              </a:spcAft>
            </a:pPr>
            <a:r>
              <a:rPr lang="en-US" altLang="en-US" sz="2800" b="1" dirty="0">
                <a:latin typeface="Calibri" panose="020F0502020204030204" pitchFamily="34" charset="0"/>
                <a:ea typeface="ＭＳ Ｐゴシック" panose="020B0600070205080204" pitchFamily="34" charset="-128"/>
                <a:cs typeface="Times New Roman" panose="02020603050405020304" pitchFamily="18" charset="0"/>
              </a:rPr>
              <a:t>Did you notice that the “commander” had to make sure to tell the “robot” EVERYTHING? …</a:t>
            </a:r>
            <a:r>
              <a:rPr lang="en-US" altLang="en-US" sz="2800" b="1" dirty="0">
                <a:solidFill>
                  <a:schemeClr val="accent1"/>
                </a:solidFill>
                <a:latin typeface="Calibri" panose="020F0502020204030204" pitchFamily="34" charset="0"/>
                <a:ea typeface="ＭＳ Ｐゴシック" panose="020B0600070205080204" pitchFamily="34" charset="-128"/>
                <a:cs typeface="Times New Roman" panose="02020603050405020304" pitchFamily="18" charset="0"/>
              </a:rPr>
              <a:t>which direction to move</a:t>
            </a:r>
            <a:r>
              <a:rPr lang="en-US" altLang="en-US" sz="2800" b="1" dirty="0">
                <a:latin typeface="Calibri" panose="020F0502020204030204" pitchFamily="34" charset="0"/>
                <a:ea typeface="ＭＳ Ｐゴシック" panose="020B0600070205080204" pitchFamily="34" charset="-128"/>
                <a:cs typeface="Times New Roman" panose="02020603050405020304" pitchFamily="18" charset="0"/>
              </a:rPr>
              <a:t>, </a:t>
            </a:r>
            <a:r>
              <a:rPr lang="en-US" altLang="en-US" sz="2800" b="1" dirty="0">
                <a:solidFill>
                  <a:schemeClr val="accent3"/>
                </a:solidFill>
                <a:latin typeface="Calibri" panose="020F0502020204030204" pitchFamily="34" charset="0"/>
                <a:ea typeface="ＭＳ Ｐゴシック" panose="020B0600070205080204" pitchFamily="34" charset="-128"/>
                <a:cs typeface="Times New Roman" panose="02020603050405020304" pitchFamily="18" charset="0"/>
              </a:rPr>
              <a:t>how far </a:t>
            </a:r>
            <a:r>
              <a:rPr lang="en-US" altLang="en-US" sz="2800" b="1" dirty="0">
                <a:solidFill>
                  <a:schemeClr val="accent2"/>
                </a:solidFill>
                <a:latin typeface="Calibri" panose="020F0502020204030204" pitchFamily="34" charset="0"/>
                <a:ea typeface="ＭＳ Ｐゴシック" panose="020B0600070205080204" pitchFamily="34" charset="-128"/>
                <a:cs typeface="Times New Roman" panose="02020603050405020304" pitchFamily="18" charset="0"/>
              </a:rPr>
              <a:t>or how long to move</a:t>
            </a:r>
            <a:r>
              <a:rPr lang="en-US" altLang="en-US" sz="2800" b="1" dirty="0">
                <a:latin typeface="Calibri" panose="020F0502020204030204" pitchFamily="34" charset="0"/>
                <a:ea typeface="ＭＳ Ｐゴシック" panose="020B0600070205080204" pitchFamily="34" charset="-128"/>
                <a:cs typeface="Times New Roman" panose="02020603050405020304" pitchFamily="18" charset="0"/>
              </a:rPr>
              <a:t>, </a:t>
            </a:r>
            <a:r>
              <a:rPr lang="en-US" altLang="en-US" sz="2800" b="1" dirty="0">
                <a:solidFill>
                  <a:schemeClr val="accent4"/>
                </a:solidFill>
                <a:latin typeface="Calibri" panose="020F0502020204030204" pitchFamily="34" charset="0"/>
                <a:ea typeface="ＭＳ Ｐゴシック" panose="020B0600070205080204" pitchFamily="34" charset="-128"/>
                <a:cs typeface="Times New Roman" panose="02020603050405020304" pitchFamily="18" charset="0"/>
              </a:rPr>
              <a:t>when to turn</a:t>
            </a:r>
            <a:r>
              <a:rPr lang="en-US" altLang="en-US" sz="2800" b="1" dirty="0">
                <a:latin typeface="Calibri" panose="020F0502020204030204" pitchFamily="34" charset="0"/>
                <a:ea typeface="ＭＳ Ｐゴシック" panose="020B0600070205080204" pitchFamily="34" charset="-128"/>
                <a:cs typeface="Times New Roman" panose="02020603050405020304" pitchFamily="18" charset="0"/>
              </a:rPr>
              <a:t>, </a:t>
            </a:r>
            <a:r>
              <a:rPr lang="en-US" altLang="en-US" sz="2800" b="1" dirty="0">
                <a:solidFill>
                  <a:schemeClr val="accent1"/>
                </a:solidFill>
                <a:latin typeface="Calibri" panose="020F0502020204030204" pitchFamily="34" charset="0"/>
                <a:ea typeface="ＭＳ Ｐゴシック" panose="020B0600070205080204" pitchFamily="34" charset="-128"/>
                <a:cs typeface="Times New Roman" panose="02020603050405020304" pitchFamily="18" charset="0"/>
              </a:rPr>
              <a:t>which way to turn</a:t>
            </a:r>
            <a:r>
              <a:rPr lang="en-US" altLang="en-US" sz="2800" b="1" dirty="0">
                <a:latin typeface="Calibri" panose="020F0502020204030204" pitchFamily="34" charset="0"/>
                <a:ea typeface="ＭＳ Ｐゴシック" panose="020B0600070205080204" pitchFamily="34" charset="-128"/>
                <a:cs typeface="Times New Roman" panose="02020603050405020304" pitchFamily="18" charset="0"/>
              </a:rPr>
              <a:t>, etc.</a:t>
            </a:r>
          </a:p>
          <a:p>
            <a:pPr>
              <a:spcAft>
                <a:spcPts val="600"/>
              </a:spcAft>
            </a:pPr>
            <a:r>
              <a:rPr lang="en-US" altLang="en-US" sz="2800" b="1" dirty="0">
                <a:latin typeface="Calibri" panose="020F0502020204030204" pitchFamily="34" charset="0"/>
                <a:ea typeface="ＭＳ Ｐゴシック" panose="020B0600070205080204" pitchFamily="34" charset="-128"/>
                <a:cs typeface="Times New Roman" panose="02020603050405020304" pitchFamily="18" charset="0"/>
              </a:rPr>
              <a:t>Likewise, the LEGO MINDSTORMS EV3 intelligent brick must be given exactly the same information.  </a:t>
            </a:r>
            <a:r>
              <a:rPr lang="en-US" altLang="en-US" sz="2800" b="1" dirty="0">
                <a:solidFill>
                  <a:schemeClr val="accent3"/>
                </a:solidFill>
                <a:latin typeface="Calibri" panose="020F0502020204030204" pitchFamily="34" charset="0"/>
                <a:ea typeface="ＭＳ Ｐゴシック" panose="020B0600070205080204" pitchFamily="34" charset="-128"/>
                <a:cs typeface="Times New Roman" panose="02020603050405020304" pitchFamily="18" charset="0"/>
              </a:rPr>
              <a:t>It knows nothing </a:t>
            </a:r>
            <a:r>
              <a:rPr lang="en-US" altLang="ja-JP" sz="2800" b="1" dirty="0">
                <a:solidFill>
                  <a:schemeClr val="accent3"/>
                </a:solidFill>
                <a:latin typeface="Calibri" panose="020F0502020204030204" pitchFamily="34" charset="0"/>
                <a:ea typeface="ＭＳ Ｐゴシック" panose="020B0600070205080204" pitchFamily="34" charset="-128"/>
                <a:cs typeface="Times New Roman" panose="02020603050405020304" pitchFamily="18" charset="0"/>
              </a:rPr>
              <a:t>and will do exactly what you tell it to do. </a:t>
            </a:r>
            <a:r>
              <a:rPr lang="en-US" altLang="ja-JP" sz="2800" b="1" dirty="0">
                <a:latin typeface="Calibri" panose="020F0502020204030204" pitchFamily="34" charset="0"/>
                <a:ea typeface="ＭＳ Ｐゴシック" panose="020B0600070205080204" pitchFamily="34" charset="-128"/>
                <a:cs typeface="Times New Roman" panose="02020603050405020304" pitchFamily="18" charset="0"/>
              </a:rPr>
              <a:t>If you make a programming error, the robot will follow that incorrect command, and the fault is with the programmer, and not the robot!</a:t>
            </a:r>
          </a:p>
        </p:txBody>
      </p:sp>
      <p:sp>
        <p:nvSpPr>
          <p:cNvPr id="23555"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94118658-9C94-4FBB-910E-75F108808AFD}" type="slidenum">
              <a:rPr lang="en-US" altLang="en-US" sz="1400">
                <a:solidFill>
                  <a:srgbClr val="FFFFFF"/>
                </a:solidFill>
                <a:latin typeface="Arial" panose="020B0604020202020204" pitchFamily="34" charset="0"/>
              </a:rPr>
              <a:pPr>
                <a:spcBef>
                  <a:spcPct val="0"/>
                </a:spcBef>
                <a:buClrTx/>
                <a:buSzTx/>
                <a:buFontTx/>
                <a:buNone/>
              </a:pPr>
              <a:t>11</a:t>
            </a:fld>
            <a:endParaRPr lang="en-US" altLang="en-US" sz="1400">
              <a:solidFill>
                <a:srgbClr val="FFFFFF"/>
              </a:solidFill>
              <a:latin typeface="Arial" panose="020B0604020202020204" pitchFamily="34" charset="0"/>
            </a:endParaRPr>
          </a:p>
        </p:txBody>
      </p:sp>
      <p:sp>
        <p:nvSpPr>
          <p:cNvPr id="7" name="Title 1"/>
          <p:cNvSpPr txBox="1">
            <a:spLocks/>
          </p:cNvSpPr>
          <p:nvPr/>
        </p:nvSpPr>
        <p:spPr>
          <a:xfrm>
            <a:off x="304800" y="274638"/>
            <a:ext cx="8434388" cy="795337"/>
          </a:xfrm>
          <a:prstGeom prst="rect">
            <a:avLst/>
          </a:prstGeom>
        </p:spPr>
        <p:txBody>
          <a:bodyPr anchor="b">
            <a:normAutofit fontScale="90000"/>
          </a:bodyPr>
          <a:lstStyle>
            <a:lvl1pPr algn="l" rtl="0" eaLnBrk="0" fontAlgn="base" hangingPunct="0">
              <a:spcBef>
                <a:spcPct val="0"/>
              </a:spcBef>
              <a:spcAft>
                <a:spcPct val="0"/>
              </a:spcAft>
              <a:defRPr sz="4400" b="1" i="0" kern="1200" cap="none" baseline="0">
                <a:solidFill>
                  <a:schemeClr val="tx2"/>
                </a:solidFill>
                <a:latin typeface="Calibri" panose="020F0502020204030204" pitchFamily="34" charset="0"/>
                <a:ea typeface="ＭＳ Ｐゴシック" charset="0"/>
                <a:cs typeface="Calibri" panose="020F0502020204030204" pitchFamily="34" charset="0"/>
              </a:defRPr>
            </a:lvl1pPr>
            <a:lvl2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2pPr>
            <a:lvl3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3pPr>
            <a:lvl4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4pPr>
            <a:lvl5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defTabSz="914400">
              <a:defRPr/>
            </a:pPr>
            <a:r>
              <a:rPr lang="en-US" sz="4900" dirty="0"/>
              <a:t>Let’s Look at Some Basics </a:t>
            </a:r>
            <a:r>
              <a:rPr lang="en-US" sz="4000" dirty="0"/>
              <a:t>(continued)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sz="quarter" idx="1"/>
          </p:nvPr>
        </p:nvSpPr>
        <p:spPr>
          <a:xfrm>
            <a:off x="457200" y="1371600"/>
            <a:ext cx="7772400" cy="5257800"/>
          </a:xfrm>
        </p:spPr>
        <p:txBody>
          <a:bodyPr/>
          <a:lstStyle/>
          <a:p>
            <a:pPr>
              <a:spcAft>
                <a:spcPts val="600"/>
              </a:spcAft>
            </a:pPr>
            <a:r>
              <a:rPr lang="en-US" altLang="en-US" sz="2800" b="1" dirty="0">
                <a:latin typeface="Calibri" panose="020F0502020204030204" pitchFamily="34" charset="0"/>
                <a:ea typeface="ＭＳ Ｐゴシック" panose="020B0600070205080204" pitchFamily="34" charset="-128"/>
                <a:cs typeface="Times New Roman" panose="02020603050405020304" pitchFamily="18" charset="0"/>
              </a:rPr>
              <a:t>Before we start our maze challenges, let’s learn the </a:t>
            </a:r>
            <a:r>
              <a:rPr lang="en-US" altLang="en-US" sz="2800" b="1" dirty="0">
                <a:solidFill>
                  <a:schemeClr val="accent2"/>
                </a:solidFill>
                <a:latin typeface="Calibri" panose="020F0502020204030204" pitchFamily="34" charset="0"/>
                <a:ea typeface="ＭＳ Ｐゴシック" panose="020B0600070205080204" pitchFamily="34" charset="-128"/>
                <a:cs typeface="Times New Roman" panose="02020603050405020304" pitchFamily="18" charset="0"/>
              </a:rPr>
              <a:t>relationship</a:t>
            </a:r>
            <a:r>
              <a:rPr lang="en-US" altLang="en-US" sz="2800" b="1" dirty="0">
                <a:latin typeface="Calibri" panose="020F0502020204030204" pitchFamily="34" charset="0"/>
                <a:ea typeface="ＭＳ Ｐゴシック" panose="020B0600070205080204" pitchFamily="34" charset="-128"/>
                <a:cs typeface="Times New Roman" panose="02020603050405020304" pitchFamily="18" charset="0"/>
              </a:rPr>
              <a:t> between motor (or wheel) </a:t>
            </a:r>
            <a:r>
              <a:rPr lang="en-US" altLang="en-US" sz="2800" b="1" dirty="0">
                <a:solidFill>
                  <a:schemeClr val="accent1"/>
                </a:solidFill>
                <a:latin typeface="Calibri" panose="020F0502020204030204" pitchFamily="34" charset="0"/>
                <a:ea typeface="ＭＳ Ｐゴシック" panose="020B0600070205080204" pitchFamily="34" charset="-128"/>
                <a:cs typeface="Times New Roman" panose="02020603050405020304" pitchFamily="18" charset="0"/>
              </a:rPr>
              <a:t>rotation</a:t>
            </a:r>
            <a:r>
              <a:rPr lang="en-US" altLang="en-US" sz="2800" b="1" dirty="0">
                <a:latin typeface="Calibri" panose="020F0502020204030204" pitchFamily="34" charset="0"/>
                <a:ea typeface="ＭＳ Ｐゴシック" panose="020B0600070205080204" pitchFamily="34" charset="-128"/>
                <a:cs typeface="Times New Roman" panose="02020603050405020304" pitchFamily="18" charset="0"/>
              </a:rPr>
              <a:t> and the corresponding </a:t>
            </a:r>
            <a:r>
              <a:rPr lang="en-US" altLang="en-US" sz="2800" b="1" dirty="0">
                <a:solidFill>
                  <a:schemeClr val="accent3"/>
                </a:solidFill>
                <a:latin typeface="Calibri" panose="020F0502020204030204" pitchFamily="34" charset="0"/>
                <a:ea typeface="ＭＳ Ｐゴシック" panose="020B0600070205080204" pitchFamily="34" charset="-128"/>
                <a:cs typeface="Times New Roman" panose="02020603050405020304" pitchFamily="18" charset="0"/>
              </a:rPr>
              <a:t>distance</a:t>
            </a:r>
            <a:r>
              <a:rPr lang="en-US" altLang="en-US" sz="2800" b="1" dirty="0">
                <a:latin typeface="Calibri" panose="020F0502020204030204" pitchFamily="34" charset="0"/>
                <a:ea typeface="ＭＳ Ｐゴシック" panose="020B0600070205080204" pitchFamily="34" charset="-128"/>
                <a:cs typeface="Times New Roman" panose="02020603050405020304" pitchFamily="18" charset="0"/>
              </a:rPr>
              <a:t> the robot travels.</a:t>
            </a:r>
          </a:p>
          <a:p>
            <a:pPr>
              <a:spcAft>
                <a:spcPts val="600"/>
              </a:spcAft>
            </a:pPr>
            <a:r>
              <a:rPr lang="en-US" altLang="en-US" sz="2800" b="1" i="1" dirty="0">
                <a:latin typeface="Calibri" panose="020F0502020204030204" pitchFamily="34" charset="0"/>
                <a:ea typeface="ＭＳ Ｐゴシック" panose="020B0600070205080204" pitchFamily="34" charset="-128"/>
                <a:cs typeface="Times New Roman" panose="02020603050405020304" pitchFamily="18" charset="0"/>
              </a:rPr>
              <a:t>Why is this important? </a:t>
            </a:r>
            <a:r>
              <a:rPr lang="en-US" altLang="en-US" sz="2800" b="1" dirty="0">
                <a:latin typeface="Calibri" panose="020F0502020204030204" pitchFamily="34" charset="0"/>
                <a:ea typeface="ＭＳ Ｐゴシック" panose="020B0600070205080204" pitchFamily="34" charset="-128"/>
                <a:cs typeface="Times New Roman" panose="02020603050405020304" pitchFamily="18" charset="0"/>
              </a:rPr>
              <a:t>Because, when we have the robot travel the maze </a:t>
            </a:r>
            <a:r>
              <a:rPr lang="en-US" altLang="en-US" sz="2800" b="1" i="1" dirty="0">
                <a:latin typeface="Calibri" panose="020F0502020204030204" pitchFamily="34" charset="0"/>
                <a:ea typeface="ＭＳ Ｐゴシック" panose="020B0600070205080204" pitchFamily="34" charset="-128"/>
                <a:cs typeface="Times New Roman" panose="02020603050405020304" pitchFamily="18" charset="0"/>
              </a:rPr>
              <a:t>without </a:t>
            </a:r>
            <a:r>
              <a:rPr lang="en-US" altLang="en-US" sz="2800" b="1" dirty="0">
                <a:latin typeface="Calibri" panose="020F0502020204030204" pitchFamily="34" charset="0"/>
                <a:ea typeface="ＭＳ Ｐゴシック" panose="020B0600070205080204" pitchFamily="34" charset="-128"/>
                <a:cs typeface="Times New Roman" panose="02020603050405020304" pitchFamily="18" charset="0"/>
              </a:rPr>
              <a:t>any sensors, we must tell it </a:t>
            </a:r>
            <a:r>
              <a:rPr lang="en-US" altLang="en-US" sz="2800" b="1" dirty="0">
                <a:solidFill>
                  <a:schemeClr val="accent4"/>
                </a:solidFill>
                <a:latin typeface="Calibri" panose="020F0502020204030204" pitchFamily="34" charset="0"/>
                <a:ea typeface="ＭＳ Ｐゴシック" panose="020B0600070205080204" pitchFamily="34" charset="-128"/>
                <a:cs typeface="Times New Roman" panose="02020603050405020304" pitchFamily="18" charset="0"/>
              </a:rPr>
              <a:t>how much distance to move</a:t>
            </a:r>
            <a:r>
              <a:rPr lang="en-US" altLang="en-US" sz="2800" b="1" dirty="0">
                <a:latin typeface="Calibri" panose="020F0502020204030204" pitchFamily="34" charset="0"/>
                <a:ea typeface="ＭＳ Ｐゴシック" panose="020B0600070205080204" pitchFamily="34" charset="-128"/>
                <a:cs typeface="Times New Roman" panose="02020603050405020304" pitchFamily="18" charset="0"/>
              </a:rPr>
              <a:t>.</a:t>
            </a:r>
          </a:p>
          <a:p>
            <a:pPr>
              <a:spcAft>
                <a:spcPts val="600"/>
              </a:spcAft>
            </a:pPr>
            <a:r>
              <a:rPr lang="en-US" altLang="en-US" sz="2800" b="1" dirty="0">
                <a:latin typeface="Calibri" panose="020F0502020204030204" pitchFamily="34" charset="0"/>
                <a:ea typeface="ＭＳ Ｐゴシック" panose="020B0600070205080204" pitchFamily="34" charset="-128"/>
                <a:cs typeface="Times New Roman" panose="02020603050405020304" pitchFamily="18" charset="0"/>
              </a:rPr>
              <a:t>Use your results from the </a:t>
            </a:r>
            <a:r>
              <a:rPr lang="en-US" altLang="en-US" sz="2800" b="1" i="1" dirty="0">
                <a:latin typeface="Calibri" panose="020F0502020204030204" pitchFamily="34" charset="0"/>
                <a:ea typeface="ＭＳ Ｐゴシック" panose="020B0600070205080204" pitchFamily="34" charset="-128"/>
                <a:cs typeface="Times New Roman" panose="02020603050405020304" pitchFamily="18" charset="0"/>
              </a:rPr>
              <a:t>Master Driver </a:t>
            </a:r>
            <a:r>
              <a:rPr lang="en-US" altLang="en-US" sz="2800" b="1" dirty="0">
                <a:latin typeface="Calibri" panose="020F0502020204030204" pitchFamily="34" charset="0"/>
                <a:ea typeface="ＭＳ Ｐゴシック" panose="020B0600070205080204" pitchFamily="34" charset="-128"/>
                <a:cs typeface="Times New Roman" panose="02020603050405020304" pitchFamily="18" charset="0"/>
              </a:rPr>
              <a:t>activity to inform your programming!</a:t>
            </a:r>
            <a:r>
              <a:rPr lang="en-US" altLang="en-US" b="1" dirty="0">
                <a:solidFill>
                  <a:schemeClr val="bg1">
                    <a:lumMod val="50000"/>
                  </a:schemeClr>
                </a:solidFill>
                <a:latin typeface="Calibri" panose="020F0502020204030204" pitchFamily="34" charset="0"/>
                <a:ea typeface="ＭＳ Ｐゴシック" panose="020B0600070205080204" pitchFamily="34" charset="-128"/>
                <a:cs typeface="Times New Roman" panose="02020603050405020304" pitchFamily="18" charset="0"/>
              </a:rPr>
              <a:t> (Recall that this is the activity where you determined the distance traveled by the </a:t>
            </a:r>
            <a:r>
              <a:rPr lang="en-US" altLang="en-US" b="1" dirty="0" err="1">
                <a:solidFill>
                  <a:schemeClr val="bg1">
                    <a:lumMod val="50000"/>
                  </a:schemeClr>
                </a:solidFill>
                <a:latin typeface="Calibri" panose="020F0502020204030204" pitchFamily="34" charset="0"/>
                <a:ea typeface="ＭＳ Ｐゴシック" panose="020B0600070205080204" pitchFamily="34" charset="-128"/>
                <a:cs typeface="Times New Roman" panose="02020603050405020304" pitchFamily="18" charset="0"/>
              </a:rPr>
              <a:t>taskbot</a:t>
            </a:r>
            <a:r>
              <a:rPr lang="en-US" altLang="en-US" b="1" dirty="0">
                <a:solidFill>
                  <a:schemeClr val="bg1">
                    <a:lumMod val="50000"/>
                  </a:schemeClr>
                </a:solidFill>
                <a:latin typeface="Calibri" panose="020F0502020204030204" pitchFamily="34" charset="0"/>
                <a:ea typeface="ＭＳ Ｐゴシック" panose="020B0600070205080204" pitchFamily="34" charset="-128"/>
                <a:cs typeface="Times New Roman" panose="02020603050405020304" pitchFamily="18" charset="0"/>
              </a:rPr>
              <a:t> for every rotation of the EV3 motor.)</a:t>
            </a:r>
            <a:endParaRPr lang="en-US" altLang="en-US" sz="2800" b="1" dirty="0">
              <a:solidFill>
                <a:schemeClr val="bg1">
                  <a:lumMod val="50000"/>
                </a:schemeClr>
              </a:solidFill>
              <a:latin typeface="Calibri" panose="020F0502020204030204" pitchFamily="34" charset="0"/>
              <a:ea typeface="ＭＳ Ｐゴシック" panose="020B0600070205080204" pitchFamily="34" charset="-128"/>
              <a:cs typeface="Times New Roman" panose="02020603050405020304" pitchFamily="18" charset="0"/>
            </a:endParaRPr>
          </a:p>
        </p:txBody>
      </p:sp>
      <p:sp>
        <p:nvSpPr>
          <p:cNvPr id="24579"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5698B794-9F68-4541-86E1-FF84C7E668F3}" type="slidenum">
              <a:rPr lang="en-US" altLang="en-US" sz="1400">
                <a:solidFill>
                  <a:srgbClr val="FFFFFF"/>
                </a:solidFill>
                <a:latin typeface="Arial" panose="020B0604020202020204" pitchFamily="34" charset="0"/>
              </a:rPr>
              <a:pPr>
                <a:spcBef>
                  <a:spcPct val="0"/>
                </a:spcBef>
                <a:buClrTx/>
                <a:buSzTx/>
                <a:buFontTx/>
                <a:buNone/>
              </a:pPr>
              <a:t>12</a:t>
            </a:fld>
            <a:endParaRPr lang="en-US" altLang="en-US" sz="1400">
              <a:solidFill>
                <a:srgbClr val="FFFFFF"/>
              </a:solidFill>
              <a:latin typeface="Arial" panose="020B0604020202020204" pitchFamily="34" charset="0"/>
            </a:endParaRPr>
          </a:p>
        </p:txBody>
      </p:sp>
      <p:sp>
        <p:nvSpPr>
          <p:cNvPr id="24580" name="Title 2"/>
          <p:cNvSpPr>
            <a:spLocks noGrp="1"/>
          </p:cNvSpPr>
          <p:nvPr>
            <p:ph type="title"/>
          </p:nvPr>
        </p:nvSpPr>
        <p:spPr>
          <a:xfrm>
            <a:off x="457200" y="274638"/>
            <a:ext cx="7945438" cy="868362"/>
          </a:xfrm>
        </p:spPr>
        <p:txBody>
          <a:bodyPr/>
          <a:lstStyle/>
          <a:p>
            <a:r>
              <a:rPr lang="en-US" dirty="0">
                <a:ea typeface="ＭＳ Ｐゴシック" panose="020B0600070205080204" pitchFamily="34" charset="-128"/>
              </a:rPr>
              <a:t>Before you start…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C9541B58-AE20-4D64-82F3-39E21E3364DC}" type="slidenum">
              <a:rPr lang="en-US" altLang="en-US" sz="1400">
                <a:solidFill>
                  <a:srgbClr val="FFFFFF"/>
                </a:solidFill>
                <a:latin typeface="Arial" panose="020B0604020202020204" pitchFamily="34" charset="0"/>
              </a:rPr>
              <a:pPr>
                <a:spcBef>
                  <a:spcPct val="0"/>
                </a:spcBef>
                <a:buClrTx/>
                <a:buSzTx/>
                <a:buFontTx/>
                <a:buNone/>
              </a:pPr>
              <a:t>13</a:t>
            </a:fld>
            <a:endParaRPr lang="en-US" altLang="en-US" sz="1400">
              <a:solidFill>
                <a:srgbClr val="FFFFFF"/>
              </a:solidFill>
              <a:latin typeface="Arial" panose="020B0604020202020204" pitchFamily="34" charset="0"/>
            </a:endParaRPr>
          </a:p>
        </p:txBody>
      </p:sp>
      <p:sp>
        <p:nvSpPr>
          <p:cNvPr id="25604" name="Content Placeholder 2"/>
          <p:cNvSpPr>
            <a:spLocks noGrp="1"/>
          </p:cNvSpPr>
          <p:nvPr>
            <p:ph sz="quarter" idx="1"/>
          </p:nvPr>
        </p:nvSpPr>
        <p:spPr>
          <a:xfrm>
            <a:off x="381000" y="2209800"/>
            <a:ext cx="8281988" cy="3352800"/>
          </a:xfrm>
        </p:spPr>
        <p:txBody>
          <a:bodyPr/>
          <a:lstStyle/>
          <a:p>
            <a:pPr marL="0" indent="0">
              <a:buNone/>
            </a:pPr>
            <a:r>
              <a:rPr lang="en-US" altLang="en-US" sz="3200" b="1" dirty="0">
                <a:solidFill>
                  <a:schemeClr val="accent1"/>
                </a:solidFill>
                <a:latin typeface="Calibri" panose="020F0502020204030204" pitchFamily="34" charset="0"/>
                <a:ea typeface="ＭＳ Ｐゴシック" panose="020B0600070205080204" pitchFamily="34" charset="-128"/>
                <a:cs typeface="Times New Roman" panose="02020603050405020304" pitchFamily="18" charset="0"/>
              </a:rPr>
              <a:t>Challenge 1: </a:t>
            </a:r>
            <a:r>
              <a:rPr lang="en-US" altLang="en-US" sz="3200" b="1" dirty="0">
                <a:latin typeface="Calibri" panose="020F0502020204030204" pitchFamily="34" charset="0"/>
                <a:ea typeface="ＭＳ Ｐゴシック" panose="020B0600070205080204" pitchFamily="34" charset="-128"/>
                <a:cs typeface="Times New Roman" panose="02020603050405020304" pitchFamily="18" charset="0"/>
              </a:rPr>
              <a:t>Make the LEGO robot navigate the maze </a:t>
            </a:r>
            <a:r>
              <a:rPr lang="en-US" altLang="en-US" sz="3200" b="1" i="1" dirty="0">
                <a:latin typeface="Calibri" panose="020F0502020204030204" pitchFamily="34" charset="0"/>
                <a:ea typeface="ＭＳ Ｐゴシック" panose="020B0600070205080204" pitchFamily="34" charset="-128"/>
                <a:cs typeface="Times New Roman" panose="02020603050405020304" pitchFamily="18" charset="0"/>
              </a:rPr>
              <a:t>without using any sensors</a:t>
            </a:r>
          </a:p>
          <a:p>
            <a:pPr marL="0" indent="0">
              <a:buNone/>
            </a:pPr>
            <a:endParaRPr lang="en-US" altLang="en-US" sz="3200" b="1" dirty="0">
              <a:latin typeface="Calibri" panose="020F0502020204030204" pitchFamily="34" charset="0"/>
              <a:ea typeface="ＭＳ Ｐゴシック" panose="020B0600070205080204" pitchFamily="34" charset="-128"/>
              <a:cs typeface="Times New Roman" panose="02020603050405020304" pitchFamily="18" charset="0"/>
            </a:endParaRPr>
          </a:p>
          <a:p>
            <a:pPr marL="0" indent="0">
              <a:buNone/>
            </a:pPr>
            <a:r>
              <a:rPr lang="en-US" altLang="en-US" sz="3200" b="1" dirty="0">
                <a:solidFill>
                  <a:schemeClr val="accent1"/>
                </a:solidFill>
                <a:latin typeface="Calibri" panose="020F0502020204030204" pitchFamily="34" charset="0"/>
                <a:ea typeface="ＭＳ Ｐゴシック" panose="020B0600070205080204" pitchFamily="34" charset="-128"/>
                <a:cs typeface="Times New Roman" panose="02020603050405020304" pitchFamily="18" charset="0"/>
              </a:rPr>
              <a:t>Challenge 2: </a:t>
            </a:r>
            <a:r>
              <a:rPr lang="en-US" altLang="en-US" sz="3200" b="1" dirty="0">
                <a:latin typeface="Calibri" panose="020F0502020204030204" pitchFamily="34" charset="0"/>
                <a:ea typeface="ＭＳ Ｐゴシック" panose="020B0600070205080204" pitchFamily="34" charset="-128"/>
                <a:cs typeface="Times New Roman" panose="02020603050405020304" pitchFamily="18" charset="0"/>
              </a:rPr>
              <a:t>Make the LEGO robot navigate the maze using the sound sensor, the touch sensor, and ultrasonic sensor </a:t>
            </a:r>
            <a:r>
              <a:rPr lang="en-US" altLang="en-US" sz="3200" b="1" i="1" dirty="0">
                <a:latin typeface="Calibri" panose="020F0502020204030204" pitchFamily="34" charset="0"/>
                <a:ea typeface="ＭＳ Ｐゴシック" panose="020B0600070205080204" pitchFamily="34" charset="-128"/>
                <a:cs typeface="Times New Roman" panose="02020603050405020304" pitchFamily="18" charset="0"/>
              </a:rPr>
              <a:t>at least once each</a:t>
            </a:r>
          </a:p>
        </p:txBody>
      </p:sp>
      <p:sp>
        <p:nvSpPr>
          <p:cNvPr id="5" name="Title 2"/>
          <p:cNvSpPr txBox="1">
            <a:spLocks/>
          </p:cNvSpPr>
          <p:nvPr/>
        </p:nvSpPr>
        <p:spPr bwMode="auto">
          <a:xfrm>
            <a:off x="457200" y="152400"/>
            <a:ext cx="8281988"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norm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ＭＳ Ｐゴシック" charset="0"/>
                <a:cs typeface="Calibri" panose="020F0502020204030204" pitchFamily="34" charset="0"/>
              </a:defRPr>
            </a:lvl1pPr>
            <a:lvl2pPr algn="l" rtl="0" eaLnBrk="0" fontAlgn="base" hangingPunct="0">
              <a:spcBef>
                <a:spcPct val="0"/>
              </a:spcBef>
              <a:spcAft>
                <a:spcPct val="0"/>
              </a:spcAft>
              <a:defRPr sz="4400" b="1">
                <a:solidFill>
                  <a:schemeClr val="tx2"/>
                </a:solidFill>
                <a:latin typeface="Calibri" panose="020F0502020204030204" pitchFamily="34" charset="0"/>
                <a:ea typeface="ＭＳ Ｐゴシック" charset="0"/>
                <a:cs typeface="Calibri" panose="020F0502020204030204" pitchFamily="34" charset="0"/>
              </a:defRPr>
            </a:lvl2pPr>
            <a:lvl3pPr algn="l" rtl="0" eaLnBrk="0" fontAlgn="base" hangingPunct="0">
              <a:spcBef>
                <a:spcPct val="0"/>
              </a:spcBef>
              <a:spcAft>
                <a:spcPct val="0"/>
              </a:spcAft>
              <a:defRPr sz="4400" b="1">
                <a:solidFill>
                  <a:schemeClr val="tx2"/>
                </a:solidFill>
                <a:latin typeface="Calibri" panose="020F0502020204030204" pitchFamily="34" charset="0"/>
                <a:ea typeface="ＭＳ Ｐゴシック" charset="0"/>
                <a:cs typeface="Calibri" panose="020F0502020204030204" pitchFamily="34" charset="0"/>
              </a:defRPr>
            </a:lvl3pPr>
            <a:lvl4pPr algn="l" rtl="0" eaLnBrk="0" fontAlgn="base" hangingPunct="0">
              <a:spcBef>
                <a:spcPct val="0"/>
              </a:spcBef>
              <a:spcAft>
                <a:spcPct val="0"/>
              </a:spcAft>
              <a:defRPr sz="4400" b="1">
                <a:solidFill>
                  <a:schemeClr val="tx2"/>
                </a:solidFill>
                <a:latin typeface="Calibri" panose="020F0502020204030204" pitchFamily="34" charset="0"/>
                <a:ea typeface="ＭＳ Ｐゴシック" charset="0"/>
                <a:cs typeface="Calibri" panose="020F0502020204030204" pitchFamily="34" charset="0"/>
              </a:defRPr>
            </a:lvl4pPr>
            <a:lvl5pPr algn="l" rtl="0" eaLnBrk="0" fontAlgn="base" hangingPunct="0">
              <a:spcBef>
                <a:spcPct val="0"/>
              </a:spcBef>
              <a:spcAft>
                <a:spcPct val="0"/>
              </a:spcAft>
              <a:defRPr sz="4400" b="1">
                <a:solidFill>
                  <a:schemeClr val="tx2"/>
                </a:solidFill>
                <a:latin typeface="Calibri" panose="020F0502020204030204" pitchFamily="34" charset="0"/>
                <a:ea typeface="ＭＳ Ｐゴシック" charset="0"/>
                <a:cs typeface="Calibri" panose="020F0502020204030204" pitchFamily="34"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defTabSz="914400"/>
            <a:r>
              <a:rPr lang="en-US" dirty="0">
                <a:ea typeface="ＭＳ Ｐゴシック" panose="020B0600070205080204" pitchFamily="34" charset="-128"/>
              </a:rPr>
              <a:t>A Real Maze</a:t>
            </a:r>
          </a:p>
        </p:txBody>
      </p:sp>
      <p:sp>
        <p:nvSpPr>
          <p:cNvPr id="6" name="Title 3"/>
          <p:cNvSpPr txBox="1">
            <a:spLocks/>
          </p:cNvSpPr>
          <p:nvPr/>
        </p:nvSpPr>
        <p:spPr>
          <a:xfrm>
            <a:off x="5562600" y="882650"/>
            <a:ext cx="2844800" cy="479425"/>
          </a:xfrm>
          <a:prstGeom prst="rect">
            <a:avLst/>
          </a:prstGeom>
        </p:spPr>
        <p:txBody>
          <a:bodyPr anchor="b">
            <a:normAutofit fontScale="60000" lnSpcReduction="20000"/>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ＭＳ Ｐゴシック" charset="0"/>
                <a:cs typeface="Calibri" panose="020F0502020204030204" pitchFamily="34" charset="0"/>
              </a:defRPr>
            </a:lvl1pPr>
            <a:lvl2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2pPr>
            <a:lvl3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3pPr>
            <a:lvl4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4pPr>
            <a:lvl5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defTabSz="914400">
              <a:defRPr/>
            </a:pPr>
            <a:r>
              <a:rPr lang="en-US" dirty="0">
                <a:solidFill>
                  <a:schemeClr val="accent3"/>
                </a:solidFill>
              </a:rPr>
              <a:t>Day 2 - 50 minutes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sz="quarter" idx="1"/>
          </p:nvPr>
        </p:nvSpPr>
        <p:spPr>
          <a:xfrm>
            <a:off x="427038" y="1193800"/>
            <a:ext cx="8107362" cy="1008063"/>
          </a:xfrm>
        </p:spPr>
        <p:txBody>
          <a:bodyPr/>
          <a:lstStyle/>
          <a:p>
            <a:pPr marL="0" indent="0">
              <a:buSzPct val="100000"/>
              <a:buNone/>
            </a:pPr>
            <a:r>
              <a:rPr lang="en-US" altLang="en-US" b="1" dirty="0">
                <a:latin typeface="Calibri" panose="020F0502020204030204" pitchFamily="34" charset="0"/>
                <a:ea typeface="ＭＳ Ｐゴシック" panose="020B0600070205080204" pitchFamily="34" charset="-128"/>
              </a:rPr>
              <a:t>Suggested dimensions for the maze are shown in the diagram below, with “</a:t>
            </a:r>
            <a:r>
              <a:rPr lang="en-US" altLang="ja-JP" b="1" dirty="0">
                <a:latin typeface="Calibri" panose="020F0502020204030204" pitchFamily="34" charset="0"/>
                <a:ea typeface="ＭＳ Ｐゴシック" panose="020B0600070205080204" pitchFamily="34" charset="-128"/>
              </a:rPr>
              <a:t>start” and “finish” locations indicated. </a:t>
            </a:r>
            <a:r>
              <a:rPr lang="en-US" altLang="ja-JP" b="1" dirty="0">
                <a:solidFill>
                  <a:schemeClr val="accent2"/>
                </a:solidFill>
                <a:latin typeface="Calibri" panose="020F0502020204030204" pitchFamily="34" charset="0"/>
                <a:ea typeface="ＭＳ Ｐゴシック" panose="020B0600070205080204" pitchFamily="34" charset="-128"/>
                <a:sym typeface="Wingdings" panose="05000000000000000000" pitchFamily="2" charset="2"/>
              </a:rPr>
              <a:t></a:t>
            </a:r>
            <a:endParaRPr lang="en-US" altLang="en-US" b="1" dirty="0">
              <a:solidFill>
                <a:schemeClr val="accent2"/>
              </a:solidFill>
              <a:latin typeface="Calibri" panose="020F0502020204030204" pitchFamily="34" charset="0"/>
              <a:ea typeface="ＭＳ Ｐゴシック" panose="020B0600070205080204" pitchFamily="34" charset="-128"/>
            </a:endParaRPr>
          </a:p>
        </p:txBody>
      </p:sp>
      <p:sp>
        <p:nvSpPr>
          <p:cNvPr id="26627"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CFAEA683-21E0-4D0D-B904-176E7EEFA9D4}" type="slidenum">
              <a:rPr lang="en-US" altLang="en-US" sz="1400">
                <a:solidFill>
                  <a:srgbClr val="FFFFFF"/>
                </a:solidFill>
                <a:latin typeface="Arial" panose="020B0604020202020204" pitchFamily="34" charset="0"/>
              </a:rPr>
              <a:pPr>
                <a:spcBef>
                  <a:spcPct val="0"/>
                </a:spcBef>
                <a:buClrTx/>
                <a:buSzTx/>
                <a:buFontTx/>
                <a:buNone/>
              </a:pPr>
              <a:t>14</a:t>
            </a:fld>
            <a:endParaRPr lang="en-US" altLang="en-US" sz="1400">
              <a:solidFill>
                <a:srgbClr val="FFFFFF"/>
              </a:solidFill>
              <a:latin typeface="Arial" panose="020B0604020202020204" pitchFamily="34" charset="0"/>
            </a:endParaRPr>
          </a:p>
        </p:txBody>
      </p:sp>
      <p:sp>
        <p:nvSpPr>
          <p:cNvPr id="26628" name="TextBox 28680"/>
          <p:cNvSpPr txBox="1">
            <a:spLocks noChangeArrowheads="1"/>
          </p:cNvSpPr>
          <p:nvPr/>
        </p:nvSpPr>
        <p:spPr bwMode="auto">
          <a:xfrm>
            <a:off x="457200" y="2562840"/>
            <a:ext cx="2312987"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11125" indent="-111125">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indent="0" eaLnBrk="1" hangingPunct="1">
              <a:buClr>
                <a:srgbClr val="FF6600"/>
              </a:buClr>
            </a:pPr>
            <a:r>
              <a:rPr lang="en-US" sz="2400" b="1" dirty="0">
                <a:latin typeface="Calibri" panose="020F0502020204030204" pitchFamily="34" charset="0"/>
              </a:rPr>
              <a:t>Make the maze at least 1-ft high and 1.5-ft wide</a:t>
            </a:r>
          </a:p>
        </p:txBody>
      </p:sp>
      <p:grpSp>
        <p:nvGrpSpPr>
          <p:cNvPr id="26629" name="Group 21"/>
          <p:cNvGrpSpPr>
            <a:grpSpLocks/>
          </p:cNvGrpSpPr>
          <p:nvPr/>
        </p:nvGrpSpPr>
        <p:grpSpPr bwMode="auto">
          <a:xfrm>
            <a:off x="1600200" y="2070064"/>
            <a:ext cx="6618287" cy="4335201"/>
            <a:chOff x="1849438" y="2228807"/>
            <a:chExt cx="6618286" cy="4334765"/>
          </a:xfrm>
        </p:grpSpPr>
        <p:sp>
          <p:nvSpPr>
            <p:cNvPr id="26631" name="TextBox 28671"/>
            <p:cNvSpPr txBox="1">
              <a:spLocks noChangeArrowheads="1"/>
            </p:cNvSpPr>
            <p:nvPr/>
          </p:nvSpPr>
          <p:spPr bwMode="auto">
            <a:xfrm>
              <a:off x="5364163" y="2228807"/>
              <a:ext cx="676274"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latin typeface="Arial" panose="020B0604020202020204" pitchFamily="34" charset="0"/>
                </a:rPr>
                <a:t>7 </a:t>
              </a:r>
              <a:r>
                <a:rPr lang="en-US" altLang="en-US" sz="1800" b="1" dirty="0" err="1">
                  <a:latin typeface="Arial" panose="020B0604020202020204" pitchFamily="34" charset="0"/>
                </a:rPr>
                <a:t>ft</a:t>
              </a:r>
              <a:endParaRPr lang="en-US" altLang="en-US" sz="1800" b="1" dirty="0">
                <a:latin typeface="Arial" panose="020B0604020202020204" pitchFamily="34" charset="0"/>
              </a:endParaRPr>
            </a:p>
          </p:txBody>
        </p:sp>
        <p:grpSp>
          <p:nvGrpSpPr>
            <p:cNvPr id="26632" name="Group 20"/>
            <p:cNvGrpSpPr>
              <a:grpSpLocks/>
            </p:cNvGrpSpPr>
            <p:nvPr/>
          </p:nvGrpSpPr>
          <p:grpSpPr bwMode="auto">
            <a:xfrm>
              <a:off x="1849438" y="2651075"/>
              <a:ext cx="6618286" cy="3912497"/>
              <a:chOff x="1849438" y="2651075"/>
              <a:chExt cx="6618286" cy="3912497"/>
            </a:xfrm>
          </p:grpSpPr>
          <p:cxnSp>
            <p:nvCxnSpPr>
              <p:cNvPr id="7" name="Straight Connector 6"/>
              <p:cNvCxnSpPr>
                <a:cxnSpLocks noChangeShapeType="1"/>
              </p:cNvCxnSpPr>
              <p:nvPr/>
            </p:nvCxnSpPr>
            <p:spPr bwMode="auto">
              <a:xfrm flipV="1">
                <a:off x="5364163" y="4586043"/>
                <a:ext cx="0" cy="1520672"/>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10" name="Straight Connector 9"/>
              <p:cNvCxnSpPr>
                <a:cxnSpLocks noChangeShapeType="1"/>
              </p:cNvCxnSpPr>
              <p:nvPr/>
            </p:nvCxnSpPr>
            <p:spPr bwMode="auto">
              <a:xfrm>
                <a:off x="5364163" y="4586043"/>
                <a:ext cx="1219200" cy="0"/>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12" name="Straight Connector 11"/>
              <p:cNvCxnSpPr>
                <a:cxnSpLocks noChangeShapeType="1"/>
              </p:cNvCxnSpPr>
              <p:nvPr/>
            </p:nvCxnSpPr>
            <p:spPr bwMode="auto">
              <a:xfrm flipV="1">
                <a:off x="6583362" y="3747928"/>
                <a:ext cx="0" cy="838115"/>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14" name="Straight Connector 13"/>
              <p:cNvCxnSpPr>
                <a:cxnSpLocks noChangeShapeType="1"/>
              </p:cNvCxnSpPr>
              <p:nvPr/>
            </p:nvCxnSpPr>
            <p:spPr bwMode="auto">
              <a:xfrm>
                <a:off x="6475412" y="2859018"/>
                <a:ext cx="1403350" cy="0"/>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16" name="Straight Connector 15"/>
              <p:cNvCxnSpPr>
                <a:cxnSpLocks noChangeShapeType="1"/>
              </p:cNvCxnSpPr>
              <p:nvPr/>
            </p:nvCxnSpPr>
            <p:spPr bwMode="auto">
              <a:xfrm flipV="1">
                <a:off x="6583362" y="5424159"/>
                <a:ext cx="0" cy="741287"/>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20" name="Straight Connector 19"/>
              <p:cNvCxnSpPr>
                <a:cxnSpLocks noChangeShapeType="1"/>
              </p:cNvCxnSpPr>
              <p:nvPr/>
            </p:nvCxnSpPr>
            <p:spPr bwMode="auto">
              <a:xfrm>
                <a:off x="6583362" y="5424159"/>
                <a:ext cx="1295400" cy="0"/>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31" name="Straight Connector 30"/>
              <p:cNvCxnSpPr>
                <a:cxnSpLocks noChangeShapeType="1"/>
              </p:cNvCxnSpPr>
              <p:nvPr/>
            </p:nvCxnSpPr>
            <p:spPr bwMode="auto">
              <a:xfrm>
                <a:off x="7878762" y="2859018"/>
                <a:ext cx="0" cy="2565141"/>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36" name="Straight Connector 35"/>
              <p:cNvCxnSpPr>
                <a:cxnSpLocks noChangeShapeType="1"/>
              </p:cNvCxnSpPr>
              <p:nvPr/>
            </p:nvCxnSpPr>
            <p:spPr bwMode="auto">
              <a:xfrm flipH="1">
                <a:off x="5364163" y="3747928"/>
                <a:ext cx="1219200" cy="0"/>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39" name="Straight Connector 38"/>
              <p:cNvCxnSpPr>
                <a:cxnSpLocks noChangeShapeType="1"/>
              </p:cNvCxnSpPr>
              <p:nvPr/>
            </p:nvCxnSpPr>
            <p:spPr bwMode="auto">
              <a:xfrm flipH="1">
                <a:off x="3687763" y="2859018"/>
                <a:ext cx="2895600" cy="0"/>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41" name="Straight Connector 40"/>
              <p:cNvCxnSpPr>
                <a:cxnSpLocks noChangeShapeType="1"/>
              </p:cNvCxnSpPr>
              <p:nvPr/>
            </p:nvCxnSpPr>
            <p:spPr bwMode="auto">
              <a:xfrm flipH="1">
                <a:off x="4830763" y="3747928"/>
                <a:ext cx="533400" cy="0"/>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44" name="Straight Connector 43"/>
              <p:cNvCxnSpPr>
                <a:cxnSpLocks noChangeShapeType="1"/>
              </p:cNvCxnSpPr>
              <p:nvPr/>
            </p:nvCxnSpPr>
            <p:spPr bwMode="auto">
              <a:xfrm>
                <a:off x="4830763" y="3747928"/>
                <a:ext cx="0" cy="1523846"/>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46" name="Straight Connector 45"/>
              <p:cNvCxnSpPr>
                <a:cxnSpLocks noChangeShapeType="1"/>
              </p:cNvCxnSpPr>
              <p:nvPr/>
            </p:nvCxnSpPr>
            <p:spPr bwMode="auto">
              <a:xfrm>
                <a:off x="3687763" y="2833620"/>
                <a:ext cx="1588" cy="2544505"/>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54" name="Straight Connector 53"/>
              <p:cNvCxnSpPr>
                <a:cxnSpLocks noChangeShapeType="1"/>
              </p:cNvCxnSpPr>
              <p:nvPr/>
            </p:nvCxnSpPr>
            <p:spPr bwMode="auto">
              <a:xfrm flipH="1">
                <a:off x="2316163" y="5378126"/>
                <a:ext cx="1371600" cy="0"/>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56" name="Straight Connector 55"/>
              <p:cNvCxnSpPr>
                <a:cxnSpLocks noChangeShapeType="1"/>
              </p:cNvCxnSpPr>
              <p:nvPr/>
            </p:nvCxnSpPr>
            <p:spPr bwMode="auto">
              <a:xfrm>
                <a:off x="4830763" y="5271774"/>
                <a:ext cx="0" cy="1077803"/>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59" name="Straight Connector 58"/>
              <p:cNvCxnSpPr>
                <a:cxnSpLocks noChangeShapeType="1"/>
              </p:cNvCxnSpPr>
              <p:nvPr/>
            </p:nvCxnSpPr>
            <p:spPr bwMode="auto">
              <a:xfrm flipH="1">
                <a:off x="2316163" y="6349578"/>
                <a:ext cx="2514600" cy="0"/>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sp>
            <p:nvSpPr>
              <p:cNvPr id="26648" name="TextBox 2"/>
              <p:cNvSpPr txBox="1">
                <a:spLocks noChangeArrowheads="1"/>
              </p:cNvSpPr>
              <p:nvPr/>
            </p:nvSpPr>
            <p:spPr bwMode="auto">
              <a:xfrm>
                <a:off x="5430837" y="6101953"/>
                <a:ext cx="1033461" cy="461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lgn="ctr" eaLnBrk="1" hangingPunct="1">
                  <a:spcBef>
                    <a:spcPct val="0"/>
                  </a:spcBef>
                  <a:buClrTx/>
                  <a:buSzTx/>
                  <a:buFontTx/>
                  <a:buNone/>
                </a:pPr>
                <a:r>
                  <a:rPr lang="en-US" altLang="en-US" b="1" dirty="0">
                    <a:solidFill>
                      <a:schemeClr val="accent2"/>
                    </a:solidFill>
                    <a:latin typeface="Arial" panose="020B0604020202020204" pitchFamily="34" charset="0"/>
                  </a:rPr>
                  <a:t>start</a:t>
                </a:r>
              </a:p>
            </p:txBody>
          </p:sp>
          <p:cxnSp>
            <p:nvCxnSpPr>
              <p:cNvPr id="6" name="Straight Arrow Connector 5"/>
              <p:cNvCxnSpPr>
                <a:cxnSpLocks noChangeShapeType="1"/>
              </p:cNvCxnSpPr>
              <p:nvPr/>
            </p:nvCxnSpPr>
            <p:spPr bwMode="auto">
              <a:xfrm>
                <a:off x="6811962" y="5546384"/>
                <a:ext cx="0" cy="640016"/>
              </a:xfrm>
              <a:prstGeom prst="straightConnector1">
                <a:avLst/>
              </a:prstGeom>
              <a:noFill/>
              <a:ln w="25400">
                <a:solidFill>
                  <a:schemeClr val="tx1"/>
                </a:solidFill>
                <a:round/>
                <a:headEnd type="arrow" w="med" len="med"/>
                <a:tailEnd type="arrow" w="med" len="med"/>
              </a:ln>
              <a:effectLst>
                <a:outerShdw blurRad="50800" dist="25000" dir="5400000" rotWithShape="0">
                  <a:srgbClr val="808080">
                    <a:alpha val="39998"/>
                  </a:srgbClr>
                </a:outerShdw>
              </a:effectLst>
              <a:extLst/>
            </p:spPr>
          </p:cxnSp>
          <p:sp>
            <p:nvSpPr>
              <p:cNvPr id="26650" name="TextBox 7"/>
              <p:cNvSpPr txBox="1">
                <a:spLocks noChangeArrowheads="1"/>
              </p:cNvSpPr>
              <p:nvPr/>
            </p:nvSpPr>
            <p:spPr bwMode="auto">
              <a:xfrm rot="16200000">
                <a:off x="6752398" y="5707825"/>
                <a:ext cx="676339"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latin typeface="Arial" panose="020B0604020202020204" pitchFamily="34" charset="0"/>
                  </a:rPr>
                  <a:t>1 </a:t>
                </a:r>
                <a:r>
                  <a:rPr lang="en-US" altLang="en-US" sz="1800" b="1" dirty="0" err="1">
                    <a:latin typeface="Arial" panose="020B0604020202020204" pitchFamily="34" charset="0"/>
                  </a:rPr>
                  <a:t>ft</a:t>
                </a:r>
                <a:endParaRPr lang="en-US" altLang="en-US" sz="1800" b="1" dirty="0">
                  <a:latin typeface="Arial" panose="020B0604020202020204" pitchFamily="34" charset="0"/>
                </a:endParaRPr>
              </a:p>
            </p:txBody>
          </p:sp>
          <p:sp>
            <p:nvSpPr>
              <p:cNvPr id="26652" name="TextBox 20"/>
              <p:cNvSpPr txBox="1">
                <a:spLocks noChangeArrowheads="1"/>
              </p:cNvSpPr>
              <p:nvPr/>
            </p:nvSpPr>
            <p:spPr bwMode="auto">
              <a:xfrm rot="16200000">
                <a:off x="7989808" y="3855956"/>
                <a:ext cx="585946"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latin typeface="Arial" panose="020B0604020202020204" pitchFamily="34" charset="0"/>
                  </a:rPr>
                  <a:t>4 </a:t>
                </a:r>
                <a:r>
                  <a:rPr lang="en-US" altLang="en-US" sz="1800" b="1" dirty="0" err="1">
                    <a:latin typeface="Arial" panose="020B0604020202020204" pitchFamily="34" charset="0"/>
                  </a:rPr>
                  <a:t>ft</a:t>
                </a:r>
                <a:endParaRPr lang="en-US" altLang="en-US" sz="1800" b="1" dirty="0">
                  <a:latin typeface="Arial" panose="020B0604020202020204" pitchFamily="34" charset="0"/>
                </a:endParaRPr>
              </a:p>
            </p:txBody>
          </p:sp>
          <p:cxnSp>
            <p:nvCxnSpPr>
              <p:cNvPr id="35" name="Straight Arrow Connector 34"/>
              <p:cNvCxnSpPr>
                <a:cxnSpLocks noChangeShapeType="1"/>
              </p:cNvCxnSpPr>
              <p:nvPr/>
            </p:nvCxnSpPr>
            <p:spPr bwMode="auto">
              <a:xfrm>
                <a:off x="3687763" y="2651075"/>
                <a:ext cx="4190999" cy="22223"/>
              </a:xfrm>
              <a:prstGeom prst="straightConnector1">
                <a:avLst/>
              </a:prstGeom>
              <a:noFill/>
              <a:ln w="25400">
                <a:solidFill>
                  <a:schemeClr val="tx1"/>
                </a:solidFill>
                <a:round/>
                <a:headEnd type="arrow" w="med" len="med"/>
                <a:tailEnd type="arrow" w="med" len="med"/>
              </a:ln>
              <a:effectLst>
                <a:outerShdw blurRad="50800" dist="25000" dir="5400000" rotWithShape="0">
                  <a:srgbClr val="808080">
                    <a:alpha val="39998"/>
                  </a:srgbClr>
                </a:outerShdw>
              </a:effectLst>
              <a:extLst/>
            </p:spPr>
          </p:cxnSp>
          <p:cxnSp>
            <p:nvCxnSpPr>
              <p:cNvPr id="45" name="Straight Arrow Connector 44"/>
              <p:cNvCxnSpPr>
                <a:cxnSpLocks noChangeShapeType="1"/>
              </p:cNvCxnSpPr>
              <p:nvPr/>
            </p:nvCxnSpPr>
            <p:spPr bwMode="auto">
              <a:xfrm>
                <a:off x="8021637" y="2859018"/>
                <a:ext cx="0" cy="2565141"/>
              </a:xfrm>
              <a:prstGeom prst="straightConnector1">
                <a:avLst/>
              </a:prstGeom>
              <a:noFill/>
              <a:ln w="25400">
                <a:solidFill>
                  <a:schemeClr val="tx1"/>
                </a:solidFill>
                <a:round/>
                <a:headEnd type="arrow" w="med" len="med"/>
                <a:tailEnd type="arrow" w="med" len="med"/>
              </a:ln>
              <a:effectLst>
                <a:outerShdw blurRad="50800" dist="25000" dir="5400000" rotWithShape="0">
                  <a:srgbClr val="808080">
                    <a:alpha val="39998"/>
                  </a:srgbClr>
                </a:outerShdw>
              </a:effectLst>
              <a:extLst/>
            </p:spPr>
          </p:cxnSp>
          <p:cxnSp>
            <p:nvCxnSpPr>
              <p:cNvPr id="51" name="Straight Arrow Connector 50"/>
              <p:cNvCxnSpPr>
                <a:cxnSpLocks noChangeShapeType="1"/>
              </p:cNvCxnSpPr>
              <p:nvPr/>
            </p:nvCxnSpPr>
            <p:spPr bwMode="auto">
              <a:xfrm>
                <a:off x="2306638" y="5222566"/>
                <a:ext cx="1371600" cy="0"/>
              </a:xfrm>
              <a:prstGeom prst="straightConnector1">
                <a:avLst/>
              </a:prstGeom>
              <a:noFill/>
              <a:ln w="25400">
                <a:solidFill>
                  <a:schemeClr val="tx1"/>
                </a:solidFill>
                <a:round/>
                <a:headEnd type="arrow" w="med" len="med"/>
                <a:tailEnd type="arrow" w="med" len="med"/>
              </a:ln>
              <a:effectLst>
                <a:outerShdw blurRad="50800" dist="25000" dir="5400000" rotWithShape="0">
                  <a:srgbClr val="808080">
                    <a:alpha val="39998"/>
                  </a:srgbClr>
                </a:outerShdw>
              </a:effectLst>
              <a:extLst/>
            </p:spPr>
          </p:cxnSp>
          <p:sp>
            <p:nvSpPr>
              <p:cNvPr id="26656" name="TextBox 28679"/>
              <p:cNvSpPr txBox="1">
                <a:spLocks noChangeArrowheads="1"/>
              </p:cNvSpPr>
              <p:nvPr/>
            </p:nvSpPr>
            <p:spPr bwMode="auto">
              <a:xfrm>
                <a:off x="2632406" y="4816153"/>
                <a:ext cx="571501"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latin typeface="Arial" panose="020B0604020202020204" pitchFamily="34" charset="0"/>
                  </a:rPr>
                  <a:t>1 </a:t>
                </a:r>
                <a:r>
                  <a:rPr lang="en-US" altLang="en-US" sz="1800" b="1" dirty="0" err="1">
                    <a:latin typeface="Arial" panose="020B0604020202020204" pitchFamily="34" charset="0"/>
                  </a:rPr>
                  <a:t>ft</a:t>
                </a:r>
                <a:endParaRPr lang="en-US" altLang="en-US" sz="1800" b="1" dirty="0">
                  <a:latin typeface="Arial" panose="020B0604020202020204" pitchFamily="34" charset="0"/>
                </a:endParaRPr>
              </a:p>
            </p:txBody>
          </p:sp>
          <p:sp>
            <p:nvSpPr>
              <p:cNvPr id="26657" name="TextBox 28681"/>
              <p:cNvSpPr txBox="1">
                <a:spLocks noChangeArrowheads="1"/>
              </p:cNvSpPr>
              <p:nvPr/>
            </p:nvSpPr>
            <p:spPr bwMode="auto">
              <a:xfrm rot="16200000">
                <a:off x="1550892" y="5646511"/>
                <a:ext cx="10587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lgn="ctr" eaLnBrk="1" hangingPunct="1">
                  <a:spcBef>
                    <a:spcPct val="0"/>
                  </a:spcBef>
                  <a:buClrTx/>
                  <a:buSzTx/>
                  <a:buFontTx/>
                  <a:buNone/>
                </a:pPr>
                <a:r>
                  <a:rPr lang="en-US" altLang="en-US" b="1" dirty="0">
                    <a:solidFill>
                      <a:schemeClr val="accent2"/>
                    </a:solidFill>
                    <a:latin typeface="Arial" panose="020B0604020202020204" pitchFamily="34" charset="0"/>
                  </a:rPr>
                  <a:t>finish</a:t>
                </a:r>
              </a:p>
            </p:txBody>
          </p:sp>
          <p:cxnSp>
            <p:nvCxnSpPr>
              <p:cNvPr id="37" name="Straight Arrow Connector 36"/>
              <p:cNvCxnSpPr>
                <a:cxnSpLocks noChangeShapeType="1"/>
              </p:cNvCxnSpPr>
              <p:nvPr/>
            </p:nvCxnSpPr>
            <p:spPr bwMode="auto">
              <a:xfrm>
                <a:off x="5364163" y="5894012"/>
                <a:ext cx="1155700" cy="0"/>
              </a:xfrm>
              <a:prstGeom prst="straightConnector1">
                <a:avLst/>
              </a:prstGeom>
              <a:noFill/>
              <a:ln w="25400">
                <a:solidFill>
                  <a:schemeClr val="tx1"/>
                </a:solidFill>
                <a:round/>
                <a:headEnd type="arrow" w="med" len="med"/>
                <a:tailEnd type="arrow" w="med" len="med"/>
              </a:ln>
              <a:effectLst>
                <a:outerShdw blurRad="50800" dist="25000" dir="5400000" rotWithShape="0">
                  <a:srgbClr val="808080">
                    <a:alpha val="39998"/>
                  </a:srgbClr>
                </a:outerShdw>
              </a:effectLst>
              <a:extLst/>
            </p:spPr>
          </p:cxnSp>
          <p:sp>
            <p:nvSpPr>
              <p:cNvPr id="26659" name="TextBox 18"/>
              <p:cNvSpPr txBox="1">
                <a:spLocks noChangeArrowheads="1"/>
              </p:cNvSpPr>
              <p:nvPr/>
            </p:nvSpPr>
            <p:spPr bwMode="auto">
              <a:xfrm>
                <a:off x="5577629" y="5492414"/>
                <a:ext cx="723275" cy="369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latin typeface="Arial" panose="020B0604020202020204" pitchFamily="34" charset="0"/>
                  </a:rPr>
                  <a:t>1.5 </a:t>
                </a:r>
                <a:r>
                  <a:rPr lang="en-US" altLang="en-US" sz="1800" b="1" dirty="0" err="1">
                    <a:latin typeface="Arial" panose="020B0604020202020204" pitchFamily="34" charset="0"/>
                  </a:rPr>
                  <a:t>ft</a:t>
                </a:r>
                <a:endParaRPr lang="en-US" altLang="en-US" sz="1800" b="1" dirty="0">
                  <a:latin typeface="Arial" panose="020B0604020202020204" pitchFamily="34" charset="0"/>
                </a:endParaRPr>
              </a:p>
            </p:txBody>
          </p:sp>
        </p:grpSp>
      </p:grpSp>
      <p:sp>
        <p:nvSpPr>
          <p:cNvPr id="2" name="Title 1"/>
          <p:cNvSpPr>
            <a:spLocks noGrp="1"/>
          </p:cNvSpPr>
          <p:nvPr>
            <p:ph type="title"/>
          </p:nvPr>
        </p:nvSpPr>
        <p:spPr>
          <a:xfrm>
            <a:off x="457200" y="274638"/>
            <a:ext cx="7945438" cy="696912"/>
          </a:xfrm>
        </p:spPr>
        <p:txBody>
          <a:bodyPr>
            <a:normAutofit fontScale="90000"/>
          </a:bodyPr>
          <a:lstStyle/>
          <a:p>
            <a:pPr>
              <a:defRPr/>
            </a:pPr>
            <a:r>
              <a:rPr lang="en-US" dirty="0"/>
              <a:t>The Challenges Maze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sz="quarter" idx="1"/>
          </p:nvPr>
        </p:nvSpPr>
        <p:spPr>
          <a:xfrm>
            <a:off x="457200" y="1089025"/>
            <a:ext cx="7945438" cy="5464175"/>
          </a:xfrm>
        </p:spPr>
        <p:txBody>
          <a:bodyPr/>
          <a:lstStyle/>
          <a:p>
            <a:pPr marL="0" indent="0">
              <a:spcAft>
                <a:spcPts val="600"/>
              </a:spcAft>
              <a:buFont typeface="Wingdings" panose="05000000000000000000" pitchFamily="2" charset="2"/>
              <a:buNone/>
              <a:defRPr/>
            </a:pPr>
            <a:r>
              <a:rPr lang="en-US" sz="3200" b="1" dirty="0">
                <a:solidFill>
                  <a:schemeClr val="accent2"/>
                </a:solidFill>
                <a:latin typeface="Calibri" panose="020F0502020204030204" pitchFamily="34" charset="0"/>
                <a:cs typeface="+mn-cs"/>
              </a:rPr>
              <a:t>To program the </a:t>
            </a:r>
            <a:r>
              <a:rPr lang="en-US" sz="3200" b="1" dirty="0" err="1">
                <a:solidFill>
                  <a:schemeClr val="accent2"/>
                </a:solidFill>
                <a:latin typeface="Calibri" panose="020F0502020204030204" pitchFamily="34" charset="0"/>
                <a:cs typeface="+mn-cs"/>
              </a:rPr>
              <a:t>taskbot</a:t>
            </a:r>
            <a:r>
              <a:rPr lang="en-US" sz="3200" b="1" dirty="0">
                <a:solidFill>
                  <a:schemeClr val="accent2"/>
                </a:solidFill>
                <a:latin typeface="Calibri" panose="020F0502020204030204" pitchFamily="34" charset="0"/>
                <a:cs typeface="+mn-cs"/>
              </a:rPr>
              <a:t> to travel the maze </a:t>
            </a:r>
            <a:r>
              <a:rPr lang="en-US" sz="3200" b="1" i="1" dirty="0">
                <a:solidFill>
                  <a:schemeClr val="accent2"/>
                </a:solidFill>
                <a:latin typeface="Calibri" panose="020F0502020204030204" pitchFamily="34" charset="0"/>
                <a:cs typeface="+mn-cs"/>
              </a:rPr>
              <a:t>without</a:t>
            </a:r>
            <a:r>
              <a:rPr lang="en-US" sz="3200" b="1" dirty="0">
                <a:solidFill>
                  <a:schemeClr val="accent2"/>
                </a:solidFill>
                <a:latin typeface="Calibri" panose="020F0502020204030204" pitchFamily="34" charset="0"/>
                <a:cs typeface="+mn-cs"/>
              </a:rPr>
              <a:t> using sensors.</a:t>
            </a:r>
          </a:p>
          <a:p>
            <a:pPr>
              <a:spcAft>
                <a:spcPts val="600"/>
              </a:spcAft>
              <a:buFont typeface="Arial"/>
              <a:buChar char="•"/>
              <a:defRPr/>
            </a:pPr>
            <a:r>
              <a:rPr lang="en-US" sz="2800" b="1" dirty="0">
                <a:latin typeface="Calibri" panose="020F0502020204030204" pitchFamily="34" charset="0"/>
                <a:cs typeface="+mn-cs"/>
              </a:rPr>
              <a:t>For this first challenge, the robot must go through the maze </a:t>
            </a:r>
            <a:r>
              <a:rPr lang="en-US" sz="2800" b="1" i="1" dirty="0">
                <a:latin typeface="Calibri" panose="020F0502020204030204" pitchFamily="34" charset="0"/>
                <a:cs typeface="+mn-cs"/>
              </a:rPr>
              <a:t>without using sensors</a:t>
            </a:r>
            <a:r>
              <a:rPr lang="en-US" sz="2800" b="1" dirty="0">
                <a:latin typeface="Calibri" panose="020F0502020204030204" pitchFamily="34" charset="0"/>
                <a:cs typeface="+mn-cs"/>
              </a:rPr>
              <a:t>!</a:t>
            </a:r>
          </a:p>
          <a:p>
            <a:pPr>
              <a:spcAft>
                <a:spcPts val="600"/>
              </a:spcAft>
              <a:buFont typeface="Arial"/>
              <a:buChar char="•"/>
              <a:defRPr/>
            </a:pPr>
            <a:r>
              <a:rPr lang="en-US" sz="2800" b="1" dirty="0">
                <a:latin typeface="Calibri" panose="020F0502020204030204" pitchFamily="34" charset="0"/>
                <a:cs typeface="+mn-cs"/>
              </a:rPr>
              <a:t>How will you program the robot to do this?</a:t>
            </a:r>
          </a:p>
          <a:p>
            <a:pPr>
              <a:spcAft>
                <a:spcPts val="600"/>
              </a:spcAft>
              <a:buFont typeface="Arial"/>
              <a:buChar char="•"/>
              <a:defRPr/>
            </a:pPr>
            <a:r>
              <a:rPr lang="en-US" sz="2800" b="1" dirty="0">
                <a:latin typeface="Calibri" panose="020F0502020204030204" pitchFamily="34" charset="0"/>
                <a:cs typeface="+mn-cs"/>
              </a:rPr>
              <a:t>Think back to the </a:t>
            </a:r>
            <a:r>
              <a:rPr lang="en-US" sz="2800" b="1" i="1" dirty="0">
                <a:latin typeface="Calibri" panose="020F0502020204030204" pitchFamily="34" charset="0"/>
                <a:cs typeface="+mn-cs"/>
              </a:rPr>
              <a:t>Master Driver </a:t>
            </a:r>
            <a:r>
              <a:rPr lang="en-US" sz="2800" b="1" dirty="0">
                <a:latin typeface="Calibri" panose="020F0502020204030204" pitchFamily="34" charset="0"/>
                <a:cs typeface="+mn-cs"/>
              </a:rPr>
              <a:t>activity and what you learned about the </a:t>
            </a:r>
            <a:r>
              <a:rPr lang="en-US" sz="2800" b="1" dirty="0">
                <a:solidFill>
                  <a:schemeClr val="accent3"/>
                </a:solidFill>
                <a:latin typeface="Calibri" panose="020F0502020204030204" pitchFamily="34" charset="0"/>
                <a:cs typeface="+mn-cs"/>
              </a:rPr>
              <a:t>relationship </a:t>
            </a:r>
            <a:r>
              <a:rPr lang="en-US" sz="2800" b="1" dirty="0">
                <a:latin typeface="Calibri" panose="020F0502020204030204" pitchFamily="34" charset="0"/>
                <a:cs typeface="+mn-cs"/>
              </a:rPr>
              <a:t>between the </a:t>
            </a:r>
            <a:r>
              <a:rPr lang="en-US" sz="2800" b="1" dirty="0">
                <a:solidFill>
                  <a:schemeClr val="accent1"/>
                </a:solidFill>
                <a:latin typeface="Calibri" panose="020F0502020204030204" pitchFamily="34" charset="0"/>
                <a:cs typeface="+mn-cs"/>
              </a:rPr>
              <a:t>number of rotations </a:t>
            </a:r>
            <a:r>
              <a:rPr lang="en-US" sz="2800" b="1" dirty="0">
                <a:latin typeface="Calibri" panose="020F0502020204030204" pitchFamily="34" charset="0"/>
                <a:cs typeface="+mn-cs"/>
              </a:rPr>
              <a:t>of the motor and the </a:t>
            </a:r>
            <a:r>
              <a:rPr lang="en-US" sz="2800" b="1" dirty="0">
                <a:solidFill>
                  <a:schemeClr val="accent1"/>
                </a:solidFill>
                <a:latin typeface="Calibri" panose="020F0502020204030204" pitchFamily="34" charset="0"/>
                <a:cs typeface="+mn-cs"/>
              </a:rPr>
              <a:t>distance the robot moved</a:t>
            </a:r>
            <a:r>
              <a:rPr lang="en-US" sz="2800" b="1" dirty="0">
                <a:latin typeface="Calibri" panose="020F0502020204030204" pitchFamily="34" charset="0"/>
                <a:cs typeface="+mn-cs"/>
              </a:rPr>
              <a:t>.</a:t>
            </a:r>
          </a:p>
          <a:p>
            <a:pPr>
              <a:spcAft>
                <a:spcPts val="600"/>
              </a:spcAft>
              <a:buFont typeface="Arial"/>
              <a:buChar char="•"/>
              <a:defRPr/>
            </a:pPr>
            <a:r>
              <a:rPr lang="en-US" sz="2800" b="1" dirty="0">
                <a:latin typeface="Calibri" panose="020F0502020204030204" pitchFamily="34" charset="0"/>
                <a:cs typeface="+mn-cs"/>
              </a:rPr>
              <a:t>You will be provided with a measuring stick or tape measure for this challenge. </a:t>
            </a:r>
            <a:r>
              <a:rPr lang="en-US" sz="2800" b="1" i="1" dirty="0">
                <a:latin typeface="Calibri" panose="020F0502020204030204" pitchFamily="34" charset="0"/>
                <a:cs typeface="+mn-cs"/>
              </a:rPr>
              <a:t>Be resourceful!</a:t>
            </a:r>
          </a:p>
        </p:txBody>
      </p:sp>
      <p:sp>
        <p:nvSpPr>
          <p:cNvPr id="28675"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53B5911F-B16C-49E5-B024-F5DDE577FF2E}" type="slidenum">
              <a:rPr lang="en-US" altLang="en-US" sz="1400">
                <a:solidFill>
                  <a:srgbClr val="FFFFFF"/>
                </a:solidFill>
                <a:latin typeface="Arial" panose="020B0604020202020204" pitchFamily="34" charset="0"/>
              </a:rPr>
              <a:pPr>
                <a:spcBef>
                  <a:spcPct val="0"/>
                </a:spcBef>
                <a:buClrTx/>
                <a:buSzTx/>
                <a:buFontTx/>
                <a:buNone/>
              </a:pPr>
              <a:t>15</a:t>
            </a:fld>
            <a:endParaRPr lang="en-US" altLang="en-US" sz="1400">
              <a:solidFill>
                <a:srgbClr val="FFFFFF"/>
              </a:solidFill>
              <a:latin typeface="Arial" panose="020B0604020202020204" pitchFamily="34" charset="0"/>
            </a:endParaRPr>
          </a:p>
        </p:txBody>
      </p:sp>
      <p:sp>
        <p:nvSpPr>
          <p:cNvPr id="28676" name="Title 2"/>
          <p:cNvSpPr>
            <a:spLocks noGrp="1"/>
          </p:cNvSpPr>
          <p:nvPr>
            <p:ph type="title"/>
          </p:nvPr>
        </p:nvSpPr>
        <p:spPr>
          <a:xfrm>
            <a:off x="457200" y="274638"/>
            <a:ext cx="7945438" cy="814387"/>
          </a:xfrm>
        </p:spPr>
        <p:txBody>
          <a:bodyPr/>
          <a:lstStyle/>
          <a:p>
            <a:r>
              <a:rPr lang="en-US" dirty="0">
                <a:ea typeface="ＭＳ Ｐゴシック" panose="020B0600070205080204" pitchFamily="34" charset="-128"/>
              </a:rPr>
              <a:t>Challenge 1</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sz="quarter" idx="1"/>
          </p:nvPr>
        </p:nvSpPr>
        <p:spPr>
          <a:xfrm>
            <a:off x="381000" y="1219200"/>
            <a:ext cx="8358188" cy="5486400"/>
          </a:xfrm>
        </p:spPr>
        <p:txBody>
          <a:bodyPr/>
          <a:lstStyle/>
          <a:p>
            <a:pPr marL="0" indent="0">
              <a:spcAft>
                <a:spcPts val="600"/>
              </a:spcAft>
              <a:buFont typeface="Wingdings" panose="05000000000000000000" pitchFamily="2" charset="2"/>
              <a:buNone/>
              <a:defRPr/>
            </a:pPr>
            <a:r>
              <a:rPr lang="en-US" sz="3000" b="1" dirty="0">
                <a:solidFill>
                  <a:schemeClr val="accent2"/>
                </a:solidFill>
                <a:latin typeface="Calibri" panose="020F0502020204030204" pitchFamily="34" charset="0"/>
                <a:cs typeface="Times New Roman" pitchFamily="18" charset="0"/>
              </a:rPr>
              <a:t>To program the </a:t>
            </a:r>
            <a:r>
              <a:rPr lang="en-US" sz="3000" b="1" dirty="0" err="1">
                <a:solidFill>
                  <a:schemeClr val="accent2"/>
                </a:solidFill>
                <a:latin typeface="Calibri" panose="020F0502020204030204" pitchFamily="34" charset="0"/>
                <a:cs typeface="Times New Roman" pitchFamily="18" charset="0"/>
              </a:rPr>
              <a:t>taskbot</a:t>
            </a:r>
            <a:r>
              <a:rPr lang="en-US" sz="3000" b="1" dirty="0">
                <a:solidFill>
                  <a:schemeClr val="accent2"/>
                </a:solidFill>
                <a:latin typeface="Calibri" panose="020F0502020204030204" pitchFamily="34" charset="0"/>
                <a:cs typeface="Times New Roman" pitchFamily="18" charset="0"/>
              </a:rPr>
              <a:t> to travel the maze using </a:t>
            </a:r>
            <a:br>
              <a:rPr lang="en-US" sz="3000" b="1" dirty="0">
                <a:solidFill>
                  <a:schemeClr val="accent2"/>
                </a:solidFill>
                <a:latin typeface="Calibri" panose="020F0502020204030204" pitchFamily="34" charset="0"/>
                <a:cs typeface="Times New Roman" pitchFamily="18" charset="0"/>
              </a:rPr>
            </a:br>
            <a:r>
              <a:rPr lang="en-US" sz="3000" b="1" dirty="0">
                <a:solidFill>
                  <a:schemeClr val="accent2"/>
                </a:solidFill>
                <a:latin typeface="Calibri" panose="020F0502020204030204" pitchFamily="34" charset="0"/>
                <a:cs typeface="Times New Roman" pitchFamily="18" charset="0"/>
              </a:rPr>
              <a:t>the sound sensor, touch sensor, and ultrasonic sensor each </a:t>
            </a:r>
            <a:r>
              <a:rPr lang="en-US" sz="3000" b="1" i="1" dirty="0">
                <a:solidFill>
                  <a:schemeClr val="accent2"/>
                </a:solidFill>
                <a:latin typeface="Calibri" panose="020F0502020204030204" pitchFamily="34" charset="0"/>
                <a:cs typeface="Times New Roman" pitchFamily="18" charset="0"/>
              </a:rPr>
              <a:t>at least </a:t>
            </a:r>
            <a:r>
              <a:rPr lang="en-US" sz="3000" b="1" dirty="0">
                <a:solidFill>
                  <a:schemeClr val="accent2"/>
                </a:solidFill>
                <a:latin typeface="Calibri" panose="020F0502020204030204" pitchFamily="34" charset="0"/>
                <a:cs typeface="Times New Roman" pitchFamily="18" charset="0"/>
              </a:rPr>
              <a:t>once.</a:t>
            </a:r>
          </a:p>
          <a:p>
            <a:pPr>
              <a:spcAft>
                <a:spcPts val="600"/>
              </a:spcAft>
              <a:defRPr/>
            </a:pPr>
            <a:r>
              <a:rPr lang="en-US" altLang="en-US" b="1" dirty="0">
                <a:latin typeface="Calibri" panose="020F0502020204030204" pitchFamily="34" charset="0"/>
                <a:ea typeface="ＭＳ Ｐゴシック" panose="020B0600070205080204" pitchFamily="34" charset="-128"/>
              </a:rPr>
              <a:t>For this challenge, your robot must use the touch sensor, sound sensor and ultrasonic sensor </a:t>
            </a:r>
            <a:r>
              <a:rPr lang="en-US" altLang="en-US" b="1" i="1" dirty="0">
                <a:latin typeface="Calibri" panose="020F0502020204030204" pitchFamily="34" charset="0"/>
                <a:ea typeface="ＭＳ Ｐゴシック" panose="020B0600070205080204" pitchFamily="34" charset="-128"/>
              </a:rPr>
              <a:t>at least once each </a:t>
            </a:r>
            <a:r>
              <a:rPr lang="en-US" altLang="en-US" b="1" dirty="0">
                <a:latin typeface="Calibri" panose="020F0502020204030204" pitchFamily="34" charset="0"/>
                <a:ea typeface="ＭＳ Ｐゴシック" panose="020B0600070205080204" pitchFamily="34" charset="-128"/>
              </a:rPr>
              <a:t>when navigating the maze.</a:t>
            </a:r>
          </a:p>
          <a:p>
            <a:pPr>
              <a:spcAft>
                <a:spcPts val="600"/>
              </a:spcAft>
              <a:defRPr/>
            </a:pPr>
            <a:r>
              <a:rPr lang="en-US" altLang="en-US" b="1" dirty="0">
                <a:latin typeface="Calibri" panose="020F0502020204030204" pitchFamily="34" charset="0"/>
                <a:ea typeface="ＭＳ Ｐゴシック" panose="020B0600070205080204" pitchFamily="34" charset="-128"/>
              </a:rPr>
              <a:t>Think back to how we did basic programming with the touch sensor, ultrasonic sensor and sound sensor, and combine that information to get the robot to travel through the maze.</a:t>
            </a:r>
          </a:p>
          <a:p>
            <a:pPr>
              <a:spcAft>
                <a:spcPts val="600"/>
              </a:spcAft>
              <a:defRPr/>
            </a:pPr>
            <a:r>
              <a:rPr lang="en-US" altLang="en-US" b="1" dirty="0">
                <a:latin typeface="Calibri" panose="020F0502020204030204" pitchFamily="34" charset="0"/>
                <a:ea typeface="ＭＳ Ｐゴシック" panose="020B0600070205080204" pitchFamily="34" charset="-128"/>
              </a:rPr>
              <a:t>In the robot documentation, find information about attaching sensors to the robot. Or, come up with your own designs for attachment also for this challenge. </a:t>
            </a:r>
            <a:r>
              <a:rPr lang="en-US" altLang="en-US" b="1" i="1" dirty="0">
                <a:latin typeface="Calibri" panose="020F0502020204030204" pitchFamily="34" charset="0"/>
                <a:ea typeface="ＭＳ Ｐゴシック" panose="020B0600070205080204" pitchFamily="34" charset="-128"/>
              </a:rPr>
              <a:t>Be creative!</a:t>
            </a:r>
          </a:p>
          <a:p>
            <a:pPr>
              <a:defRPr/>
            </a:pPr>
            <a:endParaRPr lang="en-US" altLang="en-US" b="1" dirty="0">
              <a:latin typeface="Calibri" panose="020F0502020204030204" pitchFamily="34" charset="0"/>
              <a:ea typeface="ＭＳ Ｐゴシック" panose="020B0600070205080204" pitchFamily="34" charset="-128"/>
            </a:endParaRPr>
          </a:p>
        </p:txBody>
      </p:sp>
      <p:sp>
        <p:nvSpPr>
          <p:cNvPr id="29699"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8F4DFC21-02D3-4AA5-8758-A9E1FF0306CF}" type="slidenum">
              <a:rPr lang="en-US" altLang="en-US" sz="1400">
                <a:solidFill>
                  <a:srgbClr val="FFFFFF"/>
                </a:solidFill>
                <a:latin typeface="Arial" panose="020B0604020202020204" pitchFamily="34" charset="0"/>
              </a:rPr>
              <a:pPr>
                <a:spcBef>
                  <a:spcPct val="0"/>
                </a:spcBef>
                <a:buClrTx/>
                <a:buSzTx/>
                <a:buFontTx/>
                <a:buNone/>
              </a:pPr>
              <a:t>16</a:t>
            </a:fld>
            <a:endParaRPr lang="en-US" altLang="en-US" sz="1400">
              <a:solidFill>
                <a:srgbClr val="FFFFFF"/>
              </a:solidFill>
              <a:latin typeface="Arial" panose="020B0604020202020204" pitchFamily="34" charset="0"/>
            </a:endParaRPr>
          </a:p>
        </p:txBody>
      </p:sp>
      <p:sp>
        <p:nvSpPr>
          <p:cNvPr id="3" name="Title 2"/>
          <p:cNvSpPr>
            <a:spLocks noGrp="1"/>
          </p:cNvSpPr>
          <p:nvPr>
            <p:ph type="title"/>
          </p:nvPr>
        </p:nvSpPr>
        <p:spPr>
          <a:xfrm>
            <a:off x="381000" y="427038"/>
            <a:ext cx="8358188" cy="715962"/>
          </a:xfrm>
        </p:spPr>
        <p:txBody>
          <a:bodyPr>
            <a:noAutofit/>
          </a:bodyPr>
          <a:lstStyle/>
          <a:p>
            <a:pPr>
              <a:defRPr/>
            </a:pPr>
            <a:r>
              <a:rPr lang="en-US" dirty="0"/>
              <a:t>Challenge 2</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Content Placeholder 2"/>
          <p:cNvSpPr>
            <a:spLocks noGrp="1"/>
          </p:cNvSpPr>
          <p:nvPr>
            <p:ph idx="1"/>
          </p:nvPr>
        </p:nvSpPr>
        <p:spPr>
          <a:xfrm>
            <a:off x="457200" y="1676400"/>
            <a:ext cx="7945438" cy="4416425"/>
          </a:xfrm>
        </p:spPr>
        <p:txBody>
          <a:bodyPr/>
          <a:lstStyle/>
          <a:p>
            <a:pPr marL="457200" indent="-457200">
              <a:buFont typeface="+mj-lt"/>
              <a:buAutoNum type="arabicPeriod"/>
              <a:defRPr/>
            </a:pPr>
            <a:r>
              <a:rPr lang="en-US" altLang="en-US" sz="2800" b="1" dirty="0">
                <a:latin typeface="Calibri" panose="020F0502020204030204" pitchFamily="34" charset="0"/>
                <a:ea typeface="ＭＳ Ｐゴシック" panose="020B0600070205080204" pitchFamily="34" charset="-128"/>
                <a:cs typeface="Times New Roman" panose="02020603050405020304" pitchFamily="18" charset="0"/>
              </a:rPr>
              <a:t>What types of problems did you encounter when trying to complete the design challenges?</a:t>
            </a:r>
          </a:p>
          <a:p>
            <a:pPr marL="881063" lvl="1" indent="-514350">
              <a:buFont typeface="+mj-lt"/>
              <a:buAutoNum type="arabicPeriod"/>
              <a:defRPr/>
            </a:pPr>
            <a:endParaRPr lang="en-US" altLang="en-US" sz="2800" b="1" dirty="0">
              <a:latin typeface="Calibri" panose="020F0502020204030204" pitchFamily="34" charset="0"/>
              <a:ea typeface="ＭＳ Ｐゴシック" panose="020B0600070205080204" pitchFamily="34" charset="-128"/>
              <a:cs typeface="Times New Roman" panose="02020603050405020304" pitchFamily="18" charset="0"/>
            </a:endParaRPr>
          </a:p>
          <a:p>
            <a:pPr marL="514350" indent="-514350">
              <a:buFont typeface="+mj-lt"/>
              <a:buAutoNum type="arabicPeriod"/>
              <a:defRPr/>
            </a:pPr>
            <a:endParaRPr lang="en-US" altLang="en-US" sz="2800" b="1" dirty="0">
              <a:latin typeface="Calibri" panose="020F0502020204030204" pitchFamily="34" charset="0"/>
              <a:ea typeface="ＭＳ Ｐゴシック" panose="020B0600070205080204" pitchFamily="34" charset="-128"/>
              <a:cs typeface="Times New Roman" panose="02020603050405020304" pitchFamily="18" charset="0"/>
            </a:endParaRPr>
          </a:p>
          <a:p>
            <a:pPr marL="514350" indent="-514350">
              <a:buFont typeface="+mj-lt"/>
              <a:buAutoNum type="arabicPeriod"/>
              <a:defRPr/>
            </a:pPr>
            <a:endParaRPr lang="en-US" altLang="en-US" sz="2800" b="1" dirty="0">
              <a:latin typeface="Calibri" panose="020F0502020204030204" pitchFamily="34" charset="0"/>
              <a:ea typeface="ＭＳ Ｐゴシック" panose="020B0600070205080204" pitchFamily="34" charset="-128"/>
              <a:cs typeface="Times New Roman" panose="02020603050405020304" pitchFamily="18" charset="0"/>
            </a:endParaRPr>
          </a:p>
          <a:p>
            <a:pPr marL="457200" indent="-457200">
              <a:buFont typeface="+mj-lt"/>
              <a:buAutoNum type="arabicPeriod"/>
              <a:defRPr/>
            </a:pPr>
            <a:r>
              <a:rPr lang="en-US" altLang="en-US" sz="2800" b="1" dirty="0">
                <a:latin typeface="Calibri" panose="020F0502020204030204" pitchFamily="34" charset="0"/>
                <a:ea typeface="ＭＳ Ｐゴシック" panose="020B0600070205080204" pitchFamily="34" charset="-128"/>
                <a:cs typeface="Times New Roman" panose="02020603050405020304" pitchFamily="18" charset="0"/>
              </a:rPr>
              <a:t>How did you change the design of your robot or your programs to help you complete the tasks?</a:t>
            </a:r>
          </a:p>
          <a:p>
            <a:pPr marL="514350" indent="-514350">
              <a:buFont typeface="Wingdings" panose="05000000000000000000" pitchFamily="2" charset="2"/>
              <a:buAutoNum type="arabicPeriod"/>
              <a:defRPr/>
            </a:pPr>
            <a:endParaRPr lang="en-US" altLang="en-US" sz="2800" b="1" dirty="0">
              <a:latin typeface="Calibri" panose="020F0502020204030204" pitchFamily="34" charset="0"/>
              <a:ea typeface="ＭＳ Ｐゴシック" panose="020B0600070205080204" pitchFamily="34" charset="-128"/>
              <a:cs typeface="Times New Roman" panose="02020603050405020304" pitchFamily="18" charset="0"/>
            </a:endParaRPr>
          </a:p>
          <a:p>
            <a:pPr marL="514350" indent="-514350">
              <a:buFont typeface="Wingdings" panose="05000000000000000000" pitchFamily="2" charset="2"/>
              <a:buAutoNum type="arabicPeriod"/>
              <a:defRPr/>
            </a:pPr>
            <a:endParaRPr lang="en-US" altLang="en-US" sz="2800" b="1" dirty="0">
              <a:latin typeface="Calibri" panose="020F0502020204030204" pitchFamily="34" charset="0"/>
              <a:ea typeface="ＭＳ Ｐゴシック" panose="020B0600070205080204" pitchFamily="34" charset="-128"/>
            </a:endParaRPr>
          </a:p>
        </p:txBody>
      </p:sp>
      <p:sp>
        <p:nvSpPr>
          <p:cNvPr id="30723"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08EC68DC-ABB7-4A8D-9F9F-1FD9808ADC2E}" type="slidenum">
              <a:rPr lang="en-US" altLang="en-US" sz="1400">
                <a:solidFill>
                  <a:srgbClr val="FFFFFF"/>
                </a:solidFill>
                <a:latin typeface="Arial" panose="020B0604020202020204" pitchFamily="34" charset="0"/>
              </a:rPr>
              <a:pPr>
                <a:spcBef>
                  <a:spcPct val="0"/>
                </a:spcBef>
                <a:buClrTx/>
                <a:buSzTx/>
                <a:buFontTx/>
                <a:buNone/>
              </a:pPr>
              <a:t>17</a:t>
            </a:fld>
            <a:endParaRPr lang="en-US" altLang="en-US" sz="1400">
              <a:solidFill>
                <a:srgbClr val="FFFFFF"/>
              </a:solidFill>
              <a:latin typeface="Arial" panose="020B0604020202020204" pitchFamily="34" charset="0"/>
            </a:endParaRPr>
          </a:p>
        </p:txBody>
      </p:sp>
      <p:sp>
        <p:nvSpPr>
          <p:cNvPr id="30724" name="Title 2"/>
          <p:cNvSpPr>
            <a:spLocks noGrp="1"/>
          </p:cNvSpPr>
          <p:nvPr>
            <p:ph type="title"/>
          </p:nvPr>
        </p:nvSpPr>
        <p:spPr>
          <a:xfrm>
            <a:off x="457200" y="274638"/>
            <a:ext cx="7945438" cy="792162"/>
          </a:xfrm>
        </p:spPr>
        <p:txBody>
          <a:bodyPr/>
          <a:lstStyle/>
          <a:p>
            <a:r>
              <a:rPr lang="en-US" dirty="0">
                <a:ea typeface="ＭＳ Ｐゴシック" panose="020B0600070205080204" pitchFamily="34" charset="-128"/>
              </a:rPr>
              <a:t>Post-Activity Quiz</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Content Placeholder 2"/>
          <p:cNvSpPr>
            <a:spLocks noGrp="1"/>
          </p:cNvSpPr>
          <p:nvPr>
            <p:ph idx="1"/>
          </p:nvPr>
        </p:nvSpPr>
        <p:spPr>
          <a:xfrm>
            <a:off x="609600" y="1417638"/>
            <a:ext cx="7924800" cy="5211762"/>
          </a:xfrm>
        </p:spPr>
        <p:txBody>
          <a:bodyPr/>
          <a:lstStyle/>
          <a:p>
            <a:pPr marL="457200" indent="-457200">
              <a:buFont typeface="Wingdings" panose="05000000000000000000" pitchFamily="2" charset="2"/>
              <a:buNone/>
              <a:defRPr/>
            </a:pPr>
            <a:r>
              <a:rPr lang="en-US" altLang="en-US" b="1" dirty="0">
                <a:latin typeface="Calibri" panose="020F0502020204030204" pitchFamily="34" charset="0"/>
                <a:ea typeface="ＭＳ Ｐゴシック" panose="020B0600070205080204" pitchFamily="34" charset="-128"/>
              </a:rPr>
              <a:t>1. 	</a:t>
            </a:r>
            <a:r>
              <a:rPr lang="en-US" altLang="en-US" b="1" dirty="0">
                <a:latin typeface="Calibri" panose="020F0502020204030204" pitchFamily="34" charset="0"/>
                <a:ea typeface="ＭＳ Ｐゴシック" panose="020B0600070205080204" pitchFamily="34" charset="-128"/>
                <a:cs typeface="Times New Roman" panose="02020603050405020304" pitchFamily="18" charset="0"/>
              </a:rPr>
              <a:t>What types of problems did you encounter when trying to complete the design challenges?</a:t>
            </a:r>
          </a:p>
          <a:p>
            <a:pPr marL="457200" lvl="1" indent="0">
              <a:spcBef>
                <a:spcPts val="600"/>
              </a:spcBef>
              <a:spcAft>
                <a:spcPts val="600"/>
              </a:spcAft>
              <a:buFont typeface="Wingdings 2" panose="05020102010507070707" pitchFamily="18" charset="2"/>
              <a:buNone/>
              <a:defRPr/>
            </a:pPr>
            <a:r>
              <a:rPr lang="en-US" altLang="en-US" sz="2400" b="1" dirty="0">
                <a:solidFill>
                  <a:srgbClr val="FF0000"/>
                </a:solidFill>
                <a:latin typeface="Calibri" panose="020F0502020204030204" pitchFamily="34" charset="0"/>
                <a:ea typeface="ＭＳ Ｐゴシック" panose="020B0600070205080204" pitchFamily="34" charset="-128"/>
                <a:cs typeface="Times New Roman" panose="02020603050405020304" pitchFamily="18" charset="0"/>
              </a:rPr>
              <a:t>Calculating how many rotations to use in order to have the robot move a measured distance in the maze.</a:t>
            </a:r>
          </a:p>
          <a:p>
            <a:pPr marL="457200" lvl="1" indent="0">
              <a:spcBef>
                <a:spcPts val="600"/>
              </a:spcBef>
              <a:spcAft>
                <a:spcPts val="600"/>
              </a:spcAft>
              <a:buFont typeface="Wingdings 2" panose="05020102010507070707" pitchFamily="18" charset="2"/>
              <a:buNone/>
              <a:defRPr/>
            </a:pPr>
            <a:r>
              <a:rPr lang="en-US" altLang="en-US" sz="2400" b="1" dirty="0">
                <a:solidFill>
                  <a:srgbClr val="FF0000"/>
                </a:solidFill>
                <a:latin typeface="Calibri" panose="020F0502020204030204" pitchFamily="34" charset="0"/>
                <a:ea typeface="ＭＳ Ｐゴシック" panose="020B0600070205080204" pitchFamily="34" charset="-128"/>
                <a:cs typeface="Times New Roman" panose="02020603050405020304" pitchFamily="18" charset="0"/>
              </a:rPr>
              <a:t>Recalling how to begin programming; how to program each sensor.</a:t>
            </a:r>
            <a:endParaRPr lang="en-US" altLang="en-US" sz="2400" b="1" dirty="0">
              <a:latin typeface="Calibri" panose="020F0502020204030204" pitchFamily="34" charset="0"/>
              <a:ea typeface="ＭＳ Ｐゴシック" panose="020B0600070205080204" pitchFamily="34" charset="-128"/>
              <a:cs typeface="Times New Roman" panose="02020603050405020304" pitchFamily="18" charset="0"/>
            </a:endParaRPr>
          </a:p>
          <a:p>
            <a:pPr marL="457200" indent="-457200">
              <a:buFont typeface="Wingdings" panose="05000000000000000000" pitchFamily="2" charset="2"/>
              <a:buNone/>
              <a:defRPr/>
            </a:pPr>
            <a:r>
              <a:rPr lang="en-US" altLang="en-US" b="1" dirty="0">
                <a:latin typeface="Calibri" panose="020F0502020204030204" pitchFamily="34" charset="0"/>
                <a:ea typeface="ＭＳ Ｐゴシック" panose="020B0600070205080204" pitchFamily="34" charset="-128"/>
                <a:cs typeface="Times New Roman" panose="02020603050405020304" pitchFamily="18" charset="0"/>
              </a:rPr>
              <a:t>2. 	How did you change the design of your robot or your programs to help you complete the tasks?</a:t>
            </a:r>
          </a:p>
          <a:p>
            <a:pPr marL="457200" lvl="1" indent="0">
              <a:spcBef>
                <a:spcPts val="600"/>
              </a:spcBef>
              <a:spcAft>
                <a:spcPts val="600"/>
              </a:spcAft>
              <a:buFont typeface="Wingdings 2" panose="05020102010507070707" pitchFamily="18" charset="2"/>
              <a:buNone/>
              <a:defRPr/>
            </a:pPr>
            <a:r>
              <a:rPr lang="en-US" altLang="en-US" sz="2400" b="1" dirty="0">
                <a:solidFill>
                  <a:srgbClr val="FF0000"/>
                </a:solidFill>
                <a:latin typeface="Calibri" panose="020F0502020204030204" pitchFamily="34" charset="0"/>
                <a:ea typeface="ＭＳ Ｐゴシック" panose="020B0600070205080204" pitchFamily="34" charset="-128"/>
                <a:cs typeface="Times New Roman" panose="02020603050405020304" pitchFamily="18" charset="0"/>
              </a:rPr>
              <a:t>We re-attached the sensors to position them correctly to receive the necessary input information.</a:t>
            </a:r>
          </a:p>
          <a:p>
            <a:pPr marL="457200" lvl="1" indent="0">
              <a:spcBef>
                <a:spcPts val="600"/>
              </a:spcBef>
              <a:spcAft>
                <a:spcPts val="600"/>
              </a:spcAft>
              <a:buFont typeface="Wingdings 2" panose="05020102010507070707" pitchFamily="18" charset="2"/>
              <a:buNone/>
              <a:defRPr/>
            </a:pPr>
            <a:r>
              <a:rPr lang="en-US" altLang="en-US" sz="2400" b="1" dirty="0">
                <a:solidFill>
                  <a:srgbClr val="FF0000"/>
                </a:solidFill>
                <a:latin typeface="Calibri" panose="020F0502020204030204" pitchFamily="34" charset="0"/>
                <a:ea typeface="ＭＳ Ｐゴシック" panose="020B0600070205080204" pitchFamily="34" charset="-128"/>
                <a:cs typeface="Times New Roman" panose="02020603050405020304" pitchFamily="18" charset="0"/>
              </a:rPr>
              <a:t>Through troubleshooting we corrected some programming errors.</a:t>
            </a:r>
            <a:endParaRPr lang="en-US" altLang="en-US" sz="2400" b="1" dirty="0">
              <a:latin typeface="Calibri" panose="020F0502020204030204" pitchFamily="34" charset="0"/>
              <a:ea typeface="ＭＳ Ｐゴシック" panose="020B0600070205080204" pitchFamily="34" charset="-128"/>
            </a:endParaRPr>
          </a:p>
        </p:txBody>
      </p:sp>
      <p:sp>
        <p:nvSpPr>
          <p:cNvPr id="32771"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B6ED3D4F-21A9-4B16-B5BE-B73B6C21E42B}" type="slidenum">
              <a:rPr lang="en-US" altLang="en-US" sz="1400">
                <a:solidFill>
                  <a:srgbClr val="FFFFFF"/>
                </a:solidFill>
                <a:latin typeface="Arial" panose="020B0604020202020204" pitchFamily="34" charset="0"/>
              </a:rPr>
              <a:pPr>
                <a:spcBef>
                  <a:spcPct val="0"/>
                </a:spcBef>
                <a:buClrTx/>
                <a:buSzTx/>
                <a:buFontTx/>
                <a:buNone/>
              </a:pPr>
              <a:t>18</a:t>
            </a:fld>
            <a:endParaRPr lang="en-US" altLang="en-US" sz="1400" dirty="0">
              <a:solidFill>
                <a:srgbClr val="FFFFFF"/>
              </a:solidFill>
              <a:latin typeface="Arial" panose="020B0604020202020204" pitchFamily="34" charset="0"/>
            </a:endParaRPr>
          </a:p>
        </p:txBody>
      </p:sp>
      <p:sp>
        <p:nvSpPr>
          <p:cNvPr id="3" name="Title 2"/>
          <p:cNvSpPr>
            <a:spLocks noGrp="1"/>
          </p:cNvSpPr>
          <p:nvPr>
            <p:ph type="title"/>
          </p:nvPr>
        </p:nvSpPr>
        <p:spPr>
          <a:xfrm>
            <a:off x="457200" y="274638"/>
            <a:ext cx="7945438" cy="715962"/>
          </a:xfrm>
        </p:spPr>
        <p:txBody>
          <a:bodyPr>
            <a:normAutofit fontScale="90000"/>
          </a:bodyPr>
          <a:lstStyle/>
          <a:p>
            <a:pPr>
              <a:defRPr/>
            </a:pPr>
            <a:r>
              <a:rPr lang="en-US" dirty="0"/>
              <a:t>Post-Activity Quiz </a:t>
            </a:r>
            <a:r>
              <a:rPr lang="en-US" dirty="0">
                <a:solidFill>
                  <a:srgbClr val="FF0000"/>
                </a:solidFill>
              </a:rPr>
              <a:t>Answers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sz="quarter" idx="1"/>
          </p:nvPr>
        </p:nvSpPr>
        <p:spPr>
          <a:xfrm>
            <a:off x="381000" y="1524000"/>
            <a:ext cx="8153400" cy="5105400"/>
          </a:xfrm>
        </p:spPr>
        <p:txBody>
          <a:bodyPr/>
          <a:lstStyle/>
          <a:p>
            <a:pPr>
              <a:spcAft>
                <a:spcPts val="600"/>
              </a:spcAft>
            </a:pPr>
            <a:r>
              <a:rPr lang="en-US" altLang="en-US" sz="2800" b="1" dirty="0">
                <a:latin typeface="Calibri" panose="020F0502020204030204" pitchFamily="34" charset="0"/>
                <a:ea typeface="ＭＳ Ｐゴシック" panose="020B0600070205080204" pitchFamily="34" charset="-128"/>
              </a:rPr>
              <a:t>Recall the relation between rotations and distance: For each rotation, the robot travels a certain distance (inches or </a:t>
            </a:r>
            <a:r>
              <a:rPr lang="en-US" altLang="en-US" sz="2800" b="1" dirty="0" err="1">
                <a:latin typeface="Calibri" panose="020F0502020204030204" pitchFamily="34" charset="0"/>
                <a:ea typeface="ＭＳ Ｐゴシック" panose="020B0600070205080204" pitchFamily="34" charset="-128"/>
              </a:rPr>
              <a:t>cms</a:t>
            </a:r>
            <a:r>
              <a:rPr lang="en-US" altLang="en-US" sz="2800" b="1" dirty="0">
                <a:latin typeface="Calibri" panose="020F0502020204030204" pitchFamily="34" charset="0"/>
                <a:ea typeface="ＭＳ Ｐゴシック" panose="020B0600070205080204" pitchFamily="34" charset="-128"/>
              </a:rPr>
              <a:t>) and we can use </a:t>
            </a:r>
            <a:r>
              <a:rPr lang="en-US" altLang="en-US" sz="2800" b="1" i="1" dirty="0">
                <a:latin typeface="Calibri" panose="020F0502020204030204" pitchFamily="34" charset="0"/>
                <a:ea typeface="ＭＳ Ｐゴシック" panose="020B0600070205080204" pitchFamily="34" charset="-128"/>
              </a:rPr>
              <a:t>multiplication</a:t>
            </a:r>
            <a:r>
              <a:rPr lang="en-US" altLang="en-US" sz="2800" b="1" dirty="0">
                <a:latin typeface="Calibri" panose="020F0502020204030204" pitchFamily="34" charset="0"/>
                <a:ea typeface="ＭＳ Ｐゴシック" panose="020B0600070205080204" pitchFamily="34" charset="-128"/>
              </a:rPr>
              <a:t> to approximate how far the robot will travel.</a:t>
            </a:r>
          </a:p>
          <a:p>
            <a:pPr>
              <a:spcAft>
                <a:spcPts val="600"/>
              </a:spcAft>
            </a:pPr>
            <a:r>
              <a:rPr lang="en-US" altLang="en-US" sz="2800" b="1" dirty="0">
                <a:latin typeface="Calibri" panose="020F0502020204030204" pitchFamily="34" charset="0"/>
                <a:ea typeface="ＭＳ Ｐゴシック" panose="020B0600070205080204" pitchFamily="34" charset="-128"/>
              </a:rPr>
              <a:t>So, we must measure each section of the maze and guess how many rotations we need based off each distance! </a:t>
            </a:r>
          </a:p>
          <a:p>
            <a:pPr>
              <a:spcAft>
                <a:spcPts val="600"/>
              </a:spcAft>
            </a:pPr>
            <a:r>
              <a:rPr lang="en-US" altLang="en-US" sz="2800" b="1" dirty="0">
                <a:latin typeface="Calibri" panose="020F0502020204030204" pitchFamily="34" charset="0"/>
                <a:ea typeface="ＭＳ Ｐゴシック" panose="020B0600070205080204" pitchFamily="34" charset="-128"/>
              </a:rPr>
              <a:t>This may not work perfectly the first time, but the number of rotations can be modified so it eventually works.</a:t>
            </a:r>
          </a:p>
        </p:txBody>
      </p:sp>
      <p:sp>
        <p:nvSpPr>
          <p:cNvPr id="34819"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C8B3F804-7D2F-4C4D-ADD0-B92CB2C0E1F4}" type="slidenum">
              <a:rPr lang="en-US" altLang="en-US" sz="1400">
                <a:solidFill>
                  <a:srgbClr val="FFFFFF"/>
                </a:solidFill>
                <a:latin typeface="Arial" panose="020B0604020202020204" pitchFamily="34" charset="0"/>
              </a:rPr>
              <a:pPr>
                <a:spcBef>
                  <a:spcPct val="0"/>
                </a:spcBef>
                <a:buClrTx/>
                <a:buSzTx/>
                <a:buFontTx/>
                <a:buNone/>
              </a:pPr>
              <a:t>19</a:t>
            </a:fld>
            <a:endParaRPr lang="en-US" altLang="en-US" sz="1400">
              <a:solidFill>
                <a:srgbClr val="FFFFFF"/>
              </a:solidFill>
              <a:latin typeface="Arial" panose="020B0604020202020204" pitchFamily="34" charset="0"/>
            </a:endParaRPr>
          </a:p>
        </p:txBody>
      </p:sp>
      <p:sp>
        <p:nvSpPr>
          <p:cNvPr id="34820" name="Title 2"/>
          <p:cNvSpPr>
            <a:spLocks noGrp="1"/>
          </p:cNvSpPr>
          <p:nvPr>
            <p:ph type="title"/>
          </p:nvPr>
        </p:nvSpPr>
        <p:spPr>
          <a:xfrm>
            <a:off x="457200" y="274638"/>
            <a:ext cx="8281988" cy="1143000"/>
          </a:xfrm>
        </p:spPr>
        <p:txBody>
          <a:bodyPr/>
          <a:lstStyle/>
          <a:p>
            <a:r>
              <a:rPr lang="en-US" dirty="0">
                <a:ea typeface="ＭＳ Ｐゴシック" panose="020B0600070205080204" pitchFamily="34" charset="-128"/>
              </a:rPr>
              <a:t>Maze without Sensors </a:t>
            </a:r>
            <a:r>
              <a:rPr lang="en-US" dirty="0">
                <a:solidFill>
                  <a:srgbClr val="FF0000"/>
                </a:solidFill>
                <a:ea typeface="ＭＳ Ｐゴシック" panose="020B0600070205080204" pitchFamily="34" charset="-128"/>
              </a:rPr>
              <a:t>Solution</a:t>
            </a:r>
          </a:p>
        </p:txBody>
      </p:sp>
      <p:sp>
        <p:nvSpPr>
          <p:cNvPr id="5" name="Title 3"/>
          <p:cNvSpPr txBox="1">
            <a:spLocks/>
          </p:cNvSpPr>
          <p:nvPr/>
        </p:nvSpPr>
        <p:spPr>
          <a:xfrm>
            <a:off x="486228" y="274638"/>
            <a:ext cx="3704771" cy="479425"/>
          </a:xfrm>
          <a:prstGeom prst="rect">
            <a:avLst/>
          </a:prstGeom>
        </p:spPr>
        <p:txBody>
          <a:bodyPr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ＭＳ Ｐゴシック" charset="0"/>
                <a:cs typeface="Calibri" panose="020F0502020204030204" pitchFamily="34" charset="0"/>
              </a:defRPr>
            </a:lvl1pPr>
            <a:lvl2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2pPr>
            <a:lvl3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3pPr>
            <a:lvl4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4pPr>
            <a:lvl5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defTabSz="914400">
              <a:defRPr/>
            </a:pPr>
            <a:r>
              <a:rPr lang="en-US" sz="2800" dirty="0">
                <a:solidFill>
                  <a:srgbClr val="FF0000"/>
                </a:solidFill>
              </a:rPr>
              <a:t>Challenge 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a:xfrm>
            <a:off x="457200" y="1752600"/>
            <a:ext cx="7162800" cy="4340225"/>
          </a:xfrm>
        </p:spPr>
        <p:txBody>
          <a:bodyPr/>
          <a:lstStyle/>
          <a:p>
            <a:pPr marL="457200" indent="-457200">
              <a:buFont typeface="+mj-lt"/>
              <a:buAutoNum type="arabicPeriod"/>
              <a:defRPr/>
            </a:pPr>
            <a:r>
              <a:rPr lang="en-US" altLang="en-US" sz="3200" b="1" dirty="0">
                <a:latin typeface="Calibri" panose="020F0502020204030204" pitchFamily="34" charset="0"/>
                <a:ea typeface="ＭＳ Ｐゴシック" panose="020B0600070205080204" pitchFamily="34" charset="-128"/>
                <a:cs typeface="Times New Roman" panose="02020603050405020304" pitchFamily="18" charset="0"/>
              </a:rPr>
              <a:t>What is a design challenge?</a:t>
            </a:r>
          </a:p>
          <a:p>
            <a:pPr marL="514350" indent="-514350">
              <a:buFont typeface="Wingdings" panose="05000000000000000000" pitchFamily="2" charset="2"/>
              <a:buAutoNum type="arabicPeriod"/>
              <a:defRPr/>
            </a:pPr>
            <a:endParaRPr lang="en-US" altLang="en-US" sz="3200" b="1" dirty="0">
              <a:latin typeface="Calibri" panose="020F0502020204030204" pitchFamily="34" charset="0"/>
              <a:ea typeface="ＭＳ Ｐゴシック" panose="020B0600070205080204" pitchFamily="34" charset="-128"/>
              <a:cs typeface="Times New Roman" panose="02020603050405020304" pitchFamily="18" charset="0"/>
            </a:endParaRPr>
          </a:p>
          <a:p>
            <a:pPr marL="514350" indent="-514350">
              <a:buFont typeface="Wingdings" panose="05000000000000000000" pitchFamily="2" charset="2"/>
              <a:buAutoNum type="arabicPeriod"/>
              <a:defRPr/>
            </a:pPr>
            <a:endParaRPr lang="en-US" altLang="en-US" sz="3200" b="1" dirty="0">
              <a:latin typeface="Calibri" panose="020F0502020204030204" pitchFamily="34" charset="0"/>
              <a:ea typeface="ＭＳ Ｐゴシック" panose="020B0600070205080204" pitchFamily="34" charset="-128"/>
              <a:cs typeface="Times New Roman" panose="02020603050405020304" pitchFamily="18" charset="0"/>
            </a:endParaRPr>
          </a:p>
          <a:p>
            <a:pPr marL="514350" indent="-514350">
              <a:buFont typeface="Wingdings" panose="05000000000000000000" pitchFamily="2" charset="2"/>
              <a:buAutoNum type="arabicPeriod"/>
              <a:defRPr/>
            </a:pPr>
            <a:endParaRPr lang="en-US" altLang="en-US" sz="3200" b="1" dirty="0">
              <a:latin typeface="Calibri" panose="020F0502020204030204" pitchFamily="34" charset="0"/>
              <a:ea typeface="ＭＳ Ｐゴシック" panose="020B0600070205080204" pitchFamily="34" charset="-128"/>
              <a:cs typeface="Times New Roman" panose="02020603050405020304" pitchFamily="18" charset="0"/>
            </a:endParaRPr>
          </a:p>
          <a:p>
            <a:pPr marL="514350" indent="-514350">
              <a:buFont typeface="Wingdings" panose="05000000000000000000" pitchFamily="2" charset="2"/>
              <a:buNone/>
              <a:defRPr/>
            </a:pPr>
            <a:endParaRPr lang="en-US" altLang="en-US" sz="3200" b="1" dirty="0">
              <a:latin typeface="Calibri" panose="020F0502020204030204" pitchFamily="34" charset="0"/>
              <a:ea typeface="ＭＳ Ｐゴシック" panose="020B0600070205080204" pitchFamily="34" charset="-128"/>
              <a:cs typeface="Times New Roman" panose="02020603050405020304" pitchFamily="18" charset="0"/>
            </a:endParaRPr>
          </a:p>
          <a:p>
            <a:pPr marL="457200" indent="-457200">
              <a:buFont typeface="+mj-lt"/>
              <a:buAutoNum type="arabicPeriod" startAt="2"/>
              <a:defRPr/>
            </a:pPr>
            <a:r>
              <a:rPr lang="en-US" altLang="en-US" sz="3200" b="1" dirty="0">
                <a:latin typeface="Calibri" panose="020F0502020204030204" pitchFamily="34" charset="0"/>
                <a:ea typeface="ＭＳ Ｐゴシック" panose="020B0600070205080204" pitchFamily="34" charset="-128"/>
                <a:cs typeface="Times New Roman" panose="02020603050405020304" pitchFamily="18" charset="0"/>
              </a:rPr>
              <a:t>How do you program a robot to move 2 feet forward in a straight line?</a:t>
            </a:r>
            <a:endParaRPr lang="en-US" altLang="en-US" sz="3200" b="1" dirty="0">
              <a:solidFill>
                <a:srgbClr val="3366FF"/>
              </a:solidFill>
              <a:latin typeface="Calibri" panose="020F0502020204030204" pitchFamily="34" charset="0"/>
              <a:ea typeface="ＭＳ Ｐゴシック" panose="020B0600070205080204" pitchFamily="34" charset="-128"/>
              <a:cs typeface="Times New Roman" panose="02020603050405020304" pitchFamily="18" charset="0"/>
            </a:endParaRPr>
          </a:p>
          <a:p>
            <a:pPr marL="514350" indent="-514350">
              <a:buFont typeface="Wingdings" panose="05000000000000000000" pitchFamily="2" charset="2"/>
              <a:buNone/>
              <a:defRPr/>
            </a:pPr>
            <a:endParaRPr lang="en-US" altLang="en-US" sz="3200" b="1" dirty="0">
              <a:latin typeface="Calibri" panose="020F0502020204030204" pitchFamily="34" charset="0"/>
              <a:ea typeface="ＭＳ Ｐゴシック" panose="020B0600070205080204" pitchFamily="34" charset="-128"/>
            </a:endParaRPr>
          </a:p>
          <a:p>
            <a:pPr marL="514350" indent="-514350">
              <a:buFont typeface="Wingdings" panose="05000000000000000000" pitchFamily="2" charset="2"/>
              <a:buAutoNum type="arabicPeriod"/>
              <a:defRPr/>
            </a:pPr>
            <a:endParaRPr lang="en-US" altLang="en-US" sz="3200" b="1" dirty="0">
              <a:latin typeface="Calibri" panose="020F0502020204030204" pitchFamily="34" charset="0"/>
              <a:ea typeface="ＭＳ Ｐゴシック" panose="020B0600070205080204" pitchFamily="34" charset="-128"/>
            </a:endParaRPr>
          </a:p>
          <a:p>
            <a:pPr marL="514350" indent="-514350">
              <a:buFont typeface="Wingdings" panose="05000000000000000000" pitchFamily="2" charset="2"/>
              <a:buAutoNum type="arabicPeriod"/>
              <a:defRPr/>
            </a:pPr>
            <a:endParaRPr lang="en-US" altLang="en-US" sz="3200" b="1" dirty="0">
              <a:latin typeface="Calibri" panose="020F0502020204030204" pitchFamily="34" charset="0"/>
              <a:ea typeface="ＭＳ Ｐゴシック" panose="020B0600070205080204" pitchFamily="34" charset="-128"/>
            </a:endParaRPr>
          </a:p>
        </p:txBody>
      </p:sp>
      <p:sp>
        <p:nvSpPr>
          <p:cNvPr id="2"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E8AE6C0B-53DD-4857-BD42-743046DEC876}" type="slidenum">
              <a:rPr lang="en-US" altLang="en-US" sz="1400">
                <a:solidFill>
                  <a:srgbClr val="FFFFFF"/>
                </a:solidFill>
                <a:latin typeface="Arial" panose="020B0604020202020204" pitchFamily="34" charset="0"/>
              </a:rPr>
              <a:pPr>
                <a:spcBef>
                  <a:spcPct val="0"/>
                </a:spcBef>
                <a:buClrTx/>
                <a:buSzTx/>
                <a:buFontTx/>
                <a:buNone/>
              </a:pPr>
              <a:t>2</a:t>
            </a:fld>
            <a:endParaRPr lang="en-US" altLang="en-US" sz="1400">
              <a:solidFill>
                <a:srgbClr val="FFFFFF"/>
              </a:solidFill>
              <a:latin typeface="Arial" panose="020B0604020202020204" pitchFamily="34" charset="0"/>
            </a:endParaRPr>
          </a:p>
        </p:txBody>
      </p:sp>
      <p:sp>
        <p:nvSpPr>
          <p:cNvPr id="10244" name="Title 2"/>
          <p:cNvSpPr>
            <a:spLocks noGrp="1"/>
          </p:cNvSpPr>
          <p:nvPr>
            <p:ph type="title"/>
          </p:nvPr>
        </p:nvSpPr>
        <p:spPr>
          <a:xfrm>
            <a:off x="457200" y="274638"/>
            <a:ext cx="7945438" cy="792162"/>
          </a:xfrm>
        </p:spPr>
        <p:txBody>
          <a:bodyPr/>
          <a:lstStyle/>
          <a:p>
            <a:r>
              <a:rPr lang="en-US" dirty="0">
                <a:ea typeface="ＭＳ Ｐゴシック" panose="020B0600070205080204" pitchFamily="34" charset="-128"/>
              </a:rPr>
              <a:t>Pre-Activity Quiz</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649D09EE-A11B-47B4-86E2-32203B2306F3}" type="slidenum">
              <a:rPr lang="en-US" altLang="en-US" sz="1400">
                <a:solidFill>
                  <a:srgbClr val="FFFFFF"/>
                </a:solidFill>
                <a:latin typeface="Arial" panose="020B0604020202020204" pitchFamily="34" charset="0"/>
              </a:rPr>
              <a:pPr>
                <a:spcBef>
                  <a:spcPct val="0"/>
                </a:spcBef>
                <a:buClrTx/>
                <a:buSzTx/>
                <a:buFontTx/>
                <a:buNone/>
              </a:pPr>
              <a:t>20</a:t>
            </a:fld>
            <a:endParaRPr lang="en-US" altLang="en-US" sz="1400">
              <a:solidFill>
                <a:srgbClr val="FFFFFF"/>
              </a:solidFill>
              <a:latin typeface="Arial" panose="020B0604020202020204" pitchFamily="34" charset="0"/>
            </a:endParaRPr>
          </a:p>
        </p:txBody>
      </p:sp>
      <p:grpSp>
        <p:nvGrpSpPr>
          <p:cNvPr id="35843" name="Group 45071"/>
          <p:cNvGrpSpPr>
            <a:grpSpLocks/>
          </p:cNvGrpSpPr>
          <p:nvPr/>
        </p:nvGrpSpPr>
        <p:grpSpPr bwMode="auto">
          <a:xfrm>
            <a:off x="1537786" y="2373868"/>
            <a:ext cx="5994344" cy="4031397"/>
            <a:chOff x="844164" y="1935776"/>
            <a:chExt cx="6626620" cy="4519908"/>
          </a:xfrm>
        </p:grpSpPr>
        <p:grpSp>
          <p:nvGrpSpPr>
            <p:cNvPr id="35847" name="Group 6"/>
            <p:cNvGrpSpPr>
              <a:grpSpLocks/>
            </p:cNvGrpSpPr>
            <p:nvPr/>
          </p:nvGrpSpPr>
          <p:grpSpPr bwMode="auto">
            <a:xfrm>
              <a:off x="844164" y="1935776"/>
              <a:ext cx="6626620" cy="4519908"/>
              <a:chOff x="1909377" y="2219939"/>
              <a:chExt cx="6626620" cy="4519908"/>
            </a:xfrm>
          </p:grpSpPr>
          <p:sp>
            <p:nvSpPr>
              <p:cNvPr id="35859" name="TextBox 28671"/>
              <p:cNvSpPr txBox="1">
                <a:spLocks noChangeArrowheads="1"/>
              </p:cNvSpPr>
              <p:nvPr/>
            </p:nvSpPr>
            <p:spPr bwMode="auto">
              <a:xfrm>
                <a:off x="5451910" y="2219939"/>
                <a:ext cx="654101" cy="41408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chemeClr val="bg1">
                        <a:lumMod val="50000"/>
                      </a:schemeClr>
                    </a:solidFill>
                    <a:latin typeface="Arial" panose="020B0604020202020204" pitchFamily="34" charset="0"/>
                  </a:rPr>
                  <a:t>7 </a:t>
                </a:r>
                <a:r>
                  <a:rPr lang="en-US" altLang="en-US" sz="1800" b="1" dirty="0" err="1">
                    <a:solidFill>
                      <a:schemeClr val="bg1">
                        <a:lumMod val="50000"/>
                      </a:schemeClr>
                    </a:solidFill>
                    <a:latin typeface="Arial" panose="020B0604020202020204" pitchFamily="34" charset="0"/>
                  </a:rPr>
                  <a:t>ft</a:t>
                </a:r>
                <a:endParaRPr lang="en-US" altLang="en-US" sz="1800" b="1" dirty="0">
                  <a:solidFill>
                    <a:schemeClr val="bg1">
                      <a:lumMod val="50000"/>
                    </a:schemeClr>
                  </a:solidFill>
                  <a:latin typeface="Arial" panose="020B0604020202020204" pitchFamily="34" charset="0"/>
                </a:endParaRPr>
              </a:p>
            </p:txBody>
          </p:sp>
          <p:grpSp>
            <p:nvGrpSpPr>
              <p:cNvPr id="35860" name="Group 8"/>
              <p:cNvGrpSpPr>
                <a:grpSpLocks/>
              </p:cNvGrpSpPr>
              <p:nvPr/>
            </p:nvGrpSpPr>
            <p:grpSpPr bwMode="auto">
              <a:xfrm>
                <a:off x="1909377" y="2612666"/>
                <a:ext cx="6626620" cy="4127181"/>
                <a:chOff x="1909377" y="2612666"/>
                <a:chExt cx="6626620" cy="4127181"/>
              </a:xfrm>
            </p:grpSpPr>
            <p:cxnSp>
              <p:nvCxnSpPr>
                <p:cNvPr id="10" name="Straight Connector 9"/>
                <p:cNvCxnSpPr>
                  <a:cxnSpLocks noChangeShapeType="1"/>
                </p:cNvCxnSpPr>
                <p:nvPr/>
              </p:nvCxnSpPr>
              <p:spPr bwMode="auto">
                <a:xfrm flipV="1">
                  <a:off x="5363668" y="4586549"/>
                  <a:ext cx="0" cy="1801227"/>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11" name="Straight Connector 10"/>
                <p:cNvCxnSpPr>
                  <a:cxnSpLocks noChangeShapeType="1"/>
                </p:cNvCxnSpPr>
                <p:nvPr/>
              </p:nvCxnSpPr>
              <p:spPr bwMode="auto">
                <a:xfrm>
                  <a:off x="5363668" y="4586549"/>
                  <a:ext cx="1219688" cy="0"/>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12" name="Straight Connector 11"/>
                <p:cNvCxnSpPr>
                  <a:cxnSpLocks noChangeShapeType="1"/>
                </p:cNvCxnSpPr>
                <p:nvPr/>
              </p:nvCxnSpPr>
              <p:spPr bwMode="auto">
                <a:xfrm flipV="1">
                  <a:off x="6583355" y="3748231"/>
                  <a:ext cx="0" cy="838318"/>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13" name="Straight Connector 12"/>
                <p:cNvCxnSpPr>
                  <a:cxnSpLocks noChangeShapeType="1"/>
                </p:cNvCxnSpPr>
                <p:nvPr/>
              </p:nvCxnSpPr>
              <p:spPr bwMode="auto">
                <a:xfrm>
                  <a:off x="6476304" y="2860077"/>
                  <a:ext cx="1402202" cy="0"/>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14" name="Straight Connector 13"/>
                <p:cNvCxnSpPr>
                  <a:cxnSpLocks noChangeShapeType="1"/>
                </p:cNvCxnSpPr>
                <p:nvPr/>
              </p:nvCxnSpPr>
              <p:spPr bwMode="auto">
                <a:xfrm flipH="1" flipV="1">
                  <a:off x="6583355" y="5424866"/>
                  <a:ext cx="0" cy="989607"/>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15" name="Straight Connector 14"/>
                <p:cNvCxnSpPr>
                  <a:cxnSpLocks noChangeShapeType="1"/>
                </p:cNvCxnSpPr>
                <p:nvPr/>
              </p:nvCxnSpPr>
              <p:spPr bwMode="auto">
                <a:xfrm>
                  <a:off x="6583355" y="5424866"/>
                  <a:ext cx="1295151" cy="0"/>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16" name="Straight Connector 15"/>
                <p:cNvCxnSpPr>
                  <a:cxnSpLocks noChangeShapeType="1"/>
                </p:cNvCxnSpPr>
                <p:nvPr/>
              </p:nvCxnSpPr>
              <p:spPr bwMode="auto">
                <a:xfrm>
                  <a:off x="7878507" y="2860077"/>
                  <a:ext cx="0" cy="2564789"/>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17" name="Straight Connector 16"/>
                <p:cNvCxnSpPr>
                  <a:cxnSpLocks noChangeShapeType="1"/>
                </p:cNvCxnSpPr>
                <p:nvPr/>
              </p:nvCxnSpPr>
              <p:spPr bwMode="auto">
                <a:xfrm flipH="1">
                  <a:off x="5363668" y="3748231"/>
                  <a:ext cx="1219688" cy="0"/>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18" name="Straight Connector 17"/>
                <p:cNvCxnSpPr>
                  <a:cxnSpLocks noChangeShapeType="1"/>
                </p:cNvCxnSpPr>
                <p:nvPr/>
              </p:nvCxnSpPr>
              <p:spPr bwMode="auto">
                <a:xfrm flipH="1">
                  <a:off x="3687692" y="2860077"/>
                  <a:ext cx="2895663" cy="0"/>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19" name="Straight Connector 18"/>
                <p:cNvCxnSpPr>
                  <a:cxnSpLocks noChangeShapeType="1"/>
                </p:cNvCxnSpPr>
                <p:nvPr/>
              </p:nvCxnSpPr>
              <p:spPr bwMode="auto">
                <a:xfrm flipH="1">
                  <a:off x="4830164" y="3748231"/>
                  <a:ext cx="533504" cy="0"/>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20" name="Straight Connector 19"/>
                <p:cNvCxnSpPr>
                  <a:cxnSpLocks noChangeShapeType="1"/>
                </p:cNvCxnSpPr>
                <p:nvPr/>
              </p:nvCxnSpPr>
              <p:spPr bwMode="auto">
                <a:xfrm>
                  <a:off x="4830164" y="3748231"/>
                  <a:ext cx="0" cy="1523567"/>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21" name="Straight Connector 20"/>
                <p:cNvCxnSpPr>
                  <a:cxnSpLocks noChangeShapeType="1"/>
                </p:cNvCxnSpPr>
                <p:nvPr/>
              </p:nvCxnSpPr>
              <p:spPr bwMode="auto">
                <a:xfrm>
                  <a:off x="3687692" y="2833378"/>
                  <a:ext cx="0" cy="2516733"/>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22" name="Straight Connector 21"/>
                <p:cNvCxnSpPr>
                  <a:cxnSpLocks noChangeShapeType="1"/>
                </p:cNvCxnSpPr>
                <p:nvPr/>
              </p:nvCxnSpPr>
              <p:spPr bwMode="auto">
                <a:xfrm flipH="1">
                  <a:off x="2315323" y="5350112"/>
                  <a:ext cx="1372369" cy="0"/>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23" name="Straight Connector 22"/>
                <p:cNvCxnSpPr>
                  <a:cxnSpLocks noChangeShapeType="1"/>
                </p:cNvCxnSpPr>
                <p:nvPr/>
              </p:nvCxnSpPr>
              <p:spPr bwMode="auto">
                <a:xfrm flipH="1">
                  <a:off x="4830164" y="5271798"/>
                  <a:ext cx="0" cy="1142675"/>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cxnSp>
              <p:nvCxnSpPr>
                <p:cNvPr id="24" name="Straight Connector 23"/>
                <p:cNvCxnSpPr>
                  <a:cxnSpLocks noChangeShapeType="1"/>
                </p:cNvCxnSpPr>
                <p:nvPr/>
              </p:nvCxnSpPr>
              <p:spPr bwMode="auto">
                <a:xfrm flipH="1">
                  <a:off x="2315323" y="6414473"/>
                  <a:ext cx="2514840" cy="0"/>
                </a:xfrm>
                <a:prstGeom prst="line">
                  <a:avLst/>
                </a:prstGeom>
                <a:noFill/>
                <a:ln w="25400">
                  <a:solidFill>
                    <a:schemeClr val="accent1"/>
                  </a:solidFill>
                  <a:round/>
                  <a:headEnd/>
                  <a:tailEnd/>
                </a:ln>
                <a:effectLst>
                  <a:outerShdw blurRad="50800" dist="25000" dir="5400000" rotWithShape="0">
                    <a:srgbClr val="808080">
                      <a:alpha val="39998"/>
                    </a:srgbClr>
                  </a:outerShdw>
                </a:effectLst>
                <a:extLst/>
              </p:spPr>
            </p:cxnSp>
            <p:sp>
              <p:nvSpPr>
                <p:cNvPr id="35876" name="TextBox 2"/>
                <p:cNvSpPr txBox="1">
                  <a:spLocks noChangeArrowheads="1"/>
                </p:cNvSpPr>
                <p:nvPr/>
              </p:nvSpPr>
              <p:spPr bwMode="auto">
                <a:xfrm>
                  <a:off x="5054756" y="6222239"/>
                  <a:ext cx="1752600" cy="517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lgn="ctr" eaLnBrk="1" hangingPunct="1">
                    <a:spcBef>
                      <a:spcPct val="0"/>
                    </a:spcBef>
                    <a:buClrTx/>
                    <a:buSzTx/>
                    <a:buFontTx/>
                    <a:buNone/>
                  </a:pPr>
                  <a:r>
                    <a:rPr lang="en-US" altLang="en-US" b="1" dirty="0">
                      <a:latin typeface="Arial" panose="020B0604020202020204" pitchFamily="34" charset="0"/>
                    </a:rPr>
                    <a:t>start</a:t>
                  </a:r>
                </a:p>
              </p:txBody>
            </p:sp>
            <p:cxnSp>
              <p:nvCxnSpPr>
                <p:cNvPr id="26" name="Straight Arrow Connector 25"/>
                <p:cNvCxnSpPr>
                  <a:cxnSpLocks noChangeShapeType="1"/>
                </p:cNvCxnSpPr>
                <p:nvPr/>
              </p:nvCxnSpPr>
              <p:spPr bwMode="auto">
                <a:xfrm>
                  <a:off x="6811499" y="5545897"/>
                  <a:ext cx="0" cy="868576"/>
                </a:xfrm>
                <a:prstGeom prst="straightConnector1">
                  <a:avLst/>
                </a:prstGeom>
                <a:noFill/>
                <a:ln w="25400">
                  <a:solidFill>
                    <a:schemeClr val="bg1">
                      <a:lumMod val="50000"/>
                    </a:schemeClr>
                  </a:solidFill>
                  <a:round/>
                  <a:headEnd type="arrow" w="med" len="med"/>
                  <a:tailEnd type="arrow" w="med" len="med"/>
                </a:ln>
                <a:effectLst>
                  <a:outerShdw blurRad="50800" dist="25000" dir="5400000" rotWithShape="0">
                    <a:srgbClr val="808080">
                      <a:alpha val="39998"/>
                    </a:srgbClr>
                  </a:outerShdw>
                </a:effectLst>
                <a:extLst/>
              </p:spPr>
            </p:cxnSp>
            <p:sp>
              <p:nvSpPr>
                <p:cNvPr id="35878" name="TextBox 7"/>
                <p:cNvSpPr txBox="1">
                  <a:spLocks noChangeArrowheads="1"/>
                </p:cNvSpPr>
                <p:nvPr/>
              </p:nvSpPr>
              <p:spPr bwMode="auto">
                <a:xfrm rot="16200000">
                  <a:off x="6720681" y="5656907"/>
                  <a:ext cx="739775" cy="408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chemeClr val="bg1">
                          <a:lumMod val="50000"/>
                        </a:schemeClr>
                      </a:solidFill>
                      <a:latin typeface="Arial" panose="020B0604020202020204" pitchFamily="34" charset="0"/>
                    </a:rPr>
                    <a:t>1 </a:t>
                  </a:r>
                  <a:r>
                    <a:rPr lang="en-US" altLang="en-US" sz="1800" b="1" dirty="0" err="1">
                      <a:solidFill>
                        <a:schemeClr val="bg1">
                          <a:lumMod val="50000"/>
                        </a:schemeClr>
                      </a:solidFill>
                      <a:latin typeface="Arial" panose="020B0604020202020204" pitchFamily="34" charset="0"/>
                    </a:rPr>
                    <a:t>ft</a:t>
                  </a:r>
                  <a:endParaRPr lang="en-US" altLang="en-US" sz="1800" b="1" dirty="0">
                    <a:solidFill>
                      <a:schemeClr val="bg1">
                        <a:lumMod val="50000"/>
                      </a:schemeClr>
                    </a:solidFill>
                    <a:latin typeface="Arial" panose="020B0604020202020204" pitchFamily="34" charset="0"/>
                  </a:endParaRPr>
                </a:p>
              </p:txBody>
            </p:sp>
            <p:sp>
              <p:nvSpPr>
                <p:cNvPr id="35880" name="TextBox 20"/>
                <p:cNvSpPr txBox="1">
                  <a:spLocks noChangeArrowheads="1"/>
                </p:cNvSpPr>
                <p:nvPr/>
              </p:nvSpPr>
              <p:spPr bwMode="auto">
                <a:xfrm rot="16200000">
                  <a:off x="7942519" y="3740396"/>
                  <a:ext cx="778667" cy="40828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chemeClr val="bg1">
                          <a:lumMod val="50000"/>
                        </a:schemeClr>
                      </a:solidFill>
                      <a:latin typeface="Arial" panose="020B0604020202020204" pitchFamily="34" charset="0"/>
                    </a:rPr>
                    <a:t>4 </a:t>
                  </a:r>
                  <a:r>
                    <a:rPr lang="en-US" altLang="en-US" sz="1800" b="1" dirty="0" err="1">
                      <a:solidFill>
                        <a:schemeClr val="bg1">
                          <a:lumMod val="50000"/>
                        </a:schemeClr>
                      </a:solidFill>
                      <a:latin typeface="Arial" panose="020B0604020202020204" pitchFamily="34" charset="0"/>
                    </a:rPr>
                    <a:t>ft</a:t>
                  </a:r>
                  <a:endParaRPr lang="en-US" altLang="en-US" sz="1800" b="1" dirty="0">
                    <a:solidFill>
                      <a:schemeClr val="bg1">
                        <a:lumMod val="50000"/>
                      </a:schemeClr>
                    </a:solidFill>
                    <a:latin typeface="Arial" panose="020B0604020202020204" pitchFamily="34" charset="0"/>
                  </a:endParaRPr>
                </a:p>
              </p:txBody>
            </p:sp>
            <p:cxnSp>
              <p:nvCxnSpPr>
                <p:cNvPr id="30" name="Straight Arrow Connector 29"/>
                <p:cNvCxnSpPr>
                  <a:cxnSpLocks noChangeShapeType="1"/>
                </p:cNvCxnSpPr>
                <p:nvPr/>
              </p:nvCxnSpPr>
              <p:spPr bwMode="auto">
                <a:xfrm>
                  <a:off x="3687692" y="2612666"/>
                  <a:ext cx="4190814" cy="21358"/>
                </a:xfrm>
                <a:prstGeom prst="straightConnector1">
                  <a:avLst/>
                </a:prstGeom>
                <a:noFill/>
                <a:ln w="25400">
                  <a:solidFill>
                    <a:schemeClr val="bg1">
                      <a:lumMod val="50000"/>
                    </a:schemeClr>
                  </a:solidFill>
                  <a:round/>
                  <a:headEnd type="arrow" w="med" len="med"/>
                  <a:tailEnd type="arrow" w="med" len="med"/>
                </a:ln>
                <a:effectLst>
                  <a:outerShdw blurRad="50800" dist="25000" dir="5400000" rotWithShape="0">
                    <a:srgbClr val="808080">
                      <a:alpha val="39998"/>
                    </a:srgbClr>
                  </a:outerShdw>
                </a:effectLst>
                <a:extLst/>
              </p:spPr>
            </p:cxnSp>
            <p:cxnSp>
              <p:nvCxnSpPr>
                <p:cNvPr id="31" name="Straight Arrow Connector 30"/>
                <p:cNvCxnSpPr>
                  <a:cxnSpLocks noChangeShapeType="1"/>
                </p:cNvCxnSpPr>
                <p:nvPr/>
              </p:nvCxnSpPr>
              <p:spPr bwMode="auto">
                <a:xfrm>
                  <a:off x="8043472" y="2860077"/>
                  <a:ext cx="0" cy="2564789"/>
                </a:xfrm>
                <a:prstGeom prst="straightConnector1">
                  <a:avLst/>
                </a:prstGeom>
                <a:noFill/>
                <a:ln w="25400">
                  <a:solidFill>
                    <a:schemeClr val="bg1">
                      <a:lumMod val="50000"/>
                    </a:schemeClr>
                  </a:solidFill>
                  <a:round/>
                  <a:headEnd type="arrow" w="med" len="med"/>
                  <a:tailEnd type="arrow" w="med" len="med"/>
                </a:ln>
                <a:effectLst>
                  <a:outerShdw blurRad="50800" dist="25000" dir="5400000" rotWithShape="0">
                    <a:srgbClr val="808080">
                      <a:alpha val="39998"/>
                    </a:srgbClr>
                  </a:outerShdw>
                </a:effectLst>
                <a:extLst/>
              </p:spPr>
            </p:cxnSp>
            <p:cxnSp>
              <p:nvCxnSpPr>
                <p:cNvPr id="32" name="Straight Arrow Connector 31"/>
                <p:cNvCxnSpPr>
                  <a:cxnSpLocks noChangeShapeType="1"/>
                </p:cNvCxnSpPr>
                <p:nvPr/>
              </p:nvCxnSpPr>
              <p:spPr bwMode="auto">
                <a:xfrm>
                  <a:off x="2264781" y="5111602"/>
                  <a:ext cx="1314105" cy="0"/>
                </a:xfrm>
                <a:prstGeom prst="straightConnector1">
                  <a:avLst/>
                </a:prstGeom>
                <a:noFill/>
                <a:ln w="25400">
                  <a:solidFill>
                    <a:schemeClr val="bg1">
                      <a:lumMod val="50000"/>
                    </a:schemeClr>
                  </a:solidFill>
                  <a:round/>
                  <a:headEnd type="arrow" w="med" len="med"/>
                  <a:tailEnd type="arrow" w="med" len="med"/>
                </a:ln>
                <a:effectLst>
                  <a:outerShdw blurRad="50800" dist="25000" dir="5400000" rotWithShape="0">
                    <a:srgbClr val="808080">
                      <a:alpha val="39998"/>
                    </a:srgbClr>
                  </a:outerShdw>
                </a:effectLst>
                <a:extLst/>
              </p:spPr>
            </p:cxnSp>
            <p:sp>
              <p:nvSpPr>
                <p:cNvPr id="35884" name="TextBox 28679"/>
                <p:cNvSpPr txBox="1">
                  <a:spLocks noChangeArrowheads="1"/>
                </p:cNvSpPr>
                <p:nvPr/>
              </p:nvSpPr>
              <p:spPr bwMode="auto">
                <a:xfrm>
                  <a:off x="2620963" y="4612082"/>
                  <a:ext cx="796469" cy="41408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chemeClr val="bg1">
                          <a:lumMod val="50000"/>
                        </a:schemeClr>
                      </a:solidFill>
                      <a:latin typeface="Arial" panose="020B0604020202020204" pitchFamily="34" charset="0"/>
                    </a:rPr>
                    <a:t>1 </a:t>
                  </a:r>
                  <a:r>
                    <a:rPr lang="en-US" altLang="en-US" sz="1800" b="1" dirty="0" err="1">
                      <a:solidFill>
                        <a:schemeClr val="bg1">
                          <a:lumMod val="50000"/>
                        </a:schemeClr>
                      </a:solidFill>
                      <a:latin typeface="Arial" panose="020B0604020202020204" pitchFamily="34" charset="0"/>
                    </a:rPr>
                    <a:t>ft</a:t>
                  </a:r>
                  <a:endParaRPr lang="en-US" altLang="en-US" sz="1800" b="1" dirty="0">
                    <a:solidFill>
                      <a:schemeClr val="bg1">
                        <a:lumMod val="50000"/>
                      </a:schemeClr>
                    </a:solidFill>
                    <a:latin typeface="Arial" panose="020B0604020202020204" pitchFamily="34" charset="0"/>
                  </a:endParaRPr>
                </a:p>
              </p:txBody>
            </p:sp>
            <p:sp>
              <p:nvSpPr>
                <p:cNvPr id="35885" name="TextBox 28681"/>
                <p:cNvSpPr txBox="1">
                  <a:spLocks noChangeArrowheads="1"/>
                </p:cNvSpPr>
                <p:nvPr/>
              </p:nvSpPr>
              <p:spPr bwMode="auto">
                <a:xfrm rot="16200000">
                  <a:off x="1680512" y="5606383"/>
                  <a:ext cx="968091" cy="510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lgn="ctr" eaLnBrk="1" hangingPunct="1">
                    <a:spcBef>
                      <a:spcPct val="0"/>
                    </a:spcBef>
                    <a:buClrTx/>
                    <a:buSzTx/>
                    <a:buFontTx/>
                    <a:buNone/>
                  </a:pPr>
                  <a:r>
                    <a:rPr lang="en-US" altLang="en-US" b="1" dirty="0">
                      <a:latin typeface="Arial" panose="020B0604020202020204" pitchFamily="34" charset="0"/>
                    </a:rPr>
                    <a:t>end</a:t>
                  </a:r>
                </a:p>
              </p:txBody>
            </p:sp>
          </p:grpSp>
        </p:grpSp>
        <p:cxnSp>
          <p:nvCxnSpPr>
            <p:cNvPr id="4" name="Straight Arrow Connector 3"/>
            <p:cNvCxnSpPr/>
            <p:nvPr/>
          </p:nvCxnSpPr>
          <p:spPr>
            <a:xfrm flipV="1">
              <a:off x="4800369" y="4800749"/>
              <a:ext cx="0" cy="126014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4877587" y="4800749"/>
              <a:ext cx="1463626"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V="1">
              <a:off x="6265750" y="2971044"/>
              <a:ext cx="0" cy="182080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H="1">
              <a:off x="3112110" y="2971044"/>
              <a:ext cx="3141356"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a:off x="3124394" y="2971044"/>
              <a:ext cx="0" cy="272497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H="1" flipV="1">
              <a:off x="1250110" y="5662205"/>
              <a:ext cx="1826901" cy="3381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5854" name="TextBox 45066"/>
            <p:cNvSpPr txBox="1">
              <a:spLocks noChangeArrowheads="1"/>
            </p:cNvSpPr>
            <p:nvPr/>
          </p:nvSpPr>
          <p:spPr bwMode="auto">
            <a:xfrm>
              <a:off x="5040798" y="4400271"/>
              <a:ext cx="799565" cy="414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rgbClr val="FF0000"/>
                  </a:solidFill>
                  <a:latin typeface="Arial" panose="020B0604020202020204" pitchFamily="34" charset="0"/>
                </a:rPr>
                <a:t>1.5 </a:t>
              </a:r>
              <a:r>
                <a:rPr lang="en-US" altLang="en-US" sz="1800" b="1" dirty="0" err="1">
                  <a:solidFill>
                    <a:srgbClr val="FF0000"/>
                  </a:solidFill>
                  <a:latin typeface="Arial" panose="020B0604020202020204" pitchFamily="34" charset="0"/>
                </a:rPr>
                <a:t>ft</a:t>
              </a:r>
              <a:endParaRPr lang="en-US" altLang="en-US" sz="1800" b="1" dirty="0">
                <a:solidFill>
                  <a:srgbClr val="FF0000"/>
                </a:solidFill>
                <a:latin typeface="Arial" panose="020B0604020202020204" pitchFamily="34" charset="0"/>
              </a:endParaRPr>
            </a:p>
          </p:txBody>
        </p:sp>
        <p:sp>
          <p:nvSpPr>
            <p:cNvPr id="35855" name="TextBox 20"/>
            <p:cNvSpPr txBox="1">
              <a:spLocks noChangeArrowheads="1"/>
            </p:cNvSpPr>
            <p:nvPr/>
          </p:nvSpPr>
          <p:spPr bwMode="auto">
            <a:xfrm rot="16200000">
              <a:off x="5885167" y="3564580"/>
              <a:ext cx="1223962" cy="408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rgbClr val="FF0000"/>
                  </a:solidFill>
                  <a:latin typeface="Arial" panose="020B0604020202020204" pitchFamily="34" charset="0"/>
                </a:rPr>
                <a:t>2.5 </a:t>
              </a:r>
              <a:r>
                <a:rPr lang="en-US" altLang="en-US" sz="1800" b="1" dirty="0" err="1">
                  <a:solidFill>
                    <a:srgbClr val="FF0000"/>
                  </a:solidFill>
                  <a:latin typeface="Arial" panose="020B0604020202020204" pitchFamily="34" charset="0"/>
                </a:rPr>
                <a:t>ft</a:t>
              </a:r>
              <a:endParaRPr lang="en-US" altLang="en-US" sz="1800" b="1" dirty="0">
                <a:solidFill>
                  <a:srgbClr val="FF0000"/>
                </a:solidFill>
                <a:latin typeface="Arial" panose="020B0604020202020204" pitchFamily="34" charset="0"/>
              </a:endParaRPr>
            </a:p>
          </p:txBody>
        </p:sp>
        <p:sp>
          <p:nvSpPr>
            <p:cNvPr id="35856" name="TextBox 45068"/>
            <p:cNvSpPr txBox="1">
              <a:spLocks noChangeArrowheads="1"/>
            </p:cNvSpPr>
            <p:nvPr/>
          </p:nvSpPr>
          <p:spPr bwMode="auto">
            <a:xfrm>
              <a:off x="4359186" y="2593758"/>
              <a:ext cx="1130880" cy="414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rgbClr val="FF0000"/>
                  </a:solidFill>
                  <a:latin typeface="Arial" panose="020B0604020202020204" pitchFamily="34" charset="0"/>
                </a:rPr>
                <a:t>5.5 </a:t>
              </a:r>
              <a:r>
                <a:rPr lang="en-US" altLang="en-US" sz="1800" b="1" dirty="0" err="1">
                  <a:solidFill>
                    <a:srgbClr val="FF0000"/>
                  </a:solidFill>
                  <a:latin typeface="Arial" panose="020B0604020202020204" pitchFamily="34" charset="0"/>
                </a:rPr>
                <a:t>ft</a:t>
              </a:r>
              <a:endParaRPr lang="en-US" altLang="en-US" sz="1800" b="1" dirty="0">
                <a:solidFill>
                  <a:srgbClr val="FF0000"/>
                </a:solidFill>
                <a:latin typeface="Arial" panose="020B0604020202020204" pitchFamily="34" charset="0"/>
              </a:endParaRPr>
            </a:p>
          </p:txBody>
        </p:sp>
        <p:sp>
          <p:nvSpPr>
            <p:cNvPr id="35857" name="TextBox 20"/>
            <p:cNvSpPr txBox="1">
              <a:spLocks noChangeArrowheads="1"/>
            </p:cNvSpPr>
            <p:nvPr/>
          </p:nvSpPr>
          <p:spPr bwMode="auto">
            <a:xfrm rot="16200000">
              <a:off x="2251424" y="3678880"/>
              <a:ext cx="1223962" cy="408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rgbClr val="FF0000"/>
                  </a:solidFill>
                  <a:latin typeface="Arial" panose="020B0604020202020204" pitchFamily="34" charset="0"/>
                </a:rPr>
                <a:t>4 </a:t>
              </a:r>
              <a:r>
                <a:rPr lang="en-US" altLang="en-US" sz="1800" b="1" dirty="0" err="1">
                  <a:solidFill>
                    <a:srgbClr val="FF0000"/>
                  </a:solidFill>
                  <a:latin typeface="Arial" panose="020B0604020202020204" pitchFamily="34" charset="0"/>
                </a:rPr>
                <a:t>ft</a:t>
              </a:r>
              <a:endParaRPr lang="en-US" altLang="en-US" sz="1800" b="1" dirty="0">
                <a:solidFill>
                  <a:srgbClr val="FF0000"/>
                </a:solidFill>
                <a:latin typeface="Arial" panose="020B0604020202020204" pitchFamily="34" charset="0"/>
              </a:endParaRPr>
            </a:p>
          </p:txBody>
        </p:sp>
        <p:sp>
          <p:nvSpPr>
            <p:cNvPr id="35858" name="TextBox 45069"/>
            <p:cNvSpPr txBox="1">
              <a:spLocks noChangeArrowheads="1"/>
            </p:cNvSpPr>
            <p:nvPr/>
          </p:nvSpPr>
          <p:spPr bwMode="auto">
            <a:xfrm>
              <a:off x="1639363" y="5234593"/>
              <a:ext cx="1110528" cy="414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rgbClr val="FF0000"/>
                  </a:solidFill>
                  <a:latin typeface="Arial" panose="020B0604020202020204" pitchFamily="34" charset="0"/>
                </a:rPr>
                <a:t>1.75 </a:t>
              </a:r>
              <a:r>
                <a:rPr lang="en-US" altLang="en-US" sz="1800" b="1" dirty="0" err="1">
                  <a:solidFill>
                    <a:srgbClr val="FF0000"/>
                  </a:solidFill>
                  <a:latin typeface="Arial" panose="020B0604020202020204" pitchFamily="34" charset="0"/>
                </a:rPr>
                <a:t>ft</a:t>
              </a:r>
              <a:endParaRPr lang="en-US" altLang="en-US" sz="1800" b="1" dirty="0">
                <a:solidFill>
                  <a:srgbClr val="FF0000"/>
                </a:solidFill>
                <a:latin typeface="Arial" panose="020B0604020202020204" pitchFamily="34" charset="0"/>
              </a:endParaRPr>
            </a:p>
          </p:txBody>
        </p:sp>
      </p:grpSp>
      <p:sp>
        <p:nvSpPr>
          <p:cNvPr id="35844" name="Content Placeholder 2"/>
          <p:cNvSpPr>
            <a:spLocks noGrp="1"/>
          </p:cNvSpPr>
          <p:nvPr>
            <p:ph sz="quarter" idx="1"/>
          </p:nvPr>
        </p:nvSpPr>
        <p:spPr>
          <a:xfrm>
            <a:off x="303213" y="914400"/>
            <a:ext cx="8612187" cy="1308100"/>
          </a:xfrm>
        </p:spPr>
        <p:txBody>
          <a:bodyPr/>
          <a:lstStyle/>
          <a:p>
            <a:pPr marL="0" indent="0">
              <a:buFont typeface="Wingdings" panose="05000000000000000000" pitchFamily="2" charset="2"/>
              <a:buNone/>
            </a:pPr>
            <a:r>
              <a:rPr lang="en-US" altLang="en-US" b="1" dirty="0">
                <a:latin typeface="Calibri" panose="020F0502020204030204" pitchFamily="34" charset="0"/>
                <a:ea typeface="ＭＳ Ｐゴシック" panose="020B0600070205080204" pitchFamily="34" charset="-128"/>
              </a:rPr>
              <a:t>In an effort to keep the robot as far from the walls as possible, calculate path distances so that the robot stays in the center of each corridor (.75 </a:t>
            </a:r>
            <a:r>
              <a:rPr lang="en-US" altLang="en-US" b="1" dirty="0" err="1">
                <a:latin typeface="Calibri" panose="020F0502020204030204" pitchFamily="34" charset="0"/>
                <a:ea typeface="ＭＳ Ｐゴシック" panose="020B0600070205080204" pitchFamily="34" charset="-128"/>
              </a:rPr>
              <a:t>ft</a:t>
            </a:r>
            <a:r>
              <a:rPr lang="en-US" altLang="en-US" b="1" dirty="0">
                <a:latin typeface="Calibri" panose="020F0502020204030204" pitchFamily="34" charset="0"/>
                <a:ea typeface="ＭＳ Ｐゴシック" panose="020B0600070205080204" pitchFamily="34" charset="-128"/>
              </a:rPr>
              <a:t> away from the wall).</a:t>
            </a:r>
          </a:p>
        </p:txBody>
      </p:sp>
      <p:sp>
        <p:nvSpPr>
          <p:cNvPr id="35845" name="TextBox 20"/>
          <p:cNvSpPr txBox="1">
            <a:spLocks noChangeArrowheads="1"/>
          </p:cNvSpPr>
          <p:nvPr/>
        </p:nvSpPr>
        <p:spPr bwMode="auto">
          <a:xfrm rot="16200000">
            <a:off x="4796632" y="5220315"/>
            <a:ext cx="1092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rgbClr val="FF0000"/>
                </a:solidFill>
                <a:latin typeface="Arial" panose="020B0604020202020204" pitchFamily="34" charset="0"/>
              </a:rPr>
              <a:t>1.75 </a:t>
            </a:r>
            <a:r>
              <a:rPr lang="en-US" altLang="en-US" sz="1800" b="1" dirty="0" err="1">
                <a:solidFill>
                  <a:srgbClr val="FF0000"/>
                </a:solidFill>
                <a:latin typeface="Arial" panose="020B0604020202020204" pitchFamily="34" charset="0"/>
              </a:rPr>
              <a:t>ft</a:t>
            </a:r>
            <a:endParaRPr lang="en-US" altLang="en-US" sz="1800" b="1" dirty="0">
              <a:solidFill>
                <a:srgbClr val="FF0000"/>
              </a:solidFill>
              <a:latin typeface="Arial" panose="020B0604020202020204" pitchFamily="34" charset="0"/>
            </a:endParaRPr>
          </a:p>
        </p:txBody>
      </p:sp>
      <p:sp>
        <p:nvSpPr>
          <p:cNvPr id="3" name="Title 2"/>
          <p:cNvSpPr>
            <a:spLocks noGrp="1"/>
          </p:cNvSpPr>
          <p:nvPr>
            <p:ph type="title"/>
          </p:nvPr>
        </p:nvSpPr>
        <p:spPr>
          <a:xfrm>
            <a:off x="303213" y="274638"/>
            <a:ext cx="8099425" cy="660400"/>
          </a:xfrm>
        </p:spPr>
        <p:txBody>
          <a:bodyPr>
            <a:normAutofit fontScale="90000"/>
          </a:bodyPr>
          <a:lstStyle/>
          <a:p>
            <a:pPr>
              <a:defRPr/>
            </a:pPr>
            <a:r>
              <a:rPr lang="en-US" dirty="0"/>
              <a:t>Challenge 1 Program </a:t>
            </a:r>
            <a:r>
              <a:rPr lang="en-US" dirty="0">
                <a:solidFill>
                  <a:srgbClr val="FF0000"/>
                </a:solidFill>
              </a:rPr>
              <a:t>Solution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5426770A-91F8-447F-A9F5-E280C01CC0A8}" type="slidenum">
              <a:rPr lang="en-US" altLang="en-US" sz="1400">
                <a:solidFill>
                  <a:srgbClr val="FFFFFF"/>
                </a:solidFill>
                <a:latin typeface="Arial" panose="020B0604020202020204" pitchFamily="34" charset="0"/>
              </a:rPr>
              <a:pPr>
                <a:spcBef>
                  <a:spcPct val="0"/>
                </a:spcBef>
                <a:buClrTx/>
                <a:buSzTx/>
                <a:buFontTx/>
                <a:buNone/>
              </a:pPr>
              <a:t>21</a:t>
            </a:fld>
            <a:endParaRPr lang="en-US" altLang="en-US" sz="1400">
              <a:solidFill>
                <a:srgbClr val="FFFFFF"/>
              </a:solidFill>
              <a:latin typeface="Arial" panose="020B0604020202020204" pitchFamily="34" charset="0"/>
            </a:endParaRPr>
          </a:p>
        </p:txBody>
      </p:sp>
      <p:sp>
        <p:nvSpPr>
          <p:cNvPr id="14" name="Title 2"/>
          <p:cNvSpPr>
            <a:spLocks noGrp="1"/>
          </p:cNvSpPr>
          <p:nvPr>
            <p:ph type="title"/>
          </p:nvPr>
        </p:nvSpPr>
        <p:spPr>
          <a:xfrm>
            <a:off x="334963" y="20638"/>
            <a:ext cx="8099425" cy="660400"/>
          </a:xfrm>
        </p:spPr>
        <p:txBody>
          <a:bodyPr>
            <a:normAutofit fontScale="90000"/>
          </a:bodyPr>
          <a:lstStyle/>
          <a:p>
            <a:pPr>
              <a:defRPr/>
            </a:pPr>
            <a:r>
              <a:rPr lang="en-US" dirty="0"/>
              <a:t>Challenge 1 Program </a:t>
            </a:r>
            <a:r>
              <a:rPr lang="en-US" dirty="0">
                <a:solidFill>
                  <a:srgbClr val="FF0000"/>
                </a:solidFill>
              </a:rPr>
              <a:t>Solution</a:t>
            </a:r>
            <a:endParaRPr lang="en-US" sz="2700" dirty="0"/>
          </a:p>
        </p:txBody>
      </p:sp>
      <p:pic>
        <p:nvPicPr>
          <p:cNvPr id="3" name="Content Placeholder 2"/>
          <p:cNvPicPr>
            <a:picLocks noGrp="1" noChangeAspect="1"/>
          </p:cNvPicPr>
          <p:nvPr>
            <p:ph sz="quarter" idx="1"/>
          </p:nvPr>
        </p:nvPicPr>
        <p:blipFill>
          <a:blip r:embed="rId2"/>
          <a:stretch>
            <a:fillRect/>
          </a:stretch>
        </p:blipFill>
        <p:spPr>
          <a:xfrm>
            <a:off x="523875" y="1066800"/>
            <a:ext cx="7467600" cy="1241705"/>
          </a:xfrm>
          <a:prstGeom prst="rect">
            <a:avLst/>
          </a:prstGeom>
        </p:spPr>
      </p:pic>
      <p:pic>
        <p:nvPicPr>
          <p:cNvPr id="4" name="Picture 3"/>
          <p:cNvPicPr>
            <a:picLocks noChangeAspect="1"/>
          </p:cNvPicPr>
          <p:nvPr/>
        </p:nvPicPr>
        <p:blipFill>
          <a:blip r:embed="rId3"/>
          <a:stretch>
            <a:fillRect/>
          </a:stretch>
        </p:blipFill>
        <p:spPr>
          <a:xfrm>
            <a:off x="600075" y="2346605"/>
            <a:ext cx="7458075" cy="1524000"/>
          </a:xfrm>
          <a:prstGeom prst="rect">
            <a:avLst/>
          </a:prstGeom>
        </p:spPr>
      </p:pic>
      <p:pic>
        <p:nvPicPr>
          <p:cNvPr id="5" name="Picture 4"/>
          <p:cNvPicPr>
            <a:picLocks noChangeAspect="1"/>
          </p:cNvPicPr>
          <p:nvPr/>
        </p:nvPicPr>
        <p:blipFill>
          <a:blip r:embed="rId4"/>
          <a:stretch>
            <a:fillRect/>
          </a:stretch>
        </p:blipFill>
        <p:spPr>
          <a:xfrm>
            <a:off x="600075" y="3733800"/>
            <a:ext cx="5772150" cy="1343025"/>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Content Placeholder 2"/>
          <p:cNvSpPr>
            <a:spLocks noGrp="1"/>
          </p:cNvSpPr>
          <p:nvPr>
            <p:ph sz="quarter" idx="1"/>
          </p:nvPr>
        </p:nvSpPr>
        <p:spPr>
          <a:xfrm>
            <a:off x="381000" y="1219200"/>
            <a:ext cx="7945438" cy="5486400"/>
          </a:xfrm>
        </p:spPr>
        <p:txBody>
          <a:bodyPr/>
          <a:lstStyle/>
          <a:p>
            <a:pPr marL="0" indent="0">
              <a:spcAft>
                <a:spcPts val="600"/>
              </a:spcAft>
              <a:buNone/>
            </a:pPr>
            <a:r>
              <a:rPr lang="en-US" sz="2800" b="1" dirty="0">
                <a:latin typeface="Calibri" panose="020F0502020204030204" pitchFamily="34" charset="0"/>
              </a:rPr>
              <a:t>How to complete the maze by using the LEGO robot sound, touch and ultrasonic sensors:</a:t>
            </a:r>
          </a:p>
          <a:p>
            <a:pPr>
              <a:spcAft>
                <a:spcPts val="600"/>
              </a:spcAft>
            </a:pPr>
            <a:r>
              <a:rPr lang="en-US" altLang="en-US" b="1" dirty="0">
                <a:latin typeface="Calibri" panose="020F0502020204030204" pitchFamily="34" charset="0"/>
                <a:ea typeface="ＭＳ Ｐゴシック" panose="020B0600070205080204" pitchFamily="34" charset="-128"/>
              </a:rPr>
              <a:t>Remember, since we can use the sensors, we do not have to worry about distance and guessing how many rotations we need!</a:t>
            </a:r>
          </a:p>
          <a:p>
            <a:pPr>
              <a:spcAft>
                <a:spcPts val="600"/>
              </a:spcAft>
            </a:pPr>
            <a:r>
              <a:rPr lang="en-US" altLang="en-US" b="1" dirty="0">
                <a:latin typeface="Calibri" panose="020F0502020204030204" pitchFamily="34" charset="0"/>
                <a:ea typeface="ＭＳ Ｐゴシック" panose="020B0600070205080204" pitchFamily="34" charset="-128"/>
              </a:rPr>
              <a:t>For each section of the maze, we can program the forward and backward movement blocks using unlimited, and then immediately place a sensor block after the movement block.</a:t>
            </a:r>
          </a:p>
          <a:p>
            <a:pPr>
              <a:spcAft>
                <a:spcPts val="600"/>
              </a:spcAft>
            </a:pPr>
            <a:r>
              <a:rPr lang="en-US" altLang="en-US" b="1" dirty="0">
                <a:latin typeface="Calibri" panose="020F0502020204030204" pitchFamily="34" charset="0"/>
                <a:ea typeface="ＭＳ Ｐゴシック" panose="020B0600070205080204" pitchFamily="34" charset="-128"/>
              </a:rPr>
              <a:t>We must use the ultrasonic and sound sensor once in this program, then we can choose to use the sound sensor for the rest of the maze or the ultrasonic sensor for the rest of the maze or both.</a:t>
            </a:r>
          </a:p>
        </p:txBody>
      </p:sp>
      <p:sp>
        <p:nvSpPr>
          <p:cNvPr id="39940"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0C6E34E7-4FEE-43B4-9C47-0C165E54B660}" type="slidenum">
              <a:rPr lang="en-US" altLang="en-US" sz="1400">
                <a:solidFill>
                  <a:srgbClr val="FFFFFF"/>
                </a:solidFill>
                <a:latin typeface="Arial" panose="020B0604020202020204" pitchFamily="34" charset="0"/>
              </a:rPr>
              <a:pPr>
                <a:spcBef>
                  <a:spcPct val="0"/>
                </a:spcBef>
                <a:buClrTx/>
                <a:buSzTx/>
                <a:buFontTx/>
                <a:buNone/>
              </a:pPr>
              <a:t>22</a:t>
            </a:fld>
            <a:endParaRPr lang="en-US" altLang="en-US" sz="1400">
              <a:solidFill>
                <a:srgbClr val="FFFFFF"/>
              </a:solidFill>
              <a:latin typeface="Arial" panose="020B0604020202020204" pitchFamily="34" charset="0"/>
            </a:endParaRPr>
          </a:p>
        </p:txBody>
      </p:sp>
      <p:sp>
        <p:nvSpPr>
          <p:cNvPr id="3" name="Title 2"/>
          <p:cNvSpPr>
            <a:spLocks noGrp="1"/>
          </p:cNvSpPr>
          <p:nvPr>
            <p:ph type="title"/>
          </p:nvPr>
        </p:nvSpPr>
        <p:spPr>
          <a:xfrm>
            <a:off x="381000" y="579438"/>
            <a:ext cx="7945438" cy="715962"/>
          </a:xfrm>
        </p:spPr>
        <p:txBody>
          <a:bodyPr>
            <a:normAutofit fontScale="90000"/>
          </a:bodyPr>
          <a:lstStyle/>
          <a:p>
            <a:r>
              <a:rPr lang="en-US" dirty="0"/>
              <a:t>Maze Using Sensors </a:t>
            </a:r>
            <a:r>
              <a:rPr lang="en-US" dirty="0">
                <a:solidFill>
                  <a:srgbClr val="FF0000"/>
                </a:solidFill>
              </a:rPr>
              <a:t>Solution</a:t>
            </a:r>
          </a:p>
        </p:txBody>
      </p:sp>
      <p:sp>
        <p:nvSpPr>
          <p:cNvPr id="5" name="Title 3"/>
          <p:cNvSpPr txBox="1">
            <a:spLocks/>
          </p:cNvSpPr>
          <p:nvPr/>
        </p:nvSpPr>
        <p:spPr>
          <a:xfrm>
            <a:off x="410029" y="206375"/>
            <a:ext cx="3704771" cy="479425"/>
          </a:xfrm>
          <a:prstGeom prst="rect">
            <a:avLst/>
          </a:prstGeom>
        </p:spPr>
        <p:txBody>
          <a:bodyPr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ＭＳ Ｐゴシック" charset="0"/>
                <a:cs typeface="Calibri" panose="020F0502020204030204" pitchFamily="34" charset="0"/>
              </a:defRPr>
            </a:lvl1pPr>
            <a:lvl2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2pPr>
            <a:lvl3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3pPr>
            <a:lvl4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4pPr>
            <a:lvl5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defTabSz="914400">
              <a:defRPr/>
            </a:pPr>
            <a:r>
              <a:rPr lang="en-US" sz="2800" dirty="0">
                <a:solidFill>
                  <a:srgbClr val="FF0000"/>
                </a:solidFill>
              </a:rPr>
              <a:t>Challenge 2</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7A54ABFF-EA0F-4863-A5CE-077EB8E06A4A}" type="slidenum">
              <a:rPr lang="en-US" altLang="en-US" sz="1400">
                <a:solidFill>
                  <a:srgbClr val="FFFFFF"/>
                </a:solidFill>
                <a:latin typeface="Arial" panose="020B0604020202020204" pitchFamily="34" charset="0"/>
              </a:rPr>
              <a:pPr>
                <a:spcBef>
                  <a:spcPct val="0"/>
                </a:spcBef>
                <a:buClrTx/>
                <a:buSzTx/>
                <a:buFontTx/>
                <a:buNone/>
              </a:pPr>
              <a:t>23</a:t>
            </a:fld>
            <a:endParaRPr lang="en-US" altLang="en-US" sz="1400">
              <a:solidFill>
                <a:srgbClr val="FFFFFF"/>
              </a:solidFill>
              <a:latin typeface="Arial" panose="020B0604020202020204" pitchFamily="34" charset="0"/>
            </a:endParaRPr>
          </a:p>
        </p:txBody>
      </p:sp>
      <p:sp>
        <p:nvSpPr>
          <p:cNvPr id="40969" name="Title 1"/>
          <p:cNvSpPr>
            <a:spLocks noGrp="1"/>
          </p:cNvSpPr>
          <p:nvPr>
            <p:ph type="title"/>
          </p:nvPr>
        </p:nvSpPr>
        <p:spPr>
          <a:xfrm>
            <a:off x="577850" y="41275"/>
            <a:ext cx="7945438" cy="639763"/>
          </a:xfrm>
        </p:spPr>
        <p:txBody>
          <a:bodyPr>
            <a:normAutofit fontScale="90000"/>
          </a:bodyPr>
          <a:lstStyle/>
          <a:p>
            <a:r>
              <a:rPr lang="en-US" dirty="0">
                <a:ea typeface="ＭＳ Ｐゴシック" panose="020B0600070205080204" pitchFamily="34" charset="-128"/>
              </a:rPr>
              <a:t>Challenge 2 Program </a:t>
            </a:r>
            <a:r>
              <a:rPr lang="en-US" dirty="0">
                <a:solidFill>
                  <a:srgbClr val="FF0000"/>
                </a:solidFill>
                <a:ea typeface="ＭＳ Ｐゴシック" panose="020B0600070205080204" pitchFamily="34" charset="-128"/>
              </a:rPr>
              <a:t>Solution</a:t>
            </a:r>
          </a:p>
        </p:txBody>
      </p:sp>
      <p:pic>
        <p:nvPicPr>
          <p:cNvPr id="4" name="Content Placeholder 3"/>
          <p:cNvPicPr>
            <a:picLocks noGrp="1" noChangeAspect="1"/>
          </p:cNvPicPr>
          <p:nvPr>
            <p:ph sz="quarter" idx="1"/>
          </p:nvPr>
        </p:nvPicPr>
        <p:blipFill>
          <a:blip r:embed="rId2"/>
          <a:stretch>
            <a:fillRect/>
          </a:stretch>
        </p:blipFill>
        <p:spPr>
          <a:xfrm>
            <a:off x="457200" y="762000"/>
            <a:ext cx="7258050" cy="1514475"/>
          </a:xfrm>
          <a:prstGeom prst="rect">
            <a:avLst/>
          </a:prstGeom>
        </p:spPr>
      </p:pic>
      <p:pic>
        <p:nvPicPr>
          <p:cNvPr id="5" name="Picture 4"/>
          <p:cNvPicPr>
            <a:picLocks noChangeAspect="1"/>
          </p:cNvPicPr>
          <p:nvPr/>
        </p:nvPicPr>
        <p:blipFill>
          <a:blip r:embed="rId3"/>
          <a:stretch>
            <a:fillRect/>
          </a:stretch>
        </p:blipFill>
        <p:spPr>
          <a:xfrm>
            <a:off x="577850" y="1905000"/>
            <a:ext cx="6553200" cy="1609725"/>
          </a:xfrm>
          <a:prstGeom prst="rect">
            <a:avLst/>
          </a:prstGeom>
        </p:spPr>
      </p:pic>
      <p:pic>
        <p:nvPicPr>
          <p:cNvPr id="6" name="Picture 5"/>
          <p:cNvPicPr>
            <a:picLocks noChangeAspect="1"/>
          </p:cNvPicPr>
          <p:nvPr/>
        </p:nvPicPr>
        <p:blipFill>
          <a:blip r:embed="rId4"/>
          <a:stretch>
            <a:fillRect/>
          </a:stretch>
        </p:blipFill>
        <p:spPr>
          <a:xfrm>
            <a:off x="577850" y="3238500"/>
            <a:ext cx="6238875" cy="1419225"/>
          </a:xfrm>
          <a:prstGeom prst="rect">
            <a:avLst/>
          </a:prstGeom>
        </p:spPr>
      </p:pic>
      <p:pic>
        <p:nvPicPr>
          <p:cNvPr id="8" name="Picture 7"/>
          <p:cNvPicPr>
            <a:picLocks noChangeAspect="1"/>
          </p:cNvPicPr>
          <p:nvPr/>
        </p:nvPicPr>
        <p:blipFill>
          <a:blip r:embed="rId5"/>
          <a:stretch>
            <a:fillRect/>
          </a:stretch>
        </p:blipFill>
        <p:spPr>
          <a:xfrm>
            <a:off x="577850" y="4391025"/>
            <a:ext cx="6829425" cy="1362075"/>
          </a:xfrm>
          <a:prstGeom prst="rect">
            <a:avLst/>
          </a:prstGeom>
        </p:spPr>
      </p:pic>
      <p:pic>
        <p:nvPicPr>
          <p:cNvPr id="9" name="Picture 8"/>
          <p:cNvPicPr>
            <a:picLocks noChangeAspect="1"/>
          </p:cNvPicPr>
          <p:nvPr/>
        </p:nvPicPr>
        <p:blipFill>
          <a:blip r:embed="rId6"/>
          <a:stretch>
            <a:fillRect/>
          </a:stretch>
        </p:blipFill>
        <p:spPr>
          <a:xfrm>
            <a:off x="598487" y="5619750"/>
            <a:ext cx="5886450" cy="1219200"/>
          </a:xfrm>
          <a:prstGeom prst="rect">
            <a:avLst/>
          </a:prstGeom>
        </p:spPr>
      </p:pic>
      <p:sp>
        <p:nvSpPr>
          <p:cNvPr id="18" name="TextBox 8"/>
          <p:cNvSpPr txBox="1">
            <a:spLocks noChangeArrowheads="1"/>
          </p:cNvSpPr>
          <p:nvPr/>
        </p:nvSpPr>
        <p:spPr bwMode="auto">
          <a:xfrm>
            <a:off x="6347143" y="5706070"/>
            <a:ext cx="1782445" cy="923330"/>
          </a:xfrm>
          <a:prstGeom prst="rect">
            <a:avLst/>
          </a:prstGeom>
          <a:solidFill>
            <a:schemeClr val="bg1"/>
          </a:solidFill>
          <a:ln>
            <a:noFill/>
          </a:ln>
        </p:spPr>
        <p:txBody>
          <a:bodyPr wrap="squar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latin typeface="Arial" panose="020B0604020202020204" pitchFamily="34" charset="0"/>
              </a:rPr>
              <a:t>Note: Block 20</a:t>
            </a:r>
          </a:p>
          <a:p>
            <a:pPr eaLnBrk="1" hangingPunct="1">
              <a:spcBef>
                <a:spcPct val="0"/>
              </a:spcBef>
              <a:buClrTx/>
              <a:buSzTx/>
              <a:buFontTx/>
              <a:buNone/>
            </a:pPr>
            <a:r>
              <a:rPr lang="en-US" altLang="en-US" sz="1800" b="1" dirty="0">
                <a:latin typeface="Arial" panose="020B0604020202020204" pitchFamily="34" charset="0"/>
              </a:rPr>
              <a:t>is not strictly</a:t>
            </a:r>
          </a:p>
          <a:p>
            <a:pPr eaLnBrk="1" hangingPunct="1">
              <a:spcBef>
                <a:spcPct val="0"/>
              </a:spcBef>
              <a:buClrTx/>
              <a:buSzTx/>
              <a:buFontTx/>
              <a:buNone/>
            </a:pPr>
            <a:r>
              <a:rPr lang="en-US" altLang="en-US" sz="1800" b="1" dirty="0">
                <a:latin typeface="Arial" panose="020B0604020202020204" pitchFamily="34" charset="0"/>
              </a:rPr>
              <a:t>necessary.</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ea typeface="ＭＳ Ｐゴシック" panose="020B0600070205080204" pitchFamily="34" charset="-128"/>
              </a:rPr>
              <a:t>Vocabulary</a:t>
            </a:r>
          </a:p>
        </p:txBody>
      </p:sp>
      <p:sp>
        <p:nvSpPr>
          <p:cNvPr id="3" name="Content Placeholder 2"/>
          <p:cNvSpPr>
            <a:spLocks noGrp="1"/>
          </p:cNvSpPr>
          <p:nvPr>
            <p:ph sz="quarter" idx="1"/>
          </p:nvPr>
        </p:nvSpPr>
        <p:spPr>
          <a:xfrm>
            <a:off x="457200" y="1600200"/>
            <a:ext cx="8153400" cy="4873625"/>
          </a:xfrm>
        </p:spPr>
        <p:txBody>
          <a:bodyPr/>
          <a:lstStyle/>
          <a:p>
            <a:pPr eaLnBrk="1" hangingPunct="1">
              <a:spcBef>
                <a:spcPts val="0"/>
              </a:spcBef>
              <a:spcAft>
                <a:spcPts val="1200"/>
              </a:spcAft>
              <a:buClrTx/>
              <a:buSzTx/>
              <a:buFont typeface="Wingdings" panose="05000000000000000000" pitchFamily="2" charset="2"/>
              <a:buNone/>
              <a:defRPr/>
            </a:pPr>
            <a:r>
              <a:rPr lang="en-US" altLang="en-US" sz="3200" b="1" dirty="0">
                <a:solidFill>
                  <a:schemeClr val="accent3"/>
                </a:solidFill>
                <a:latin typeface="Calibri" panose="020F0502020204030204" pitchFamily="34" charset="0"/>
                <a:cs typeface="Times New Roman" panose="02020603050405020304" pitchFamily="18" charset="0"/>
              </a:rPr>
              <a:t>design: </a:t>
            </a:r>
            <a:r>
              <a:rPr lang="en-US" altLang="en-US" sz="3200" b="1" dirty="0">
                <a:latin typeface="Calibri" panose="020F0502020204030204" pitchFamily="34" charset="0"/>
                <a:cs typeface="Times New Roman" panose="02020603050405020304" pitchFamily="18" charset="0"/>
              </a:rPr>
              <a:t>Loosely stated, the art of creating something that does not exist.</a:t>
            </a:r>
          </a:p>
          <a:p>
            <a:pPr eaLnBrk="1" hangingPunct="1">
              <a:spcBef>
                <a:spcPts val="0"/>
              </a:spcBef>
              <a:spcAft>
                <a:spcPts val="1200"/>
              </a:spcAft>
              <a:buClrTx/>
              <a:buSzTx/>
              <a:buFontTx/>
              <a:buNone/>
              <a:defRPr/>
            </a:pPr>
            <a:r>
              <a:rPr lang="en-US" altLang="en-US" sz="3200" b="1" dirty="0">
                <a:solidFill>
                  <a:schemeClr val="accent3"/>
                </a:solidFill>
                <a:latin typeface="Calibri" panose="020F0502020204030204" pitchFamily="34" charset="0"/>
                <a:cs typeface="Times New Roman" panose="02020603050405020304" pitchFamily="18" charset="0"/>
              </a:rPr>
              <a:t>engineering: </a:t>
            </a:r>
            <a:r>
              <a:rPr lang="en-US" altLang="en-US" sz="3200" b="1" dirty="0">
                <a:latin typeface="Calibri" panose="020F0502020204030204" pitchFamily="34" charset="0"/>
                <a:cs typeface="Times New Roman" panose="02020603050405020304" pitchFamily="18" charset="0"/>
              </a:rPr>
              <a:t>The use of science and mathematics to solve problems to improve the world around us.</a:t>
            </a:r>
          </a:p>
        </p:txBody>
      </p:sp>
      <p:sp>
        <p:nvSpPr>
          <p:cNvPr id="46084"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fld id="{71453810-0D90-4472-A67F-4AE9573EF97E}" type="slidenum">
              <a:rPr lang="en-US">
                <a:solidFill>
                  <a:srgbClr val="FFFFFF"/>
                </a:solidFill>
              </a:rPr>
              <a:pPr/>
              <a:t>24</a:t>
            </a:fld>
            <a:endParaRPr lang="en-US">
              <a:solidFill>
                <a:srgbClr val="FFFFFF"/>
              </a:solidFill>
            </a:endParaRPr>
          </a:p>
        </p:txBody>
      </p:sp>
      <p:pic>
        <p:nvPicPr>
          <p:cNvPr id="5" name="Picture 5" descr="businesses,cash,dollar signs,dollars,goals,mazes,metaphors,monies,paths,persons"/>
          <p:cNvPicPr>
            <a:picLocks noChangeAspect="1" noChangeArrowheads="1"/>
          </p:cNvPicPr>
          <p:nvPr/>
        </p:nvPicPr>
        <p:blipFill>
          <a:blip r:embed="rId3">
            <a:extLst>
              <a:ext uri="{28A0092B-C50C-407E-A947-70E740481C1C}">
                <a14:useLocalDpi xmlns:a14="http://schemas.microsoft.com/office/drawing/2010/main" val="0"/>
              </a:ext>
            </a:extLst>
          </a:blip>
          <a:srcRect l="12308" t="22154" b="26154"/>
          <a:stretch>
            <a:fillRect/>
          </a:stretch>
        </p:blipFill>
        <p:spPr bwMode="auto">
          <a:xfrm>
            <a:off x="5672138" y="4830225"/>
            <a:ext cx="3067050" cy="180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228600" y="1143000"/>
            <a:ext cx="8510588" cy="5410200"/>
          </a:xfrm>
        </p:spPr>
        <p:txBody>
          <a:bodyPr/>
          <a:lstStyle/>
          <a:p>
            <a:pPr marL="514350" indent="-514350">
              <a:buFont typeface="Century Schoolbook" panose="02040604050505020304" pitchFamily="18" charset="0"/>
              <a:buAutoNum type="arabicPeriod"/>
            </a:pPr>
            <a:r>
              <a:rPr lang="en-US" altLang="en-US" b="1" dirty="0">
                <a:latin typeface="Calibri" panose="020F0502020204030204" pitchFamily="34" charset="0"/>
                <a:ea typeface="ＭＳ Ｐゴシック" panose="020B0600070205080204" pitchFamily="34" charset="-128"/>
                <a:cs typeface="Times New Roman" panose="02020603050405020304" pitchFamily="18" charset="0"/>
              </a:rPr>
              <a:t>What is a design challenge?</a:t>
            </a:r>
          </a:p>
          <a:p>
            <a:pPr marL="514350" indent="-514350">
              <a:buFont typeface="Wingdings" panose="05000000000000000000" pitchFamily="2" charset="2"/>
              <a:buNone/>
            </a:pPr>
            <a:r>
              <a:rPr lang="en-US" altLang="en-US" b="1" dirty="0">
                <a:solidFill>
                  <a:srgbClr val="FF0000"/>
                </a:solidFill>
                <a:latin typeface="Calibri" panose="020F0502020204030204" pitchFamily="34" charset="0"/>
                <a:ea typeface="ＭＳ Ｐゴシック" panose="020B0600070205080204" pitchFamily="34" charset="-128"/>
                <a:cs typeface="Times New Roman" panose="02020603050405020304" pitchFamily="18" charset="0"/>
              </a:rPr>
              <a:t>	A design challenge starts with problem you want to solve. You think through the challenge logically and plan a design solution. Using suitable and available materials and following the steps in the engineering design process, you create, test and evaluate your best solution to the challenge. As necessary, you iterate (repeat) this process until a successful design is achieved.</a:t>
            </a:r>
            <a:endParaRPr lang="en-US" altLang="en-US" b="1" dirty="0">
              <a:latin typeface="Calibri" panose="020F0502020204030204" pitchFamily="34" charset="0"/>
              <a:ea typeface="ＭＳ Ｐゴシック" panose="020B0600070205080204" pitchFamily="34" charset="-128"/>
              <a:cs typeface="Times New Roman" panose="02020603050405020304" pitchFamily="18" charset="0"/>
            </a:endParaRPr>
          </a:p>
          <a:p>
            <a:pPr marL="514350" indent="-514350">
              <a:buFont typeface="Century Schoolbook" panose="02040604050505020304" pitchFamily="18" charset="0"/>
              <a:buAutoNum type="arabicPeriod" startAt="2"/>
            </a:pPr>
            <a:r>
              <a:rPr lang="en-US" altLang="en-US" b="1" dirty="0">
                <a:latin typeface="Calibri" panose="020F0502020204030204" pitchFamily="34" charset="0"/>
                <a:ea typeface="ＭＳ Ｐゴシック" panose="020B0600070205080204" pitchFamily="34" charset="-128"/>
                <a:cs typeface="Times New Roman" panose="02020603050405020304" pitchFamily="18" charset="0"/>
              </a:rPr>
              <a:t>How do you program a robot to move 2 feet forward in a straight line?</a:t>
            </a:r>
            <a:endParaRPr lang="en-US" altLang="en-US" b="1" dirty="0">
              <a:solidFill>
                <a:srgbClr val="3366FF"/>
              </a:solidFill>
              <a:latin typeface="Calibri" panose="020F0502020204030204" pitchFamily="34" charset="0"/>
              <a:ea typeface="ＭＳ Ｐゴシック" panose="020B0600070205080204" pitchFamily="34" charset="-128"/>
              <a:cs typeface="Times New Roman" panose="02020603050405020304" pitchFamily="18" charset="0"/>
            </a:endParaRPr>
          </a:p>
          <a:p>
            <a:pPr marL="514350" indent="-514350">
              <a:buFont typeface="Wingdings" panose="05000000000000000000" pitchFamily="2" charset="2"/>
              <a:buNone/>
            </a:pPr>
            <a:r>
              <a:rPr lang="en-US" altLang="en-US" b="1" dirty="0">
                <a:solidFill>
                  <a:srgbClr val="FF0000"/>
                </a:solidFill>
                <a:latin typeface="Calibri" panose="020F0502020204030204" pitchFamily="34" charset="0"/>
                <a:ea typeface="ＭＳ Ｐゴシック" panose="020B0600070205080204" pitchFamily="34" charset="-128"/>
                <a:cs typeface="Times New Roman" panose="02020603050405020304" pitchFamily="18" charset="0"/>
              </a:rPr>
              <a:t>	Calculate the distance that the robot moves forward for one motor rotation. Let’s say, it moves X inches with one motor rotation. Then divide 2 feet, which is 24 inches, by X, that</a:t>
            </a:r>
            <a:br>
              <a:rPr lang="en-US" altLang="en-US" b="1" dirty="0">
                <a:solidFill>
                  <a:srgbClr val="FF0000"/>
                </a:solidFill>
                <a:latin typeface="Calibri" panose="020F0502020204030204" pitchFamily="34" charset="0"/>
                <a:ea typeface="ＭＳ Ｐゴシック" panose="020B0600070205080204" pitchFamily="34" charset="-128"/>
                <a:cs typeface="Times New Roman" panose="02020603050405020304" pitchFamily="18" charset="0"/>
              </a:rPr>
            </a:br>
            <a:r>
              <a:rPr lang="en-US" altLang="en-US" b="1" dirty="0">
                <a:solidFill>
                  <a:srgbClr val="FF0000"/>
                </a:solidFill>
                <a:latin typeface="Calibri" panose="020F0502020204030204" pitchFamily="34" charset="0"/>
                <a:ea typeface="ＭＳ Ｐゴシック" panose="020B0600070205080204" pitchFamily="34" charset="-128"/>
                <a:cs typeface="Times New Roman" panose="02020603050405020304" pitchFamily="18" charset="0"/>
              </a:rPr>
              <a:t>is, calculate 24/X and program the motor to rotate 24/X.</a:t>
            </a:r>
            <a:endParaRPr lang="en-US" altLang="en-US" b="1" dirty="0">
              <a:latin typeface="Calibri" panose="020F0502020204030204" pitchFamily="34" charset="0"/>
              <a:ea typeface="ＭＳ Ｐゴシック" panose="020B0600070205080204" pitchFamily="34" charset="-128"/>
              <a:cs typeface="Times New Roman" panose="02020603050405020304" pitchFamily="18" charset="0"/>
            </a:endParaRPr>
          </a:p>
        </p:txBody>
      </p:sp>
      <p:sp>
        <p:nvSpPr>
          <p:cNvPr id="12291"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250F11EB-C4A6-4104-B1E7-F72A201F8584}" type="slidenum">
              <a:rPr lang="en-US" altLang="en-US" sz="1400">
                <a:solidFill>
                  <a:srgbClr val="FFFFFF"/>
                </a:solidFill>
                <a:latin typeface="Arial" panose="020B0604020202020204" pitchFamily="34" charset="0"/>
              </a:rPr>
              <a:pPr>
                <a:spcBef>
                  <a:spcPct val="0"/>
                </a:spcBef>
                <a:buClrTx/>
                <a:buSzTx/>
                <a:buFontTx/>
                <a:buNone/>
              </a:pPr>
              <a:t>3</a:t>
            </a:fld>
            <a:endParaRPr lang="en-US" altLang="en-US" sz="1400">
              <a:solidFill>
                <a:srgbClr val="FFFFFF"/>
              </a:solidFill>
              <a:latin typeface="Arial" panose="020B0604020202020204" pitchFamily="34" charset="0"/>
            </a:endParaRPr>
          </a:p>
        </p:txBody>
      </p:sp>
      <p:sp>
        <p:nvSpPr>
          <p:cNvPr id="12292" name="Title 2"/>
          <p:cNvSpPr>
            <a:spLocks noGrp="1"/>
          </p:cNvSpPr>
          <p:nvPr>
            <p:ph type="title"/>
          </p:nvPr>
        </p:nvSpPr>
        <p:spPr>
          <a:xfrm>
            <a:off x="457200" y="274638"/>
            <a:ext cx="7945438" cy="715962"/>
          </a:xfrm>
        </p:spPr>
        <p:txBody>
          <a:bodyPr>
            <a:noAutofit/>
          </a:bodyPr>
          <a:lstStyle/>
          <a:p>
            <a:r>
              <a:rPr lang="en-US" dirty="0">
                <a:ea typeface="ＭＳ Ｐゴシック" panose="020B0600070205080204" pitchFamily="34" charset="-128"/>
              </a:rPr>
              <a:t>Pre-Activity Quiz </a:t>
            </a:r>
            <a:r>
              <a:rPr lang="en-US" dirty="0">
                <a:solidFill>
                  <a:srgbClr val="FF0000"/>
                </a:solidFill>
                <a:ea typeface="ＭＳ Ｐゴシック" panose="020B0600070205080204" pitchFamily="34" charset="-128"/>
              </a:rPr>
              <a:t>Answers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F8CDCB5F-7CB7-4C21-B254-DB5B1A30A600}" type="slidenum">
              <a:rPr lang="en-US" altLang="en-US" sz="1400">
                <a:solidFill>
                  <a:srgbClr val="FFFFFF"/>
                </a:solidFill>
                <a:latin typeface="Arial" panose="020B0604020202020204" pitchFamily="34" charset="0"/>
              </a:rPr>
              <a:pPr>
                <a:spcBef>
                  <a:spcPct val="0"/>
                </a:spcBef>
                <a:buClrTx/>
                <a:buSzTx/>
                <a:buFontTx/>
                <a:buNone/>
              </a:pPr>
              <a:t>4</a:t>
            </a:fld>
            <a:endParaRPr lang="en-US" altLang="en-US" sz="1400">
              <a:solidFill>
                <a:srgbClr val="FFFFFF"/>
              </a:solidFill>
              <a:latin typeface="Arial" panose="020B0604020202020204" pitchFamily="34" charset="0"/>
            </a:endParaRPr>
          </a:p>
        </p:txBody>
      </p:sp>
      <p:sp>
        <p:nvSpPr>
          <p:cNvPr id="14339" name="Title 2"/>
          <p:cNvSpPr>
            <a:spLocks noGrp="1"/>
          </p:cNvSpPr>
          <p:nvPr>
            <p:ph type="title"/>
          </p:nvPr>
        </p:nvSpPr>
        <p:spPr>
          <a:xfrm>
            <a:off x="457200" y="152400"/>
            <a:ext cx="8281988" cy="838200"/>
          </a:xfrm>
        </p:spPr>
        <p:txBody>
          <a:bodyPr/>
          <a:lstStyle/>
          <a:p>
            <a:r>
              <a:rPr lang="en-US" dirty="0">
                <a:ea typeface="ＭＳ Ｐゴシック" panose="020B0600070205080204" pitchFamily="34" charset="-128"/>
              </a:rPr>
              <a:t>What Is a Design Challenge?</a:t>
            </a:r>
          </a:p>
        </p:txBody>
      </p:sp>
      <p:sp>
        <p:nvSpPr>
          <p:cNvPr id="7" name="Title 3"/>
          <p:cNvSpPr txBox="1">
            <a:spLocks/>
          </p:cNvSpPr>
          <p:nvPr/>
        </p:nvSpPr>
        <p:spPr>
          <a:xfrm>
            <a:off x="5562600" y="882650"/>
            <a:ext cx="2844800" cy="479425"/>
          </a:xfrm>
          <a:prstGeom prst="rect">
            <a:avLst/>
          </a:prstGeom>
        </p:spPr>
        <p:txBody>
          <a:bodyPr anchor="b">
            <a:normAutofit fontScale="60000" lnSpcReduction="20000"/>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ＭＳ Ｐゴシック" charset="0"/>
                <a:cs typeface="Calibri" panose="020F0502020204030204" pitchFamily="34" charset="0"/>
              </a:defRPr>
            </a:lvl1pPr>
            <a:lvl2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2pPr>
            <a:lvl3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3pPr>
            <a:lvl4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4pPr>
            <a:lvl5pPr algn="l" rtl="0" eaLnBrk="0" fontAlgn="base" hangingPunct="0">
              <a:spcBef>
                <a:spcPct val="0"/>
              </a:spcBef>
              <a:spcAft>
                <a:spcPct val="0"/>
              </a:spcAft>
              <a:defRPr sz="3000">
                <a:solidFill>
                  <a:schemeClr val="tx2"/>
                </a:solidFill>
                <a:latin typeface="Century Schoolbook" pitchFamily="18" charset="0"/>
                <a:ea typeface="ＭＳ Ｐゴシック" charset="0"/>
                <a:cs typeface="ＭＳ Ｐゴシック"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defTabSz="914400">
              <a:defRPr/>
            </a:pPr>
            <a:r>
              <a:rPr lang="en-US" dirty="0">
                <a:solidFill>
                  <a:schemeClr val="accent3"/>
                </a:solidFill>
              </a:rPr>
              <a:t>Day 1 - 50 minutes</a:t>
            </a:r>
          </a:p>
        </p:txBody>
      </p:sp>
      <p:sp>
        <p:nvSpPr>
          <p:cNvPr id="8" name="Content Placeholder 2"/>
          <p:cNvSpPr txBox="1">
            <a:spLocks/>
          </p:cNvSpPr>
          <p:nvPr/>
        </p:nvSpPr>
        <p:spPr bwMode="auto">
          <a:xfrm>
            <a:off x="457200" y="1362075"/>
            <a:ext cx="7950200" cy="511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ＭＳ Ｐゴシック" charset="0"/>
                <a:cs typeface="ＭＳ Ｐゴシック" charset="0"/>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ＭＳ Ｐゴシック" charset="0"/>
                <a:cs typeface="+mn-cs"/>
              </a:defRPr>
            </a:lvl2pPr>
            <a:lvl3pPr marL="914400" indent="-182563"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ＭＳ Ｐゴシック" charset="0"/>
                <a:cs typeface="+mn-cs"/>
              </a:defRPr>
            </a:lvl3pPr>
            <a:lvl4pPr marL="1187450" indent="-182563"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ＭＳ Ｐゴシック" charset="0"/>
                <a:cs typeface="+mn-cs"/>
              </a:defRPr>
            </a:lvl4pPr>
            <a:lvl5pPr marL="1462088" indent="-182563"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ＭＳ Ｐゴシック" charset="0"/>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defTabSz="914400">
              <a:buFont typeface="Wingdings" panose="05000000000000000000" pitchFamily="2" charset="2"/>
              <a:buNone/>
              <a:defRPr/>
            </a:pPr>
            <a:r>
              <a:rPr lang="en-US" altLang="en-US" b="1" dirty="0">
                <a:latin typeface="Calibri" panose="020F0502020204030204" pitchFamily="34" charset="0"/>
                <a:ea typeface="ＭＳ Ｐゴシック" pitchFamily="34" charset="-128"/>
                <a:cs typeface="Times New Roman" pitchFamily="18" charset="0"/>
              </a:rPr>
              <a:t>In our modern world, challenges are everywhere! </a:t>
            </a:r>
          </a:p>
          <a:p>
            <a:pPr marL="457200" indent="0" defTabSz="914400">
              <a:spcBef>
                <a:spcPts val="0"/>
              </a:spcBef>
              <a:buFont typeface="Wingdings" panose="05000000000000000000" pitchFamily="2" charset="2"/>
              <a:buNone/>
              <a:defRPr/>
            </a:pPr>
            <a:r>
              <a:rPr lang="en-US" altLang="en-US" b="1" dirty="0">
                <a:solidFill>
                  <a:schemeClr val="accent3"/>
                </a:solidFill>
                <a:latin typeface="Calibri" panose="020F0502020204030204" pitchFamily="34" charset="0"/>
                <a:ea typeface="ＭＳ Ｐゴシック" pitchFamily="34" charset="-128"/>
                <a:cs typeface="Times New Roman" pitchFamily="18" charset="0"/>
              </a:rPr>
              <a:t>How can we waste less? </a:t>
            </a:r>
            <a:r>
              <a:rPr lang="en-US" altLang="en-US" b="1" dirty="0">
                <a:solidFill>
                  <a:schemeClr val="accent4"/>
                </a:solidFill>
                <a:latin typeface="Calibri" panose="020F0502020204030204" pitchFamily="34" charset="0"/>
                <a:ea typeface="ＭＳ Ｐゴシック" pitchFamily="34" charset="-128"/>
                <a:cs typeface="Times New Roman" pitchFamily="18" charset="0"/>
              </a:rPr>
              <a:t>How can we harness solar energy and other renewable energy more effectively? </a:t>
            </a:r>
            <a:r>
              <a:rPr lang="en-US" altLang="en-US" b="1" dirty="0">
                <a:solidFill>
                  <a:schemeClr val="accent2"/>
                </a:solidFill>
                <a:latin typeface="Calibri" panose="020F0502020204030204" pitchFamily="34" charset="0"/>
                <a:ea typeface="ＭＳ Ｐゴシック" pitchFamily="34" charset="-128"/>
                <a:cs typeface="Times New Roman" pitchFamily="18" charset="0"/>
              </a:rPr>
              <a:t>How can improve transportation? </a:t>
            </a:r>
            <a:r>
              <a:rPr lang="en-US" altLang="en-US" b="1" dirty="0">
                <a:solidFill>
                  <a:schemeClr val="accent1"/>
                </a:solidFill>
                <a:latin typeface="Calibri" panose="020F0502020204030204" pitchFamily="34" charset="0"/>
                <a:ea typeface="ＭＳ Ｐゴシック" pitchFamily="34" charset="-128"/>
                <a:cs typeface="Times New Roman" pitchFamily="18" charset="0"/>
              </a:rPr>
              <a:t>How can we build roads and bridges? </a:t>
            </a:r>
            <a:r>
              <a:rPr lang="en-US" altLang="en-US" b="1" dirty="0">
                <a:solidFill>
                  <a:schemeClr val="accent3"/>
                </a:solidFill>
                <a:latin typeface="Calibri" panose="020F0502020204030204" pitchFamily="34" charset="0"/>
                <a:ea typeface="ＭＳ Ｐゴシック" pitchFamily="34" charset="-128"/>
                <a:cs typeface="Times New Roman" pitchFamily="18" charset="0"/>
              </a:rPr>
              <a:t>How can we design a house that is not too expensive? </a:t>
            </a:r>
            <a:r>
              <a:rPr lang="en-US" altLang="en-US" b="1" dirty="0">
                <a:solidFill>
                  <a:schemeClr val="accent4"/>
                </a:solidFill>
                <a:latin typeface="Calibri" panose="020F0502020204030204" pitchFamily="34" charset="0"/>
                <a:ea typeface="ＭＳ Ｐゴシック" pitchFamily="34" charset="-128"/>
                <a:cs typeface="Times New Roman" pitchFamily="18" charset="0"/>
              </a:rPr>
              <a:t>How can we build smarter cars? </a:t>
            </a:r>
            <a:r>
              <a:rPr lang="en-US" altLang="en-US" b="1" dirty="0">
                <a:solidFill>
                  <a:schemeClr val="accent2"/>
                </a:solidFill>
                <a:latin typeface="Calibri" panose="020F0502020204030204" pitchFamily="34" charset="0"/>
                <a:ea typeface="ＭＳ Ｐゴシック" pitchFamily="34" charset="-128"/>
                <a:cs typeface="Times New Roman" pitchFamily="18" charset="0"/>
              </a:rPr>
              <a:t>How can we use technology to make our cars safer?</a:t>
            </a:r>
          </a:p>
          <a:p>
            <a:pPr marL="0" indent="0" defTabSz="914400">
              <a:buFont typeface="Wingdings" panose="05000000000000000000" pitchFamily="2" charset="2"/>
              <a:buNone/>
              <a:defRPr/>
            </a:pPr>
            <a:r>
              <a:rPr lang="en-US" altLang="en-US" b="1" dirty="0">
                <a:latin typeface="Calibri" panose="020F0502020204030204" pitchFamily="34" charset="0"/>
                <a:ea typeface="ＭＳ Ｐゴシック" pitchFamily="34" charset="-128"/>
                <a:cs typeface="Times New Roman" pitchFamily="18" charset="0"/>
              </a:rPr>
              <a:t>These are big ideas that engineers and scientists work on to help improve the world we live in.</a:t>
            </a:r>
          </a:p>
          <a:p>
            <a:pPr marL="0" indent="0" defTabSz="914400">
              <a:buFont typeface="Wingdings" panose="05000000000000000000" pitchFamily="2" charset="2"/>
              <a:buNone/>
              <a:defRPr/>
            </a:pPr>
            <a:r>
              <a:rPr lang="en-US" altLang="en-US" b="1" dirty="0">
                <a:latin typeface="Calibri" panose="020F0502020204030204" pitchFamily="34" charset="0"/>
                <a:ea typeface="ＭＳ Ｐゴシック" pitchFamily="34" charset="-128"/>
                <a:cs typeface="Times New Roman" pitchFamily="18" charset="0"/>
              </a:rPr>
              <a:t>We will investigate how to complete a few design challenges through two different methods:</a:t>
            </a:r>
          </a:p>
          <a:p>
            <a:pPr defTabSz="914400">
              <a:defRPr/>
            </a:pPr>
            <a:r>
              <a:rPr lang="en-US" altLang="en-US" sz="1800" b="1" dirty="0">
                <a:latin typeface="Calibri" panose="020F0502020204030204" pitchFamily="34" charset="0"/>
                <a:ea typeface="ＭＳ Ｐゴシック" pitchFamily="34" charset="-128"/>
                <a:cs typeface="Times New Roman" pitchFamily="18" charset="0"/>
              </a:rPr>
              <a:t>Creating different robot designs to help it better complete the challenges</a:t>
            </a:r>
          </a:p>
          <a:p>
            <a:pPr defTabSz="914400">
              <a:defRPr/>
            </a:pPr>
            <a:r>
              <a:rPr lang="en-US" altLang="en-US" sz="1800" b="1" dirty="0">
                <a:latin typeface="Calibri" panose="020F0502020204030204" pitchFamily="34" charset="0"/>
                <a:ea typeface="ＭＳ Ｐゴシック" pitchFamily="34" charset="-128"/>
                <a:cs typeface="Times New Roman" pitchFamily="18" charset="0"/>
              </a:rPr>
              <a:t>Creating programs to help the robot complete the design challenge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sz="quarter" idx="1"/>
          </p:nvPr>
        </p:nvSpPr>
        <p:spPr>
          <a:xfrm>
            <a:off x="457200" y="1524000"/>
            <a:ext cx="8077200" cy="4495800"/>
          </a:xfrm>
        </p:spPr>
        <p:txBody>
          <a:bodyPr/>
          <a:lstStyle/>
          <a:p>
            <a:pPr marL="0" indent="0">
              <a:spcAft>
                <a:spcPts val="600"/>
              </a:spcAft>
              <a:buFont typeface="Wingdings" panose="05000000000000000000" pitchFamily="2" charset="2"/>
              <a:buNone/>
              <a:defRPr/>
            </a:pPr>
            <a:r>
              <a:rPr lang="en-US" altLang="en-US" sz="3600" b="1" dirty="0">
                <a:solidFill>
                  <a:schemeClr val="accent2"/>
                </a:solidFill>
                <a:latin typeface="Calibri" panose="020F0502020204030204" pitchFamily="34" charset="0"/>
                <a:ea typeface="ＭＳ Ｐゴシック" pitchFamily="34" charset="-128"/>
                <a:cs typeface="Times New Roman" pitchFamily="18" charset="0"/>
              </a:rPr>
              <a:t>To build and program a robot to travel through a maze.</a:t>
            </a:r>
          </a:p>
          <a:p>
            <a:pPr>
              <a:spcAft>
                <a:spcPts val="600"/>
              </a:spcAft>
              <a:defRPr/>
            </a:pPr>
            <a:r>
              <a:rPr lang="en-US" altLang="en-US" sz="3200" b="1" dirty="0">
                <a:latin typeface="Calibri" panose="020F0502020204030204" pitchFamily="34" charset="0"/>
                <a:ea typeface="ＭＳ Ｐゴシック" pitchFamily="34" charset="-128"/>
                <a:cs typeface="Times New Roman" pitchFamily="18" charset="0"/>
              </a:rPr>
              <a:t>We will look at different robot designs (with and without sensors) in order to determine which is </a:t>
            </a:r>
            <a:r>
              <a:rPr lang="en-US" altLang="en-US" sz="3200" b="1" dirty="0">
                <a:solidFill>
                  <a:schemeClr val="accent1"/>
                </a:solidFill>
                <a:latin typeface="Calibri" panose="020F0502020204030204" pitchFamily="34" charset="0"/>
                <a:ea typeface="ＭＳ Ｐゴシック" pitchFamily="34" charset="-128"/>
                <a:cs typeface="Times New Roman" pitchFamily="18" charset="0"/>
              </a:rPr>
              <a:t>more reliable </a:t>
            </a:r>
            <a:r>
              <a:rPr lang="en-US" altLang="en-US" sz="3200" b="1" dirty="0">
                <a:latin typeface="Calibri" panose="020F0502020204030204" pitchFamily="34" charset="0"/>
                <a:ea typeface="ＭＳ Ｐゴシック" pitchFamily="34" charset="-128"/>
                <a:cs typeface="Times New Roman" pitchFamily="18" charset="0"/>
              </a:rPr>
              <a:t>and which is </a:t>
            </a:r>
            <a:r>
              <a:rPr lang="en-US" altLang="en-US" sz="3200" b="1" dirty="0">
                <a:solidFill>
                  <a:schemeClr val="accent1"/>
                </a:solidFill>
                <a:latin typeface="Calibri" panose="020F0502020204030204" pitchFamily="34" charset="0"/>
                <a:ea typeface="ＭＳ Ｐゴシック" pitchFamily="34" charset="-128"/>
                <a:cs typeface="Times New Roman" pitchFamily="18" charset="0"/>
              </a:rPr>
              <a:t>faster</a:t>
            </a:r>
            <a:r>
              <a:rPr lang="en-US" altLang="en-US" sz="3200" b="1" dirty="0">
                <a:latin typeface="Calibri" panose="020F0502020204030204" pitchFamily="34" charset="0"/>
                <a:ea typeface="ＭＳ Ｐゴシック" pitchFamily="34" charset="-128"/>
                <a:cs typeface="Times New Roman" pitchFamily="18" charset="0"/>
              </a:rPr>
              <a:t>.</a:t>
            </a:r>
          </a:p>
          <a:p>
            <a:pPr>
              <a:spcAft>
                <a:spcPts val="600"/>
              </a:spcAft>
              <a:defRPr/>
            </a:pPr>
            <a:r>
              <a:rPr lang="en-US" altLang="en-US" sz="3200" b="1" dirty="0">
                <a:latin typeface="Calibri" panose="020F0502020204030204" pitchFamily="34" charset="0"/>
                <a:ea typeface="ＭＳ Ｐゴシック" pitchFamily="34" charset="-128"/>
                <a:cs typeface="Times New Roman" pitchFamily="18" charset="0"/>
              </a:rPr>
              <a:t>Both the </a:t>
            </a:r>
            <a:r>
              <a:rPr lang="en-US" altLang="en-US" sz="3200" b="1" dirty="0">
                <a:solidFill>
                  <a:schemeClr val="accent1"/>
                </a:solidFill>
                <a:latin typeface="Calibri" panose="020F0502020204030204" pitchFamily="34" charset="0"/>
                <a:ea typeface="ＭＳ Ｐゴシック" pitchFamily="34" charset="-128"/>
                <a:cs typeface="Times New Roman" pitchFamily="18" charset="0"/>
              </a:rPr>
              <a:t>design</a:t>
            </a:r>
            <a:r>
              <a:rPr lang="en-US" altLang="en-US" sz="3200" b="1" dirty="0">
                <a:latin typeface="Calibri" panose="020F0502020204030204" pitchFamily="34" charset="0"/>
                <a:ea typeface="ＭＳ Ｐゴシック" pitchFamily="34" charset="-128"/>
                <a:cs typeface="Times New Roman" pitchFamily="18" charset="0"/>
              </a:rPr>
              <a:t> of the robot and how it’s </a:t>
            </a:r>
            <a:r>
              <a:rPr lang="en-US" altLang="en-US" sz="3200" b="1" dirty="0">
                <a:solidFill>
                  <a:schemeClr val="accent1"/>
                </a:solidFill>
                <a:latin typeface="Calibri" panose="020F0502020204030204" pitchFamily="34" charset="0"/>
                <a:ea typeface="ＭＳ Ｐゴシック" pitchFamily="34" charset="-128"/>
                <a:cs typeface="Times New Roman" pitchFamily="18" charset="0"/>
              </a:rPr>
              <a:t>programmed</a:t>
            </a:r>
            <a:r>
              <a:rPr lang="en-US" altLang="en-US" sz="3200" b="1" dirty="0">
                <a:latin typeface="Calibri" panose="020F0502020204030204" pitchFamily="34" charset="0"/>
                <a:ea typeface="ＭＳ Ｐゴシック" pitchFamily="34" charset="-128"/>
                <a:cs typeface="Times New Roman" pitchFamily="18" charset="0"/>
              </a:rPr>
              <a:t> are important for this challenge!</a:t>
            </a:r>
          </a:p>
        </p:txBody>
      </p:sp>
      <p:sp>
        <p:nvSpPr>
          <p:cNvPr id="16387"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C58A96AB-36EC-4BB3-A448-208D59D0330D}" type="slidenum">
              <a:rPr lang="en-US" altLang="en-US" sz="1400">
                <a:solidFill>
                  <a:srgbClr val="FFFFFF"/>
                </a:solidFill>
                <a:latin typeface="Arial" panose="020B0604020202020204" pitchFamily="34" charset="0"/>
              </a:rPr>
              <a:pPr>
                <a:spcBef>
                  <a:spcPct val="0"/>
                </a:spcBef>
                <a:buClrTx/>
                <a:buSzTx/>
                <a:buFontTx/>
                <a:buNone/>
              </a:pPr>
              <a:t>5</a:t>
            </a:fld>
            <a:endParaRPr lang="en-US" altLang="en-US" sz="1400">
              <a:solidFill>
                <a:srgbClr val="FFFFFF"/>
              </a:solidFill>
              <a:latin typeface="Arial" panose="020B0604020202020204" pitchFamily="34" charset="0"/>
            </a:endParaRPr>
          </a:p>
        </p:txBody>
      </p:sp>
      <p:sp>
        <p:nvSpPr>
          <p:cNvPr id="16388" name="Title 2"/>
          <p:cNvSpPr>
            <a:spLocks noGrp="1"/>
          </p:cNvSpPr>
          <p:nvPr>
            <p:ph type="title"/>
          </p:nvPr>
        </p:nvSpPr>
        <p:spPr>
          <a:xfrm>
            <a:off x="488950" y="293688"/>
            <a:ext cx="8281988" cy="838200"/>
          </a:xfrm>
        </p:spPr>
        <p:txBody>
          <a:bodyPr/>
          <a:lstStyle/>
          <a:p>
            <a:r>
              <a:rPr lang="en-US">
                <a:ea typeface="ＭＳ Ｐゴシック" panose="020B0600070205080204" pitchFamily="34" charset="-128"/>
              </a:rPr>
              <a:t>Your Engineering Challenge: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sz="quarter" idx="1"/>
          </p:nvPr>
        </p:nvSpPr>
        <p:spPr>
          <a:xfrm>
            <a:off x="425450" y="1066800"/>
            <a:ext cx="8185150" cy="5638800"/>
          </a:xfrm>
        </p:spPr>
        <p:txBody>
          <a:bodyPr/>
          <a:lstStyle/>
          <a:p>
            <a:r>
              <a:rPr lang="en-US" altLang="en-US" sz="3000" b="1" dirty="0">
                <a:latin typeface="Calibri" panose="020F0502020204030204" pitchFamily="34" charset="0"/>
                <a:ea typeface="ＭＳ Ｐゴシック" panose="020B0600070205080204" pitchFamily="34" charset="-128"/>
                <a:cs typeface="Times New Roman" panose="02020603050405020304" pitchFamily="18" charset="0"/>
              </a:rPr>
              <a:t>Before we start the design challenge, it is important to understand how and why we need to be careful with designing the robot and designing its program.</a:t>
            </a:r>
          </a:p>
          <a:p>
            <a:r>
              <a:rPr lang="en-US" altLang="en-US" sz="3000" b="1" dirty="0">
                <a:latin typeface="Calibri" panose="020F0502020204030204" pitchFamily="34" charset="0"/>
                <a:ea typeface="ＭＳ Ｐゴシック" panose="020B0600070205080204" pitchFamily="34" charset="-128"/>
                <a:cs typeface="Times New Roman" panose="02020603050405020304" pitchFamily="18" charset="0"/>
              </a:rPr>
              <a:t>Also, it is very important that we understand how a robot follows instructions so we can understand how to program it.</a:t>
            </a:r>
          </a:p>
          <a:p>
            <a:r>
              <a:rPr lang="en-US" altLang="en-US" sz="3000" b="1" dirty="0">
                <a:latin typeface="Calibri" panose="020F0502020204030204" pitchFamily="34" charset="0"/>
                <a:ea typeface="ＭＳ Ｐゴシック" panose="020B0600070205080204" pitchFamily="34" charset="-128"/>
                <a:cs typeface="Times New Roman" panose="02020603050405020304" pitchFamily="18" charset="0"/>
              </a:rPr>
              <a:t>Let’s do an activity to help us understand two important ideas:</a:t>
            </a:r>
          </a:p>
          <a:p>
            <a:pPr marL="881063" lvl="1" indent="-514350">
              <a:buFont typeface="Century Schoolbook" panose="02040604050505020304" pitchFamily="18" charset="0"/>
              <a:buAutoNum type="arabicPeriod"/>
            </a:pPr>
            <a:r>
              <a:rPr lang="en-US" altLang="en-US" sz="3200" b="1" dirty="0">
                <a:solidFill>
                  <a:schemeClr val="accent1"/>
                </a:solidFill>
                <a:latin typeface="Calibri" panose="020F0502020204030204" pitchFamily="34" charset="0"/>
                <a:ea typeface="ＭＳ Ｐゴシック" panose="020B0600070205080204" pitchFamily="34" charset="-128"/>
                <a:cs typeface="Times New Roman" panose="02020603050405020304" pitchFamily="18" charset="0"/>
              </a:rPr>
              <a:t>How a robot follows instructions</a:t>
            </a:r>
          </a:p>
          <a:p>
            <a:pPr marL="881063" lvl="1" indent="-514350">
              <a:buFont typeface="Century Schoolbook" panose="02040604050505020304" pitchFamily="18" charset="0"/>
              <a:buAutoNum type="arabicPeriod"/>
            </a:pPr>
            <a:r>
              <a:rPr lang="en-US" altLang="en-US" sz="3200" b="1" dirty="0">
                <a:solidFill>
                  <a:schemeClr val="accent1"/>
                </a:solidFill>
                <a:latin typeface="Calibri" panose="020F0502020204030204" pitchFamily="34" charset="0"/>
                <a:ea typeface="ＭＳ Ｐゴシック" panose="020B0600070205080204" pitchFamily="34" charset="-128"/>
                <a:cs typeface="Times New Roman" panose="02020603050405020304" pitchFamily="18" charset="0"/>
              </a:rPr>
              <a:t>The importance of sensors</a:t>
            </a:r>
          </a:p>
        </p:txBody>
      </p:sp>
      <p:sp>
        <p:nvSpPr>
          <p:cNvPr id="17411"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F46D81F1-35BB-45D2-8363-0739D914EA00}" type="slidenum">
              <a:rPr lang="en-US" altLang="en-US" sz="1400">
                <a:solidFill>
                  <a:srgbClr val="FFFFFF"/>
                </a:solidFill>
                <a:latin typeface="Arial" panose="020B0604020202020204" pitchFamily="34" charset="0"/>
              </a:rPr>
              <a:pPr>
                <a:spcBef>
                  <a:spcPct val="0"/>
                </a:spcBef>
                <a:buClrTx/>
                <a:buSzTx/>
                <a:buFontTx/>
                <a:buNone/>
              </a:pPr>
              <a:t>6</a:t>
            </a:fld>
            <a:endParaRPr lang="en-US" altLang="en-US" sz="1400">
              <a:solidFill>
                <a:srgbClr val="FFFFFF"/>
              </a:solidFill>
              <a:latin typeface="Arial" panose="020B0604020202020204" pitchFamily="34" charset="0"/>
            </a:endParaRPr>
          </a:p>
        </p:txBody>
      </p:sp>
      <p:sp>
        <p:nvSpPr>
          <p:cNvPr id="17412" name="Title 2"/>
          <p:cNvSpPr>
            <a:spLocks noGrp="1"/>
          </p:cNvSpPr>
          <p:nvPr>
            <p:ph type="title"/>
          </p:nvPr>
        </p:nvSpPr>
        <p:spPr>
          <a:xfrm>
            <a:off x="457200" y="274638"/>
            <a:ext cx="7945438" cy="792162"/>
          </a:xfrm>
        </p:spPr>
        <p:txBody>
          <a:bodyPr/>
          <a:lstStyle/>
          <a:p>
            <a:r>
              <a:rPr lang="en-US" dirty="0">
                <a:ea typeface="ＭＳ Ｐゴシック" panose="020B0600070205080204" pitchFamily="34" charset="-128"/>
              </a:rPr>
              <a:t>Let’s Look at Some Basics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a:xfrm>
            <a:off x="304800" y="1752600"/>
            <a:ext cx="5691188" cy="4191000"/>
          </a:xfrm>
        </p:spPr>
        <p:txBody>
          <a:bodyPr/>
          <a:lstStyle/>
          <a:p>
            <a:pPr marL="0" indent="0" algn="r">
              <a:buNone/>
            </a:pPr>
            <a:r>
              <a:rPr lang="en-US" altLang="en-US" b="1" dirty="0">
                <a:latin typeface="Calibri" panose="020F0502020204030204" pitchFamily="34" charset="0"/>
                <a:ea typeface="ＭＳ Ｐゴシック" panose="020B0600070205080204" pitchFamily="34" charset="-128"/>
                <a:cs typeface="Times New Roman" panose="02020603050405020304" pitchFamily="18" charset="0"/>
              </a:rPr>
              <a:t>It looks like this diagram </a:t>
            </a:r>
            <a:r>
              <a:rPr lang="en-US" altLang="en-US" b="1" dirty="0">
                <a:latin typeface="Calibri" panose="020F0502020204030204" pitchFamily="34" charset="0"/>
                <a:ea typeface="ＭＳ Ｐゴシック" panose="020B0600070205080204" pitchFamily="34" charset="-128"/>
                <a:cs typeface="Times New Roman" panose="02020603050405020304" pitchFamily="18" charset="0"/>
                <a:sym typeface="Wingdings" panose="05000000000000000000" pitchFamily="2" charset="2"/>
              </a:rPr>
              <a:t></a:t>
            </a:r>
          </a:p>
          <a:p>
            <a:pPr marL="0" indent="0">
              <a:buNone/>
            </a:pPr>
            <a:r>
              <a:rPr lang="en-US" altLang="en-US" b="1" dirty="0">
                <a:latin typeface="Calibri" panose="020F0502020204030204" pitchFamily="34" charset="0"/>
                <a:ea typeface="ＭＳ Ｐゴシック" panose="020B0600070205080204" pitchFamily="34" charset="-128"/>
                <a:cs typeface="Times New Roman" panose="02020603050405020304" pitchFamily="18" charset="0"/>
                <a:sym typeface="Wingdings" panose="05000000000000000000" pitchFamily="2" charset="2"/>
              </a:rPr>
              <a:t>Use tape (or boxes) to mark the boundaries shown in fine lines.</a:t>
            </a:r>
          </a:p>
          <a:p>
            <a:pPr marL="0" indent="0">
              <a:buNone/>
            </a:pPr>
            <a:endParaRPr lang="en-US" altLang="en-US" b="1" dirty="0">
              <a:latin typeface="Calibri" panose="020F0502020204030204" pitchFamily="34" charset="0"/>
              <a:ea typeface="ＭＳ Ｐゴシック" panose="020B0600070205080204" pitchFamily="34" charset="-128"/>
              <a:cs typeface="Times New Roman" panose="02020603050405020304" pitchFamily="18" charset="0"/>
              <a:sym typeface="Wingdings" panose="05000000000000000000" pitchFamily="2" charset="2"/>
            </a:endParaRPr>
          </a:p>
          <a:p>
            <a:pPr marL="0" indent="0">
              <a:buNone/>
            </a:pPr>
            <a:r>
              <a:rPr lang="en-US" altLang="en-US" b="1" dirty="0">
                <a:latin typeface="Calibri" panose="020F0502020204030204" pitchFamily="34" charset="0"/>
                <a:ea typeface="ＭＳ Ｐゴシック" panose="020B0600070205080204" pitchFamily="34" charset="-128"/>
                <a:cs typeface="Times New Roman" panose="02020603050405020304" pitchFamily="18" charset="0"/>
              </a:rPr>
              <a:t>Blindfold a </a:t>
            </a:r>
            <a:r>
              <a:rPr lang="en-US" altLang="en-US" b="1" dirty="0">
                <a:solidFill>
                  <a:schemeClr val="accent2"/>
                </a:solidFill>
                <a:latin typeface="Calibri" panose="020F0502020204030204" pitchFamily="34" charset="0"/>
                <a:ea typeface="ＭＳ Ｐゴシック" panose="020B0600070205080204" pitchFamily="34" charset="-128"/>
                <a:cs typeface="Times New Roman" panose="02020603050405020304" pitchFamily="18" charset="0"/>
              </a:rPr>
              <a:t>student </a:t>
            </a:r>
            <a:r>
              <a:rPr lang="ja-JP" altLang="en-US" b="1" dirty="0">
                <a:solidFill>
                  <a:schemeClr val="accent2"/>
                </a:solidFill>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b="1" dirty="0">
                <a:solidFill>
                  <a:schemeClr val="accent2"/>
                </a:solidFill>
                <a:latin typeface="Calibri" panose="020F0502020204030204" pitchFamily="34" charset="0"/>
                <a:ea typeface="ＭＳ Ｐゴシック" panose="020B0600070205080204" pitchFamily="34" charset="-128"/>
                <a:cs typeface="Times New Roman" panose="02020603050405020304" pitchFamily="18" charset="0"/>
              </a:rPr>
              <a:t>robot</a:t>
            </a:r>
            <a:r>
              <a:rPr lang="ja-JP" altLang="en-US" b="1" dirty="0">
                <a:solidFill>
                  <a:schemeClr val="accent2"/>
                </a:solidFill>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b="1" dirty="0">
                <a:solidFill>
                  <a:schemeClr val="accent2"/>
                </a:solidFill>
                <a:latin typeface="Calibri" panose="020F0502020204030204" pitchFamily="34" charset="0"/>
                <a:ea typeface="ＭＳ Ｐゴシック" panose="020B0600070205080204" pitchFamily="34" charset="-128"/>
                <a:cs typeface="Times New Roman" panose="02020603050405020304" pitchFamily="18" charset="0"/>
              </a:rPr>
              <a:t> </a:t>
            </a:r>
            <a:r>
              <a:rPr lang="en-US" altLang="ja-JP" b="1" dirty="0">
                <a:latin typeface="Calibri" panose="020F0502020204030204" pitchFamily="34" charset="0"/>
                <a:ea typeface="ＭＳ Ｐゴシック" panose="020B0600070205080204" pitchFamily="34" charset="-128"/>
                <a:cs typeface="Times New Roman" panose="02020603050405020304" pitchFamily="18" charset="0"/>
              </a:rPr>
              <a:t>and have him stand at the maze start. </a:t>
            </a:r>
          </a:p>
          <a:p>
            <a:pPr marL="0" indent="0">
              <a:buNone/>
            </a:pPr>
            <a:r>
              <a:rPr lang="en-US" altLang="en-US" b="1" dirty="0">
                <a:latin typeface="Calibri" panose="020F0502020204030204" pitchFamily="34" charset="0"/>
                <a:ea typeface="ＭＳ Ｐゴシック" panose="020B0600070205080204" pitchFamily="34" charset="-128"/>
                <a:cs typeface="Times New Roman" panose="02020603050405020304" pitchFamily="18" charset="0"/>
              </a:rPr>
              <a:t>Have a </a:t>
            </a:r>
            <a:r>
              <a:rPr lang="en-US" altLang="en-US" b="1" dirty="0">
                <a:solidFill>
                  <a:schemeClr val="accent2"/>
                </a:solidFill>
                <a:latin typeface="Calibri" panose="020F0502020204030204" pitchFamily="34" charset="0"/>
                <a:ea typeface="ＭＳ Ｐゴシック" panose="020B0600070205080204" pitchFamily="34" charset="-128"/>
                <a:cs typeface="Times New Roman" panose="02020603050405020304" pitchFamily="18" charset="0"/>
              </a:rPr>
              <a:t>student </a:t>
            </a:r>
            <a:r>
              <a:rPr lang="ja-JP" altLang="en-US" b="1" dirty="0">
                <a:solidFill>
                  <a:schemeClr val="accent2"/>
                </a:solidFill>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b="1" dirty="0">
                <a:solidFill>
                  <a:schemeClr val="accent2"/>
                </a:solidFill>
                <a:latin typeface="Calibri" panose="020F0502020204030204" pitchFamily="34" charset="0"/>
                <a:ea typeface="ＭＳ Ｐゴシック" panose="020B0600070205080204" pitchFamily="34" charset="-128"/>
                <a:cs typeface="Times New Roman" panose="02020603050405020304" pitchFamily="18" charset="0"/>
              </a:rPr>
              <a:t>programmer</a:t>
            </a:r>
            <a:r>
              <a:rPr lang="ja-JP" altLang="en-US" b="1" dirty="0">
                <a:solidFill>
                  <a:schemeClr val="accent2"/>
                </a:solidFill>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b="1" dirty="0">
                <a:solidFill>
                  <a:schemeClr val="accent2"/>
                </a:solidFill>
                <a:latin typeface="Calibri" panose="020F0502020204030204" pitchFamily="34" charset="0"/>
                <a:ea typeface="ＭＳ Ｐゴシック" panose="020B0600070205080204" pitchFamily="34" charset="-128"/>
                <a:cs typeface="Times New Roman" panose="02020603050405020304" pitchFamily="18" charset="0"/>
              </a:rPr>
              <a:t> </a:t>
            </a:r>
            <a:r>
              <a:rPr lang="en-US" altLang="ja-JP" b="1" dirty="0">
                <a:latin typeface="Calibri" panose="020F0502020204030204" pitchFamily="34" charset="0"/>
                <a:ea typeface="ＭＳ Ｐゴシック" panose="020B0600070205080204" pitchFamily="34" charset="-128"/>
                <a:cs typeface="Times New Roman" panose="02020603050405020304" pitchFamily="18" charset="0"/>
              </a:rPr>
              <a:t>give a series of commands to instruct the “robot” to complete the maze </a:t>
            </a:r>
            <a:r>
              <a:rPr lang="en-US" altLang="ja-JP" b="1" i="1" dirty="0">
                <a:latin typeface="Calibri" panose="020F0502020204030204" pitchFamily="34" charset="0"/>
                <a:ea typeface="ＭＳ Ｐゴシック" panose="020B0600070205080204" pitchFamily="34" charset="-128"/>
                <a:cs typeface="Times New Roman" panose="02020603050405020304" pitchFamily="18" charset="0"/>
              </a:rPr>
              <a:t>without touching the maze edges</a:t>
            </a:r>
            <a:r>
              <a:rPr lang="en-US" altLang="ja-JP" b="1" dirty="0">
                <a:latin typeface="Calibri" panose="020F0502020204030204" pitchFamily="34" charset="0"/>
                <a:ea typeface="ＭＳ Ｐゴシック" panose="020B0600070205080204" pitchFamily="34" charset="-128"/>
                <a:cs typeface="Times New Roman" panose="02020603050405020304" pitchFamily="18" charset="0"/>
              </a:rPr>
              <a:t> </a:t>
            </a:r>
            <a:r>
              <a:rPr lang="en-US" altLang="ja-JP" sz="2000" b="1" dirty="0">
                <a:latin typeface="Calibri" panose="020F0502020204030204" pitchFamily="34" charset="0"/>
                <a:ea typeface="ＭＳ Ｐゴシック" panose="020B0600070205080204" pitchFamily="34" charset="-128"/>
                <a:cs typeface="Times New Roman" panose="02020603050405020304" pitchFamily="18" charset="0"/>
              </a:rPr>
              <a:t>(keeping hands at his/her sides)</a:t>
            </a:r>
            <a:r>
              <a:rPr lang="en-US" altLang="ja-JP" b="1" dirty="0">
                <a:latin typeface="Calibri" panose="020F0502020204030204" pitchFamily="34" charset="0"/>
                <a:ea typeface="ＭＳ Ｐゴシック" panose="020B0600070205080204" pitchFamily="34" charset="-128"/>
                <a:cs typeface="Times New Roman" panose="02020603050405020304" pitchFamily="18" charset="0"/>
              </a:rPr>
              <a:t>. </a:t>
            </a:r>
          </a:p>
        </p:txBody>
      </p:sp>
      <p:grpSp>
        <p:nvGrpSpPr>
          <p:cNvPr id="19459" name="Group 13"/>
          <p:cNvGrpSpPr>
            <a:grpSpLocks/>
          </p:cNvGrpSpPr>
          <p:nvPr/>
        </p:nvGrpSpPr>
        <p:grpSpPr bwMode="auto">
          <a:xfrm>
            <a:off x="5565774" y="1752600"/>
            <a:ext cx="3210394" cy="3204094"/>
            <a:chOff x="5486400" y="1600200"/>
            <a:chExt cx="3211606" cy="3203487"/>
          </a:xfrm>
        </p:grpSpPr>
        <p:cxnSp>
          <p:nvCxnSpPr>
            <p:cNvPr id="6" name="Straight Connector 5"/>
            <p:cNvCxnSpPr/>
            <p:nvPr/>
          </p:nvCxnSpPr>
          <p:spPr>
            <a:xfrm flipV="1">
              <a:off x="8102200" y="2590612"/>
              <a:ext cx="0" cy="1904639"/>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6806311" y="2590612"/>
              <a:ext cx="0" cy="1904639"/>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806311" y="2590612"/>
              <a:ext cx="1295889" cy="0"/>
            </a:xfrm>
            <a:prstGeom prst="line">
              <a:avLst/>
            </a:prstGeom>
          </p:spPr>
          <p:style>
            <a:lnRef idx="1">
              <a:schemeClr val="accent1"/>
            </a:lnRef>
            <a:fillRef idx="0">
              <a:schemeClr val="accent1"/>
            </a:fillRef>
            <a:effectRef idx="0">
              <a:schemeClr val="accent1"/>
            </a:effectRef>
            <a:fontRef idx="minor">
              <a:schemeClr val="tx1"/>
            </a:fontRef>
          </p:style>
        </p:cxnSp>
        <p:sp>
          <p:nvSpPr>
            <p:cNvPr id="19465" name="TextBox 9"/>
            <p:cNvSpPr txBox="1">
              <a:spLocks noChangeArrowheads="1"/>
            </p:cNvSpPr>
            <p:nvPr/>
          </p:nvSpPr>
          <p:spPr bwMode="auto">
            <a:xfrm>
              <a:off x="7620116" y="3391312"/>
              <a:ext cx="531115" cy="36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chemeClr val="bg1">
                      <a:lumMod val="65000"/>
                    </a:schemeClr>
                  </a:solidFill>
                  <a:latin typeface="Arial" panose="020B0604020202020204" pitchFamily="34" charset="0"/>
                </a:rPr>
                <a:t>6 </a:t>
              </a:r>
              <a:r>
                <a:rPr lang="en-US" altLang="en-US" sz="1800" b="1" dirty="0" err="1">
                  <a:solidFill>
                    <a:schemeClr val="bg1">
                      <a:lumMod val="65000"/>
                    </a:schemeClr>
                  </a:solidFill>
                  <a:latin typeface="Arial" panose="020B0604020202020204" pitchFamily="34" charset="0"/>
                </a:rPr>
                <a:t>ft</a:t>
              </a:r>
              <a:endParaRPr lang="en-US" altLang="en-US" sz="1800" b="1" dirty="0">
                <a:solidFill>
                  <a:schemeClr val="bg1">
                    <a:lumMod val="65000"/>
                  </a:schemeClr>
                </a:solidFill>
                <a:latin typeface="Arial" panose="020B0604020202020204" pitchFamily="34" charset="0"/>
              </a:endParaRPr>
            </a:p>
          </p:txBody>
        </p:sp>
        <p:sp>
          <p:nvSpPr>
            <p:cNvPr id="19466" name="TextBox 28"/>
            <p:cNvSpPr txBox="1">
              <a:spLocks noChangeArrowheads="1"/>
            </p:cNvSpPr>
            <p:nvPr/>
          </p:nvSpPr>
          <p:spPr bwMode="auto">
            <a:xfrm>
              <a:off x="6805822" y="3358634"/>
              <a:ext cx="531115" cy="36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chemeClr val="bg1">
                      <a:lumMod val="65000"/>
                    </a:schemeClr>
                  </a:solidFill>
                  <a:latin typeface="Arial" panose="020B0604020202020204" pitchFamily="34" charset="0"/>
                </a:rPr>
                <a:t>6 </a:t>
              </a:r>
              <a:r>
                <a:rPr lang="en-US" altLang="en-US" sz="1800" b="1" dirty="0" err="1">
                  <a:solidFill>
                    <a:schemeClr val="bg1">
                      <a:lumMod val="65000"/>
                    </a:schemeClr>
                  </a:solidFill>
                  <a:latin typeface="Arial" panose="020B0604020202020204" pitchFamily="34" charset="0"/>
                </a:rPr>
                <a:t>ft</a:t>
              </a:r>
              <a:endParaRPr lang="en-US" altLang="en-US" sz="1800" b="1" dirty="0">
                <a:solidFill>
                  <a:schemeClr val="bg1">
                    <a:lumMod val="65000"/>
                  </a:schemeClr>
                </a:solidFill>
                <a:latin typeface="Arial" panose="020B0604020202020204" pitchFamily="34" charset="0"/>
              </a:endParaRPr>
            </a:p>
          </p:txBody>
        </p:sp>
        <p:sp>
          <p:nvSpPr>
            <p:cNvPr id="19467" name="TextBox 29"/>
            <p:cNvSpPr txBox="1">
              <a:spLocks noChangeArrowheads="1"/>
            </p:cNvSpPr>
            <p:nvPr/>
          </p:nvSpPr>
          <p:spPr bwMode="auto">
            <a:xfrm>
              <a:off x="7239746" y="2627712"/>
              <a:ext cx="531115" cy="36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chemeClr val="bg1">
                      <a:lumMod val="65000"/>
                    </a:schemeClr>
                  </a:solidFill>
                  <a:latin typeface="Arial" panose="020B0604020202020204" pitchFamily="34" charset="0"/>
                </a:rPr>
                <a:t>3 </a:t>
              </a:r>
              <a:r>
                <a:rPr lang="en-US" altLang="en-US" sz="1800" b="1" dirty="0" err="1">
                  <a:solidFill>
                    <a:schemeClr val="bg1">
                      <a:lumMod val="65000"/>
                    </a:schemeClr>
                  </a:solidFill>
                  <a:latin typeface="Arial" panose="020B0604020202020204" pitchFamily="34" charset="0"/>
                </a:rPr>
                <a:t>ft</a:t>
              </a:r>
              <a:endParaRPr lang="en-US" altLang="en-US" sz="1800" b="1" dirty="0">
                <a:solidFill>
                  <a:schemeClr val="bg1">
                    <a:lumMod val="65000"/>
                  </a:schemeClr>
                </a:solidFill>
                <a:latin typeface="Arial" panose="020B0604020202020204" pitchFamily="34" charset="0"/>
              </a:endParaRPr>
            </a:p>
          </p:txBody>
        </p:sp>
        <p:sp>
          <p:nvSpPr>
            <p:cNvPr id="19468" name="TextBox 34"/>
            <p:cNvSpPr txBox="1">
              <a:spLocks noChangeArrowheads="1"/>
            </p:cNvSpPr>
            <p:nvPr/>
          </p:nvSpPr>
          <p:spPr bwMode="auto">
            <a:xfrm>
              <a:off x="6280932" y="4419273"/>
              <a:ext cx="595162" cy="369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chemeClr val="accent3"/>
                  </a:solidFill>
                  <a:latin typeface="Arial" panose="020B0604020202020204" pitchFamily="34" charset="0"/>
                </a:rPr>
                <a:t>end</a:t>
              </a:r>
            </a:p>
          </p:txBody>
        </p:sp>
        <p:sp>
          <p:nvSpPr>
            <p:cNvPr id="19469" name="TextBox 35"/>
            <p:cNvSpPr txBox="1">
              <a:spLocks noChangeArrowheads="1"/>
            </p:cNvSpPr>
            <p:nvPr/>
          </p:nvSpPr>
          <p:spPr bwMode="auto">
            <a:xfrm>
              <a:off x="7987403" y="4434418"/>
              <a:ext cx="710603" cy="369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chemeClr val="accent3"/>
                  </a:solidFill>
                  <a:latin typeface="Arial" panose="020B0604020202020204" pitchFamily="34" charset="0"/>
                </a:rPr>
                <a:t>start</a:t>
              </a:r>
            </a:p>
          </p:txBody>
        </p:sp>
        <p:sp>
          <p:nvSpPr>
            <p:cNvPr id="11" name="Rectangle 10"/>
            <p:cNvSpPr/>
            <p:nvPr/>
          </p:nvSpPr>
          <p:spPr>
            <a:xfrm>
              <a:off x="6326505" y="2057313"/>
              <a:ext cx="1834254" cy="1301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7" name="Rectangle 36"/>
            <p:cNvSpPr/>
            <p:nvPr/>
          </p:nvSpPr>
          <p:spPr>
            <a:xfrm>
              <a:off x="6226454" y="2057313"/>
              <a:ext cx="100051" cy="22093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9472" name="TextBox 12"/>
            <p:cNvSpPr txBox="1">
              <a:spLocks noChangeArrowheads="1"/>
            </p:cNvSpPr>
            <p:nvPr/>
          </p:nvSpPr>
          <p:spPr bwMode="auto">
            <a:xfrm>
              <a:off x="6808302" y="1600200"/>
              <a:ext cx="620917" cy="36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chemeClr val="accent1"/>
                  </a:solidFill>
                  <a:latin typeface="Arial" panose="020B0604020202020204" pitchFamily="34" charset="0"/>
                </a:rPr>
                <a:t>wall</a:t>
              </a:r>
            </a:p>
          </p:txBody>
        </p:sp>
        <p:sp>
          <p:nvSpPr>
            <p:cNvPr id="38" name="Rectangle 37"/>
            <p:cNvSpPr/>
            <p:nvPr/>
          </p:nvSpPr>
          <p:spPr>
            <a:xfrm>
              <a:off x="6782289" y="2057313"/>
              <a:ext cx="1378470" cy="1301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9474" name="TextBox 39"/>
            <p:cNvSpPr txBox="1">
              <a:spLocks noChangeArrowheads="1"/>
            </p:cNvSpPr>
            <p:nvPr/>
          </p:nvSpPr>
          <p:spPr bwMode="auto">
            <a:xfrm>
              <a:off x="5486400" y="2837881"/>
              <a:ext cx="620917" cy="36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rgbClr val="FF0000"/>
                  </a:solidFill>
                  <a:latin typeface="Arial" panose="020B0604020202020204" pitchFamily="34" charset="0"/>
                </a:rPr>
                <a:t>wall</a:t>
              </a:r>
            </a:p>
          </p:txBody>
        </p:sp>
      </p:grpSp>
      <p:sp>
        <p:nvSpPr>
          <p:cNvPr id="19460" name="Slide Number Placeholder 17"/>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0CDA5A78-FD26-4591-A08D-AC57AC61B847}" type="slidenum">
              <a:rPr lang="en-US" altLang="en-US" sz="1400">
                <a:solidFill>
                  <a:srgbClr val="FFFFFF"/>
                </a:solidFill>
                <a:latin typeface="Arial" panose="020B0604020202020204" pitchFamily="34" charset="0"/>
              </a:rPr>
              <a:pPr>
                <a:spcBef>
                  <a:spcPct val="0"/>
                </a:spcBef>
                <a:buClrTx/>
                <a:buSzTx/>
                <a:buFontTx/>
                <a:buNone/>
              </a:pPr>
              <a:t>7</a:t>
            </a:fld>
            <a:endParaRPr lang="en-US" altLang="en-US" sz="1400">
              <a:solidFill>
                <a:srgbClr val="FFFFFF"/>
              </a:solidFill>
              <a:latin typeface="Arial" panose="020B0604020202020204" pitchFamily="34" charset="0"/>
            </a:endParaRPr>
          </a:p>
        </p:txBody>
      </p:sp>
      <p:sp>
        <p:nvSpPr>
          <p:cNvPr id="2" name="Title 1"/>
          <p:cNvSpPr>
            <a:spLocks noGrp="1"/>
          </p:cNvSpPr>
          <p:nvPr>
            <p:ph type="title"/>
          </p:nvPr>
        </p:nvSpPr>
        <p:spPr>
          <a:xfrm>
            <a:off x="304800" y="274638"/>
            <a:ext cx="8434388" cy="798512"/>
          </a:xfrm>
        </p:spPr>
        <p:txBody>
          <a:bodyPr>
            <a:normAutofit fontScale="90000"/>
          </a:bodyPr>
          <a:lstStyle/>
          <a:p>
            <a:pPr>
              <a:defRPr/>
            </a:pPr>
            <a:r>
              <a:rPr lang="en-US" sz="4900" dirty="0"/>
              <a:t>Let’s Look at Some Basics </a:t>
            </a:r>
            <a:r>
              <a:rPr lang="en-US" sz="4000" dirty="0"/>
              <a:t>(continued)</a:t>
            </a:r>
          </a:p>
        </p:txBody>
      </p:sp>
      <p:sp>
        <p:nvSpPr>
          <p:cNvPr id="3" name="Right Arrow 2"/>
          <p:cNvSpPr/>
          <p:nvPr/>
        </p:nvSpPr>
        <p:spPr>
          <a:xfrm rot="10800000">
            <a:off x="7086600" y="2419998"/>
            <a:ext cx="709006" cy="272116"/>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p:cNvSpPr/>
          <p:nvPr/>
        </p:nvSpPr>
        <p:spPr>
          <a:xfrm rot="16200000">
            <a:off x="8079399" y="3653369"/>
            <a:ext cx="709006" cy="200995"/>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rot="5400000">
            <a:off x="6251277" y="3679837"/>
            <a:ext cx="709006" cy="257560"/>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Content Placeholder 2"/>
          <p:cNvSpPr txBox="1">
            <a:spLocks/>
          </p:cNvSpPr>
          <p:nvPr/>
        </p:nvSpPr>
        <p:spPr bwMode="auto">
          <a:xfrm>
            <a:off x="304800" y="5943600"/>
            <a:ext cx="8318968" cy="539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ＭＳ Ｐゴシック" charset="0"/>
                <a:cs typeface="ＭＳ Ｐゴシック" charset="0"/>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ＭＳ Ｐゴシック" charset="0"/>
                <a:cs typeface="+mn-cs"/>
              </a:defRPr>
            </a:lvl2pPr>
            <a:lvl3pPr marL="914400" indent="-182563"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ＭＳ Ｐゴシック" charset="0"/>
                <a:cs typeface="+mn-cs"/>
              </a:defRPr>
            </a:lvl3pPr>
            <a:lvl4pPr marL="1187450" indent="-182563"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ＭＳ Ｐゴシック" charset="0"/>
                <a:cs typeface="+mn-cs"/>
              </a:defRPr>
            </a:lvl4pPr>
            <a:lvl5pPr marL="1462088" indent="-182563"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ＭＳ Ｐゴシック" charset="0"/>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defTabSz="914400">
              <a:buFont typeface="Wingdings" panose="05000000000000000000" pitchFamily="2" charset="2"/>
              <a:buNone/>
            </a:pPr>
            <a:r>
              <a:rPr lang="en-US" altLang="ja-JP" b="1" i="1" dirty="0">
                <a:latin typeface="Calibri" panose="020F0502020204030204" pitchFamily="34" charset="0"/>
                <a:ea typeface="ＭＳ Ｐゴシック" panose="020B0600070205080204" pitchFamily="34" charset="-128"/>
                <a:cs typeface="Times New Roman" panose="02020603050405020304" pitchFamily="18" charset="0"/>
              </a:rPr>
              <a:t>Command examples</a:t>
            </a:r>
            <a:r>
              <a:rPr lang="en-US" altLang="ja-JP" b="1" dirty="0">
                <a:latin typeface="Calibri" panose="020F0502020204030204" pitchFamily="34" charset="0"/>
                <a:ea typeface="ＭＳ Ｐゴシック" panose="020B0600070205080204" pitchFamily="34" charset="-128"/>
                <a:cs typeface="Times New Roman" panose="02020603050405020304" pitchFamily="18" charset="0"/>
              </a:rPr>
              <a:t>: go forward X steps, turn left, etc.</a:t>
            </a:r>
          </a:p>
        </p:txBody>
      </p:sp>
      <p:pic>
        <p:nvPicPr>
          <p:cNvPr id="1026" name="Picture 2" descr="blindfolds,boys,celebrations,children,games,parties,persons,pinatas,special occasions,sticks"/>
          <p:cNvPicPr>
            <a:picLocks noChangeAspect="1" noChangeArrowheads="1"/>
          </p:cNvPicPr>
          <p:nvPr/>
        </p:nvPicPr>
        <p:blipFill rotWithShape="1">
          <a:blip r:embed="rId3">
            <a:extLst>
              <a:ext uri="{28A0092B-C50C-407E-A947-70E740481C1C}">
                <a14:useLocalDpi xmlns:a14="http://schemas.microsoft.com/office/drawing/2010/main" val="0"/>
              </a:ext>
            </a:extLst>
          </a:blip>
          <a:srcRect l="65421" t="26372" b="29846"/>
          <a:stretch/>
        </p:blipFill>
        <p:spPr bwMode="auto">
          <a:xfrm>
            <a:off x="7848600" y="5188697"/>
            <a:ext cx="897108" cy="1135903"/>
          </a:xfrm>
          <a:prstGeom prst="rect">
            <a:avLst/>
          </a:prstGeom>
          <a:noFill/>
          <a:extLst>
            <a:ext uri="{909E8E84-426E-40DD-AFC4-6F175D3DCCD1}">
              <a14:hiddenFill xmlns:a14="http://schemas.microsoft.com/office/drawing/2010/main">
                <a:solidFill>
                  <a:srgbClr val="FFFFFF"/>
                </a:solidFill>
              </a14:hiddenFill>
            </a:ext>
          </a:extLst>
        </p:spPr>
      </p:pic>
      <p:sp>
        <p:nvSpPr>
          <p:cNvPr id="25" name="Content Placeholder 2"/>
          <p:cNvSpPr txBox="1">
            <a:spLocks/>
          </p:cNvSpPr>
          <p:nvPr/>
        </p:nvSpPr>
        <p:spPr bwMode="auto">
          <a:xfrm>
            <a:off x="304800" y="1248501"/>
            <a:ext cx="8318968" cy="539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ＭＳ Ｐゴシック" charset="0"/>
                <a:cs typeface="ＭＳ Ｐゴシック" charset="0"/>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ＭＳ Ｐゴシック" charset="0"/>
                <a:cs typeface="+mn-cs"/>
              </a:defRPr>
            </a:lvl2pPr>
            <a:lvl3pPr marL="914400" indent="-182563"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ＭＳ Ｐゴシック" charset="0"/>
                <a:cs typeface="+mn-cs"/>
              </a:defRPr>
            </a:lvl3pPr>
            <a:lvl4pPr marL="1187450" indent="-182563"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ＭＳ Ｐゴシック" charset="0"/>
                <a:cs typeface="+mn-cs"/>
              </a:defRPr>
            </a:lvl4pPr>
            <a:lvl5pPr marL="1462088" indent="-182563"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ＭＳ Ｐゴシック" charset="0"/>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defTabSz="914400">
              <a:buFont typeface="Wingdings" panose="05000000000000000000" pitchFamily="2" charset="2"/>
              <a:buNone/>
            </a:pPr>
            <a:r>
              <a:rPr lang="en-US" altLang="ja-JP" b="1" dirty="0">
                <a:latin typeface="Calibri" panose="020F0502020204030204" pitchFamily="34" charset="0"/>
                <a:ea typeface="ＭＳ Ｐゴシック" panose="020B0600070205080204" pitchFamily="34" charset="-128"/>
                <a:cs typeface="Times New Roman" panose="02020603050405020304" pitchFamily="18" charset="0"/>
              </a:rPr>
              <a:t>Maze 1 is a 3-ft wide path in a corner of the classroom.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sz="quarter" idx="1"/>
          </p:nvPr>
        </p:nvSpPr>
        <p:spPr>
          <a:xfrm>
            <a:off x="457200" y="1417638"/>
            <a:ext cx="8077200" cy="5211762"/>
          </a:xfrm>
        </p:spPr>
        <p:txBody>
          <a:bodyPr/>
          <a:lstStyle/>
          <a:p>
            <a:pPr marL="0" indent="0">
              <a:buNone/>
            </a:pPr>
            <a:r>
              <a:rPr lang="en-US" altLang="en-US" sz="2800" b="1" dirty="0">
                <a:solidFill>
                  <a:schemeClr val="accent2"/>
                </a:solidFill>
                <a:latin typeface="Calibri" panose="020F0502020204030204" pitchFamily="34" charset="0"/>
                <a:ea typeface="ＭＳ Ｐゴシック" panose="020B0600070205080204" pitchFamily="34" charset="-128"/>
                <a:cs typeface="Times New Roman" panose="02020603050405020304" pitchFamily="18" charset="0"/>
              </a:rPr>
              <a:t>What did you observe?</a:t>
            </a:r>
          </a:p>
          <a:p>
            <a:r>
              <a:rPr lang="en-US" altLang="en-US" sz="2800" b="1" dirty="0">
                <a:latin typeface="Calibri" panose="020F0502020204030204" pitchFamily="34" charset="0"/>
                <a:ea typeface="ＭＳ Ｐゴシック" panose="020B0600070205080204" pitchFamily="34" charset="-128"/>
                <a:cs typeface="Times New Roman" panose="02020603050405020304" pitchFamily="18" charset="0"/>
              </a:rPr>
              <a:t>Did the </a:t>
            </a:r>
            <a:r>
              <a:rPr lang="ja-JP" altLang="en-US" sz="2800" b="1" dirty="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a:latin typeface="Calibri" panose="020F0502020204030204" pitchFamily="34" charset="0"/>
                <a:ea typeface="ＭＳ Ｐゴシック" panose="020B0600070205080204" pitchFamily="34" charset="-128"/>
                <a:cs typeface="Times New Roman" panose="02020603050405020304" pitchFamily="18" charset="0"/>
              </a:rPr>
              <a:t>programmer</a:t>
            </a:r>
            <a:r>
              <a:rPr lang="ja-JP" altLang="en-US" sz="2800" b="1" dirty="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a:latin typeface="Calibri" panose="020F0502020204030204" pitchFamily="34" charset="0"/>
                <a:ea typeface="ＭＳ Ｐゴシック" panose="020B0600070205080204" pitchFamily="34" charset="-128"/>
                <a:cs typeface="Times New Roman" panose="02020603050405020304" pitchFamily="18" charset="0"/>
              </a:rPr>
              <a:t> get the blindfolded </a:t>
            </a:r>
            <a:r>
              <a:rPr lang="ja-JP" altLang="en-US" sz="2800" b="1" dirty="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a:latin typeface="Calibri" panose="020F0502020204030204" pitchFamily="34" charset="0"/>
                <a:ea typeface="ＭＳ Ｐゴシック" panose="020B0600070205080204" pitchFamily="34" charset="-128"/>
                <a:cs typeface="Times New Roman" panose="02020603050405020304" pitchFamily="18" charset="0"/>
              </a:rPr>
              <a:t>robot</a:t>
            </a:r>
            <a:r>
              <a:rPr lang="ja-JP" altLang="en-US" sz="2800" b="1" dirty="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a:latin typeface="Calibri" panose="020F0502020204030204" pitchFamily="34" charset="0"/>
                <a:ea typeface="ＭＳ Ｐゴシック" panose="020B0600070205080204" pitchFamily="34" charset="-128"/>
                <a:cs typeface="Times New Roman" panose="02020603050405020304" pitchFamily="18" charset="0"/>
              </a:rPr>
              <a:t> through the maze?</a:t>
            </a:r>
          </a:p>
          <a:p>
            <a:r>
              <a:rPr lang="en-US" altLang="en-US" sz="2800" b="1" dirty="0">
                <a:latin typeface="Calibri" panose="020F0502020204030204" pitchFamily="34" charset="0"/>
                <a:ea typeface="ＭＳ Ｐゴシック" panose="020B0600070205080204" pitchFamily="34" charset="-128"/>
                <a:cs typeface="Times New Roman" panose="02020603050405020304" pitchFamily="18" charset="0"/>
              </a:rPr>
              <a:t>Did the </a:t>
            </a:r>
            <a:r>
              <a:rPr lang="ja-JP" altLang="en-US" sz="2800" b="1" dirty="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a:latin typeface="Calibri" panose="020F0502020204030204" pitchFamily="34" charset="0"/>
                <a:ea typeface="ＭＳ Ｐゴシック" panose="020B0600070205080204" pitchFamily="34" charset="-128"/>
                <a:cs typeface="Times New Roman" panose="02020603050405020304" pitchFamily="18" charset="0"/>
              </a:rPr>
              <a:t>commander</a:t>
            </a:r>
            <a:r>
              <a:rPr lang="ja-JP" altLang="en-US" sz="2800" b="1" dirty="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a:latin typeface="Calibri" panose="020F0502020204030204" pitchFamily="34" charset="0"/>
                <a:ea typeface="ＭＳ Ｐゴシック" panose="020B0600070205080204" pitchFamily="34" charset="-128"/>
                <a:cs typeface="Times New Roman" panose="02020603050405020304" pitchFamily="18" charset="0"/>
              </a:rPr>
              <a:t> always tell the </a:t>
            </a:r>
            <a:r>
              <a:rPr lang="ja-JP" altLang="en-US" sz="2800" b="1" dirty="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a:latin typeface="Calibri" panose="020F0502020204030204" pitchFamily="34" charset="0"/>
                <a:ea typeface="ＭＳ Ｐゴシック" panose="020B0600070205080204" pitchFamily="34" charset="-128"/>
                <a:cs typeface="Times New Roman" panose="02020603050405020304" pitchFamily="18" charset="0"/>
              </a:rPr>
              <a:t>robot</a:t>
            </a:r>
            <a:r>
              <a:rPr lang="ja-JP" altLang="en-US" sz="2800" b="1" dirty="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a:latin typeface="Calibri" panose="020F0502020204030204" pitchFamily="34" charset="0"/>
                <a:ea typeface="ＭＳ Ｐゴシック" panose="020B0600070205080204" pitchFamily="34" charset="-128"/>
                <a:cs typeface="Times New Roman" panose="02020603050405020304" pitchFamily="18" charset="0"/>
              </a:rPr>
              <a:t> to go the correct number of steps?</a:t>
            </a:r>
          </a:p>
          <a:p>
            <a:pPr marL="0" indent="0">
              <a:buNone/>
            </a:pPr>
            <a:r>
              <a:rPr lang="en-US" altLang="en-US" sz="2800" b="1" dirty="0">
                <a:latin typeface="Calibri" panose="020F0502020204030204" pitchFamily="34" charset="0"/>
                <a:ea typeface="ＭＳ Ｐゴシック" panose="020B0600070205080204" pitchFamily="34" charset="-128"/>
                <a:cs typeface="Times New Roman" panose="02020603050405020304" pitchFamily="18" charset="0"/>
              </a:rPr>
              <a:t>Often, it is easier for the </a:t>
            </a:r>
            <a:r>
              <a:rPr lang="ja-JP" altLang="en-US" sz="2800" b="1" dirty="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a:latin typeface="Calibri" panose="020F0502020204030204" pitchFamily="34" charset="0"/>
                <a:ea typeface="ＭＳ Ｐゴシック" panose="020B0600070205080204" pitchFamily="34" charset="-128"/>
                <a:cs typeface="Times New Roman" panose="02020603050405020304" pitchFamily="18" charset="0"/>
              </a:rPr>
              <a:t>programmer</a:t>
            </a:r>
            <a:r>
              <a:rPr lang="ja-JP" altLang="en-US" sz="2800" b="1" dirty="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a:latin typeface="Calibri" panose="020F0502020204030204" pitchFamily="34" charset="0"/>
                <a:ea typeface="ＭＳ Ｐゴシック" panose="020B0600070205080204" pitchFamily="34" charset="-128"/>
                <a:cs typeface="Times New Roman" panose="02020603050405020304" pitchFamily="18" charset="0"/>
              </a:rPr>
              <a:t> to give instructions if s/he can tell the </a:t>
            </a:r>
            <a:r>
              <a:rPr lang="ja-JP" altLang="en-US" sz="2800" b="1" dirty="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a:latin typeface="Calibri" panose="020F0502020204030204" pitchFamily="34" charset="0"/>
                <a:ea typeface="ＭＳ Ｐゴシック" panose="020B0600070205080204" pitchFamily="34" charset="-128"/>
                <a:cs typeface="Times New Roman" panose="02020603050405020304" pitchFamily="18" charset="0"/>
              </a:rPr>
              <a:t>robot</a:t>
            </a:r>
            <a:r>
              <a:rPr lang="ja-JP" altLang="en-US" sz="2800" b="1" dirty="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a:latin typeface="Calibri" panose="020F0502020204030204" pitchFamily="34" charset="0"/>
                <a:ea typeface="ＭＳ Ｐゴシック" panose="020B0600070205080204" pitchFamily="34" charset="-128"/>
                <a:cs typeface="Times New Roman" panose="02020603050405020304" pitchFamily="18" charset="0"/>
              </a:rPr>
              <a:t> to go forward until s/he senses something</a:t>
            </a:r>
          </a:p>
          <a:p>
            <a:pPr marL="0" indent="0">
              <a:buNone/>
            </a:pPr>
            <a:r>
              <a:rPr lang="en-US" altLang="en-US" sz="2800" b="1" dirty="0">
                <a:latin typeface="Calibri" panose="020F0502020204030204" pitchFamily="34" charset="0"/>
                <a:ea typeface="ＭＳ Ｐゴシック" panose="020B0600070205080204" pitchFamily="34" charset="-128"/>
                <a:cs typeface="Times New Roman" panose="02020603050405020304" pitchFamily="18" charset="0"/>
              </a:rPr>
              <a:t>By doing it that way, the </a:t>
            </a:r>
            <a:r>
              <a:rPr lang="ja-JP" altLang="en-US" sz="2800" b="1" dirty="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a:latin typeface="Calibri" panose="020F0502020204030204" pitchFamily="34" charset="0"/>
                <a:ea typeface="ＭＳ Ｐゴシック" panose="020B0600070205080204" pitchFamily="34" charset="-128"/>
                <a:cs typeface="Times New Roman" panose="02020603050405020304" pitchFamily="18" charset="0"/>
              </a:rPr>
              <a:t>programmer</a:t>
            </a:r>
            <a:r>
              <a:rPr lang="ja-JP" altLang="en-US" sz="2800" b="1" dirty="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a:latin typeface="Calibri" panose="020F0502020204030204" pitchFamily="34" charset="0"/>
                <a:ea typeface="ＭＳ Ｐゴシック" panose="020B0600070205080204" pitchFamily="34" charset="-128"/>
                <a:cs typeface="Times New Roman" panose="02020603050405020304" pitchFamily="18" charset="0"/>
              </a:rPr>
              <a:t> does not have to worry about telling the </a:t>
            </a:r>
            <a:r>
              <a:rPr lang="ja-JP" altLang="en-US" sz="2800" b="1" dirty="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a:latin typeface="Calibri" panose="020F0502020204030204" pitchFamily="34" charset="0"/>
                <a:ea typeface="ＭＳ Ｐゴシック" panose="020B0600070205080204" pitchFamily="34" charset="-128"/>
                <a:cs typeface="Times New Roman" panose="02020603050405020304" pitchFamily="18" charset="0"/>
              </a:rPr>
              <a:t>robot</a:t>
            </a:r>
            <a:r>
              <a:rPr lang="ja-JP" altLang="en-US" sz="2800" b="1" dirty="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a:latin typeface="Calibri" panose="020F0502020204030204" pitchFamily="34" charset="0"/>
                <a:ea typeface="ＭＳ Ｐゴシック" panose="020B0600070205080204" pitchFamily="34" charset="-128"/>
                <a:cs typeface="Times New Roman" panose="02020603050405020304" pitchFamily="18" charset="0"/>
              </a:rPr>
              <a:t> exactly how many steps to move.</a:t>
            </a:r>
            <a:endParaRPr lang="en-US" altLang="en-US" sz="2800" b="1" dirty="0">
              <a:latin typeface="Calibri" panose="020F0502020204030204" pitchFamily="34" charset="0"/>
              <a:ea typeface="ＭＳ Ｐゴシック" panose="020B0600070205080204" pitchFamily="34" charset="-128"/>
            </a:endParaRPr>
          </a:p>
        </p:txBody>
      </p:sp>
      <p:sp>
        <p:nvSpPr>
          <p:cNvPr id="20483"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362485F4-C09D-4A35-B12F-0875703983EF}" type="slidenum">
              <a:rPr lang="en-US" altLang="en-US" sz="1400">
                <a:solidFill>
                  <a:srgbClr val="FFFFFF"/>
                </a:solidFill>
                <a:latin typeface="Arial" panose="020B0604020202020204" pitchFamily="34" charset="0"/>
              </a:rPr>
              <a:pPr>
                <a:spcBef>
                  <a:spcPct val="0"/>
                </a:spcBef>
                <a:buClrTx/>
                <a:buSzTx/>
                <a:buFontTx/>
                <a:buNone/>
              </a:pPr>
              <a:t>8</a:t>
            </a:fld>
            <a:endParaRPr lang="en-US" altLang="en-US" sz="1400">
              <a:solidFill>
                <a:srgbClr val="FFFFFF"/>
              </a:solidFill>
              <a:latin typeface="Arial" panose="020B0604020202020204" pitchFamily="34" charset="0"/>
            </a:endParaRPr>
          </a:p>
        </p:txBody>
      </p:sp>
      <p:sp>
        <p:nvSpPr>
          <p:cNvPr id="2" name="Title 1"/>
          <p:cNvSpPr>
            <a:spLocks noGrp="1"/>
          </p:cNvSpPr>
          <p:nvPr>
            <p:ph type="title"/>
          </p:nvPr>
        </p:nvSpPr>
        <p:spPr>
          <a:xfrm>
            <a:off x="304800" y="274638"/>
            <a:ext cx="8434388" cy="1143000"/>
          </a:xfrm>
        </p:spPr>
        <p:txBody>
          <a:bodyPr>
            <a:normAutofit fontScale="90000"/>
          </a:bodyPr>
          <a:lstStyle/>
          <a:p>
            <a:pPr>
              <a:defRPr/>
            </a:pPr>
            <a:r>
              <a:rPr lang="en-US" sz="4900" dirty="0"/>
              <a:t>Let’s Look at Some Basics </a:t>
            </a:r>
            <a:r>
              <a:rPr lang="en-US" sz="4000" dirty="0"/>
              <a:t>(continued)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381000" y="1069975"/>
            <a:ext cx="5721350" cy="4340225"/>
          </a:xfrm>
        </p:spPr>
        <p:txBody>
          <a:bodyPr/>
          <a:lstStyle/>
          <a:p>
            <a:pPr>
              <a:spcAft>
                <a:spcPts val="600"/>
              </a:spcAft>
            </a:pPr>
            <a:r>
              <a:rPr lang="en-US" altLang="en-US" sz="2800" b="1" dirty="0">
                <a:latin typeface="Calibri" panose="020F0502020204030204" pitchFamily="34" charset="0"/>
                <a:ea typeface="ＭＳ Ｐゴシック" panose="020B0600070205080204" pitchFamily="34" charset="-128"/>
                <a:cs typeface="Times New Roman" panose="02020603050405020304" pitchFamily="18" charset="0"/>
              </a:rPr>
              <a:t>Choose a different volunteer “robot” to be blindfolded.</a:t>
            </a:r>
          </a:p>
          <a:p>
            <a:pPr>
              <a:spcAft>
                <a:spcPts val="600"/>
              </a:spcAft>
            </a:pPr>
            <a:r>
              <a:rPr lang="en-US" altLang="en-US" sz="2800" b="1" dirty="0">
                <a:latin typeface="Calibri" panose="020F0502020204030204" pitchFamily="34" charset="0"/>
                <a:ea typeface="ＭＳ Ｐゴシック" panose="020B0600070205080204" pitchFamily="34" charset="-128"/>
                <a:cs typeface="Times New Roman" panose="02020603050405020304" pitchFamily="18" charset="0"/>
              </a:rPr>
              <a:t>This time, permit the volunteer </a:t>
            </a:r>
            <a:r>
              <a:rPr lang="ja-JP" altLang="en-US" sz="2800" b="1" dirty="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a:latin typeface="Calibri" panose="020F0502020204030204" pitchFamily="34" charset="0"/>
                <a:ea typeface="ＭＳ Ｐゴシック" panose="020B0600070205080204" pitchFamily="34" charset="-128"/>
                <a:cs typeface="Times New Roman" panose="02020603050405020304" pitchFamily="18" charset="0"/>
              </a:rPr>
              <a:t>robot</a:t>
            </a:r>
            <a:r>
              <a:rPr lang="ja-JP" altLang="en-US" sz="2800" b="1" dirty="0">
                <a:latin typeface="Calibri" panose="020F0502020204030204" pitchFamily="34" charset="0"/>
                <a:ea typeface="ＭＳ Ｐゴシック" panose="020B0600070205080204" pitchFamily="34" charset="-128"/>
                <a:cs typeface="Times New Roman" panose="02020603050405020304" pitchFamily="18" charset="0"/>
              </a:rPr>
              <a:t>”</a:t>
            </a:r>
            <a:r>
              <a:rPr lang="en-US" altLang="ja-JP" sz="2800" b="1" dirty="0">
                <a:latin typeface="Calibri" panose="020F0502020204030204" pitchFamily="34" charset="0"/>
                <a:ea typeface="ＭＳ Ｐゴシック" panose="020B0600070205080204" pitchFamily="34" charset="-128"/>
                <a:cs typeface="Times New Roman" panose="02020603050405020304" pitchFamily="18" charset="0"/>
              </a:rPr>
              <a:t> to </a:t>
            </a:r>
            <a:r>
              <a:rPr lang="en-US" altLang="ja-JP" sz="2800" b="1" dirty="0">
                <a:solidFill>
                  <a:schemeClr val="accent2"/>
                </a:solidFill>
                <a:latin typeface="Calibri" panose="020F0502020204030204" pitchFamily="34" charset="0"/>
                <a:ea typeface="ＭＳ Ｐゴシック" panose="020B0600070205080204" pitchFamily="34" charset="-128"/>
                <a:cs typeface="Times New Roman" panose="02020603050405020304" pitchFamily="18" charset="0"/>
              </a:rPr>
              <a:t>stretch his/her hands out in front </a:t>
            </a:r>
            <a:r>
              <a:rPr lang="en-US" altLang="ja-JP" sz="2800" b="1" dirty="0">
                <a:latin typeface="Calibri" panose="020F0502020204030204" pitchFamily="34" charset="0"/>
                <a:ea typeface="ＭＳ Ｐゴシック" panose="020B0600070205080204" pitchFamily="34" charset="-128"/>
                <a:cs typeface="Times New Roman" panose="02020603050405020304" pitchFamily="18" charset="0"/>
              </a:rPr>
              <a:t>to sense when s/he is approaching a wall.</a:t>
            </a:r>
          </a:p>
          <a:p>
            <a:pPr>
              <a:spcAft>
                <a:spcPts val="600"/>
              </a:spcAft>
            </a:pPr>
            <a:r>
              <a:rPr lang="en-US" altLang="en-US" sz="2800" b="1" dirty="0">
                <a:latin typeface="Calibri" panose="020F0502020204030204" pitchFamily="34" charset="0"/>
                <a:ea typeface="ＭＳ Ｐゴシック" panose="020B0600070205080204" pitchFamily="34" charset="-128"/>
                <a:cs typeface="Times New Roman" panose="02020603050405020304" pitchFamily="18" charset="0"/>
              </a:rPr>
              <a:t>Have another student give commands to instruct the volunteer to get through the maze</a:t>
            </a:r>
          </a:p>
        </p:txBody>
      </p:sp>
      <p:grpSp>
        <p:nvGrpSpPr>
          <p:cNvPr id="21507" name="Group 43"/>
          <p:cNvGrpSpPr>
            <a:grpSpLocks/>
          </p:cNvGrpSpPr>
          <p:nvPr/>
        </p:nvGrpSpPr>
        <p:grpSpPr bwMode="auto">
          <a:xfrm>
            <a:off x="5668964" y="1343025"/>
            <a:ext cx="3160849" cy="3178055"/>
            <a:chOff x="5601320" y="1687990"/>
            <a:chExt cx="3160908" cy="3177022"/>
          </a:xfrm>
        </p:grpSpPr>
        <p:cxnSp>
          <p:nvCxnSpPr>
            <p:cNvPr id="45" name="Straight Connector 44"/>
            <p:cNvCxnSpPr/>
            <p:nvPr/>
          </p:nvCxnSpPr>
          <p:spPr>
            <a:xfrm flipV="1">
              <a:off x="8077866" y="2590984"/>
              <a:ext cx="0" cy="1904381"/>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V="1">
              <a:off x="6782442" y="2590984"/>
              <a:ext cx="0" cy="1904381"/>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6782442" y="2590984"/>
              <a:ext cx="1295424" cy="0"/>
            </a:xfrm>
            <a:prstGeom prst="line">
              <a:avLst/>
            </a:prstGeom>
          </p:spPr>
          <p:style>
            <a:lnRef idx="1">
              <a:schemeClr val="accent1"/>
            </a:lnRef>
            <a:fillRef idx="0">
              <a:schemeClr val="accent1"/>
            </a:fillRef>
            <a:effectRef idx="0">
              <a:schemeClr val="accent1"/>
            </a:effectRef>
            <a:fontRef idx="minor">
              <a:schemeClr val="tx1"/>
            </a:fontRef>
          </p:style>
        </p:cxnSp>
        <p:sp>
          <p:nvSpPr>
            <p:cNvPr id="21513" name="TextBox 47"/>
            <p:cNvSpPr txBox="1">
              <a:spLocks noChangeArrowheads="1"/>
            </p:cNvSpPr>
            <p:nvPr/>
          </p:nvSpPr>
          <p:spPr bwMode="auto">
            <a:xfrm>
              <a:off x="7596094" y="3391312"/>
              <a:ext cx="530925" cy="36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chemeClr val="bg1">
                      <a:lumMod val="50000"/>
                    </a:schemeClr>
                  </a:solidFill>
                  <a:latin typeface="Arial" panose="020B0604020202020204" pitchFamily="34" charset="0"/>
                </a:rPr>
                <a:t>6 </a:t>
              </a:r>
              <a:r>
                <a:rPr lang="en-US" altLang="en-US" sz="1800" b="1" dirty="0" err="1">
                  <a:solidFill>
                    <a:schemeClr val="bg1">
                      <a:lumMod val="50000"/>
                    </a:schemeClr>
                  </a:solidFill>
                  <a:latin typeface="Arial" panose="020B0604020202020204" pitchFamily="34" charset="0"/>
                </a:rPr>
                <a:t>ft</a:t>
              </a:r>
              <a:endParaRPr lang="en-US" altLang="en-US" sz="1800" b="1" dirty="0">
                <a:solidFill>
                  <a:schemeClr val="bg1">
                    <a:lumMod val="50000"/>
                  </a:schemeClr>
                </a:solidFill>
                <a:latin typeface="Arial" panose="020B0604020202020204" pitchFamily="34" charset="0"/>
              </a:endParaRPr>
            </a:p>
          </p:txBody>
        </p:sp>
        <p:sp>
          <p:nvSpPr>
            <p:cNvPr id="21514" name="TextBox 48"/>
            <p:cNvSpPr txBox="1">
              <a:spLocks noChangeArrowheads="1"/>
            </p:cNvSpPr>
            <p:nvPr/>
          </p:nvSpPr>
          <p:spPr bwMode="auto">
            <a:xfrm>
              <a:off x="6781800" y="3358634"/>
              <a:ext cx="530925" cy="36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chemeClr val="bg1">
                      <a:lumMod val="50000"/>
                    </a:schemeClr>
                  </a:solidFill>
                  <a:latin typeface="Arial" panose="020B0604020202020204" pitchFamily="34" charset="0"/>
                </a:rPr>
                <a:t>6 </a:t>
              </a:r>
              <a:r>
                <a:rPr lang="en-US" altLang="en-US" sz="1800" b="1" dirty="0" err="1">
                  <a:solidFill>
                    <a:schemeClr val="bg1">
                      <a:lumMod val="50000"/>
                    </a:schemeClr>
                  </a:solidFill>
                  <a:latin typeface="Arial" panose="020B0604020202020204" pitchFamily="34" charset="0"/>
                </a:rPr>
                <a:t>ft</a:t>
              </a:r>
              <a:endParaRPr lang="en-US" altLang="en-US" sz="1800" b="1" dirty="0">
                <a:solidFill>
                  <a:schemeClr val="bg1">
                    <a:lumMod val="50000"/>
                  </a:schemeClr>
                </a:solidFill>
                <a:latin typeface="Arial" panose="020B0604020202020204" pitchFamily="34" charset="0"/>
              </a:endParaRPr>
            </a:p>
          </p:txBody>
        </p:sp>
        <p:sp>
          <p:nvSpPr>
            <p:cNvPr id="21515" name="TextBox 49"/>
            <p:cNvSpPr txBox="1">
              <a:spLocks noChangeArrowheads="1"/>
            </p:cNvSpPr>
            <p:nvPr/>
          </p:nvSpPr>
          <p:spPr bwMode="auto">
            <a:xfrm>
              <a:off x="7215724" y="2627712"/>
              <a:ext cx="530925" cy="36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chemeClr val="bg1">
                      <a:lumMod val="50000"/>
                    </a:schemeClr>
                  </a:solidFill>
                  <a:latin typeface="Arial" panose="020B0604020202020204" pitchFamily="34" charset="0"/>
                </a:rPr>
                <a:t>3 </a:t>
              </a:r>
              <a:r>
                <a:rPr lang="en-US" altLang="en-US" sz="1800" b="1" dirty="0" err="1">
                  <a:solidFill>
                    <a:schemeClr val="bg1">
                      <a:lumMod val="50000"/>
                    </a:schemeClr>
                  </a:solidFill>
                  <a:latin typeface="Arial" panose="020B0604020202020204" pitchFamily="34" charset="0"/>
                </a:rPr>
                <a:t>ft</a:t>
              </a:r>
              <a:endParaRPr lang="en-US" altLang="en-US" sz="1800" b="1" dirty="0">
                <a:solidFill>
                  <a:schemeClr val="bg1">
                    <a:lumMod val="50000"/>
                  </a:schemeClr>
                </a:solidFill>
                <a:latin typeface="Arial" panose="020B0604020202020204" pitchFamily="34" charset="0"/>
              </a:endParaRPr>
            </a:p>
          </p:txBody>
        </p:sp>
        <p:sp>
          <p:nvSpPr>
            <p:cNvPr id="21516" name="TextBox 50"/>
            <p:cNvSpPr txBox="1">
              <a:spLocks noChangeArrowheads="1"/>
            </p:cNvSpPr>
            <p:nvPr/>
          </p:nvSpPr>
          <p:spPr bwMode="auto">
            <a:xfrm>
              <a:off x="6186766" y="4495800"/>
              <a:ext cx="595046" cy="36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chemeClr val="accent3"/>
                  </a:solidFill>
                  <a:latin typeface="Arial" panose="020B0604020202020204" pitchFamily="34" charset="0"/>
                </a:rPr>
                <a:t>end</a:t>
              </a:r>
            </a:p>
          </p:txBody>
        </p:sp>
        <p:sp>
          <p:nvSpPr>
            <p:cNvPr id="21517" name="TextBox 51"/>
            <p:cNvSpPr txBox="1">
              <a:spLocks noChangeArrowheads="1"/>
            </p:cNvSpPr>
            <p:nvPr/>
          </p:nvSpPr>
          <p:spPr bwMode="auto">
            <a:xfrm>
              <a:off x="8077412" y="4495800"/>
              <a:ext cx="684816" cy="36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chemeClr val="accent3"/>
                  </a:solidFill>
                  <a:latin typeface="Arial" panose="020B0604020202020204" pitchFamily="34" charset="0"/>
                </a:rPr>
                <a:t>start</a:t>
              </a:r>
            </a:p>
          </p:txBody>
        </p:sp>
        <p:sp>
          <p:nvSpPr>
            <p:cNvPr id="53" name="Rectangle 52"/>
            <p:cNvSpPr/>
            <p:nvPr/>
          </p:nvSpPr>
          <p:spPr>
            <a:xfrm>
              <a:off x="6326821" y="2057758"/>
              <a:ext cx="1833597" cy="1301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4" name="Rectangle 53"/>
            <p:cNvSpPr/>
            <p:nvPr/>
          </p:nvSpPr>
          <p:spPr>
            <a:xfrm>
              <a:off x="6226807" y="2057758"/>
              <a:ext cx="100014" cy="22090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1520" name="TextBox 54"/>
            <p:cNvSpPr txBox="1">
              <a:spLocks noChangeArrowheads="1"/>
            </p:cNvSpPr>
            <p:nvPr/>
          </p:nvSpPr>
          <p:spPr bwMode="auto">
            <a:xfrm>
              <a:off x="6903267" y="1687990"/>
              <a:ext cx="620695" cy="36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chemeClr val="accent1"/>
                  </a:solidFill>
                  <a:latin typeface="Arial" panose="020B0604020202020204" pitchFamily="34" charset="0"/>
                </a:rPr>
                <a:t>wall</a:t>
              </a:r>
            </a:p>
          </p:txBody>
        </p:sp>
        <p:sp>
          <p:nvSpPr>
            <p:cNvPr id="56" name="Rectangle 55"/>
            <p:cNvSpPr/>
            <p:nvPr/>
          </p:nvSpPr>
          <p:spPr>
            <a:xfrm>
              <a:off x="6782442" y="2057758"/>
              <a:ext cx="1778033" cy="1301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1522" name="TextBox 56"/>
            <p:cNvSpPr txBox="1">
              <a:spLocks noChangeArrowheads="1"/>
            </p:cNvSpPr>
            <p:nvPr/>
          </p:nvSpPr>
          <p:spPr bwMode="auto">
            <a:xfrm>
              <a:off x="5601320" y="2590631"/>
              <a:ext cx="620695" cy="36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eaLnBrk="1" hangingPunct="1">
                <a:spcBef>
                  <a:spcPct val="0"/>
                </a:spcBef>
                <a:buClrTx/>
                <a:buSzTx/>
                <a:buFontTx/>
                <a:buNone/>
              </a:pPr>
              <a:r>
                <a:rPr lang="en-US" altLang="en-US" sz="1800" b="1" dirty="0">
                  <a:solidFill>
                    <a:schemeClr val="accent1"/>
                  </a:solidFill>
                  <a:latin typeface="Arial" panose="020B0604020202020204" pitchFamily="34" charset="0"/>
                </a:rPr>
                <a:t>wall</a:t>
              </a:r>
            </a:p>
          </p:txBody>
        </p:sp>
      </p:grpSp>
      <p:sp>
        <p:nvSpPr>
          <p:cNvPr id="21508" name="Slide Number Placeholder 17"/>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ea typeface="ＭＳ Ｐゴシック" panose="020B0600070205080204" pitchFamily="34" charset="-128"/>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ea typeface="ＭＳ Ｐゴシック" panose="020B0600070205080204" pitchFamily="34" charset="-128"/>
              </a:defRPr>
            </a:lvl2pPr>
            <a:lvl3pPr marL="1143000" indent="-228600">
              <a:spcBef>
                <a:spcPct val="20000"/>
              </a:spcBef>
              <a:buClr>
                <a:srgbClr val="E0752F"/>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3pPr>
            <a:lvl4pPr marL="1600200" indent="-228600">
              <a:spcBef>
                <a:spcPct val="20000"/>
              </a:spcBef>
              <a:buClr>
                <a:srgbClr val="FEC3AE"/>
              </a:buClr>
              <a:buSzPct val="60000"/>
              <a:buFont typeface="Wingdings" panose="05000000000000000000" pitchFamily="2" charset="2"/>
              <a:buChar char=""/>
              <a:defRPr>
                <a:solidFill>
                  <a:schemeClr val="tx1"/>
                </a:solidFill>
                <a:latin typeface="Century Schoolbook" panose="02040604050505020304" pitchFamily="18" charset="0"/>
                <a:ea typeface="ＭＳ Ｐゴシック" panose="020B0600070205080204" pitchFamily="34" charset="-128"/>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5pPr>
            <a:lvl6pPr marL="25146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6pPr>
            <a:lvl7pPr marL="29718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7pPr>
            <a:lvl8pPr marL="34290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8pPr>
            <a:lvl9pPr marL="3886200" indent="-228600" defTabSz="4572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ea typeface="ＭＳ Ｐゴシック" panose="020B0600070205080204" pitchFamily="34" charset="-128"/>
              </a:defRPr>
            </a:lvl9pPr>
          </a:lstStyle>
          <a:p>
            <a:pPr>
              <a:spcBef>
                <a:spcPct val="0"/>
              </a:spcBef>
              <a:buClrTx/>
              <a:buSzTx/>
              <a:buFontTx/>
              <a:buNone/>
            </a:pPr>
            <a:fld id="{0C921B4F-ECC1-4C9E-8690-1D84D23E85EB}" type="slidenum">
              <a:rPr lang="en-US" altLang="en-US" sz="1400">
                <a:solidFill>
                  <a:srgbClr val="FFFFFF"/>
                </a:solidFill>
                <a:latin typeface="Arial" panose="020B0604020202020204" pitchFamily="34" charset="0"/>
              </a:rPr>
              <a:pPr>
                <a:spcBef>
                  <a:spcPct val="0"/>
                </a:spcBef>
                <a:buClrTx/>
                <a:buSzTx/>
                <a:buFontTx/>
                <a:buNone/>
              </a:pPr>
              <a:t>9</a:t>
            </a:fld>
            <a:endParaRPr lang="en-US" altLang="en-US" sz="1400">
              <a:solidFill>
                <a:srgbClr val="FFFFFF"/>
              </a:solidFill>
              <a:latin typeface="Arial" panose="020B0604020202020204" pitchFamily="34" charset="0"/>
            </a:endParaRPr>
          </a:p>
        </p:txBody>
      </p:sp>
      <p:sp>
        <p:nvSpPr>
          <p:cNvPr id="2" name="Title 1"/>
          <p:cNvSpPr>
            <a:spLocks noGrp="1"/>
          </p:cNvSpPr>
          <p:nvPr>
            <p:ph type="title"/>
          </p:nvPr>
        </p:nvSpPr>
        <p:spPr>
          <a:xfrm>
            <a:off x="304800" y="274638"/>
            <a:ext cx="8434388" cy="795337"/>
          </a:xfrm>
        </p:spPr>
        <p:txBody>
          <a:bodyPr>
            <a:normAutofit fontScale="90000"/>
          </a:bodyPr>
          <a:lstStyle/>
          <a:p>
            <a:pPr>
              <a:defRPr/>
            </a:pPr>
            <a:r>
              <a:rPr lang="en-US" sz="4900" dirty="0"/>
              <a:t>Let’s Look at Some Basics </a:t>
            </a:r>
            <a:r>
              <a:rPr lang="en-US" sz="4000" dirty="0"/>
              <a:t>(continued)</a:t>
            </a:r>
          </a:p>
        </p:txBody>
      </p:sp>
      <p:sp>
        <p:nvSpPr>
          <p:cNvPr id="19" name="Content Placeholder 2"/>
          <p:cNvSpPr txBox="1">
            <a:spLocks/>
          </p:cNvSpPr>
          <p:nvPr/>
        </p:nvSpPr>
        <p:spPr bwMode="auto">
          <a:xfrm>
            <a:off x="304800" y="5410200"/>
            <a:ext cx="7075537" cy="1072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ＭＳ Ｐゴシック" charset="0"/>
                <a:cs typeface="ＭＳ Ｐゴシック" charset="0"/>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ＭＳ Ｐゴシック" charset="0"/>
                <a:cs typeface="+mn-cs"/>
              </a:defRPr>
            </a:lvl2pPr>
            <a:lvl3pPr marL="914400" indent="-182563"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ＭＳ Ｐゴシック" charset="0"/>
                <a:cs typeface="+mn-cs"/>
              </a:defRPr>
            </a:lvl3pPr>
            <a:lvl4pPr marL="1187450" indent="-182563"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ＭＳ Ｐゴシック" charset="0"/>
                <a:cs typeface="+mn-cs"/>
              </a:defRPr>
            </a:lvl4pPr>
            <a:lvl5pPr marL="1462088" indent="-182563"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ＭＳ Ｐゴシック" charset="0"/>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defTabSz="914400"/>
            <a:r>
              <a:rPr lang="en-US" altLang="ja-JP" sz="2800" b="1" dirty="0">
                <a:latin typeface="Calibri" panose="020F0502020204030204" pitchFamily="34" charset="0"/>
                <a:ea typeface="ＭＳ Ｐゴシック" panose="020B0600070205080204" pitchFamily="34" charset="-128"/>
                <a:cs typeface="Times New Roman" panose="02020603050405020304" pitchFamily="18" charset="0"/>
              </a:rPr>
              <a:t>Now, commands such as “go forward until you sense a wall” are allowed.</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8DC6C7C970CF74098EBEB19971451B8" ma:contentTypeVersion="0" ma:contentTypeDescription="Create a new document." ma:contentTypeScope="" ma:versionID="3168824a88ae461178c9d64f7fa8e8d7">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9D876192-378D-4E6E-8BFF-C2C3CC32B36F}">
  <ds:schemaRef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purl.org/dc/terms/"/>
    <ds:schemaRef ds:uri="http://www.w3.org/XML/1998/namespace"/>
  </ds:schemaRefs>
</ds:datastoreItem>
</file>

<file path=customXml/itemProps2.xml><?xml version="1.0" encoding="utf-8"?>
<ds:datastoreItem xmlns:ds="http://schemas.openxmlformats.org/officeDocument/2006/customXml" ds:itemID="{C006A26F-938A-407F-B8FF-135371B2E8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Oriel</Template>
  <TotalTime>12152</TotalTime>
  <Words>1629</Words>
  <Application>Microsoft Office PowerPoint</Application>
  <PresentationFormat>On-screen Show (4:3)</PresentationFormat>
  <Paragraphs>202</Paragraphs>
  <Slides>24</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ＭＳ Ｐゴシック</vt:lpstr>
      <vt:lpstr>Arial</vt:lpstr>
      <vt:lpstr>Calibri</vt:lpstr>
      <vt:lpstr>Century Schoolbook</vt:lpstr>
      <vt:lpstr>Times New Roman</vt:lpstr>
      <vt:lpstr>Wingdings</vt:lpstr>
      <vt:lpstr>Wingdings 2</vt:lpstr>
      <vt:lpstr>Oriel</vt:lpstr>
      <vt:lpstr>Maze Challenge</vt:lpstr>
      <vt:lpstr>Pre-Activity Quiz</vt:lpstr>
      <vt:lpstr>Pre-Activity Quiz Answers</vt:lpstr>
      <vt:lpstr>What Is a Design Challenge?</vt:lpstr>
      <vt:lpstr>Your Engineering Challenge:</vt:lpstr>
      <vt:lpstr>Let’s Look at Some Basics</vt:lpstr>
      <vt:lpstr>Let’s Look at Some Basics (continued)</vt:lpstr>
      <vt:lpstr>Let’s Look at Some Basics (continued)</vt:lpstr>
      <vt:lpstr>Let’s Look at Some Basics (continued)</vt:lpstr>
      <vt:lpstr>Let’s Look at Some Basics (continued)</vt:lpstr>
      <vt:lpstr>PowerPoint Presentation</vt:lpstr>
      <vt:lpstr>Before you start…</vt:lpstr>
      <vt:lpstr>PowerPoint Presentation</vt:lpstr>
      <vt:lpstr>The Challenges Maze</vt:lpstr>
      <vt:lpstr>Challenge 1</vt:lpstr>
      <vt:lpstr>Challenge 2</vt:lpstr>
      <vt:lpstr>Post-Activity Quiz</vt:lpstr>
      <vt:lpstr>Post-Activity Quiz Answers</vt:lpstr>
      <vt:lpstr>Maze without Sensors Solution</vt:lpstr>
      <vt:lpstr>Challenge 1 Program Solution</vt:lpstr>
      <vt:lpstr>Challenge 1 Program Solution</vt:lpstr>
      <vt:lpstr>Maze Using Sensors Solution</vt:lpstr>
      <vt:lpstr>Challenge 2 Program Solution</vt:lpstr>
      <vt:lpstr>Vocabulary</vt:lpstr>
    </vt:vector>
  </TitlesOfParts>
  <Company>Carnegie Mellon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Human Sensors Work?</dc:title>
  <dc:creator>Ajay Nair</dc:creator>
  <cp:lastModifiedBy>anonymous</cp:lastModifiedBy>
  <cp:revision>427</cp:revision>
  <dcterms:created xsi:type="dcterms:W3CDTF">2009-07-19T21:20:08Z</dcterms:created>
  <dcterms:modified xsi:type="dcterms:W3CDTF">2017-05-21T22:24:46Z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0x010100A8DC6C7C970CF74098EBEB19971451B8</vt:lpwstr>
  </property>
</Properties>
</file>