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81B"/>
    <a:srgbClr val="000000"/>
    <a:srgbClr val="6091BA"/>
    <a:srgbClr val="8D64AA"/>
    <a:srgbClr val="9FC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1"/>
    <p:restoredTop sz="94674"/>
  </p:normalViewPr>
  <p:slideViewPr>
    <p:cSldViewPr snapToGrid="0">
      <p:cViewPr varScale="1">
        <p:scale>
          <a:sx n="131" d="100"/>
          <a:sy n="131" d="100"/>
        </p:scale>
        <p:origin x="32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68743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424493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77294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a:t>Image source: </a:t>
            </a:r>
            <a:r>
              <a:rPr lang="en-US" sz="1100" b="0" i="0" u="none" strike="noStrike" kern="1200" cap="none" dirty="0">
                <a:solidFill>
                  <a:schemeClr val="tx1"/>
                </a:solidFill>
                <a:effectLst/>
                <a:latin typeface="Arial"/>
                <a:ea typeface="ＭＳ Ｐゴシック" charset="0"/>
                <a:cs typeface="ＭＳ Ｐゴシック" charset="0"/>
                <a:sym typeface="Arial"/>
              </a:rPr>
              <a:t>2011 </a:t>
            </a:r>
            <a:r>
              <a:rPr lang="en-US" sz="1100" b="0" i="0" u="none" strike="noStrike" kern="1200" cap="none" dirty="0" err="1">
                <a:solidFill>
                  <a:schemeClr val="tx1"/>
                </a:solidFill>
                <a:effectLst/>
                <a:latin typeface="Arial"/>
                <a:ea typeface="ＭＳ Ｐゴシック" charset="0"/>
                <a:cs typeface="ＭＳ Ｐゴシック" charset="0"/>
                <a:sym typeface="Arial"/>
              </a:rPr>
              <a:t>chauromano</a:t>
            </a:r>
            <a:r>
              <a:rPr lang="en-US" sz="1100" b="0" i="0" u="none" strike="noStrike" kern="1200" cap="none" dirty="0">
                <a:solidFill>
                  <a:schemeClr val="tx1"/>
                </a:solidFill>
                <a:effectLst/>
                <a:latin typeface="Arial"/>
                <a:ea typeface="ＭＳ Ｐゴシック" charset="0"/>
                <a:cs typeface="ＭＳ Ｐゴシック" charset="0"/>
                <a:sym typeface="Arial"/>
              </a:rPr>
              <a:t>, Wikimedia Commons h</a:t>
            </a:r>
            <a:r>
              <a:rPr kumimoji="0" lang="en-US" sz="1100" b="0" i="0" u="none" strike="noStrike" cap="none" normalizeH="0" baseline="0" dirty="0">
                <a:ln>
                  <a:noFill/>
                </a:ln>
                <a:solidFill>
                  <a:schemeClr val="tx1"/>
                </a:solidFill>
                <a:effectLst/>
                <a:latin typeface="Calibri" pitchFamily="34" charset="0"/>
                <a:cs typeface="Arial" pitchFamily="34" charset="0"/>
              </a:rPr>
              <a:t>ttp://</a:t>
            </a:r>
            <a:r>
              <a:rPr kumimoji="0" lang="en-US" sz="1100" b="0" i="0" u="none" strike="noStrike" cap="none" normalizeH="0" baseline="0" dirty="0" err="1">
                <a:ln>
                  <a:noFill/>
                </a:ln>
                <a:solidFill>
                  <a:schemeClr val="tx1"/>
                </a:solidFill>
                <a:effectLst/>
                <a:latin typeface="Calibri" pitchFamily="34" charset="0"/>
                <a:cs typeface="Arial" pitchFamily="34" charset="0"/>
              </a:rPr>
              <a:t>commons.wikimedia.org</a:t>
            </a:r>
            <a:r>
              <a:rPr kumimoji="0" lang="en-US" sz="1100" b="0" i="0" u="none" strike="noStrike" cap="none" normalizeH="0" baseline="0" dirty="0">
                <a:ln>
                  <a:noFill/>
                </a:ln>
                <a:solidFill>
                  <a:schemeClr val="tx1"/>
                </a:solidFill>
                <a:effectLst/>
                <a:latin typeface="Calibri" pitchFamily="34" charset="0"/>
                <a:cs typeface="Arial" pitchFamily="34" charset="0"/>
              </a:rPr>
              <a:t>/wiki/File:40365_Line_Follower_Robot.jpg</a:t>
            </a:r>
            <a:endParaRPr lang="en-US" dirty="0"/>
          </a:p>
          <a:p>
            <a:endParaRPr lang="en-US" dirty="0"/>
          </a:p>
        </p:txBody>
      </p:sp>
    </p:spTree>
    <p:extLst>
      <p:ext uri="{BB962C8B-B14F-4D97-AF65-F5344CB8AC3E}">
        <p14:creationId xmlns:p14="http://schemas.microsoft.com/office/powerpoint/2010/main" val="10000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58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Image source: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17007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The LEGO color sensor sees shade of black and white; it cannot distinguish colors. It works in 2 different ways: </a:t>
            </a:r>
          </a:p>
          <a:p>
            <a:pPr marL="342900" indent="-342900" defTabSz="914400">
              <a:spcBef>
                <a:spcPct val="20000"/>
              </a:spcBef>
              <a:buClr>
                <a:srgbClr val="E0752F"/>
              </a:buClr>
              <a:buSzPct val="100000"/>
              <a:buFont typeface="Arial" panose="020B0604020202020204" pitchFamily="34" charset="0"/>
              <a:buChar char="•"/>
              <a:defRPr/>
            </a:pP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It can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detect</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the amount of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ambient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convert it to a numerical value.  This value is sent to the EV3 brick.</a:t>
            </a:r>
          </a:p>
          <a:p>
            <a:pPr marL="342900" indent="-342900" defTabSz="914400">
              <a:spcBef>
                <a:spcPct val="20000"/>
              </a:spcBef>
              <a:buClr>
                <a:srgbClr val="E0752F"/>
              </a:buClr>
              <a:buSzPct val="100000"/>
              <a:buFont typeface="Arial" panose="020B0604020202020204" pitchFamily="34" charset="0"/>
              <a:buChar char="•"/>
              <a:defRPr/>
            </a:pPr>
            <a:r>
              <a:rPr lang="en-US" sz="1100" b="0" dirty="0">
                <a:latin typeface="Calibri" panose="020F0502020204030204" pitchFamily="34" charset="0"/>
                <a:cs typeface="Times New Roman" pitchFamily="18" charset="0"/>
              </a:rPr>
              <a:t>It c</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send out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detect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how much is reflected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by an object. The sensor detects the brightness of an object and converts it to a numerical value and sends it to the EV3 brick. If no object is in front of the sensor, it sends a value of zero.</a:t>
            </a:r>
            <a:endParaRPr lang="en-US" b="0" dirty="0"/>
          </a:p>
          <a:p>
            <a:r>
              <a:rPr lang="en-US" dirty="0"/>
              <a:t>Images source</a:t>
            </a:r>
            <a:r>
              <a:rPr lang="en-US" baseline="0" dirty="0"/>
              <a:t> (color sensor and brick: </a:t>
            </a:r>
            <a:r>
              <a:rPr lang="en-US" sz="1100" dirty="0">
                <a:latin typeface="Calibri" panose="020F0502020204030204" pitchFamily="34" charset="0"/>
              </a:rPr>
              <a:t>LEGO MINDSTORMS EV3 User’s Guide</a:t>
            </a:r>
          </a:p>
          <a:p>
            <a:endParaRPr lang="en-US" dirty="0"/>
          </a:p>
        </p:txBody>
      </p:sp>
    </p:spTree>
    <p:extLst>
      <p:ext uri="{BB962C8B-B14F-4D97-AF65-F5344CB8AC3E}">
        <p14:creationId xmlns:p14="http://schemas.microsoft.com/office/powerpoint/2010/main" val="7518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Images sources:</a:t>
            </a:r>
            <a:r>
              <a:rPr lang="en-US" baseline="0" dirty="0"/>
              <a:t>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0309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33177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43000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3761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97971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4827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LINE-FOLLOWER CHALLENGE</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1996893"/>
          </a:xfrm>
          <a:prstGeom prst="rect">
            <a:avLst/>
          </a:prstGeom>
        </p:spPr>
        <p:txBody>
          <a:bodyPr wrap="square">
            <a:spAutoFit/>
          </a:bodyPr>
          <a:lstStyle/>
          <a:p>
            <a:pPr marL="0" indent="0">
              <a:lnSpc>
                <a:spcPct val="150000"/>
              </a:lnSpc>
              <a:buClr>
                <a:srgbClr val="F8A81B"/>
              </a:buClr>
              <a:buNone/>
            </a:pPr>
            <a:r>
              <a:rPr lang="en-US" b="1" dirty="0">
                <a:latin typeface="Open Sans" panose="020B0606030504020204" pitchFamily="34" charset="0"/>
                <a:ea typeface="Open Sans" panose="020B0606030504020204" pitchFamily="34" charset="0"/>
                <a:cs typeface="Open Sans" panose="020B0606030504020204" pitchFamily="34" charset="0"/>
              </a:rPr>
              <a:t>3. Click on the “move” icon and then drag and drop the move command inside the top sequence of the switch statement. Verify the following settings in the control panel.</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Port: B selected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Direction set to forward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Power set to 40</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Duration drop down menu set to Unlimited</a:t>
            </a:r>
          </a:p>
        </p:txBody>
      </p:sp>
      <p:pic>
        <p:nvPicPr>
          <p:cNvPr id="6" name="Picture 5">
            <a:extLst>
              <a:ext uri="{FF2B5EF4-FFF2-40B4-BE49-F238E27FC236}">
                <a16:creationId xmlns:a16="http://schemas.microsoft.com/office/drawing/2014/main" id="{BAF80B93-62C9-654A-A957-CB46C34C886E}"/>
              </a:ext>
            </a:extLst>
          </p:cNvPr>
          <p:cNvPicPr>
            <a:picLocks noChangeAspect="1"/>
          </p:cNvPicPr>
          <p:nvPr/>
        </p:nvPicPr>
        <p:blipFill>
          <a:blip r:embed="rId4"/>
          <a:stretch>
            <a:fillRect/>
          </a:stretch>
        </p:blipFill>
        <p:spPr>
          <a:xfrm>
            <a:off x="4883285" y="1887552"/>
            <a:ext cx="3658985" cy="2890068"/>
          </a:xfrm>
          <a:prstGeom prst="rect">
            <a:avLst/>
          </a:prstGeom>
        </p:spPr>
      </p:pic>
    </p:spTree>
    <p:extLst>
      <p:ext uri="{BB962C8B-B14F-4D97-AF65-F5344CB8AC3E}">
        <p14:creationId xmlns:p14="http://schemas.microsoft.com/office/powerpoint/2010/main" val="32973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2320059"/>
          </a:xfrm>
          <a:prstGeom prst="rect">
            <a:avLst/>
          </a:prstGeom>
        </p:spPr>
        <p:txBody>
          <a:bodyPr wrap="square">
            <a:spAutoFit/>
          </a:bodyPr>
          <a:lstStyle/>
          <a:p>
            <a:pPr marL="0" indent="0">
              <a:lnSpc>
                <a:spcPct val="150000"/>
              </a:lnSpc>
              <a:buClr>
                <a:srgbClr val="F8A81B"/>
              </a:buClr>
              <a:buNone/>
            </a:pPr>
            <a:r>
              <a:rPr lang="en-US" b="1" dirty="0">
                <a:latin typeface="Open Sans" panose="020B0606030504020204" pitchFamily="34" charset="0"/>
                <a:ea typeface="Open Sans" panose="020B0606030504020204" pitchFamily="34" charset="0"/>
                <a:cs typeface="Open Sans" panose="020B0606030504020204" pitchFamily="34" charset="0"/>
              </a:rPr>
              <a:t>4. Click on the “move” icon and then drag and drop the move command inside the top sequence of the switch statement to the right of the previous move command. Verify the following settings in the control panel.</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Port: C selected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Direction set to backward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Power set to 2</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Duration drop down menu set to Unlimited</a:t>
            </a:r>
          </a:p>
        </p:txBody>
      </p:sp>
      <p:pic>
        <p:nvPicPr>
          <p:cNvPr id="7" name="Picture 6">
            <a:extLst>
              <a:ext uri="{FF2B5EF4-FFF2-40B4-BE49-F238E27FC236}">
                <a16:creationId xmlns:a16="http://schemas.microsoft.com/office/drawing/2014/main" id="{256C504B-024E-B145-ABBF-067843BB402E}"/>
              </a:ext>
            </a:extLst>
          </p:cNvPr>
          <p:cNvPicPr>
            <a:picLocks noChangeAspect="1"/>
          </p:cNvPicPr>
          <p:nvPr/>
        </p:nvPicPr>
        <p:blipFill>
          <a:blip r:embed="rId4"/>
          <a:stretch>
            <a:fillRect/>
          </a:stretch>
        </p:blipFill>
        <p:spPr>
          <a:xfrm>
            <a:off x="4937143" y="2024444"/>
            <a:ext cx="3720474" cy="2626581"/>
          </a:xfrm>
          <a:prstGeom prst="rect">
            <a:avLst/>
          </a:prstGeom>
        </p:spPr>
      </p:pic>
    </p:spTree>
    <p:extLst>
      <p:ext uri="{BB962C8B-B14F-4D97-AF65-F5344CB8AC3E}">
        <p14:creationId xmlns:p14="http://schemas.microsoft.com/office/powerpoint/2010/main" val="289301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2320059"/>
          </a:xfrm>
          <a:prstGeom prst="rect">
            <a:avLst/>
          </a:prstGeom>
        </p:spPr>
        <p:txBody>
          <a:bodyPr wrap="square">
            <a:spAutoFit/>
          </a:bodyPr>
          <a:lstStyle/>
          <a:p>
            <a:pPr marL="0" indent="0">
              <a:lnSpc>
                <a:spcPct val="150000"/>
              </a:lnSpc>
              <a:buClr>
                <a:srgbClr val="F8A81B"/>
              </a:buClr>
              <a:buNone/>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5. Click on the “move” icon and then drag and drop the move command inside the bottom sequence of the switch statement. Verify the following settings in the control panel.</a:t>
            </a:r>
          </a:p>
          <a:p>
            <a:pPr marL="457200" indent="-457200">
              <a:lnSpc>
                <a:spcPct val="150000"/>
              </a:lnSpc>
              <a:buClr>
                <a:srgbClr val="F8A81B"/>
              </a:buClr>
              <a:buAutoNum type="alphaL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Port: C selected</a:t>
            </a:r>
          </a:p>
          <a:p>
            <a:pPr marL="457200" indent="-457200">
              <a:lnSpc>
                <a:spcPct val="150000"/>
              </a:lnSpc>
              <a:buClr>
                <a:srgbClr val="F8A81B"/>
              </a:buClr>
              <a:buAutoNum type="alphaL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 set to forward</a:t>
            </a:r>
          </a:p>
          <a:p>
            <a:pPr marL="457200" indent="-457200">
              <a:lnSpc>
                <a:spcPct val="150000"/>
              </a:lnSpc>
              <a:buClr>
                <a:srgbClr val="F8A81B"/>
              </a:buClr>
              <a:buAutoNum type="alphaL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 set to 40</a:t>
            </a:r>
          </a:p>
          <a:p>
            <a:pPr marL="457200" indent="-457200">
              <a:lnSpc>
                <a:spcPct val="150000"/>
              </a:lnSpc>
              <a:buClr>
                <a:srgbClr val="F8A81B"/>
              </a:buClr>
              <a:buAutoNum type="alphaL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Duration drop down menu set to Unlimited</a:t>
            </a:r>
          </a:p>
          <a:p>
            <a:pPr marL="457200" indent="-457200">
              <a:lnSpc>
                <a:spcPct val="150000"/>
              </a:lnSpc>
              <a:buClr>
                <a:srgbClr val="F8A81B"/>
              </a:buClr>
              <a:buAutoNum type="alphaL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6A6EABF-9E44-4E4D-908F-2C5ECB8009D1}"/>
              </a:ext>
            </a:extLst>
          </p:cNvPr>
          <p:cNvPicPr>
            <a:picLocks noChangeAspect="1"/>
          </p:cNvPicPr>
          <p:nvPr/>
        </p:nvPicPr>
        <p:blipFill>
          <a:blip r:embed="rId4"/>
          <a:stretch>
            <a:fillRect/>
          </a:stretch>
        </p:blipFill>
        <p:spPr>
          <a:xfrm>
            <a:off x="4828435" y="1887164"/>
            <a:ext cx="3588888" cy="2447775"/>
          </a:xfrm>
          <a:prstGeom prst="rect">
            <a:avLst/>
          </a:prstGeom>
        </p:spPr>
      </p:pic>
    </p:spTree>
    <p:extLst>
      <p:ext uri="{BB962C8B-B14F-4D97-AF65-F5344CB8AC3E}">
        <p14:creationId xmlns:p14="http://schemas.microsoft.com/office/powerpoint/2010/main" val="22825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2320059"/>
          </a:xfrm>
          <a:prstGeom prst="rect">
            <a:avLst/>
          </a:prstGeom>
        </p:spPr>
        <p:txBody>
          <a:bodyPr wrap="square">
            <a:spAutoFit/>
          </a:bodyPr>
          <a:lstStyle/>
          <a:p>
            <a:pPr marL="0" indent="0">
              <a:lnSpc>
                <a:spcPct val="150000"/>
              </a:lnSpc>
              <a:buClr>
                <a:srgbClr val="F8A81B"/>
              </a:buClr>
              <a:buNone/>
            </a:pPr>
            <a:r>
              <a:rPr lang="en-US" b="1" dirty="0">
                <a:latin typeface="Open Sans" panose="020B0606030504020204" pitchFamily="34" charset="0"/>
                <a:ea typeface="Open Sans" panose="020B0606030504020204" pitchFamily="34" charset="0"/>
                <a:cs typeface="Open Sans" panose="020B0606030504020204" pitchFamily="34" charset="0"/>
              </a:rPr>
              <a:t>6. Click on the “move” icon and then drag and drop the move command inside the bottom sequence of the switch statement to the right of the previous move command. Verify the following settings in the control panel.</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Port: B selected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Direction set to backward</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Power set to 2</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Duration drop down menu set to Unlimited</a:t>
            </a:r>
          </a:p>
        </p:txBody>
      </p:sp>
      <p:pic>
        <p:nvPicPr>
          <p:cNvPr id="7" name="Picture 6">
            <a:extLst>
              <a:ext uri="{FF2B5EF4-FFF2-40B4-BE49-F238E27FC236}">
                <a16:creationId xmlns:a16="http://schemas.microsoft.com/office/drawing/2014/main" id="{5659DD4E-8174-224C-AEDB-176E9865DCD5}"/>
              </a:ext>
            </a:extLst>
          </p:cNvPr>
          <p:cNvPicPr>
            <a:picLocks noChangeAspect="1"/>
          </p:cNvPicPr>
          <p:nvPr/>
        </p:nvPicPr>
        <p:blipFill>
          <a:blip r:embed="rId4"/>
          <a:stretch>
            <a:fillRect/>
          </a:stretch>
        </p:blipFill>
        <p:spPr>
          <a:xfrm>
            <a:off x="4745476" y="1861710"/>
            <a:ext cx="3912141" cy="2723404"/>
          </a:xfrm>
          <a:prstGeom prst="rect">
            <a:avLst/>
          </a:prstGeom>
        </p:spPr>
      </p:pic>
    </p:spTree>
    <p:extLst>
      <p:ext uri="{BB962C8B-B14F-4D97-AF65-F5344CB8AC3E}">
        <p14:creationId xmlns:p14="http://schemas.microsoft.com/office/powerpoint/2010/main" val="196504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Troubleshooting Tips</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030792"/>
            <a:ext cx="8345918" cy="3431709"/>
          </a:xfrm>
          <a:prstGeom prst="rect">
            <a:avLst/>
          </a:prstGeom>
        </p:spPr>
        <p:txBody>
          <a:bodyPr wrap="square">
            <a:spAutoFit/>
          </a:bodyPr>
          <a:lstStyle/>
          <a:p>
            <a:pPr eaLnBrk="0" hangingPunct="0">
              <a:spcAft>
                <a:spcPts val="600"/>
              </a:spcAft>
            </a:pPr>
            <a:r>
              <a:rPr lang="en-US" b="1" dirty="0">
                <a:latin typeface="Open Sans" panose="020B0606030504020204" pitchFamily="34" charset="0"/>
                <a:ea typeface="Open Sans" panose="020B0606030504020204" pitchFamily="34" charset="0"/>
                <a:cs typeface="Open Sans" panose="020B0606030504020204" pitchFamily="34" charset="0"/>
              </a:rPr>
              <a:t>If the robot does not follow a black line, check for these common problems:</a:t>
            </a: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The black line may need to be thicker; if the line is very thin, the color sensor response time might be too slow.</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The light level used in the switch statement (step 2) might need to be raised or lowered, depending on the surface color/reflectivity of the black line. It is often helpful for debugging to view the output of the color sensor directly from the EV3, via the View menu option.</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Make sure the sensors/motors are connected to the correct ports.</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Read back through the instructions and make sure all the properties for the commands are set correctly.</a:t>
            </a:r>
          </a:p>
        </p:txBody>
      </p:sp>
    </p:spTree>
    <p:extLst>
      <p:ext uri="{BB962C8B-B14F-4D97-AF65-F5344CB8AC3E}">
        <p14:creationId xmlns:p14="http://schemas.microsoft.com/office/powerpoint/2010/main" val="326543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Explain the logic you used in your line-follower program.</a:t>
            </a: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mj-lt"/>
              <a:buAutoNum type="arabicPeriod" startAt="2"/>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5" name="Picture 4">
            <a:extLst>
              <a:ext uri="{FF2B5EF4-FFF2-40B4-BE49-F238E27FC236}">
                <a16:creationId xmlns:a16="http://schemas.microsoft.com/office/drawing/2014/main" id="{C8266FB8-40E6-0941-BF89-8133F3C2BE12}"/>
              </a:ext>
            </a:extLst>
          </p:cNvPr>
          <p:cNvPicPr>
            <a:picLocks noChangeAspect="1"/>
          </p:cNvPicPr>
          <p:nvPr/>
        </p:nvPicPr>
        <p:blipFill>
          <a:blip r:embed="rId4"/>
          <a:stretch>
            <a:fillRect/>
          </a:stretch>
        </p:blipFill>
        <p:spPr>
          <a:xfrm>
            <a:off x="7541040" y="275153"/>
            <a:ext cx="1291260" cy="912444"/>
          </a:xfrm>
          <a:prstGeom prst="rect">
            <a:avLst/>
          </a:prstGeom>
        </p:spPr>
      </p:pic>
    </p:spTree>
    <p:extLst>
      <p:ext uri="{BB962C8B-B14F-4D97-AF65-F5344CB8AC3E}">
        <p14:creationId xmlns:p14="http://schemas.microsoft.com/office/powerpoint/2010/main" val="267298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 </a:t>
            </a:r>
            <a:r>
              <a:rPr lang="en" b="1" dirty="0">
                <a:solidFill>
                  <a:srgbClr val="FF0000"/>
                </a:solidFill>
                <a:latin typeface="Open Sans"/>
                <a:ea typeface="Open Sans"/>
                <a:cs typeface="Open Sans"/>
                <a:sym typeface="Open Sans"/>
              </a:rPr>
              <a:t>Answers </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SzPct val="100000"/>
              <a:buFont typeface="+mj-lt"/>
              <a:buAutoNum type="arabicPeriod"/>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Explain the logic you used in your “line-follower” program.</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With the color sensor set to detect light reflectivity, it follows the edge of the line, directing the robot to turn one way when it detects more light reflectivity (whitish color) and turn the other way when it detects less light reflectivity (darkish color). By continuously doing this, sensor input and the programming come together to direct the robot to follow the tape edge.</a:t>
            </a:r>
          </a:p>
          <a:p>
            <a:pPr marL="514350" indent="-514350">
              <a:buClrTx/>
              <a:buSzPct val="100000"/>
              <a:buFont typeface="+mj-lt"/>
              <a:buAutoNum type="arabicPeriod" startAt="2"/>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 </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This idea can be turned into technology that is suitable for running buses and other mass transit systems and may end up as part of autonomous cars navigating freeways. Engineers are designing future highways where cars will travel in lanes without drivers; a Google car has been tested to do this. Smarter versions of line-follower robots are used to deliver mail in office buildings, move items through factory assembly lines, find and collect products in a warehouse, and deliver medications in hospitals.</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0" indent="0">
              <a:buClrTx/>
              <a:buSzPct val="100000"/>
              <a:buNone/>
            </a:pPr>
            <a:endPar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3532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Vocabulary</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8" name="Rectangle 1">
            <a:extLst>
              <a:ext uri="{FF2B5EF4-FFF2-40B4-BE49-F238E27FC236}">
                <a16:creationId xmlns:a16="http://schemas.microsoft.com/office/drawing/2014/main" id="{7B51CD18-9F36-7943-A404-19803F01D59A}"/>
              </a:ext>
            </a:extLst>
          </p:cNvPr>
          <p:cNvSpPr>
            <a:spLocks noChangeArrowheads="1"/>
          </p:cNvSpPr>
          <p:nvPr/>
        </p:nvSpPr>
        <p:spPr bwMode="auto">
          <a:xfrm>
            <a:off x="437356" y="1962150"/>
            <a:ext cx="82692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spcAft>
                <a:spcPts val="1200"/>
              </a:spcAft>
              <a:buClrTx/>
              <a:buSz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design: </a:t>
            </a:r>
            <a:r>
              <a:rPr lang="en-US" altLang="en-US" sz="1800" b="1" dirty="0">
                <a:latin typeface="Open Sans" panose="020B0606030504020204" pitchFamily="34" charset="0"/>
                <a:ea typeface="Open Sans" panose="020B0606030504020204" pitchFamily="34" charset="0"/>
                <a:cs typeface="Open Sans" panose="020B0606030504020204" pitchFamily="34" charset="0"/>
              </a:rPr>
              <a:t>Loosely stated, the art of creating something that does not exist.</a:t>
            </a:r>
          </a:p>
          <a:p>
            <a:pPr eaLnBrk="1" hangingPunct="1">
              <a:spcBef>
                <a:spcPct val="0"/>
              </a:spcBef>
              <a:spcAft>
                <a:spcPts val="1200"/>
              </a:spcAft>
              <a:buClrTx/>
              <a:buSzTx/>
              <a:buFont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engineering: </a:t>
            </a:r>
            <a:r>
              <a:rPr lang="en-US" altLang="en-US" sz="1800" b="1" dirty="0">
                <a:latin typeface="Open Sans" panose="020B0606030504020204" pitchFamily="34" charset="0"/>
                <a:ea typeface="Open Sans" panose="020B0606030504020204" pitchFamily="34" charset="0"/>
                <a:cs typeface="Open Sans" panose="020B0606030504020204" pitchFamily="34" charset="0"/>
              </a:rPr>
              <a:t>The use of science and mathematics to solve problems to improve the world around us.</a:t>
            </a:r>
          </a:p>
        </p:txBody>
      </p:sp>
    </p:spTree>
    <p:extLst>
      <p:ext uri="{BB962C8B-B14F-4D97-AF65-F5344CB8AC3E}">
        <p14:creationId xmlns:p14="http://schemas.microsoft.com/office/powerpoint/2010/main" val="255628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color sensor work? Does the color sensor detect white or black as a higher amount of light reflectivity? Absorbance?</a:t>
            </a:r>
          </a:p>
          <a:p>
            <a:pPr marL="514350" indent="-514350">
              <a:buClr>
                <a:schemeClr val="tx1"/>
              </a:buClr>
              <a:buFont typeface="Wingdings" pitchFamily="2" charset="2"/>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3432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 </a:t>
            </a:r>
            <a:r>
              <a:rPr lang="en" b="1" dirty="0">
                <a:solidFill>
                  <a:srgbClr val="FF0000"/>
                </a:solidFill>
                <a:latin typeface="Open Sans"/>
                <a:ea typeface="Open Sans"/>
                <a:cs typeface="Open Sans"/>
                <a:sym typeface="Open Sans"/>
              </a:rPr>
              <a:t>Answers</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indent="-457200">
              <a:buClrTx/>
              <a:buSzPct val="100000"/>
              <a:buFont typeface="+mj-lt"/>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color sensor work? Does the color sensor detect white or black as a higher amount of light reflectivity? Absorbance?</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 color sensor sends out light from one side and uses a sensor next to it to detect the light that comes back after being reflected by the surface the light hits.</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White objects reflect most of the light whereas dark objects reflect very little light. Thus, a higher reading of the color sensor means that more of the light is reflected.</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Looking at it another way, darker objects absorb more light so that less is available for being reflected. That is, more absorption means less reflectance.</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indent="-457200">
              <a:buClrTx/>
              <a:buSzPct val="100000"/>
              <a:buFont typeface="+mj-lt"/>
              <a:buAutoNum type="arabicPeriod" startAt="2"/>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a:p>
            <a:pPr indent="-45720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The two main program commands used are: </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1. If the color sensor detects a whitish color, program the robot to turn in a certain direction.</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 If the color sensor detects a darkish color, program the robot to turn in the opposite direction. </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With this technique, a robot can be made to follow the edge of a line.</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3343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5320615" cy="3416400"/>
          </a:xfrm>
        </p:spPr>
        <p:txBody>
          <a:bodyPr/>
          <a:lstStyle/>
          <a:p>
            <a:pPr marL="0" indent="0">
              <a:spcAft>
                <a:spcPts val="600"/>
              </a:spcAft>
              <a:buNone/>
            </a:pPr>
            <a:r>
              <a:rPr lang="en-US" b="1" dirty="0">
                <a:solidFill>
                  <a:srgbClr val="9FCC3B"/>
                </a:solidFill>
                <a:latin typeface="Open Sans" panose="020B0606030504020204" pitchFamily="34" charset="0"/>
                <a:ea typeface="Open Sans" panose="020B0606030504020204" pitchFamily="34" charset="0"/>
                <a:cs typeface="Open Sans" panose="020B0606030504020204" pitchFamily="34" charset="0"/>
              </a:rPr>
              <a:t>To have the robot follow a black line.</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let’s review how</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rgbClr val="8D64AA"/>
                </a:solidFill>
                <a:latin typeface="Open Sans" panose="020B0606030504020204" pitchFamily="34" charset="0"/>
                <a:ea typeface="Open Sans" panose="020B0606030504020204" pitchFamily="34" charset="0"/>
                <a:cs typeface="Open Sans" panose="020B0606030504020204" pitchFamily="34" charset="0"/>
              </a:rPr>
              <a:t>color sensor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works.</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Then attach a color sensor </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the instructions in the </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LEGO base set manual. </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Then, create a program that uses the color sensor to make it follow the black line.</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 name="Title 3">
            <a:extLst>
              <a:ext uri="{FF2B5EF4-FFF2-40B4-BE49-F238E27FC236}">
                <a16:creationId xmlns:a16="http://schemas.microsoft.com/office/drawing/2014/main" id="{521EDAED-D0B5-9A42-813C-D20873D94163}"/>
              </a:ext>
            </a:extLst>
          </p:cNvPr>
          <p:cNvSpPr txBox="1">
            <a:spLocks/>
          </p:cNvSpPr>
          <p:nvPr/>
        </p:nvSpPr>
        <p:spPr>
          <a:xfrm>
            <a:off x="6731541" y="731375"/>
            <a:ext cx="1771270" cy="479425"/>
          </a:xfrm>
          <a:prstGeom prst="rect">
            <a:avLst/>
          </a:prstGeom>
        </p:spPr>
        <p:txBody>
          <a:bodyPr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a:defRPr/>
            </a:pPr>
            <a:r>
              <a:rPr lang="en-US" sz="2200" dirty="0">
                <a:solidFill>
                  <a:srgbClr val="F8A81B"/>
                </a:solidFill>
                <a:latin typeface="Open Sans" panose="020B0606030504020204" pitchFamily="34" charset="0"/>
                <a:ea typeface="Open Sans" panose="020B0606030504020204" pitchFamily="34" charset="0"/>
                <a:cs typeface="Open Sans" panose="020B0606030504020204" pitchFamily="34" charset="0"/>
              </a:rPr>
              <a:t>60 minutes</a:t>
            </a:r>
          </a:p>
        </p:txBody>
      </p:sp>
      <p:pic>
        <p:nvPicPr>
          <p:cNvPr id="7" name="Picture 6">
            <a:extLst>
              <a:ext uri="{FF2B5EF4-FFF2-40B4-BE49-F238E27FC236}">
                <a16:creationId xmlns:a16="http://schemas.microsoft.com/office/drawing/2014/main" id="{909576B3-6B00-4144-9980-CA8C1D31505B}"/>
              </a:ext>
            </a:extLst>
          </p:cNvPr>
          <p:cNvPicPr>
            <a:picLocks noChangeAspect="1"/>
          </p:cNvPicPr>
          <p:nvPr/>
        </p:nvPicPr>
        <p:blipFill>
          <a:blip r:embed="rId4"/>
          <a:stretch>
            <a:fillRect/>
          </a:stretch>
        </p:blipFill>
        <p:spPr>
          <a:xfrm>
            <a:off x="6392693" y="1827403"/>
            <a:ext cx="1524000" cy="2066544"/>
          </a:xfrm>
          <a:prstGeom prst="rect">
            <a:avLst/>
          </a:prstGeom>
        </p:spPr>
      </p:pic>
    </p:spTree>
    <p:extLst>
      <p:ext uri="{BB962C8B-B14F-4D97-AF65-F5344CB8AC3E}">
        <p14:creationId xmlns:p14="http://schemas.microsoft.com/office/powerpoint/2010/main" val="364742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Title 1">
            <a:extLst>
              <a:ext uri="{FF2B5EF4-FFF2-40B4-BE49-F238E27FC236}">
                <a16:creationId xmlns:a16="http://schemas.microsoft.com/office/drawing/2014/main" id="{36410C2A-C6E5-364D-BCBA-72B580BBE509}"/>
              </a:ext>
            </a:extLst>
          </p:cNvPr>
          <p:cNvSpPr txBox="1">
            <a:spLocks/>
          </p:cNvSpPr>
          <p:nvPr/>
        </p:nvSpPr>
        <p:spPr>
          <a:xfrm>
            <a:off x="311700" y="1365014"/>
            <a:ext cx="2525949" cy="365760"/>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top: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color sensor</a:t>
            </a:r>
          </a:p>
        </p:txBody>
      </p:sp>
      <p:sp>
        <p:nvSpPr>
          <p:cNvPr id="10" name="Title 1">
            <a:extLst>
              <a:ext uri="{FF2B5EF4-FFF2-40B4-BE49-F238E27FC236}">
                <a16:creationId xmlns:a16="http://schemas.microsoft.com/office/drawing/2014/main" id="{02C6ABBA-8A61-E54C-976D-ED9F907A02A3}"/>
              </a:ext>
            </a:extLst>
          </p:cNvPr>
          <p:cNvSpPr txBox="1">
            <a:spLocks/>
          </p:cNvSpPr>
          <p:nvPr/>
        </p:nvSpPr>
        <p:spPr>
          <a:xfrm>
            <a:off x="307032" y="1755307"/>
            <a:ext cx="4264968" cy="292090"/>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bottom: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lamp (sends out light)</a:t>
            </a:r>
          </a:p>
        </p:txBody>
      </p:sp>
      <p:sp>
        <p:nvSpPr>
          <p:cNvPr id="12" name="Rectangle 11">
            <a:extLst>
              <a:ext uri="{FF2B5EF4-FFF2-40B4-BE49-F238E27FC236}">
                <a16:creationId xmlns:a16="http://schemas.microsoft.com/office/drawing/2014/main" id="{3ADDF72B-2965-694E-B406-CF99D6137C66}"/>
              </a:ext>
            </a:extLst>
          </p:cNvPr>
          <p:cNvSpPr/>
          <p:nvPr/>
        </p:nvSpPr>
        <p:spPr>
          <a:xfrm>
            <a:off x="311700" y="1117874"/>
            <a:ext cx="2904962" cy="338554"/>
          </a:xfrm>
          <a:prstGeom prst="rect">
            <a:avLst/>
          </a:prstGeom>
        </p:spPr>
        <p:txBody>
          <a:bodyPr wrap="non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it work?</a:t>
            </a:r>
          </a:p>
        </p:txBody>
      </p:sp>
      <p:pic>
        <p:nvPicPr>
          <p:cNvPr id="13" name="Picture 12">
            <a:extLst>
              <a:ext uri="{FF2B5EF4-FFF2-40B4-BE49-F238E27FC236}">
                <a16:creationId xmlns:a16="http://schemas.microsoft.com/office/drawing/2014/main" id="{25D244F7-C9D3-7D44-8961-7A7968F2145F}"/>
              </a:ext>
            </a:extLst>
          </p:cNvPr>
          <p:cNvPicPr>
            <a:picLocks noChangeAspect="1"/>
          </p:cNvPicPr>
          <p:nvPr/>
        </p:nvPicPr>
        <p:blipFill>
          <a:blip r:embed="rId4"/>
          <a:stretch>
            <a:fillRect/>
          </a:stretch>
        </p:blipFill>
        <p:spPr>
          <a:xfrm>
            <a:off x="7024939" y="908772"/>
            <a:ext cx="991910" cy="1345029"/>
          </a:xfrm>
          <a:prstGeom prst="rect">
            <a:avLst/>
          </a:prstGeom>
        </p:spPr>
      </p:pic>
      <p:cxnSp>
        <p:nvCxnSpPr>
          <p:cNvPr id="14" name="Straight Arrow Connector 13">
            <a:extLst>
              <a:ext uri="{FF2B5EF4-FFF2-40B4-BE49-F238E27FC236}">
                <a16:creationId xmlns:a16="http://schemas.microsoft.com/office/drawing/2014/main" id="{F8BC9510-A2F1-CD4E-A0E4-CC7BE465E289}"/>
              </a:ext>
            </a:extLst>
          </p:cNvPr>
          <p:cNvCxnSpPr>
            <a:cxnSpLocks/>
          </p:cNvCxnSpPr>
          <p:nvPr/>
        </p:nvCxnSpPr>
        <p:spPr>
          <a:xfrm flipV="1">
            <a:off x="2324911" y="1617059"/>
            <a:ext cx="2772383" cy="10725"/>
          </a:xfrm>
          <a:prstGeom prst="straightConnector1">
            <a:avLst/>
          </a:prstGeom>
          <a:ln w="28575">
            <a:solidFill>
              <a:srgbClr val="8D64A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9A5D47-7B4B-794F-A51C-AC4FD1A9D3E0}"/>
              </a:ext>
            </a:extLst>
          </p:cNvPr>
          <p:cNvCxnSpPr>
            <a:cxnSpLocks/>
          </p:cNvCxnSpPr>
          <p:nvPr/>
        </p:nvCxnSpPr>
        <p:spPr>
          <a:xfrm flipV="1">
            <a:off x="3536645" y="1943422"/>
            <a:ext cx="1910844" cy="7394"/>
          </a:xfrm>
          <a:prstGeom prst="straightConnector1">
            <a:avLst/>
          </a:prstGeom>
          <a:ln w="28575">
            <a:solidFill>
              <a:srgbClr val="8D64A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9C26797-6072-334D-BE50-EC93A77DEF3F}"/>
              </a:ext>
            </a:extLst>
          </p:cNvPr>
          <p:cNvSpPr/>
          <p:nvPr/>
        </p:nvSpPr>
        <p:spPr>
          <a:xfrm>
            <a:off x="307031" y="2242181"/>
            <a:ext cx="5403105" cy="1308050"/>
          </a:xfrm>
          <a:prstGeom prst="rect">
            <a:avLst/>
          </a:prstGeom>
        </p:spPr>
        <p:txBody>
          <a:bodyPr wrap="square">
            <a:spAutoFit/>
          </a:bodyPr>
          <a:lstStyle/>
          <a:p>
            <a:r>
              <a:rPr lang="en-US" sz="1800" b="1" dirty="0">
                <a:solidFill>
                  <a:srgbClr val="F8A81B"/>
                </a:solidFill>
                <a:latin typeface="Calibri" panose="020F0502020204030204" pitchFamily="34" charset="0"/>
              </a:rPr>
              <a:t>Do this: </a:t>
            </a:r>
          </a:p>
          <a:p>
            <a:pPr marL="285750" indent="-285750">
              <a:spcAft>
                <a:spcPts val="600"/>
              </a:spcAft>
              <a:buClr>
                <a:srgbClr val="9FCC3B"/>
              </a:buClr>
              <a:buFont typeface="Wingdings" pitchFamily="2" charset="2"/>
              <a:buChar char="§"/>
            </a:pPr>
            <a:r>
              <a:rPr lang="en-US" b="1" dirty="0">
                <a:latin typeface="Calibri" panose="020F0502020204030204" pitchFamily="34" charset="0"/>
              </a:rPr>
              <a:t>Connect the color sensor to the appropriate port on the EV3 intelligent brick.</a:t>
            </a:r>
          </a:p>
          <a:p>
            <a:pPr marL="285750" indent="-285750">
              <a:spcAft>
                <a:spcPts val="600"/>
              </a:spcAft>
              <a:buClr>
                <a:srgbClr val="9FCC3B"/>
              </a:buClr>
              <a:buFont typeface="Wingdings" pitchFamily="2" charset="2"/>
              <a:buChar char="§"/>
            </a:pPr>
            <a:r>
              <a:rPr lang="en-US" b="1" dirty="0">
                <a:latin typeface="Calibri" panose="020F0502020204030204" pitchFamily="34" charset="0"/>
              </a:rPr>
              <a:t>Use the TRY ME option to detect the different light reflectiveness for each surface.</a:t>
            </a:r>
          </a:p>
        </p:txBody>
      </p:sp>
      <p:sp>
        <p:nvSpPr>
          <p:cNvPr id="22" name="Rectangle 21">
            <a:extLst>
              <a:ext uri="{FF2B5EF4-FFF2-40B4-BE49-F238E27FC236}">
                <a16:creationId xmlns:a16="http://schemas.microsoft.com/office/drawing/2014/main" id="{0EF4693A-1B12-1844-8061-E01ABF73DB21}"/>
              </a:ext>
            </a:extLst>
          </p:cNvPr>
          <p:cNvSpPr/>
          <p:nvPr/>
        </p:nvSpPr>
        <p:spPr>
          <a:xfrm>
            <a:off x="307030" y="3589625"/>
            <a:ext cx="8331131" cy="877163"/>
          </a:xfrm>
          <a:prstGeom prst="rect">
            <a:avLst/>
          </a:prstGeom>
        </p:spPr>
        <p:txBody>
          <a:bodyPr wrap="square">
            <a:spAutoFit/>
          </a:bodyPr>
          <a:lstStyle/>
          <a:p>
            <a:r>
              <a:rPr lang="en-US" sz="1800" b="1" dirty="0">
                <a:solidFill>
                  <a:srgbClr val="F8A81B"/>
                </a:solidFill>
                <a:latin typeface="Calibri" panose="020F0502020204030204" pitchFamily="34" charset="0"/>
              </a:rPr>
              <a:t>Questions:</a:t>
            </a:r>
          </a:p>
          <a:p>
            <a:pPr marL="285750" indent="-285750">
              <a:spcAft>
                <a:spcPts val="600"/>
              </a:spcAft>
              <a:buClr>
                <a:srgbClr val="9FCC3B"/>
              </a:buClr>
              <a:buFont typeface="Wingdings" pitchFamily="2" charset="2"/>
              <a:buChar char="§"/>
            </a:pPr>
            <a:r>
              <a:rPr lang="en-US" b="1" dirty="0">
                <a:latin typeface="Calibri" panose="020F0502020204030204" pitchFamily="34" charset="0"/>
              </a:rPr>
              <a:t>What is the connection between color and light reflectivity?  </a:t>
            </a:r>
          </a:p>
          <a:p>
            <a:pPr marL="285750" indent="-285750">
              <a:spcAft>
                <a:spcPts val="600"/>
              </a:spcAft>
              <a:buClr>
                <a:srgbClr val="9FCC3B"/>
              </a:buClr>
              <a:buFont typeface="Wingdings" pitchFamily="2" charset="2"/>
              <a:buChar char="§"/>
            </a:pPr>
            <a:r>
              <a:rPr lang="en-US" b="1" dirty="0">
                <a:latin typeface="Calibri" panose="020F0502020204030204" pitchFamily="34" charset="0"/>
              </a:rPr>
              <a:t>How would you use this information to program a solution to the line-follower challenge?</a:t>
            </a:r>
          </a:p>
        </p:txBody>
      </p:sp>
      <p:pic>
        <p:nvPicPr>
          <p:cNvPr id="23" name="Picture 22">
            <a:extLst>
              <a:ext uri="{FF2B5EF4-FFF2-40B4-BE49-F238E27FC236}">
                <a16:creationId xmlns:a16="http://schemas.microsoft.com/office/drawing/2014/main" id="{84DD6C59-54AF-164E-9E40-DDB22087E257}"/>
              </a:ext>
            </a:extLst>
          </p:cNvPr>
          <p:cNvPicPr>
            <a:picLocks noChangeAspect="1"/>
          </p:cNvPicPr>
          <p:nvPr/>
        </p:nvPicPr>
        <p:blipFill>
          <a:blip r:embed="rId5"/>
          <a:stretch>
            <a:fillRect/>
          </a:stretch>
        </p:blipFill>
        <p:spPr>
          <a:xfrm>
            <a:off x="5771332" y="2477057"/>
            <a:ext cx="1021090" cy="1347729"/>
          </a:xfrm>
          <a:prstGeom prst="rect">
            <a:avLst/>
          </a:prstGeom>
        </p:spPr>
      </p:pic>
    </p:spTree>
    <p:extLst>
      <p:ext uri="{BB962C8B-B14F-4D97-AF65-F5344CB8AC3E}">
        <p14:creationId xmlns:p14="http://schemas.microsoft.com/office/powerpoint/2010/main" val="352490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12" name="Rectangle 11">
            <a:extLst>
              <a:ext uri="{FF2B5EF4-FFF2-40B4-BE49-F238E27FC236}">
                <a16:creationId xmlns:a16="http://schemas.microsoft.com/office/drawing/2014/main" id="{3ADDF72B-2965-694E-B406-CF99D6137C66}"/>
              </a:ext>
            </a:extLst>
          </p:cNvPr>
          <p:cNvSpPr/>
          <p:nvPr/>
        </p:nvSpPr>
        <p:spPr>
          <a:xfrm>
            <a:off x="311700" y="1094422"/>
            <a:ext cx="8520600" cy="846386"/>
          </a:xfrm>
          <a:prstGeom prst="rect">
            <a:avLst/>
          </a:prstGeom>
        </p:spPr>
        <p:txBody>
          <a:bodyPr wrap="squar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it work?</a:t>
            </a:r>
          </a:p>
          <a:p>
            <a:pPr>
              <a:spcAft>
                <a:spcPts val="600"/>
              </a:spcAft>
            </a:pPr>
            <a:r>
              <a:rPr lang="en-US" b="1" dirty="0">
                <a:latin typeface="Calibri" panose="020F0502020204030204" pitchFamily="34" charset="0"/>
                <a:cs typeface="Times New Roman" pitchFamily="18" charset="0"/>
              </a:rPr>
              <a:t>With the sensor attached to the LEGO brick, use the VIEW command to go to the color sensor. Notice that in the </a:t>
            </a:r>
            <a:r>
              <a:rPr lang="en-US" b="1" dirty="0">
                <a:solidFill>
                  <a:srgbClr val="F8A81B"/>
                </a:solidFill>
                <a:latin typeface="Calibri" panose="020F0502020204030204" pitchFamily="34" charset="0"/>
                <a:cs typeface="Times New Roman" pitchFamily="18" charset="0"/>
              </a:rPr>
              <a:t>“reflected light” mode</a:t>
            </a:r>
            <a:r>
              <a:rPr lang="en-US" b="1" dirty="0">
                <a:latin typeface="Calibri" panose="020F0502020204030204" pitchFamily="34" charset="0"/>
                <a:cs typeface="Times New Roman" pitchFamily="18" charset="0"/>
              </a:rPr>
              <a:t>, the sensor’s flood light or lamp (the bottom bulb) is turned on. </a:t>
            </a:r>
          </a:p>
        </p:txBody>
      </p:sp>
      <p:pic>
        <p:nvPicPr>
          <p:cNvPr id="15" name="Picture 2">
            <a:extLst>
              <a:ext uri="{FF2B5EF4-FFF2-40B4-BE49-F238E27FC236}">
                <a16:creationId xmlns:a16="http://schemas.microsoft.com/office/drawing/2014/main" id="{19BACC54-C68B-5D4A-984D-BF547822A68F}"/>
              </a:ext>
            </a:extLst>
          </p:cNvPr>
          <p:cNvPicPr>
            <a:picLocks noChangeAspect="1" noChangeArrowheads="1"/>
          </p:cNvPicPr>
          <p:nvPr/>
        </p:nvPicPr>
        <p:blipFill>
          <a:blip r:embed="rId4"/>
          <a:stretch>
            <a:fillRect/>
          </a:stretch>
        </p:blipFill>
        <p:spPr bwMode="auto">
          <a:xfrm>
            <a:off x="1463737" y="1953059"/>
            <a:ext cx="6216521" cy="2096019"/>
          </a:xfrm>
          <a:prstGeom prst="rect">
            <a:avLst/>
          </a:prstGeom>
          <a:noFill/>
          <a:ln w="9525">
            <a:noFill/>
            <a:miter lim="800000"/>
            <a:headEnd/>
            <a:tailEnd/>
          </a:ln>
        </p:spPr>
      </p:pic>
      <p:sp>
        <p:nvSpPr>
          <p:cNvPr id="3" name="Rectangle 2">
            <a:extLst>
              <a:ext uri="{FF2B5EF4-FFF2-40B4-BE49-F238E27FC236}">
                <a16:creationId xmlns:a16="http://schemas.microsoft.com/office/drawing/2014/main" id="{0FD6AF25-E51D-694E-B67E-1D43C103101F}"/>
              </a:ext>
            </a:extLst>
          </p:cNvPr>
          <p:cNvSpPr/>
          <p:nvPr/>
        </p:nvSpPr>
        <p:spPr>
          <a:xfrm>
            <a:off x="311699" y="4049078"/>
            <a:ext cx="8520599" cy="523220"/>
          </a:xfrm>
          <a:prstGeom prst="rect">
            <a:avLst/>
          </a:prstGeom>
        </p:spPr>
        <p:txBody>
          <a:bodyPr wrap="square">
            <a:spAutoFit/>
          </a:bodyPr>
          <a:lstStyle/>
          <a:p>
            <a:pPr marL="342900" indent="-342900">
              <a:buFont typeface="Wingdings" pitchFamily="2" charset="2"/>
              <a:buChar char="§"/>
            </a:pPr>
            <a:r>
              <a:rPr lang="en-US" b="1" dirty="0">
                <a:solidFill>
                  <a:srgbClr val="F8A81B"/>
                </a:solidFill>
                <a:latin typeface="Calibri" panose="020F0502020204030204" pitchFamily="34" charset="0"/>
                <a:cs typeface="Times New Roman" pitchFamily="18" charset="0"/>
              </a:rPr>
              <a:t>Higher numbers </a:t>
            </a:r>
            <a:r>
              <a:rPr lang="en-US" b="1" dirty="0">
                <a:latin typeface="Calibri" panose="020F0502020204030204" pitchFamily="34" charset="0"/>
                <a:cs typeface="Times New Roman" pitchFamily="18" charset="0"/>
              </a:rPr>
              <a:t>indicate BRIGHTER light (as a percentage of light that the maximum the sensor can read)</a:t>
            </a:r>
          </a:p>
          <a:p>
            <a:pPr marL="342900" indent="-342900">
              <a:buFont typeface="Wingdings" pitchFamily="2" charset="2"/>
              <a:buChar char="§"/>
            </a:pPr>
            <a:r>
              <a:rPr lang="en-US" b="1" dirty="0">
                <a:solidFill>
                  <a:srgbClr val="F8A81B"/>
                </a:solidFill>
                <a:latin typeface="Calibri" panose="020F0502020204030204" pitchFamily="34" charset="0"/>
                <a:cs typeface="Times New Roman" pitchFamily="18" charset="0"/>
              </a:rPr>
              <a:t>Lower numbers </a:t>
            </a:r>
            <a:r>
              <a:rPr lang="en-US" b="1" dirty="0">
                <a:latin typeface="Calibri" panose="020F0502020204030204" pitchFamily="34" charset="0"/>
                <a:cs typeface="Times New Roman" pitchFamily="18" charset="0"/>
              </a:rPr>
              <a:t>indicate a lower brightness of light.</a:t>
            </a:r>
            <a:endParaRPr lang="en-US" b="1" dirty="0">
              <a:latin typeface="Calibri" panose="020F0502020204030204" pitchFamily="34" charset="0"/>
            </a:endParaRPr>
          </a:p>
        </p:txBody>
      </p:sp>
    </p:spTree>
    <p:extLst>
      <p:ext uri="{BB962C8B-B14F-4D97-AF65-F5344CB8AC3E}">
        <p14:creationId xmlns:p14="http://schemas.microsoft.com/office/powerpoint/2010/main" val="388691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Activity</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8326462" cy="3416400"/>
          </a:xfrm>
        </p:spPr>
        <p:txBody>
          <a:bodyPr/>
          <a:lstStyle/>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Clear a </a:t>
            </a:r>
            <a:r>
              <a:rPr lang="en-US" b="1" dirty="0">
                <a:solidFill>
                  <a:srgbClr val="F8A81B"/>
                </a:solidFill>
                <a:latin typeface="Calibri" panose="020F0502020204030204" pitchFamily="34" charset="0"/>
              </a:rPr>
              <a:t>space on a smooth floor </a:t>
            </a:r>
            <a:r>
              <a:rPr lang="en-US" b="1" dirty="0">
                <a:solidFill>
                  <a:schemeClr val="tx1"/>
                </a:solidFill>
                <a:latin typeface="Calibri" panose="020F0502020204030204" pitchFamily="34" charset="0"/>
              </a:rPr>
              <a:t>where one or more oval-shaped tracks can be placed.  </a:t>
            </a: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Choose a floor area that is </a:t>
            </a:r>
            <a:r>
              <a:rPr lang="en-US" b="1" dirty="0">
                <a:solidFill>
                  <a:srgbClr val="8D64AA"/>
                </a:solidFill>
                <a:latin typeface="Calibri" panose="020F0502020204030204" pitchFamily="34" charset="0"/>
              </a:rPr>
              <a:t>light-colored</a:t>
            </a:r>
            <a:r>
              <a:rPr lang="en-US" b="1" dirty="0">
                <a:solidFill>
                  <a:schemeClr val="tx1"/>
                </a:solidFill>
                <a:latin typeface="Calibri" panose="020F0502020204030204" pitchFamily="34" charset="0"/>
              </a:rPr>
              <a:t>, not dark in color. If dark, then put a large sheet of white paper or wooden plywood over the floor to tape onto.</a:t>
            </a: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Use </a:t>
            </a:r>
            <a:r>
              <a:rPr lang="en-US" b="1" dirty="0">
                <a:solidFill>
                  <a:srgbClr val="6091BA"/>
                </a:solidFill>
                <a:latin typeface="Calibri" panose="020F0502020204030204" pitchFamily="34" charset="0"/>
              </a:rPr>
              <a:t>~5 feet of black tape </a:t>
            </a:r>
            <a:r>
              <a:rPr lang="en-US" b="1" dirty="0">
                <a:solidFill>
                  <a:schemeClr val="tx1"/>
                </a:solidFill>
                <a:latin typeface="Calibri" panose="020F0502020204030204" pitchFamily="34" charset="0"/>
              </a:rPr>
              <a:t>to</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create each oval track; like this </a:t>
            </a:r>
            <a:r>
              <a:rPr lang="en-US" b="1" dirty="0">
                <a:solidFill>
                  <a:schemeClr val="tx1"/>
                </a:solidFill>
                <a:latin typeface="Calibri" panose="020F0502020204030204" pitchFamily="34" charset="0"/>
                <a:sym typeface="Wingdings" panose="05000000000000000000" pitchFamily="2" charset="2"/>
              </a:rPr>
              <a:t></a:t>
            </a:r>
            <a:endParaRPr lang="en-US" b="1" dirty="0">
              <a:solidFill>
                <a:schemeClr val="tx1"/>
              </a:solidFill>
              <a:latin typeface="Calibri" panose="020F0502020204030204" pitchFamily="34" charset="0"/>
            </a:endParaRP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To test a line-follower program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design, position the robot’s light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sensor over the line and start the program.</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8" name="TextBox 7">
            <a:extLst>
              <a:ext uri="{FF2B5EF4-FFF2-40B4-BE49-F238E27FC236}">
                <a16:creationId xmlns:a16="http://schemas.microsoft.com/office/drawing/2014/main" id="{30C05E01-1BFD-9143-8CB3-C8A9DFC2B261}"/>
              </a:ext>
            </a:extLst>
          </p:cNvPr>
          <p:cNvSpPr txBox="1"/>
          <p:nvPr/>
        </p:nvSpPr>
        <p:spPr>
          <a:xfrm>
            <a:off x="6011896" y="3312674"/>
            <a:ext cx="947634" cy="923330"/>
          </a:xfrm>
          <a:prstGeom prst="rect">
            <a:avLst/>
          </a:prstGeom>
          <a:noFill/>
        </p:spPr>
        <p:txBody>
          <a:bodyPr wrap="square" rtlCol="0">
            <a:spAutoFit/>
          </a:bodyPr>
          <a:lstStyle/>
          <a:p>
            <a:pPr algn="ctr"/>
            <a:r>
              <a:rPr lang="en-US" sz="1800" b="1" dirty="0">
                <a:solidFill>
                  <a:schemeClr val="accent1"/>
                </a:solidFill>
                <a:latin typeface="Calibri" panose="020F0502020204030204" pitchFamily="34" charset="0"/>
                <a:cs typeface="Times New Roman" pitchFamily="18" charset="0"/>
              </a:rPr>
              <a:t>oval-shaped track</a:t>
            </a:r>
          </a:p>
        </p:txBody>
      </p:sp>
      <p:sp>
        <p:nvSpPr>
          <p:cNvPr id="9" name="Oval 8">
            <a:extLst>
              <a:ext uri="{FF2B5EF4-FFF2-40B4-BE49-F238E27FC236}">
                <a16:creationId xmlns:a16="http://schemas.microsoft.com/office/drawing/2014/main" id="{B93B2D32-FADB-9A4F-B406-ADA3662BD8CF}"/>
              </a:ext>
            </a:extLst>
          </p:cNvPr>
          <p:cNvSpPr/>
          <p:nvPr/>
        </p:nvSpPr>
        <p:spPr>
          <a:xfrm>
            <a:off x="5894962" y="2850204"/>
            <a:ext cx="1181503" cy="1848271"/>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4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199689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Description:</a:t>
            </a:r>
          </a:p>
          <a:p>
            <a:pPr marL="0" indent="0">
              <a:lnSpc>
                <a:spcPct val="150000"/>
              </a:lnSpc>
              <a:buNone/>
            </a:pPr>
            <a:r>
              <a:rPr lang="en-US" b="1" dirty="0">
                <a:latin typeface="Open Sans" panose="020B0606030504020204" pitchFamily="34" charset="0"/>
                <a:ea typeface="Open Sans" panose="020B0606030504020204" pitchFamily="34" charset="0"/>
                <a:cs typeface="Open Sans" panose="020B0606030504020204" pitchFamily="34" charset="0"/>
              </a:rPr>
              <a:t>This program is for an EV3 robot with the color sensor attached to the robot and connected to the EV3. The program will cause the robot to follow a black line on a white surface.</a:t>
            </a:r>
          </a:p>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marL="0" indent="0">
              <a:lnSpc>
                <a:spcPct val="150000"/>
              </a:lnSpc>
              <a:buNone/>
            </a:pPr>
            <a:r>
              <a:rPr lang="en-US" b="1" dirty="0">
                <a:latin typeface="Open Sans" panose="020B0606030504020204" pitchFamily="34" charset="0"/>
                <a:ea typeface="Open Sans" panose="020B0606030504020204" pitchFamily="34" charset="0"/>
                <a:cs typeface="Open Sans" panose="020B0606030504020204" pitchFamily="34" charset="0"/>
              </a:rPr>
              <a:t>1. Click the “loop” icon and drag and drop the loop command onto the sequence beam. Verify the loop control is set to forever in the control panel.</a:t>
            </a:r>
          </a:p>
        </p:txBody>
      </p:sp>
      <p:pic>
        <p:nvPicPr>
          <p:cNvPr id="10" name="Picture 9">
            <a:extLst>
              <a:ext uri="{FF2B5EF4-FFF2-40B4-BE49-F238E27FC236}">
                <a16:creationId xmlns:a16="http://schemas.microsoft.com/office/drawing/2014/main" id="{B928FB30-9437-D440-BB75-588EDE705A29}"/>
              </a:ext>
            </a:extLst>
          </p:cNvPr>
          <p:cNvPicPr>
            <a:picLocks noChangeAspect="1"/>
          </p:cNvPicPr>
          <p:nvPr/>
        </p:nvPicPr>
        <p:blipFill>
          <a:blip r:embed="rId4"/>
          <a:stretch>
            <a:fillRect/>
          </a:stretch>
        </p:blipFill>
        <p:spPr>
          <a:xfrm>
            <a:off x="3305886" y="3123853"/>
            <a:ext cx="2532227" cy="1685876"/>
          </a:xfrm>
          <a:prstGeom prst="rect">
            <a:avLst/>
          </a:prstGeom>
        </p:spPr>
      </p:pic>
    </p:spTree>
    <p:extLst>
      <p:ext uri="{BB962C8B-B14F-4D97-AF65-F5344CB8AC3E}">
        <p14:creationId xmlns:p14="http://schemas.microsoft.com/office/powerpoint/2010/main" val="428801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2320059"/>
          </a:xfrm>
          <a:prstGeom prst="rect">
            <a:avLst/>
          </a:prstGeom>
        </p:spPr>
        <p:txBody>
          <a:bodyPr wrap="square">
            <a:spAutoFit/>
          </a:bodyPr>
          <a:lstStyle/>
          <a:p>
            <a:pPr marL="0" indent="0">
              <a:lnSpc>
                <a:spcPct val="150000"/>
              </a:lnSpc>
              <a:buClr>
                <a:srgbClr val="F8A81B"/>
              </a:buClr>
              <a:buNone/>
            </a:pPr>
            <a:r>
              <a:rPr lang="en-US" b="1" dirty="0">
                <a:latin typeface="Open Sans" panose="020B0606030504020204" pitchFamily="34" charset="0"/>
                <a:ea typeface="Open Sans" panose="020B0606030504020204" pitchFamily="34" charset="0"/>
                <a:cs typeface="Open Sans" panose="020B0606030504020204" pitchFamily="34" charset="0"/>
              </a:rPr>
              <a:t>2. Click on the “switch” icon and then drag and drop the switch command inside the loop. Verify the following settings in the control panel.</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Control: Sensor</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Sensor: Color Sensor</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Port: 3 (or whatever port the color sensor is connected to)</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Compare: Light level is less then 40</a:t>
            </a:r>
          </a:p>
          <a:p>
            <a:pPr marL="457200" indent="-457200">
              <a:lnSpc>
                <a:spcPct val="150000"/>
              </a:lnSpc>
              <a:buClr>
                <a:srgbClr val="F8A81B"/>
              </a:buClr>
              <a:buAutoNum type="alphaLcPeriod"/>
            </a:pPr>
            <a:r>
              <a:rPr lang="en-US" b="1" dirty="0">
                <a:latin typeface="Open Sans" panose="020B0606030504020204" pitchFamily="34" charset="0"/>
                <a:ea typeface="Open Sans" panose="020B0606030504020204" pitchFamily="34" charset="0"/>
                <a:cs typeface="Open Sans" panose="020B0606030504020204" pitchFamily="34" charset="0"/>
              </a:rPr>
              <a:t>Generate light is check</a:t>
            </a:r>
          </a:p>
        </p:txBody>
      </p:sp>
      <p:pic>
        <p:nvPicPr>
          <p:cNvPr id="6" name="Picture 5">
            <a:extLst>
              <a:ext uri="{FF2B5EF4-FFF2-40B4-BE49-F238E27FC236}">
                <a16:creationId xmlns:a16="http://schemas.microsoft.com/office/drawing/2014/main" id="{8EA39AAF-AB37-B047-BF53-22EF091B6509}"/>
              </a:ext>
            </a:extLst>
          </p:cNvPr>
          <p:cNvPicPr>
            <a:picLocks noChangeAspect="1"/>
          </p:cNvPicPr>
          <p:nvPr/>
        </p:nvPicPr>
        <p:blipFill>
          <a:blip r:embed="rId4"/>
          <a:stretch>
            <a:fillRect/>
          </a:stretch>
        </p:blipFill>
        <p:spPr>
          <a:xfrm>
            <a:off x="5389123" y="2786377"/>
            <a:ext cx="2811294" cy="1882913"/>
          </a:xfrm>
          <a:prstGeom prst="rect">
            <a:avLst/>
          </a:prstGeom>
        </p:spPr>
      </p:pic>
    </p:spTree>
    <p:extLst>
      <p:ext uri="{BB962C8B-B14F-4D97-AF65-F5344CB8AC3E}">
        <p14:creationId xmlns:p14="http://schemas.microsoft.com/office/powerpoint/2010/main" val="30661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1517</Words>
  <Application>Microsoft Macintosh PowerPoint</Application>
  <PresentationFormat>On-screen Show (16:9)</PresentationFormat>
  <Paragraphs>111</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Open Sans</vt:lpstr>
      <vt:lpstr>Wingdings</vt:lpstr>
      <vt:lpstr>Arial</vt:lpstr>
      <vt:lpstr>Simple Light</vt:lpstr>
      <vt:lpstr>PowerPoint Presentation</vt:lpstr>
      <vt:lpstr>Pre-Activity Quiz</vt:lpstr>
      <vt:lpstr>Pre-Activity Quiz Answers</vt:lpstr>
      <vt:lpstr>Line-Follower Challenge</vt:lpstr>
      <vt:lpstr>Understanding the color sensor</vt:lpstr>
      <vt:lpstr>Understanding the color sensor</vt:lpstr>
      <vt:lpstr>Line-Follower Activity</vt:lpstr>
      <vt:lpstr>Line-Follower Challenge Solution</vt:lpstr>
      <vt:lpstr>Line-Follower Challenge Solution</vt:lpstr>
      <vt:lpstr>Line-Follower Challenge Solution</vt:lpstr>
      <vt:lpstr>Line-Follower Challenge Solution</vt:lpstr>
      <vt:lpstr>Line-Follower Challenge Solution</vt:lpstr>
      <vt:lpstr>Line-Follower Challenge Solution</vt:lpstr>
      <vt:lpstr>Troubleshooting Tips</vt:lpstr>
      <vt:lpstr>Post-Activity Quiz</vt:lpstr>
      <vt:lpstr>Post-Activity Quiz Answers </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Meganne Jimenez</cp:lastModifiedBy>
  <cp:revision>17</cp:revision>
  <dcterms:modified xsi:type="dcterms:W3CDTF">2020-08-20T22:18:20Z</dcterms:modified>
</cp:coreProperties>
</file>