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Open Sans" panose="020B0606030504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A81B"/>
    <a:srgbClr val="000000"/>
    <a:srgbClr val="6091BA"/>
    <a:srgbClr val="8D64AA"/>
    <a:srgbClr val="9FCC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20"/>
    <p:restoredTop sz="94674"/>
  </p:normalViewPr>
  <p:slideViewPr>
    <p:cSldViewPr snapToGrid="0">
      <p:cViewPr varScale="1">
        <p:scale>
          <a:sx n="115" d="100"/>
          <a:sy n="115" d="100"/>
        </p:scale>
        <p:origin x="200" y="4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Calibri" panose="020F0502020204030204" pitchFamily="34" charset="0"/>
            </a:endParaRPr>
          </a:p>
        </p:txBody>
      </p:sp>
    </p:spTree>
    <p:extLst>
      <p:ext uri="{BB962C8B-B14F-4D97-AF65-F5344CB8AC3E}">
        <p14:creationId xmlns:p14="http://schemas.microsoft.com/office/powerpoint/2010/main" val="3687438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Calibri" panose="020F0502020204030204" pitchFamily="34" charset="0"/>
            </a:endParaRPr>
          </a:p>
        </p:txBody>
      </p:sp>
    </p:spTree>
    <p:extLst>
      <p:ext uri="{BB962C8B-B14F-4D97-AF65-F5344CB8AC3E}">
        <p14:creationId xmlns:p14="http://schemas.microsoft.com/office/powerpoint/2010/main" val="4244931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Calibri" panose="020F0502020204030204" pitchFamily="34" charset="0"/>
            </a:endParaRPr>
          </a:p>
        </p:txBody>
      </p:sp>
    </p:spTree>
    <p:extLst>
      <p:ext uri="{BB962C8B-B14F-4D97-AF65-F5344CB8AC3E}">
        <p14:creationId xmlns:p14="http://schemas.microsoft.com/office/powerpoint/2010/main" val="3772942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aseline="0" dirty="0"/>
              <a:t>Image source: </a:t>
            </a:r>
            <a:r>
              <a:rPr lang="en-US" sz="1100" b="0" i="0" u="none" strike="noStrike" kern="1200" cap="none" dirty="0">
                <a:solidFill>
                  <a:schemeClr val="tx1"/>
                </a:solidFill>
                <a:effectLst/>
                <a:latin typeface="Arial"/>
                <a:ea typeface="ＭＳ Ｐゴシック" charset="0"/>
                <a:cs typeface="ＭＳ Ｐゴシック" charset="0"/>
                <a:sym typeface="Arial"/>
              </a:rPr>
              <a:t>2011 </a:t>
            </a:r>
            <a:r>
              <a:rPr lang="en-US" sz="1100" b="0" i="0" u="none" strike="noStrike" kern="1200" cap="none" dirty="0" err="1">
                <a:solidFill>
                  <a:schemeClr val="tx1"/>
                </a:solidFill>
                <a:effectLst/>
                <a:latin typeface="Arial"/>
                <a:ea typeface="ＭＳ Ｐゴシック" charset="0"/>
                <a:cs typeface="ＭＳ Ｐゴシック" charset="0"/>
                <a:sym typeface="Arial"/>
              </a:rPr>
              <a:t>chauromano</a:t>
            </a:r>
            <a:r>
              <a:rPr lang="en-US" sz="1100" b="0" i="0" u="none" strike="noStrike" kern="1200" cap="none" dirty="0">
                <a:solidFill>
                  <a:schemeClr val="tx1"/>
                </a:solidFill>
                <a:effectLst/>
                <a:latin typeface="Arial"/>
                <a:ea typeface="ＭＳ Ｐゴシック" charset="0"/>
                <a:cs typeface="ＭＳ Ｐゴシック" charset="0"/>
                <a:sym typeface="Arial"/>
              </a:rPr>
              <a:t>, Wikimedia Commons h</a:t>
            </a:r>
            <a:r>
              <a:rPr kumimoji="0" lang="en-US" sz="1100" b="0" i="0" u="none" strike="noStrike" cap="none" normalizeH="0" baseline="0" dirty="0">
                <a:ln>
                  <a:noFill/>
                </a:ln>
                <a:solidFill>
                  <a:schemeClr val="tx1"/>
                </a:solidFill>
                <a:effectLst/>
                <a:latin typeface="Calibri" pitchFamily="34" charset="0"/>
                <a:cs typeface="Arial" pitchFamily="34" charset="0"/>
              </a:rPr>
              <a:t>ttp://</a:t>
            </a:r>
            <a:r>
              <a:rPr kumimoji="0" lang="en-US" sz="1100" b="0" i="0" u="none" strike="noStrike" cap="none" normalizeH="0" baseline="0" dirty="0" err="1">
                <a:ln>
                  <a:noFill/>
                </a:ln>
                <a:solidFill>
                  <a:schemeClr val="tx1"/>
                </a:solidFill>
                <a:effectLst/>
                <a:latin typeface="Calibri" pitchFamily="34" charset="0"/>
                <a:cs typeface="Arial" pitchFamily="34" charset="0"/>
              </a:rPr>
              <a:t>commons.wikimedia.org</a:t>
            </a:r>
            <a:r>
              <a:rPr kumimoji="0" lang="en-US" sz="1100" b="0" i="0" u="none" strike="noStrike" cap="none" normalizeH="0" baseline="0" dirty="0">
                <a:ln>
                  <a:noFill/>
                </a:ln>
                <a:solidFill>
                  <a:schemeClr val="tx1"/>
                </a:solidFill>
                <a:effectLst/>
                <a:latin typeface="Calibri" pitchFamily="34" charset="0"/>
                <a:cs typeface="Arial" pitchFamily="34" charset="0"/>
              </a:rPr>
              <a:t>/wiki/File:40365_Line_Follower_Robot.jpg</a:t>
            </a:r>
            <a:endParaRPr lang="en-US" dirty="0"/>
          </a:p>
          <a:p>
            <a:endParaRPr lang="en-US" dirty="0"/>
          </a:p>
        </p:txBody>
      </p:sp>
    </p:spTree>
    <p:extLst>
      <p:ext uri="{BB962C8B-B14F-4D97-AF65-F5344CB8AC3E}">
        <p14:creationId xmlns:p14="http://schemas.microsoft.com/office/powerpoint/2010/main" val="100008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7588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Image source: </a:t>
            </a:r>
            <a:r>
              <a:rPr lang="en-US" sz="1100" dirty="0">
                <a:latin typeface="Calibri" panose="020F0502020204030204" pitchFamily="34" charset="0"/>
              </a:rPr>
              <a:t>LEGO MINDSTORMS EV3 User’s Guide</a:t>
            </a:r>
          </a:p>
        </p:txBody>
      </p:sp>
    </p:spTree>
    <p:extLst>
      <p:ext uri="{BB962C8B-B14F-4D97-AF65-F5344CB8AC3E}">
        <p14:creationId xmlns:p14="http://schemas.microsoft.com/office/powerpoint/2010/main" val="2170079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dirty="0"/>
              <a:t>The LEGO color sensor sees shade of black and white; it cannot distinguish colors. It works in 2 different ways: </a:t>
            </a:r>
          </a:p>
          <a:p>
            <a:pPr marL="342900" indent="-342900" defTabSz="914400">
              <a:spcBef>
                <a:spcPct val="20000"/>
              </a:spcBef>
              <a:buClr>
                <a:srgbClr val="E0752F"/>
              </a:buClr>
              <a:buSzPct val="100000"/>
              <a:buFont typeface="Arial" panose="020B0604020202020204" pitchFamily="34" charset="0"/>
              <a:buChar char="•"/>
              <a:defRPr/>
            </a:pPr>
            <a:r>
              <a:rPr kumimoji="0" lang="en-US" sz="1100" b="0" i="0" u="none" strike="noStrike" kern="1200" cap="none" spc="0" normalizeH="0" baseline="0" noProof="0" dirty="0">
                <a:ln>
                  <a:noFill/>
                </a:ln>
                <a:effectLst/>
                <a:uLnTx/>
                <a:uFillTx/>
                <a:latin typeface="Calibri" panose="020F0502020204030204" pitchFamily="34" charset="0"/>
                <a:cs typeface="Times New Roman" pitchFamily="18" charset="0"/>
              </a:rPr>
              <a:t>It can </a:t>
            </a:r>
            <a:r>
              <a:rPr kumimoji="0" lang="en-US" sz="1100" b="0" i="0" u="none" strike="noStrike" kern="1200" cap="none" spc="0" normalizeH="0" baseline="0" noProof="0" dirty="0">
                <a:ln>
                  <a:noFill/>
                </a:ln>
                <a:solidFill>
                  <a:srgbClr val="FF0000"/>
                </a:solidFill>
                <a:effectLst/>
                <a:uLnTx/>
                <a:uFillTx/>
                <a:latin typeface="Calibri" panose="020F0502020204030204" pitchFamily="34" charset="0"/>
                <a:cs typeface="Times New Roman" pitchFamily="18" charset="0"/>
              </a:rPr>
              <a:t>detect</a:t>
            </a:r>
            <a:r>
              <a:rPr kumimoji="0" lang="en-US" sz="1100" b="0" i="0" u="none" strike="noStrike" kern="1200" cap="none" spc="0" normalizeH="0" baseline="0" noProof="0" dirty="0">
                <a:ln>
                  <a:noFill/>
                </a:ln>
                <a:solidFill>
                  <a:schemeClr val="accent1"/>
                </a:solidFill>
                <a:effectLst/>
                <a:uLnTx/>
                <a:uFillTx/>
                <a:latin typeface="Calibri" panose="020F0502020204030204" pitchFamily="34" charset="0"/>
                <a:cs typeface="Times New Roman" pitchFamily="18" charset="0"/>
              </a:rPr>
              <a:t> </a:t>
            </a:r>
            <a:r>
              <a:rPr kumimoji="0" lang="en-US" sz="1100" b="0" i="0" u="none" strike="noStrike" kern="1200" cap="none" spc="0" normalizeH="0" baseline="0" noProof="0" dirty="0">
                <a:ln>
                  <a:noFill/>
                </a:ln>
                <a:effectLst/>
                <a:uLnTx/>
                <a:uFillTx/>
                <a:latin typeface="Calibri" panose="020F0502020204030204" pitchFamily="34" charset="0"/>
                <a:cs typeface="Times New Roman" pitchFamily="18" charset="0"/>
              </a:rPr>
              <a:t>the amount of </a:t>
            </a:r>
            <a:r>
              <a:rPr kumimoji="0" lang="en-US" sz="1100" b="0" i="0" u="none" strike="noStrike" kern="1200" cap="none" spc="0" normalizeH="0" baseline="0" noProof="0" dirty="0">
                <a:ln>
                  <a:noFill/>
                </a:ln>
                <a:solidFill>
                  <a:schemeClr val="accent1"/>
                </a:solidFill>
                <a:effectLst/>
                <a:uLnTx/>
                <a:uFillTx/>
                <a:latin typeface="Calibri" panose="020F0502020204030204" pitchFamily="34" charset="0"/>
                <a:cs typeface="Times New Roman" pitchFamily="18" charset="0"/>
              </a:rPr>
              <a:t>ambient light </a:t>
            </a:r>
            <a:r>
              <a:rPr kumimoji="0" lang="en-US" sz="1100" b="0" i="0" u="none" strike="noStrike" kern="1200" cap="none" spc="0" normalizeH="0" baseline="0" noProof="0" dirty="0">
                <a:ln>
                  <a:noFill/>
                </a:ln>
                <a:effectLst/>
                <a:uLnTx/>
                <a:uFillTx/>
                <a:latin typeface="Calibri" panose="020F0502020204030204" pitchFamily="34" charset="0"/>
                <a:cs typeface="Times New Roman" pitchFamily="18" charset="0"/>
              </a:rPr>
              <a:t>and convert it to a numerical value.  This value is sent to the EV3 brick.</a:t>
            </a:r>
          </a:p>
          <a:p>
            <a:pPr marL="342900" indent="-342900" defTabSz="914400">
              <a:spcBef>
                <a:spcPct val="20000"/>
              </a:spcBef>
              <a:buClr>
                <a:srgbClr val="E0752F"/>
              </a:buClr>
              <a:buSzPct val="100000"/>
              <a:buFont typeface="Arial" panose="020B0604020202020204" pitchFamily="34" charset="0"/>
              <a:buChar char="•"/>
              <a:defRPr/>
            </a:pPr>
            <a:r>
              <a:rPr lang="en-US" sz="1100" b="0" dirty="0">
                <a:latin typeface="Calibri" panose="020F0502020204030204" pitchFamily="34" charset="0"/>
                <a:cs typeface="Times New Roman" pitchFamily="18" charset="0"/>
              </a:rPr>
              <a:t>It c</a:t>
            </a:r>
            <a:r>
              <a:rPr kumimoji="0" lang="en-US" sz="1100" b="0" i="0" u="none" strike="noStrike" kern="1200" cap="none" spc="0" normalizeH="0" baseline="0" noProof="0" dirty="0">
                <a:ln>
                  <a:noFill/>
                </a:ln>
                <a:effectLst/>
                <a:uLnTx/>
                <a:uFillTx/>
                <a:latin typeface="Calibri" panose="020F0502020204030204" pitchFamily="34" charset="0"/>
                <a:cs typeface="Times New Roman" pitchFamily="18" charset="0"/>
              </a:rPr>
              <a:t>an </a:t>
            </a:r>
            <a:r>
              <a:rPr kumimoji="0" lang="en-US" sz="1100" b="0" i="0" u="none" strike="noStrike" kern="1200" cap="none" spc="0" normalizeH="0" baseline="0" noProof="0" dirty="0">
                <a:ln>
                  <a:noFill/>
                </a:ln>
                <a:solidFill>
                  <a:srgbClr val="FF0000"/>
                </a:solidFill>
                <a:effectLst/>
                <a:uLnTx/>
                <a:uFillTx/>
                <a:latin typeface="Calibri" panose="020F0502020204030204" pitchFamily="34" charset="0"/>
                <a:cs typeface="Times New Roman" pitchFamily="18" charset="0"/>
              </a:rPr>
              <a:t>send out light  </a:t>
            </a:r>
            <a:r>
              <a:rPr kumimoji="0" lang="en-US" sz="1100" b="0" i="0" u="none" strike="noStrike" kern="1200" cap="none" spc="0" normalizeH="0" baseline="0" noProof="0" dirty="0">
                <a:ln>
                  <a:noFill/>
                </a:ln>
                <a:effectLst/>
                <a:uLnTx/>
                <a:uFillTx/>
                <a:latin typeface="Calibri" panose="020F0502020204030204" pitchFamily="34" charset="0"/>
                <a:cs typeface="Times New Roman" pitchFamily="18" charset="0"/>
              </a:rPr>
              <a:t>and detect </a:t>
            </a:r>
            <a:r>
              <a:rPr kumimoji="0" lang="en-US" sz="1100" b="0" i="0" u="none" strike="noStrike" kern="1200" cap="none" spc="0" normalizeH="0" baseline="0" noProof="0" dirty="0">
                <a:ln>
                  <a:noFill/>
                </a:ln>
                <a:solidFill>
                  <a:schemeClr val="accent1"/>
                </a:solidFill>
                <a:effectLst/>
                <a:uLnTx/>
                <a:uFillTx/>
                <a:latin typeface="Calibri" panose="020F0502020204030204" pitchFamily="34" charset="0"/>
                <a:cs typeface="Times New Roman" pitchFamily="18" charset="0"/>
              </a:rPr>
              <a:t>how much is reflected </a:t>
            </a:r>
            <a:r>
              <a:rPr kumimoji="0" lang="en-US" sz="1100" b="0" i="0" u="none" strike="noStrike" kern="1200" cap="none" spc="0" normalizeH="0" baseline="0" noProof="0" dirty="0">
                <a:ln>
                  <a:noFill/>
                </a:ln>
                <a:effectLst/>
                <a:uLnTx/>
                <a:uFillTx/>
                <a:latin typeface="Calibri" panose="020F0502020204030204" pitchFamily="34" charset="0"/>
                <a:cs typeface="Times New Roman" pitchFamily="18" charset="0"/>
              </a:rPr>
              <a:t>by an object. The sensor detects the brightness of an object and converts it to a numerical value and sends it to the EV3 brick. If no object is in front of the sensor, it sends a value of zero.</a:t>
            </a:r>
            <a:endParaRPr lang="en-US" b="0" dirty="0"/>
          </a:p>
          <a:p>
            <a:r>
              <a:rPr lang="en-US" dirty="0"/>
              <a:t>Images source</a:t>
            </a:r>
            <a:r>
              <a:rPr lang="en-US" baseline="0" dirty="0"/>
              <a:t> (color sensor and brick: </a:t>
            </a:r>
            <a:r>
              <a:rPr lang="en-US" sz="1100" dirty="0">
                <a:latin typeface="Calibri" panose="020F0502020204030204" pitchFamily="34" charset="0"/>
              </a:rPr>
              <a:t>LEGO MINDSTORMS EV3 User’s Guide</a:t>
            </a:r>
          </a:p>
          <a:p>
            <a:endParaRPr lang="en-US" dirty="0"/>
          </a:p>
        </p:txBody>
      </p:sp>
    </p:spTree>
    <p:extLst>
      <p:ext uri="{BB962C8B-B14F-4D97-AF65-F5344CB8AC3E}">
        <p14:creationId xmlns:p14="http://schemas.microsoft.com/office/powerpoint/2010/main" val="751879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Images sources:</a:t>
            </a:r>
            <a:r>
              <a:rPr lang="en-US" baseline="0" dirty="0"/>
              <a:t> </a:t>
            </a:r>
            <a:r>
              <a:rPr lang="en-US" sz="1100" dirty="0">
                <a:latin typeface="Calibri" panose="020F0502020204030204" pitchFamily="34" charset="0"/>
              </a:rPr>
              <a:t>LEGO MINDSTORMS EV3 User’s Guide</a:t>
            </a:r>
          </a:p>
        </p:txBody>
      </p:sp>
    </p:spTree>
    <p:extLst>
      <p:ext uri="{BB962C8B-B14F-4D97-AF65-F5344CB8AC3E}">
        <p14:creationId xmlns:p14="http://schemas.microsoft.com/office/powerpoint/2010/main" val="203096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Calibri" panose="020F0502020204030204" pitchFamily="34" charset="0"/>
            </a:endParaRPr>
          </a:p>
        </p:txBody>
      </p:sp>
    </p:spTree>
    <p:extLst>
      <p:ext uri="{BB962C8B-B14F-4D97-AF65-F5344CB8AC3E}">
        <p14:creationId xmlns:p14="http://schemas.microsoft.com/office/powerpoint/2010/main" val="3331775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Calibri" panose="020F0502020204030204" pitchFamily="34" charset="0"/>
            </a:endParaRPr>
          </a:p>
        </p:txBody>
      </p:sp>
    </p:spTree>
    <p:extLst>
      <p:ext uri="{BB962C8B-B14F-4D97-AF65-F5344CB8AC3E}">
        <p14:creationId xmlns:p14="http://schemas.microsoft.com/office/powerpoint/2010/main" val="1430006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Calibri" panose="020F0502020204030204" pitchFamily="34" charset="0"/>
            </a:endParaRPr>
          </a:p>
        </p:txBody>
      </p:sp>
    </p:spTree>
    <p:extLst>
      <p:ext uri="{BB962C8B-B14F-4D97-AF65-F5344CB8AC3E}">
        <p14:creationId xmlns:p14="http://schemas.microsoft.com/office/powerpoint/2010/main" val="137610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Calibri" panose="020F0502020204030204" pitchFamily="34" charset="0"/>
            </a:endParaRPr>
          </a:p>
        </p:txBody>
      </p:sp>
    </p:spTree>
    <p:extLst>
      <p:ext uri="{BB962C8B-B14F-4D97-AF65-F5344CB8AC3E}">
        <p14:creationId xmlns:p14="http://schemas.microsoft.com/office/powerpoint/2010/main" val="3979717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Calibri" panose="020F0502020204030204" pitchFamily="34" charset="0"/>
            </a:endParaRPr>
          </a:p>
        </p:txBody>
      </p:sp>
    </p:spTree>
    <p:extLst>
      <p:ext uri="{BB962C8B-B14F-4D97-AF65-F5344CB8AC3E}">
        <p14:creationId xmlns:p14="http://schemas.microsoft.com/office/powerpoint/2010/main" val="3482779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46375" y="0"/>
            <a:ext cx="9190377" cy="5438551"/>
          </a:xfrm>
          <a:prstGeom prst="rect">
            <a:avLst/>
          </a:prstGeom>
          <a:noFill/>
          <a:ln>
            <a:noFill/>
          </a:ln>
        </p:spPr>
      </p:pic>
      <p:pic>
        <p:nvPicPr>
          <p:cNvPr id="55" name="Google Shape;55;p13"/>
          <p:cNvPicPr preferRelativeResize="0"/>
          <p:nvPr/>
        </p:nvPicPr>
        <p:blipFill>
          <a:blip r:embed="rId4">
            <a:alphaModFix/>
          </a:blip>
          <a:stretch>
            <a:fillRect/>
          </a:stretch>
        </p:blipFill>
        <p:spPr>
          <a:xfrm>
            <a:off x="747449" y="1078785"/>
            <a:ext cx="7649102" cy="1174650"/>
          </a:xfrm>
          <a:prstGeom prst="rect">
            <a:avLst/>
          </a:prstGeom>
          <a:noFill/>
          <a:ln>
            <a:noFill/>
          </a:ln>
        </p:spPr>
      </p:pic>
      <p:pic>
        <p:nvPicPr>
          <p:cNvPr id="56" name="Google Shape;56;p13"/>
          <p:cNvPicPr preferRelativeResize="0"/>
          <p:nvPr/>
        </p:nvPicPr>
        <p:blipFill>
          <a:blip r:embed="rId5">
            <a:alphaModFix/>
          </a:blip>
          <a:stretch>
            <a:fillRect/>
          </a:stretch>
        </p:blipFill>
        <p:spPr>
          <a:xfrm>
            <a:off x="160536" y="4663675"/>
            <a:ext cx="8822928" cy="402275"/>
          </a:xfrm>
          <a:prstGeom prst="rect">
            <a:avLst/>
          </a:prstGeom>
          <a:noFill/>
          <a:ln>
            <a:noFill/>
          </a:ln>
        </p:spPr>
      </p:pic>
      <p:pic>
        <p:nvPicPr>
          <p:cNvPr id="57" name="Google Shape;57;p13"/>
          <p:cNvPicPr preferRelativeResize="0"/>
          <p:nvPr/>
        </p:nvPicPr>
        <p:blipFill>
          <a:blip r:embed="rId6">
            <a:alphaModFix/>
          </a:blip>
          <a:stretch>
            <a:fillRect/>
          </a:stretch>
        </p:blipFill>
        <p:spPr>
          <a:xfrm>
            <a:off x="484463" y="2670200"/>
            <a:ext cx="8175075" cy="813975"/>
          </a:xfrm>
          <a:prstGeom prst="rect">
            <a:avLst/>
          </a:prstGeom>
          <a:noFill/>
          <a:ln>
            <a:noFill/>
          </a:ln>
        </p:spPr>
      </p:pic>
      <p:sp>
        <p:nvSpPr>
          <p:cNvPr id="58" name="Google Shape;58;p13"/>
          <p:cNvSpPr txBox="1"/>
          <p:nvPr/>
        </p:nvSpPr>
        <p:spPr>
          <a:xfrm>
            <a:off x="862625" y="2877750"/>
            <a:ext cx="7417800" cy="30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rgbClr val="FFFFFF"/>
                </a:solidFill>
                <a:latin typeface="Open Sans"/>
                <a:ea typeface="Open Sans"/>
                <a:cs typeface="Open Sans"/>
                <a:sym typeface="Open Sans"/>
              </a:rPr>
              <a:t>LINE-FOLLOWER CHALLENGE</a:t>
            </a:r>
            <a:endParaRPr sz="1600" b="1" dirty="0">
              <a:solidFill>
                <a:srgbClr val="FFFFFF"/>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Line-Follower Challenge </a:t>
            </a:r>
            <a:r>
              <a:rPr lang="en" b="1" dirty="0">
                <a:solidFill>
                  <a:srgbClr val="FF0000"/>
                </a:solidFill>
                <a:latin typeface="Open Sans"/>
                <a:ea typeface="Open Sans"/>
                <a:cs typeface="Open Sans"/>
                <a:sym typeface="Open Sans"/>
              </a:rPr>
              <a:t>Solution</a:t>
            </a:r>
            <a:endParaRPr lang="en-US" dirty="0">
              <a:solidFill>
                <a:srgbClr val="FF0000"/>
              </a:solidFill>
            </a:endParaRPr>
          </a:p>
        </p:txBody>
      </p:sp>
      <p:pic>
        <p:nvPicPr>
          <p:cNvPr id="4" name="Google Shape;64;p14">
            <a:extLst>
              <a:ext uri="{FF2B5EF4-FFF2-40B4-BE49-F238E27FC236}">
                <a16:creationId xmlns:a16="http://schemas.microsoft.com/office/drawing/2014/main" id="{0550635C-8840-5545-A3C8-EFF93F48A26D}"/>
              </a:ext>
            </a:extLst>
          </p:cNvPr>
          <p:cNvPicPr preferRelativeResize="0"/>
          <p:nvPr/>
        </p:nvPicPr>
        <p:blipFill>
          <a:blip r:embed="rId3">
            <a:alphaModFix/>
          </a:blip>
          <a:stretch>
            <a:fillRect/>
          </a:stretch>
        </p:blipFill>
        <p:spPr>
          <a:xfrm>
            <a:off x="152402" y="4651025"/>
            <a:ext cx="8839196" cy="403010"/>
          </a:xfrm>
          <a:prstGeom prst="rect">
            <a:avLst/>
          </a:prstGeom>
          <a:noFill/>
          <a:ln>
            <a:noFill/>
          </a:ln>
        </p:spPr>
      </p:pic>
      <p:pic>
        <p:nvPicPr>
          <p:cNvPr id="7" name="Picture 2">
            <a:extLst>
              <a:ext uri="{FF2B5EF4-FFF2-40B4-BE49-F238E27FC236}">
                <a16:creationId xmlns:a16="http://schemas.microsoft.com/office/drawing/2014/main" id="{FEC8E5E4-BBBE-F44F-9017-F5085AD1D8ED}"/>
              </a:ext>
            </a:extLst>
          </p:cNvPr>
          <p:cNvPicPr>
            <a:picLocks noChangeAspect="1" noChangeArrowheads="1"/>
          </p:cNvPicPr>
          <p:nvPr/>
        </p:nvPicPr>
        <p:blipFill>
          <a:blip r:embed="rId4"/>
          <a:srcRect/>
          <a:stretch>
            <a:fillRect/>
          </a:stretch>
        </p:blipFill>
        <p:spPr bwMode="auto">
          <a:xfrm>
            <a:off x="311700" y="919709"/>
            <a:ext cx="3819482" cy="3731316"/>
          </a:xfrm>
          <a:prstGeom prst="rect">
            <a:avLst/>
          </a:prstGeom>
          <a:noFill/>
          <a:ln w="9525">
            <a:noFill/>
            <a:miter lim="800000"/>
            <a:headEnd/>
            <a:tailEnd/>
          </a:ln>
        </p:spPr>
      </p:pic>
    </p:spTree>
    <p:extLst>
      <p:ext uri="{BB962C8B-B14F-4D97-AF65-F5344CB8AC3E}">
        <p14:creationId xmlns:p14="http://schemas.microsoft.com/office/powerpoint/2010/main" val="3297377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Line-Follower Challenge </a:t>
            </a:r>
            <a:r>
              <a:rPr lang="en" b="1" dirty="0">
                <a:solidFill>
                  <a:srgbClr val="FF0000"/>
                </a:solidFill>
                <a:latin typeface="Open Sans"/>
                <a:ea typeface="Open Sans"/>
                <a:cs typeface="Open Sans"/>
                <a:sym typeface="Open Sans"/>
              </a:rPr>
              <a:t>Solution</a:t>
            </a:r>
            <a:endParaRPr lang="en-US" dirty="0">
              <a:solidFill>
                <a:srgbClr val="FF0000"/>
              </a:solidFill>
            </a:endParaRPr>
          </a:p>
        </p:txBody>
      </p:sp>
      <p:pic>
        <p:nvPicPr>
          <p:cNvPr id="4" name="Google Shape;64;p14">
            <a:extLst>
              <a:ext uri="{FF2B5EF4-FFF2-40B4-BE49-F238E27FC236}">
                <a16:creationId xmlns:a16="http://schemas.microsoft.com/office/drawing/2014/main" id="{0550635C-8840-5545-A3C8-EFF93F48A26D}"/>
              </a:ext>
            </a:extLst>
          </p:cNvPr>
          <p:cNvPicPr preferRelativeResize="0"/>
          <p:nvPr/>
        </p:nvPicPr>
        <p:blipFill>
          <a:blip r:embed="rId3">
            <a:alphaModFix/>
          </a:blip>
          <a:stretch>
            <a:fillRect/>
          </a:stretch>
        </p:blipFill>
        <p:spPr>
          <a:xfrm>
            <a:off x="152402" y="4651025"/>
            <a:ext cx="8839196" cy="403010"/>
          </a:xfrm>
          <a:prstGeom prst="rect">
            <a:avLst/>
          </a:prstGeom>
          <a:noFill/>
          <a:ln>
            <a:noFill/>
          </a:ln>
        </p:spPr>
      </p:pic>
      <p:pic>
        <p:nvPicPr>
          <p:cNvPr id="8" name="Picture 2">
            <a:extLst>
              <a:ext uri="{FF2B5EF4-FFF2-40B4-BE49-F238E27FC236}">
                <a16:creationId xmlns:a16="http://schemas.microsoft.com/office/drawing/2014/main" id="{97E90764-80FA-7348-B119-B05848A28E39}"/>
              </a:ext>
            </a:extLst>
          </p:cNvPr>
          <p:cNvPicPr>
            <a:picLocks noChangeAspect="1" noChangeArrowheads="1"/>
          </p:cNvPicPr>
          <p:nvPr/>
        </p:nvPicPr>
        <p:blipFill>
          <a:blip r:embed="rId4"/>
          <a:srcRect/>
          <a:stretch>
            <a:fillRect/>
          </a:stretch>
        </p:blipFill>
        <p:spPr bwMode="auto">
          <a:xfrm>
            <a:off x="311700" y="910683"/>
            <a:ext cx="4034001" cy="3740342"/>
          </a:xfrm>
          <a:prstGeom prst="rect">
            <a:avLst/>
          </a:prstGeom>
          <a:noFill/>
          <a:ln w="9525">
            <a:noFill/>
            <a:miter lim="800000"/>
            <a:headEnd/>
            <a:tailEnd/>
          </a:ln>
        </p:spPr>
      </p:pic>
    </p:spTree>
    <p:extLst>
      <p:ext uri="{BB962C8B-B14F-4D97-AF65-F5344CB8AC3E}">
        <p14:creationId xmlns:p14="http://schemas.microsoft.com/office/powerpoint/2010/main" val="2893014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Line-Follower Challenge </a:t>
            </a:r>
            <a:r>
              <a:rPr lang="en" b="1" dirty="0">
                <a:solidFill>
                  <a:srgbClr val="FF0000"/>
                </a:solidFill>
                <a:latin typeface="Open Sans"/>
                <a:ea typeface="Open Sans"/>
                <a:cs typeface="Open Sans"/>
                <a:sym typeface="Open Sans"/>
              </a:rPr>
              <a:t>Solution</a:t>
            </a:r>
            <a:endParaRPr lang="en-US" dirty="0">
              <a:solidFill>
                <a:srgbClr val="FF0000"/>
              </a:solidFill>
            </a:endParaRPr>
          </a:p>
        </p:txBody>
      </p:sp>
      <p:pic>
        <p:nvPicPr>
          <p:cNvPr id="4" name="Google Shape;64;p14">
            <a:extLst>
              <a:ext uri="{FF2B5EF4-FFF2-40B4-BE49-F238E27FC236}">
                <a16:creationId xmlns:a16="http://schemas.microsoft.com/office/drawing/2014/main" id="{0550635C-8840-5545-A3C8-EFF93F48A26D}"/>
              </a:ext>
            </a:extLst>
          </p:cNvPr>
          <p:cNvPicPr preferRelativeResize="0"/>
          <p:nvPr/>
        </p:nvPicPr>
        <p:blipFill>
          <a:blip r:embed="rId3">
            <a:alphaModFix/>
          </a:blip>
          <a:stretch>
            <a:fillRect/>
          </a:stretch>
        </p:blipFill>
        <p:spPr>
          <a:xfrm>
            <a:off x="152402" y="4651025"/>
            <a:ext cx="8839196" cy="403010"/>
          </a:xfrm>
          <a:prstGeom prst="rect">
            <a:avLst/>
          </a:prstGeom>
          <a:noFill/>
          <a:ln>
            <a:noFill/>
          </a:ln>
        </p:spPr>
      </p:pic>
      <p:pic>
        <p:nvPicPr>
          <p:cNvPr id="8" name="Picture 2">
            <a:extLst>
              <a:ext uri="{FF2B5EF4-FFF2-40B4-BE49-F238E27FC236}">
                <a16:creationId xmlns:a16="http://schemas.microsoft.com/office/drawing/2014/main" id="{F452D0EA-DB1F-5D46-95C1-11437F57A9D2}"/>
              </a:ext>
            </a:extLst>
          </p:cNvPr>
          <p:cNvPicPr>
            <a:picLocks noChangeAspect="1" noChangeArrowheads="1"/>
          </p:cNvPicPr>
          <p:nvPr/>
        </p:nvPicPr>
        <p:blipFill>
          <a:blip r:embed="rId4"/>
          <a:srcRect/>
          <a:stretch>
            <a:fillRect/>
          </a:stretch>
        </p:blipFill>
        <p:spPr bwMode="auto">
          <a:xfrm>
            <a:off x="311700" y="968861"/>
            <a:ext cx="3925763" cy="3685528"/>
          </a:xfrm>
          <a:prstGeom prst="rect">
            <a:avLst/>
          </a:prstGeom>
          <a:noFill/>
          <a:ln w="9525">
            <a:noFill/>
            <a:miter lim="800000"/>
            <a:headEnd/>
            <a:tailEnd/>
          </a:ln>
        </p:spPr>
      </p:pic>
    </p:spTree>
    <p:extLst>
      <p:ext uri="{BB962C8B-B14F-4D97-AF65-F5344CB8AC3E}">
        <p14:creationId xmlns:p14="http://schemas.microsoft.com/office/powerpoint/2010/main" val="2282597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Line-Follower Challenge </a:t>
            </a:r>
            <a:r>
              <a:rPr lang="en" b="1" dirty="0">
                <a:solidFill>
                  <a:srgbClr val="FF0000"/>
                </a:solidFill>
                <a:latin typeface="Open Sans"/>
                <a:ea typeface="Open Sans"/>
                <a:cs typeface="Open Sans"/>
                <a:sym typeface="Open Sans"/>
              </a:rPr>
              <a:t>Solution</a:t>
            </a:r>
            <a:endParaRPr lang="en-US" dirty="0">
              <a:solidFill>
                <a:srgbClr val="FF0000"/>
              </a:solidFill>
            </a:endParaRPr>
          </a:p>
        </p:txBody>
      </p:sp>
      <p:pic>
        <p:nvPicPr>
          <p:cNvPr id="4" name="Google Shape;64;p14">
            <a:extLst>
              <a:ext uri="{FF2B5EF4-FFF2-40B4-BE49-F238E27FC236}">
                <a16:creationId xmlns:a16="http://schemas.microsoft.com/office/drawing/2014/main" id="{0550635C-8840-5545-A3C8-EFF93F48A26D}"/>
              </a:ext>
            </a:extLst>
          </p:cNvPr>
          <p:cNvPicPr preferRelativeResize="0"/>
          <p:nvPr/>
        </p:nvPicPr>
        <p:blipFill>
          <a:blip r:embed="rId3">
            <a:alphaModFix/>
          </a:blip>
          <a:stretch>
            <a:fillRect/>
          </a:stretch>
        </p:blipFill>
        <p:spPr>
          <a:xfrm>
            <a:off x="152402" y="4651025"/>
            <a:ext cx="8839196" cy="403010"/>
          </a:xfrm>
          <a:prstGeom prst="rect">
            <a:avLst/>
          </a:prstGeom>
          <a:noFill/>
          <a:ln>
            <a:noFill/>
          </a:ln>
        </p:spPr>
      </p:pic>
      <p:pic>
        <p:nvPicPr>
          <p:cNvPr id="8" name="Picture 2">
            <a:extLst>
              <a:ext uri="{FF2B5EF4-FFF2-40B4-BE49-F238E27FC236}">
                <a16:creationId xmlns:a16="http://schemas.microsoft.com/office/drawing/2014/main" id="{656A93CD-3B2F-344C-8616-590C6F244649}"/>
              </a:ext>
            </a:extLst>
          </p:cNvPr>
          <p:cNvPicPr>
            <a:picLocks noChangeAspect="1" noChangeArrowheads="1"/>
          </p:cNvPicPr>
          <p:nvPr/>
        </p:nvPicPr>
        <p:blipFill>
          <a:blip r:embed="rId4"/>
          <a:srcRect b="34615"/>
          <a:stretch>
            <a:fillRect/>
          </a:stretch>
        </p:blipFill>
        <p:spPr bwMode="auto">
          <a:xfrm>
            <a:off x="311700" y="970275"/>
            <a:ext cx="3907646" cy="3680750"/>
          </a:xfrm>
          <a:prstGeom prst="rect">
            <a:avLst/>
          </a:prstGeom>
          <a:noFill/>
          <a:ln w="9525">
            <a:noFill/>
            <a:miter lim="800000"/>
            <a:headEnd/>
            <a:tailEnd/>
          </a:ln>
        </p:spPr>
      </p:pic>
    </p:spTree>
    <p:extLst>
      <p:ext uri="{BB962C8B-B14F-4D97-AF65-F5344CB8AC3E}">
        <p14:creationId xmlns:p14="http://schemas.microsoft.com/office/powerpoint/2010/main" val="1965048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Troubleshooting Tips</a:t>
            </a:r>
            <a:endParaRPr lang="en-US" dirty="0">
              <a:solidFill>
                <a:srgbClr val="FF0000"/>
              </a:solidFill>
            </a:endParaRPr>
          </a:p>
        </p:txBody>
      </p:sp>
      <p:pic>
        <p:nvPicPr>
          <p:cNvPr id="4" name="Google Shape;64;p14">
            <a:extLst>
              <a:ext uri="{FF2B5EF4-FFF2-40B4-BE49-F238E27FC236}">
                <a16:creationId xmlns:a16="http://schemas.microsoft.com/office/drawing/2014/main" id="{0550635C-8840-5545-A3C8-EFF93F48A26D}"/>
              </a:ext>
            </a:extLst>
          </p:cNvPr>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9" name="Rectangle 8">
            <a:extLst>
              <a:ext uri="{FF2B5EF4-FFF2-40B4-BE49-F238E27FC236}">
                <a16:creationId xmlns:a16="http://schemas.microsoft.com/office/drawing/2014/main" id="{6B3F96F9-1DD4-D340-8292-1410EE35BB8E}"/>
              </a:ext>
            </a:extLst>
          </p:cNvPr>
          <p:cNvSpPr/>
          <p:nvPr/>
        </p:nvSpPr>
        <p:spPr>
          <a:xfrm>
            <a:off x="311699" y="1030792"/>
            <a:ext cx="8345918" cy="3431709"/>
          </a:xfrm>
          <a:prstGeom prst="rect">
            <a:avLst/>
          </a:prstGeom>
        </p:spPr>
        <p:txBody>
          <a:bodyPr wrap="square">
            <a:spAutoFit/>
          </a:bodyPr>
          <a:lstStyle/>
          <a:p>
            <a:pPr eaLnBrk="0" hangingPunct="0">
              <a:spcAft>
                <a:spcPts val="600"/>
              </a:spcAft>
            </a:pPr>
            <a:r>
              <a:rPr lang="en-US" b="1" dirty="0">
                <a:latin typeface="Open Sans" panose="020B0606030504020204" pitchFamily="34" charset="0"/>
                <a:ea typeface="Open Sans" panose="020B0606030504020204" pitchFamily="34" charset="0"/>
                <a:cs typeface="Open Sans" panose="020B0606030504020204" pitchFamily="34" charset="0"/>
              </a:rPr>
              <a:t>If the robot does not follow a black line, check for these common problems:</a:t>
            </a:r>
          </a:p>
          <a:p>
            <a:pPr marL="457200" indent="-457200" eaLnBrk="0" hangingPunct="0">
              <a:spcAft>
                <a:spcPts val="600"/>
              </a:spcAft>
              <a:buClr>
                <a:srgbClr val="F8A81B"/>
              </a:buClr>
              <a:buFont typeface="Wingdings"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The black line may need to be thicker; if the line is very thin, the light sensor response time might be too slow.</a:t>
            </a:r>
          </a:p>
          <a:p>
            <a:pPr eaLnBrk="0" hangingPunct="0">
              <a:spcAft>
                <a:spcPts val="600"/>
              </a:spcAft>
              <a:buClr>
                <a:srgbClr val="F8A81B"/>
              </a:buCl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457200" indent="-457200" eaLnBrk="0" hangingPunct="0">
              <a:spcAft>
                <a:spcPts val="600"/>
              </a:spcAft>
              <a:buClr>
                <a:srgbClr val="F8A81B"/>
              </a:buClr>
              <a:buFont typeface="Wingdings"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The light level used in the switch statement (step 2) might need to be raised or lowered, depending on the surface color/reflectivity of the black line. It is often helpful for debugging to view the output of the color sensor directly from the NXT, via the View menu option.</a:t>
            </a:r>
          </a:p>
          <a:p>
            <a:pPr eaLnBrk="0" hangingPunct="0">
              <a:spcAft>
                <a:spcPts val="600"/>
              </a:spcAft>
              <a:buClr>
                <a:srgbClr val="F8A81B"/>
              </a:buCl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457200" indent="-457200" eaLnBrk="0" hangingPunct="0">
              <a:spcAft>
                <a:spcPts val="600"/>
              </a:spcAft>
              <a:buClr>
                <a:srgbClr val="F8A81B"/>
              </a:buClr>
              <a:buFont typeface="Wingdings"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Make sure the sensors/motors are connected to the correct ports.</a:t>
            </a:r>
          </a:p>
          <a:p>
            <a:pPr eaLnBrk="0" hangingPunct="0">
              <a:spcAft>
                <a:spcPts val="600"/>
              </a:spcAft>
              <a:buClr>
                <a:srgbClr val="F8A81B"/>
              </a:buCl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457200" indent="-457200" eaLnBrk="0" hangingPunct="0">
              <a:spcAft>
                <a:spcPts val="600"/>
              </a:spcAft>
              <a:buClr>
                <a:srgbClr val="F8A81B"/>
              </a:buClr>
              <a:buFont typeface="Wingdings"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Read back through the instructions and make sure all the properties for the commands are set correctly.</a:t>
            </a:r>
          </a:p>
        </p:txBody>
      </p:sp>
    </p:spTree>
    <p:extLst>
      <p:ext uri="{BB962C8B-B14F-4D97-AF65-F5344CB8AC3E}">
        <p14:creationId xmlns:p14="http://schemas.microsoft.com/office/powerpoint/2010/main" val="3265437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Post-Activity Quiz</a:t>
            </a:r>
            <a:endParaRPr lang="en-US" dirty="0"/>
          </a:p>
        </p:txBody>
      </p:sp>
      <p:sp>
        <p:nvSpPr>
          <p:cNvPr id="3" name="Text Placeholder 2">
            <a:extLst>
              <a:ext uri="{FF2B5EF4-FFF2-40B4-BE49-F238E27FC236}">
                <a16:creationId xmlns:a16="http://schemas.microsoft.com/office/drawing/2014/main" id="{E1B3BFCE-62C5-5349-B759-DEC1FFB06989}"/>
              </a:ext>
            </a:extLst>
          </p:cNvPr>
          <p:cNvSpPr>
            <a:spLocks noGrp="1"/>
          </p:cNvSpPr>
          <p:nvPr>
            <p:ph type="body" idx="1"/>
          </p:nvPr>
        </p:nvSpPr>
        <p:spPr/>
        <p:txBody>
          <a:bodyPr/>
          <a:lstStyle/>
          <a:p>
            <a:pPr marL="514350" indent="-514350">
              <a:buClrTx/>
              <a:buFont typeface="+mj-lt"/>
              <a:buAutoNum type="arabicPeriod"/>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Explain the logic you used in your line-follower program.</a:t>
            </a:r>
          </a:p>
          <a:p>
            <a:pPr marL="514350" indent="-514350">
              <a:buClrTx/>
              <a:buFont typeface="Wingdings" charset="0"/>
              <a:buNone/>
            </a:pP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514350" indent="-514350">
              <a:buClrTx/>
              <a:buFont typeface="Wingdings" charset="0"/>
              <a:buNone/>
            </a:pP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514350" indent="-514350">
              <a:buClrTx/>
              <a:buFont typeface="Wingdings" charset="0"/>
              <a:buNone/>
            </a:pP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514350" indent="-514350">
              <a:buClrTx/>
              <a:buFont typeface="Wingdings" charset="0"/>
              <a:buNone/>
            </a:pP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514350" indent="-514350">
              <a:buClrTx/>
              <a:buFont typeface="+mj-lt"/>
              <a:buAutoNum type="arabicPeriod" startAt="2"/>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Where might “follow the line” logic be used in the real world?</a:t>
            </a:r>
          </a:p>
        </p:txBody>
      </p:sp>
      <p:pic>
        <p:nvPicPr>
          <p:cNvPr id="4" name="Google Shape;64;p14">
            <a:extLst>
              <a:ext uri="{FF2B5EF4-FFF2-40B4-BE49-F238E27FC236}">
                <a16:creationId xmlns:a16="http://schemas.microsoft.com/office/drawing/2014/main" id="{0550635C-8840-5545-A3C8-EFF93F48A26D}"/>
              </a:ext>
            </a:extLst>
          </p:cNvPr>
          <p:cNvPicPr preferRelativeResize="0"/>
          <p:nvPr/>
        </p:nvPicPr>
        <p:blipFill>
          <a:blip r:embed="rId3">
            <a:alphaModFix/>
          </a:blip>
          <a:stretch>
            <a:fillRect/>
          </a:stretch>
        </p:blipFill>
        <p:spPr>
          <a:xfrm>
            <a:off x="152402" y="4651025"/>
            <a:ext cx="8839196" cy="403010"/>
          </a:xfrm>
          <a:prstGeom prst="rect">
            <a:avLst/>
          </a:prstGeom>
          <a:noFill/>
          <a:ln>
            <a:noFill/>
          </a:ln>
        </p:spPr>
      </p:pic>
      <p:pic>
        <p:nvPicPr>
          <p:cNvPr id="5" name="Picture 4">
            <a:extLst>
              <a:ext uri="{FF2B5EF4-FFF2-40B4-BE49-F238E27FC236}">
                <a16:creationId xmlns:a16="http://schemas.microsoft.com/office/drawing/2014/main" id="{C8266FB8-40E6-0941-BF89-8133F3C2BE12}"/>
              </a:ext>
            </a:extLst>
          </p:cNvPr>
          <p:cNvPicPr>
            <a:picLocks noChangeAspect="1"/>
          </p:cNvPicPr>
          <p:nvPr/>
        </p:nvPicPr>
        <p:blipFill>
          <a:blip r:embed="rId4"/>
          <a:stretch>
            <a:fillRect/>
          </a:stretch>
        </p:blipFill>
        <p:spPr>
          <a:xfrm>
            <a:off x="7541040" y="275153"/>
            <a:ext cx="1291260" cy="912444"/>
          </a:xfrm>
          <a:prstGeom prst="rect">
            <a:avLst/>
          </a:prstGeom>
        </p:spPr>
      </p:pic>
    </p:spTree>
    <p:extLst>
      <p:ext uri="{BB962C8B-B14F-4D97-AF65-F5344CB8AC3E}">
        <p14:creationId xmlns:p14="http://schemas.microsoft.com/office/powerpoint/2010/main" val="2672988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Post-Activity Quiz </a:t>
            </a:r>
            <a:r>
              <a:rPr lang="en" b="1" dirty="0">
                <a:solidFill>
                  <a:srgbClr val="FF0000"/>
                </a:solidFill>
                <a:latin typeface="Open Sans"/>
                <a:ea typeface="Open Sans"/>
                <a:cs typeface="Open Sans"/>
                <a:sym typeface="Open Sans"/>
              </a:rPr>
              <a:t>Answers </a:t>
            </a:r>
            <a:endParaRPr lang="en-US" dirty="0">
              <a:solidFill>
                <a:srgbClr val="FF0000"/>
              </a:solidFill>
            </a:endParaRPr>
          </a:p>
        </p:txBody>
      </p:sp>
      <p:sp>
        <p:nvSpPr>
          <p:cNvPr id="3" name="Text Placeholder 2">
            <a:extLst>
              <a:ext uri="{FF2B5EF4-FFF2-40B4-BE49-F238E27FC236}">
                <a16:creationId xmlns:a16="http://schemas.microsoft.com/office/drawing/2014/main" id="{E1B3BFCE-62C5-5349-B759-DEC1FFB06989}"/>
              </a:ext>
            </a:extLst>
          </p:cNvPr>
          <p:cNvSpPr>
            <a:spLocks noGrp="1"/>
          </p:cNvSpPr>
          <p:nvPr>
            <p:ph type="body" idx="1"/>
          </p:nvPr>
        </p:nvSpPr>
        <p:spPr/>
        <p:txBody>
          <a:bodyPr/>
          <a:lstStyle/>
          <a:p>
            <a:pPr marL="514350" indent="-514350">
              <a:buClrTx/>
              <a:buSzPct val="100000"/>
              <a:buFont typeface="+mj-lt"/>
              <a:buAutoNum type="arabicPeriod"/>
            </a:pPr>
            <a:r>
              <a:rPr lang="en-US"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Explain the logic you used in your “line-follower” program.</a:t>
            </a:r>
          </a:p>
          <a:p>
            <a:pPr marL="514350" indent="-514350">
              <a:buClrTx/>
              <a:buSzPct val="100000"/>
              <a:buFont typeface="Wingdings" charset="0"/>
              <a:buNone/>
            </a:pPr>
            <a:r>
              <a:rPr lang="en-US" sz="14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With </a:t>
            </a:r>
            <a:r>
              <a:rPr lang="en-US" sz="1400" b="1">
                <a:solidFill>
                  <a:srgbClr val="FF0000"/>
                </a:solidFill>
                <a:latin typeface="Open Sans" panose="020B0606030504020204" pitchFamily="34" charset="0"/>
                <a:ea typeface="Open Sans" panose="020B0606030504020204" pitchFamily="34" charset="0"/>
                <a:cs typeface="Open Sans" panose="020B0606030504020204" pitchFamily="34" charset="0"/>
              </a:rPr>
              <a:t>the light </a:t>
            </a:r>
            <a:r>
              <a:rPr lang="en-US" sz="14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sensor set to detect light reflectivity, it follows the edge of the line, directing the robot to turn one way when it detects more light reflectivity (whitish color) and turn the other way when it detects less light reflectivity (darkish color). By continuously doing this, sensor input and the programming come together to direct the robot to follow the tape edge.</a:t>
            </a:r>
          </a:p>
          <a:p>
            <a:pPr marL="514350" indent="-514350">
              <a:buClrTx/>
              <a:buSzPct val="100000"/>
              <a:buFont typeface="+mj-lt"/>
              <a:buAutoNum type="arabicPeriod" startAt="2"/>
            </a:pPr>
            <a:r>
              <a:rPr lang="en-US"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Where might “follow the line” logic be used in the real world? </a:t>
            </a:r>
          </a:p>
          <a:p>
            <a:pPr marL="514350" indent="-514350">
              <a:buClrTx/>
              <a:buSzPct val="100000"/>
              <a:buFont typeface="Wingdings" charset="0"/>
              <a:buNone/>
            </a:pPr>
            <a:r>
              <a:rPr lang="en-US" sz="14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This idea can be turned into technology that is suitable for running buses and other mass transit systems and may end up as part of autonomous cars navigating freeways. Engineers are designing future highways where cars will travel in lanes without drivers; a Google car has been tested to do this. Smarter versions of line-follower robots are used to deliver mail in office buildings, move items through factory assembly lines, find and collect products in a warehouse, and deliver medications in hospitals.</a:t>
            </a:r>
            <a:endParaRPr lang="en-US" sz="1400" b="1" dirty="0">
              <a:latin typeface="Open Sans" panose="020B0606030504020204" pitchFamily="34" charset="0"/>
              <a:ea typeface="Open Sans" panose="020B0606030504020204" pitchFamily="34" charset="0"/>
              <a:cs typeface="Open Sans" panose="020B0606030504020204" pitchFamily="34" charset="0"/>
            </a:endParaRPr>
          </a:p>
          <a:p>
            <a:pPr marL="0" indent="0">
              <a:buClrTx/>
              <a:buSzPct val="100000"/>
              <a:buNone/>
            </a:pPr>
            <a:endParaRPr lang="en-US" sz="13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Google Shape;64;p14">
            <a:extLst>
              <a:ext uri="{FF2B5EF4-FFF2-40B4-BE49-F238E27FC236}">
                <a16:creationId xmlns:a16="http://schemas.microsoft.com/office/drawing/2014/main" id="{0550635C-8840-5545-A3C8-EFF93F48A26D}"/>
              </a:ext>
            </a:extLst>
          </p:cNvPr>
          <p:cNvPicPr preferRelativeResize="0"/>
          <p:nvPr/>
        </p:nvPicPr>
        <p:blipFill>
          <a:blip r:embed="rId2">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235323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Vocabulary</a:t>
            </a:r>
            <a:endParaRPr lang="en-US" dirty="0"/>
          </a:p>
        </p:txBody>
      </p:sp>
      <p:pic>
        <p:nvPicPr>
          <p:cNvPr id="4" name="Google Shape;64;p14">
            <a:extLst>
              <a:ext uri="{FF2B5EF4-FFF2-40B4-BE49-F238E27FC236}">
                <a16:creationId xmlns:a16="http://schemas.microsoft.com/office/drawing/2014/main" id="{0550635C-8840-5545-A3C8-EFF93F48A26D}"/>
              </a:ext>
            </a:extLst>
          </p:cNvPr>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8" name="Rectangle 1">
            <a:extLst>
              <a:ext uri="{FF2B5EF4-FFF2-40B4-BE49-F238E27FC236}">
                <a16:creationId xmlns:a16="http://schemas.microsoft.com/office/drawing/2014/main" id="{7B51CD18-9F36-7943-A404-19803F01D59A}"/>
              </a:ext>
            </a:extLst>
          </p:cNvPr>
          <p:cNvSpPr>
            <a:spLocks noChangeArrowheads="1"/>
          </p:cNvSpPr>
          <p:nvPr/>
        </p:nvSpPr>
        <p:spPr bwMode="auto">
          <a:xfrm>
            <a:off x="437356" y="1962150"/>
            <a:ext cx="82692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o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ＭＳ Ｐゴシック" panose="020B0600070205080204" pitchFamily="34" charset="-128"/>
              </a:defRPr>
            </a:lvl2pPr>
            <a:lvl3pPr marL="1143000" indent="-228600" eaLnBrk="0" hangingPunct="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ＭＳ Ｐゴシック" panose="020B0600070205080204" pitchFamily="34" charset="-128"/>
              </a:defRPr>
            </a:lvl3pPr>
            <a:lvl4pPr marL="1600200" indent="-228600" eaLnBrk="0" hangingPunct="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ＭＳ Ｐゴシック" panose="020B0600070205080204" pitchFamily="34" charset="-128"/>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9pPr>
          </a:lstStyle>
          <a:p>
            <a:pPr eaLnBrk="1" hangingPunct="1">
              <a:spcBef>
                <a:spcPct val="0"/>
              </a:spcBef>
              <a:spcAft>
                <a:spcPts val="1200"/>
              </a:spcAft>
              <a:buClrTx/>
              <a:buSzTx/>
              <a:buNone/>
              <a:defRPr/>
            </a:pPr>
            <a:r>
              <a:rPr lang="en-US" altLang="en-US" sz="1800" b="1" i="1" dirty="0">
                <a:solidFill>
                  <a:srgbClr val="F8A81B"/>
                </a:solidFill>
                <a:latin typeface="Open Sans" panose="020B0606030504020204" pitchFamily="34" charset="0"/>
                <a:ea typeface="Open Sans" panose="020B0606030504020204" pitchFamily="34" charset="0"/>
                <a:cs typeface="Open Sans" panose="020B0606030504020204" pitchFamily="34" charset="0"/>
              </a:rPr>
              <a:t>design: </a:t>
            </a:r>
            <a:r>
              <a:rPr lang="en-US" altLang="en-US" sz="1800" b="1" dirty="0">
                <a:latin typeface="Open Sans" panose="020B0606030504020204" pitchFamily="34" charset="0"/>
                <a:ea typeface="Open Sans" panose="020B0606030504020204" pitchFamily="34" charset="0"/>
                <a:cs typeface="Open Sans" panose="020B0606030504020204" pitchFamily="34" charset="0"/>
              </a:rPr>
              <a:t>Loosely stated, the art of creating something that does not exist.</a:t>
            </a:r>
          </a:p>
          <a:p>
            <a:pPr eaLnBrk="1" hangingPunct="1">
              <a:spcBef>
                <a:spcPct val="0"/>
              </a:spcBef>
              <a:spcAft>
                <a:spcPts val="1200"/>
              </a:spcAft>
              <a:buClrTx/>
              <a:buSzTx/>
              <a:buFontTx/>
              <a:buNone/>
              <a:defRPr/>
            </a:pPr>
            <a:r>
              <a:rPr lang="en-US" altLang="en-US" sz="1800" b="1" i="1" dirty="0">
                <a:solidFill>
                  <a:srgbClr val="F8A81B"/>
                </a:solidFill>
                <a:latin typeface="Open Sans" panose="020B0606030504020204" pitchFamily="34" charset="0"/>
                <a:ea typeface="Open Sans" panose="020B0606030504020204" pitchFamily="34" charset="0"/>
                <a:cs typeface="Open Sans" panose="020B0606030504020204" pitchFamily="34" charset="0"/>
              </a:rPr>
              <a:t>engineering: </a:t>
            </a:r>
            <a:r>
              <a:rPr lang="en-US" altLang="en-US" sz="1800" b="1" dirty="0">
                <a:latin typeface="Open Sans" panose="020B0606030504020204" pitchFamily="34" charset="0"/>
                <a:ea typeface="Open Sans" panose="020B0606030504020204" pitchFamily="34" charset="0"/>
                <a:cs typeface="Open Sans" panose="020B0606030504020204" pitchFamily="34" charset="0"/>
              </a:rPr>
              <a:t>The use of science and mathematics to solve problems to improve the world around us.</a:t>
            </a:r>
          </a:p>
        </p:txBody>
      </p:sp>
    </p:spTree>
    <p:extLst>
      <p:ext uri="{BB962C8B-B14F-4D97-AF65-F5344CB8AC3E}">
        <p14:creationId xmlns:p14="http://schemas.microsoft.com/office/powerpoint/2010/main" val="2556284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Pre-Activity Quiz</a:t>
            </a:r>
            <a:endParaRPr lang="en-US" dirty="0"/>
          </a:p>
        </p:txBody>
      </p:sp>
      <p:sp>
        <p:nvSpPr>
          <p:cNvPr id="3" name="Text Placeholder 2">
            <a:extLst>
              <a:ext uri="{FF2B5EF4-FFF2-40B4-BE49-F238E27FC236}">
                <a16:creationId xmlns:a16="http://schemas.microsoft.com/office/drawing/2014/main" id="{E1B3BFCE-62C5-5349-B759-DEC1FFB06989}"/>
              </a:ext>
            </a:extLst>
          </p:cNvPr>
          <p:cNvSpPr>
            <a:spLocks noGrp="1"/>
          </p:cNvSpPr>
          <p:nvPr>
            <p:ph type="body" idx="1"/>
          </p:nvPr>
        </p:nvSpPr>
        <p:spPr/>
        <p:txBody>
          <a:bodyPr/>
          <a:lstStyle/>
          <a:p>
            <a:pPr marL="514350" indent="-514350">
              <a:buClr>
                <a:schemeClr val="tx1"/>
              </a:buClr>
              <a:buFont typeface="+mj-lt"/>
              <a:buAutoNum type="arabicPeriod"/>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How does a light sensor work? Does the light sensor detect white or black as a higher amount of light reflectivity? Absorbance?</a:t>
            </a:r>
          </a:p>
          <a:p>
            <a:pPr marL="514350" indent="-514350">
              <a:buClr>
                <a:schemeClr val="tx1"/>
              </a:buClr>
              <a:buFont typeface="Wingdings" pitchFamily="2" charset="2"/>
              <a:buAutoNum type="arabicPeriod"/>
            </a:pP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514350" indent="-514350">
              <a:buClr>
                <a:schemeClr val="tx1"/>
              </a:buClr>
              <a:buFont typeface="+mj-lt"/>
              <a:buAutoNum type="arabicPeriod"/>
            </a:pP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514350" indent="-514350">
              <a:buClr>
                <a:schemeClr val="tx1"/>
              </a:buClr>
              <a:buFont typeface="+mj-lt"/>
              <a:buAutoNum type="arabicPeriod"/>
            </a:pP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514350" indent="-514350">
              <a:buClr>
                <a:schemeClr val="tx1"/>
              </a:buClr>
              <a:buFont typeface="+mj-lt"/>
              <a:buAutoNum type="arabicPeriod"/>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Can you think of a method to have the robot follow the line using turns? Describe how it would work.</a:t>
            </a:r>
          </a:p>
        </p:txBody>
      </p:sp>
      <p:pic>
        <p:nvPicPr>
          <p:cNvPr id="4" name="Google Shape;64;p14">
            <a:extLst>
              <a:ext uri="{FF2B5EF4-FFF2-40B4-BE49-F238E27FC236}">
                <a16:creationId xmlns:a16="http://schemas.microsoft.com/office/drawing/2014/main" id="{0550635C-8840-5545-A3C8-EFF93F48A26D}"/>
              </a:ext>
            </a:extLst>
          </p:cNvPr>
          <p:cNvPicPr preferRelativeResize="0"/>
          <p:nvPr/>
        </p:nvPicPr>
        <p:blipFill>
          <a:blip r:embed="rId2">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334324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Pre-Activity Quiz </a:t>
            </a:r>
            <a:r>
              <a:rPr lang="en" b="1" dirty="0">
                <a:solidFill>
                  <a:srgbClr val="FF0000"/>
                </a:solidFill>
                <a:latin typeface="Open Sans"/>
                <a:ea typeface="Open Sans"/>
                <a:cs typeface="Open Sans"/>
                <a:sym typeface="Open Sans"/>
              </a:rPr>
              <a:t>Answers</a:t>
            </a:r>
            <a:endParaRPr lang="en-US" dirty="0">
              <a:solidFill>
                <a:srgbClr val="FF0000"/>
              </a:solidFill>
            </a:endParaRPr>
          </a:p>
        </p:txBody>
      </p:sp>
      <p:sp>
        <p:nvSpPr>
          <p:cNvPr id="3" name="Text Placeholder 2">
            <a:extLst>
              <a:ext uri="{FF2B5EF4-FFF2-40B4-BE49-F238E27FC236}">
                <a16:creationId xmlns:a16="http://schemas.microsoft.com/office/drawing/2014/main" id="{E1B3BFCE-62C5-5349-B759-DEC1FFB06989}"/>
              </a:ext>
            </a:extLst>
          </p:cNvPr>
          <p:cNvSpPr>
            <a:spLocks noGrp="1"/>
          </p:cNvSpPr>
          <p:nvPr>
            <p:ph type="body" idx="1"/>
          </p:nvPr>
        </p:nvSpPr>
        <p:spPr/>
        <p:txBody>
          <a:bodyPr/>
          <a:lstStyle/>
          <a:p>
            <a:pPr indent="-457200">
              <a:buClrTx/>
              <a:buSzPct val="100000"/>
              <a:buFont typeface="+mj-lt"/>
              <a:buAutoNum type="arabicPeriod"/>
            </a:pP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How does a color sensor work? Does the color sensor detect white or black as a higher amount of light reflectivity? Absorbance?</a:t>
            </a:r>
          </a:p>
          <a:p>
            <a:pPr indent="0">
              <a:buClrTx/>
              <a:buNone/>
            </a:pPr>
            <a:r>
              <a:rPr lang="en-US" sz="13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 light sensor sends out light from one side and uses a sensor next to it to detect the light that comes back after being reflected by the surface the light hits.</a:t>
            </a:r>
          </a:p>
          <a:p>
            <a:pPr indent="0">
              <a:buClrTx/>
              <a:buNone/>
            </a:pPr>
            <a:r>
              <a:rPr lang="en-US" sz="13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White objects reflect most of the light whereas dark objects reflect very little light. Thus, a higher reading of the color sensor means that more of the light is reflected.</a:t>
            </a:r>
          </a:p>
          <a:p>
            <a:pPr indent="0">
              <a:buClrTx/>
              <a:buNone/>
            </a:pPr>
            <a:r>
              <a:rPr lang="en-US" sz="13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Looking at it another way, darker objects absorb more light so that less is available for being reflected. That is, more absorption means less reflectance.</a:t>
            </a:r>
            <a:endParaRPr lang="en-US" sz="1300" dirty="0">
              <a:latin typeface="Open Sans" panose="020B0606030504020204" pitchFamily="34" charset="0"/>
              <a:ea typeface="Open Sans" panose="020B0606030504020204" pitchFamily="34" charset="0"/>
              <a:cs typeface="Open Sans" panose="020B0606030504020204" pitchFamily="34" charset="0"/>
            </a:endParaRPr>
          </a:p>
          <a:p>
            <a:pPr indent="-457200">
              <a:buClrTx/>
              <a:buSzPct val="100000"/>
              <a:buFont typeface="+mj-lt"/>
              <a:buAutoNum type="arabicPeriod" startAt="2"/>
            </a:pP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Can you think of a method to have the robot follow the line using turns? Describe how it would work.</a:t>
            </a:r>
          </a:p>
          <a:p>
            <a:pPr indent="-457200">
              <a:buClrTx/>
              <a:buNone/>
            </a:pPr>
            <a:r>
              <a:rPr lang="en-US" sz="13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The two main program commands used are: </a:t>
            </a:r>
          </a:p>
          <a:p>
            <a:pPr indent="0">
              <a:buClrTx/>
              <a:buNone/>
            </a:pPr>
            <a:r>
              <a:rPr lang="en-US" sz="13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1. If the light sensor detects a whitish color, program the robot to turn in a certain direction.</a:t>
            </a:r>
          </a:p>
          <a:p>
            <a:pPr indent="0">
              <a:buClrTx/>
              <a:buNone/>
            </a:pPr>
            <a:r>
              <a:rPr lang="en-US" sz="13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2. If the light sensor detects a darkish color, program the robot to turn in the opposite direction. </a:t>
            </a:r>
          </a:p>
          <a:p>
            <a:pPr indent="0">
              <a:buClrTx/>
              <a:buNone/>
            </a:pPr>
            <a:r>
              <a:rPr lang="en-US" sz="13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With this technique, a robot can be made to follow the edge of a line.</a:t>
            </a:r>
          </a:p>
        </p:txBody>
      </p:sp>
      <p:pic>
        <p:nvPicPr>
          <p:cNvPr id="4" name="Google Shape;64;p14">
            <a:extLst>
              <a:ext uri="{FF2B5EF4-FFF2-40B4-BE49-F238E27FC236}">
                <a16:creationId xmlns:a16="http://schemas.microsoft.com/office/drawing/2014/main" id="{0550635C-8840-5545-A3C8-EFF93F48A26D}"/>
              </a:ext>
            </a:extLst>
          </p:cNvPr>
          <p:cNvPicPr preferRelativeResize="0"/>
          <p:nvPr/>
        </p:nvPicPr>
        <p:blipFill>
          <a:blip r:embed="rId2">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2833431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Line-Follower Challenge</a:t>
            </a:r>
            <a:endParaRPr lang="en-US" dirty="0"/>
          </a:p>
        </p:txBody>
      </p:sp>
      <p:sp>
        <p:nvSpPr>
          <p:cNvPr id="3" name="Text Placeholder 2">
            <a:extLst>
              <a:ext uri="{FF2B5EF4-FFF2-40B4-BE49-F238E27FC236}">
                <a16:creationId xmlns:a16="http://schemas.microsoft.com/office/drawing/2014/main" id="{E1B3BFCE-62C5-5349-B759-DEC1FFB06989}"/>
              </a:ext>
            </a:extLst>
          </p:cNvPr>
          <p:cNvSpPr>
            <a:spLocks noGrp="1"/>
          </p:cNvSpPr>
          <p:nvPr>
            <p:ph type="body" idx="1"/>
          </p:nvPr>
        </p:nvSpPr>
        <p:spPr>
          <a:xfrm>
            <a:off x="311700" y="1152475"/>
            <a:ext cx="5320615" cy="3416400"/>
          </a:xfrm>
        </p:spPr>
        <p:txBody>
          <a:bodyPr/>
          <a:lstStyle/>
          <a:p>
            <a:pPr marL="0" indent="0">
              <a:spcAft>
                <a:spcPts val="600"/>
              </a:spcAft>
              <a:buNone/>
            </a:pPr>
            <a:r>
              <a:rPr lang="en-US" b="1" dirty="0">
                <a:solidFill>
                  <a:srgbClr val="9FCC3B"/>
                </a:solidFill>
                <a:latin typeface="Open Sans" panose="020B0606030504020204" pitchFamily="34" charset="0"/>
                <a:ea typeface="Open Sans" panose="020B0606030504020204" pitchFamily="34" charset="0"/>
                <a:cs typeface="Open Sans" panose="020B0606030504020204" pitchFamily="34" charset="0"/>
              </a:rPr>
              <a:t>To have the robot follow a black line.</a:t>
            </a:r>
          </a:p>
          <a:p>
            <a:pPr>
              <a:spcAft>
                <a:spcPts val="600"/>
              </a:spcAft>
              <a:buFont typeface="Wingdings" pitchFamily="2" charset="2"/>
              <a:buChar char="§"/>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First, let’s review how</a:t>
            </a:r>
            <a:b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the </a:t>
            </a:r>
            <a:r>
              <a:rPr lang="en-US" b="1" dirty="0">
                <a:solidFill>
                  <a:srgbClr val="8D64AA"/>
                </a:solidFill>
                <a:latin typeface="Open Sans" panose="020B0606030504020204" pitchFamily="34" charset="0"/>
                <a:ea typeface="Open Sans" panose="020B0606030504020204" pitchFamily="34" charset="0"/>
                <a:cs typeface="Open Sans" panose="020B0606030504020204" pitchFamily="34" charset="0"/>
              </a:rPr>
              <a:t>light sensor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works.</a:t>
            </a:r>
          </a:p>
          <a:p>
            <a:pPr>
              <a:spcAft>
                <a:spcPts val="600"/>
              </a:spcAft>
              <a:buFont typeface="Wingdings" pitchFamily="2" charset="2"/>
              <a:buChar char="§"/>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Then attach a light sensor </a:t>
            </a:r>
            <a:b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using the instructions in the </a:t>
            </a:r>
            <a:b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LEGO base set manual. </a:t>
            </a:r>
          </a:p>
          <a:p>
            <a:pPr>
              <a:spcAft>
                <a:spcPts val="600"/>
              </a:spcAft>
              <a:buFont typeface="Wingdings" pitchFamily="2" charset="2"/>
              <a:buChar char="§"/>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Then, create a program that uses the light sensor to make it follow the black line.</a:t>
            </a:r>
          </a:p>
        </p:txBody>
      </p:sp>
      <p:pic>
        <p:nvPicPr>
          <p:cNvPr id="4" name="Google Shape;64;p14">
            <a:extLst>
              <a:ext uri="{FF2B5EF4-FFF2-40B4-BE49-F238E27FC236}">
                <a16:creationId xmlns:a16="http://schemas.microsoft.com/office/drawing/2014/main" id="{0550635C-8840-5545-A3C8-EFF93F48A26D}"/>
              </a:ext>
            </a:extLst>
          </p:cNvPr>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6" name="Title 3">
            <a:extLst>
              <a:ext uri="{FF2B5EF4-FFF2-40B4-BE49-F238E27FC236}">
                <a16:creationId xmlns:a16="http://schemas.microsoft.com/office/drawing/2014/main" id="{521EDAED-D0B5-9A42-813C-D20873D94163}"/>
              </a:ext>
            </a:extLst>
          </p:cNvPr>
          <p:cNvSpPr txBox="1">
            <a:spLocks/>
          </p:cNvSpPr>
          <p:nvPr/>
        </p:nvSpPr>
        <p:spPr>
          <a:xfrm>
            <a:off x="6731541" y="731375"/>
            <a:ext cx="1771270" cy="479425"/>
          </a:xfrm>
          <a:prstGeom prst="rect">
            <a:avLst/>
          </a:prstGeom>
        </p:spPr>
        <p:txBody>
          <a:bodyPr anchor="b">
            <a:noAutofit/>
          </a:bodyPr>
          <a:lstStyle>
            <a:lvl1pPr algn="l" rtl="0" eaLnBrk="0" fontAlgn="base" hangingPunct="0">
              <a:spcBef>
                <a:spcPct val="0"/>
              </a:spcBef>
              <a:spcAft>
                <a:spcPct val="0"/>
              </a:spcAft>
              <a:defRPr sz="4400" b="1" kern="1200" cap="none" baseline="0">
                <a:solidFill>
                  <a:schemeClr val="tx2"/>
                </a:solidFill>
                <a:latin typeface="Calibri" panose="020F0502020204030204" pitchFamily="34" charset="0"/>
                <a:ea typeface="ＭＳ Ｐゴシック" charset="0"/>
                <a:cs typeface="Calibri" panose="020F0502020204030204" pitchFamily="34" charset="0"/>
              </a:defRPr>
            </a:lvl1pPr>
            <a:lvl2pPr algn="l" rtl="0" eaLnBrk="0" fontAlgn="base" hangingPunct="0">
              <a:spcBef>
                <a:spcPct val="0"/>
              </a:spcBef>
              <a:spcAft>
                <a:spcPct val="0"/>
              </a:spcAft>
              <a:defRPr sz="3000">
                <a:solidFill>
                  <a:schemeClr val="tx2"/>
                </a:solidFill>
                <a:latin typeface="Century Schoolbook" pitchFamily="18" charset="0"/>
                <a:ea typeface="ＭＳ Ｐゴシック" charset="0"/>
                <a:cs typeface="ＭＳ Ｐゴシック" charset="0"/>
              </a:defRPr>
            </a:lvl2pPr>
            <a:lvl3pPr algn="l" rtl="0" eaLnBrk="0" fontAlgn="base" hangingPunct="0">
              <a:spcBef>
                <a:spcPct val="0"/>
              </a:spcBef>
              <a:spcAft>
                <a:spcPct val="0"/>
              </a:spcAft>
              <a:defRPr sz="3000">
                <a:solidFill>
                  <a:schemeClr val="tx2"/>
                </a:solidFill>
                <a:latin typeface="Century Schoolbook" pitchFamily="18" charset="0"/>
                <a:ea typeface="ＭＳ Ｐゴシック" charset="0"/>
                <a:cs typeface="ＭＳ Ｐゴシック" charset="0"/>
              </a:defRPr>
            </a:lvl3pPr>
            <a:lvl4pPr algn="l" rtl="0" eaLnBrk="0" fontAlgn="base" hangingPunct="0">
              <a:spcBef>
                <a:spcPct val="0"/>
              </a:spcBef>
              <a:spcAft>
                <a:spcPct val="0"/>
              </a:spcAft>
              <a:defRPr sz="3000">
                <a:solidFill>
                  <a:schemeClr val="tx2"/>
                </a:solidFill>
                <a:latin typeface="Century Schoolbook" pitchFamily="18" charset="0"/>
                <a:ea typeface="ＭＳ Ｐゴシック" charset="0"/>
                <a:cs typeface="ＭＳ Ｐゴシック" charset="0"/>
              </a:defRPr>
            </a:lvl4pPr>
            <a:lvl5pPr algn="l" rtl="0" eaLnBrk="0" fontAlgn="base" hangingPunct="0">
              <a:spcBef>
                <a:spcPct val="0"/>
              </a:spcBef>
              <a:spcAft>
                <a:spcPct val="0"/>
              </a:spcAft>
              <a:defRPr sz="3000">
                <a:solidFill>
                  <a:schemeClr val="tx2"/>
                </a:solidFill>
                <a:latin typeface="Century Schoolbook" pitchFamily="18" charset="0"/>
                <a:ea typeface="ＭＳ Ｐゴシック" charset="0"/>
                <a:cs typeface="ＭＳ Ｐゴシック"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defTabSz="914400">
              <a:defRPr/>
            </a:pPr>
            <a:r>
              <a:rPr lang="en-US" sz="2200" dirty="0">
                <a:solidFill>
                  <a:srgbClr val="F8A81B"/>
                </a:solidFill>
                <a:latin typeface="Open Sans" panose="020B0606030504020204" pitchFamily="34" charset="0"/>
                <a:ea typeface="Open Sans" panose="020B0606030504020204" pitchFamily="34" charset="0"/>
                <a:cs typeface="Open Sans" panose="020B0606030504020204" pitchFamily="34" charset="0"/>
              </a:rPr>
              <a:t>60 minutes</a:t>
            </a:r>
          </a:p>
        </p:txBody>
      </p:sp>
      <p:pic>
        <p:nvPicPr>
          <p:cNvPr id="7" name="Picture 6">
            <a:extLst>
              <a:ext uri="{FF2B5EF4-FFF2-40B4-BE49-F238E27FC236}">
                <a16:creationId xmlns:a16="http://schemas.microsoft.com/office/drawing/2014/main" id="{909576B3-6B00-4144-9980-CA8C1D31505B}"/>
              </a:ext>
            </a:extLst>
          </p:cNvPr>
          <p:cNvPicPr>
            <a:picLocks noChangeAspect="1"/>
          </p:cNvPicPr>
          <p:nvPr/>
        </p:nvPicPr>
        <p:blipFill>
          <a:blip r:embed="rId4"/>
          <a:stretch>
            <a:fillRect/>
          </a:stretch>
        </p:blipFill>
        <p:spPr>
          <a:xfrm>
            <a:off x="6392693" y="1827403"/>
            <a:ext cx="1524000" cy="2066544"/>
          </a:xfrm>
          <a:prstGeom prst="rect">
            <a:avLst/>
          </a:prstGeom>
        </p:spPr>
      </p:pic>
    </p:spTree>
    <p:extLst>
      <p:ext uri="{BB962C8B-B14F-4D97-AF65-F5344CB8AC3E}">
        <p14:creationId xmlns:p14="http://schemas.microsoft.com/office/powerpoint/2010/main" val="3647428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Understanding the light sensor</a:t>
            </a:r>
            <a:endParaRPr lang="en-US" dirty="0"/>
          </a:p>
        </p:txBody>
      </p:sp>
      <p:pic>
        <p:nvPicPr>
          <p:cNvPr id="4" name="Google Shape;64;p14">
            <a:extLst>
              <a:ext uri="{FF2B5EF4-FFF2-40B4-BE49-F238E27FC236}">
                <a16:creationId xmlns:a16="http://schemas.microsoft.com/office/drawing/2014/main" id="{0550635C-8840-5545-A3C8-EFF93F48A26D}"/>
              </a:ext>
            </a:extLst>
          </p:cNvPr>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9" name="Title 1">
            <a:extLst>
              <a:ext uri="{FF2B5EF4-FFF2-40B4-BE49-F238E27FC236}">
                <a16:creationId xmlns:a16="http://schemas.microsoft.com/office/drawing/2014/main" id="{36410C2A-C6E5-364D-BCBA-72B580BBE509}"/>
              </a:ext>
            </a:extLst>
          </p:cNvPr>
          <p:cNvSpPr txBox="1">
            <a:spLocks/>
          </p:cNvSpPr>
          <p:nvPr/>
        </p:nvSpPr>
        <p:spPr>
          <a:xfrm>
            <a:off x="311700" y="1365014"/>
            <a:ext cx="2525949" cy="365760"/>
          </a:xfrm>
          <a:prstGeom prst="rect">
            <a:avLst/>
          </a:prstGeom>
        </p:spPr>
        <p:txBody>
          <a:bodyPr vert="horz" anchor="b">
            <a:noAutofit/>
          </a:bodyPr>
          <a:lstStyle>
            <a:lvl1pPr algn="l" rtl="0" eaLnBrk="0" fontAlgn="base" hangingPunct="0">
              <a:spcBef>
                <a:spcPct val="0"/>
              </a:spcBef>
              <a:spcAft>
                <a:spcPct val="0"/>
              </a:spcAft>
              <a:defRPr sz="4400" b="1" kern="1200" cap="none" baseline="0">
                <a:solidFill>
                  <a:srgbClr val="FF0000"/>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defTabSz="914400" eaLnBrk="1" fontAlgn="auto" hangingPunct="1">
              <a:spcAft>
                <a:spcPts val="0"/>
              </a:spcAft>
              <a:defRPr/>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top: </a:t>
            </a:r>
            <a:r>
              <a:rPr lang="en-US" sz="1400" dirty="0">
                <a:solidFill>
                  <a:srgbClr val="8D64AA"/>
                </a:solidFill>
                <a:latin typeface="Open Sans" panose="020B0606030504020204" pitchFamily="34" charset="0"/>
                <a:ea typeface="Open Sans" panose="020B0606030504020204" pitchFamily="34" charset="0"/>
                <a:cs typeface="Open Sans" panose="020B0606030504020204" pitchFamily="34" charset="0"/>
              </a:rPr>
              <a:t>light sensor</a:t>
            </a:r>
          </a:p>
        </p:txBody>
      </p:sp>
      <p:sp>
        <p:nvSpPr>
          <p:cNvPr id="10" name="Title 1">
            <a:extLst>
              <a:ext uri="{FF2B5EF4-FFF2-40B4-BE49-F238E27FC236}">
                <a16:creationId xmlns:a16="http://schemas.microsoft.com/office/drawing/2014/main" id="{02C6ABBA-8A61-E54C-976D-ED9F907A02A3}"/>
              </a:ext>
            </a:extLst>
          </p:cNvPr>
          <p:cNvSpPr txBox="1">
            <a:spLocks/>
          </p:cNvSpPr>
          <p:nvPr/>
        </p:nvSpPr>
        <p:spPr>
          <a:xfrm>
            <a:off x="307032" y="1755307"/>
            <a:ext cx="4264968" cy="292090"/>
          </a:xfrm>
          <a:prstGeom prst="rect">
            <a:avLst/>
          </a:prstGeom>
        </p:spPr>
        <p:txBody>
          <a:bodyPr vert="horz" anchor="b">
            <a:noAutofit/>
          </a:bodyPr>
          <a:lstStyle>
            <a:lvl1pPr algn="l" rtl="0" eaLnBrk="0" fontAlgn="base" hangingPunct="0">
              <a:spcBef>
                <a:spcPct val="0"/>
              </a:spcBef>
              <a:spcAft>
                <a:spcPct val="0"/>
              </a:spcAft>
              <a:defRPr sz="4400" b="1" kern="1200" cap="none" baseline="0">
                <a:solidFill>
                  <a:srgbClr val="FF0000"/>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defTabSz="914400" eaLnBrk="1" fontAlgn="auto" hangingPunct="1">
              <a:spcAft>
                <a:spcPts val="0"/>
              </a:spcAft>
              <a:defRPr/>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bottom: </a:t>
            </a:r>
            <a:r>
              <a:rPr lang="en-US" sz="1400" dirty="0">
                <a:solidFill>
                  <a:srgbClr val="8D64AA"/>
                </a:solidFill>
                <a:latin typeface="Open Sans" panose="020B0606030504020204" pitchFamily="34" charset="0"/>
                <a:ea typeface="Open Sans" panose="020B0606030504020204" pitchFamily="34" charset="0"/>
                <a:cs typeface="Open Sans" panose="020B0606030504020204" pitchFamily="34" charset="0"/>
              </a:rPr>
              <a:t>lamp (sends out light)</a:t>
            </a:r>
          </a:p>
        </p:txBody>
      </p:sp>
      <p:sp>
        <p:nvSpPr>
          <p:cNvPr id="12" name="Rectangle 11">
            <a:extLst>
              <a:ext uri="{FF2B5EF4-FFF2-40B4-BE49-F238E27FC236}">
                <a16:creationId xmlns:a16="http://schemas.microsoft.com/office/drawing/2014/main" id="{3ADDF72B-2965-694E-B406-CF99D6137C66}"/>
              </a:ext>
            </a:extLst>
          </p:cNvPr>
          <p:cNvSpPr/>
          <p:nvPr/>
        </p:nvSpPr>
        <p:spPr>
          <a:xfrm>
            <a:off x="311700" y="1117874"/>
            <a:ext cx="2904962" cy="338554"/>
          </a:xfrm>
          <a:prstGeom prst="rect">
            <a:avLst/>
          </a:prstGeom>
        </p:spPr>
        <p:txBody>
          <a:bodyPr wrap="none">
            <a:spAutoFit/>
          </a:bodyPr>
          <a:lstStyle/>
          <a:p>
            <a:pPr marL="0" indent="0">
              <a:spcAft>
                <a:spcPts val="600"/>
              </a:spcAft>
              <a:buNone/>
            </a:pPr>
            <a:r>
              <a:rPr lang="en-US" sz="1600" b="1" dirty="0">
                <a:solidFill>
                  <a:srgbClr val="F8A81B"/>
                </a:solidFill>
                <a:latin typeface="Open Sans" panose="020B0606030504020204" pitchFamily="34" charset="0"/>
                <a:ea typeface="Open Sans" panose="020B0606030504020204" pitchFamily="34" charset="0"/>
                <a:cs typeface="Open Sans" panose="020B0606030504020204" pitchFamily="34" charset="0"/>
              </a:rPr>
              <a:t>Review: How does it work?</a:t>
            </a:r>
          </a:p>
        </p:txBody>
      </p:sp>
      <p:pic>
        <p:nvPicPr>
          <p:cNvPr id="13" name="Picture 12">
            <a:extLst>
              <a:ext uri="{FF2B5EF4-FFF2-40B4-BE49-F238E27FC236}">
                <a16:creationId xmlns:a16="http://schemas.microsoft.com/office/drawing/2014/main" id="{25D244F7-C9D3-7D44-8961-7A7968F2145F}"/>
              </a:ext>
            </a:extLst>
          </p:cNvPr>
          <p:cNvPicPr>
            <a:picLocks noChangeAspect="1"/>
          </p:cNvPicPr>
          <p:nvPr/>
        </p:nvPicPr>
        <p:blipFill>
          <a:blip r:embed="rId4"/>
          <a:stretch>
            <a:fillRect/>
          </a:stretch>
        </p:blipFill>
        <p:spPr>
          <a:xfrm>
            <a:off x="7024939" y="908772"/>
            <a:ext cx="991910" cy="1345029"/>
          </a:xfrm>
          <a:prstGeom prst="rect">
            <a:avLst/>
          </a:prstGeom>
        </p:spPr>
      </p:pic>
      <p:cxnSp>
        <p:nvCxnSpPr>
          <p:cNvPr id="14" name="Straight Arrow Connector 13">
            <a:extLst>
              <a:ext uri="{FF2B5EF4-FFF2-40B4-BE49-F238E27FC236}">
                <a16:creationId xmlns:a16="http://schemas.microsoft.com/office/drawing/2014/main" id="{F8BC9510-A2F1-CD4E-A0E4-CC7BE465E289}"/>
              </a:ext>
            </a:extLst>
          </p:cNvPr>
          <p:cNvCxnSpPr>
            <a:cxnSpLocks/>
          </p:cNvCxnSpPr>
          <p:nvPr/>
        </p:nvCxnSpPr>
        <p:spPr>
          <a:xfrm flipV="1">
            <a:off x="2324911" y="1617059"/>
            <a:ext cx="2772383" cy="10725"/>
          </a:xfrm>
          <a:prstGeom prst="straightConnector1">
            <a:avLst/>
          </a:prstGeom>
          <a:ln w="28575">
            <a:solidFill>
              <a:srgbClr val="8D64AA"/>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E9A5D47-7B4B-794F-A51C-AC4FD1A9D3E0}"/>
              </a:ext>
            </a:extLst>
          </p:cNvPr>
          <p:cNvCxnSpPr>
            <a:cxnSpLocks/>
          </p:cNvCxnSpPr>
          <p:nvPr/>
        </p:nvCxnSpPr>
        <p:spPr>
          <a:xfrm flipV="1">
            <a:off x="3536645" y="1943422"/>
            <a:ext cx="1910844" cy="7394"/>
          </a:xfrm>
          <a:prstGeom prst="straightConnector1">
            <a:avLst/>
          </a:prstGeom>
          <a:ln w="28575">
            <a:solidFill>
              <a:srgbClr val="8D64AA"/>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E9C26797-6072-334D-BE50-EC93A77DEF3F}"/>
              </a:ext>
            </a:extLst>
          </p:cNvPr>
          <p:cNvSpPr/>
          <p:nvPr/>
        </p:nvSpPr>
        <p:spPr>
          <a:xfrm>
            <a:off x="307031" y="2242181"/>
            <a:ext cx="5403105" cy="1308050"/>
          </a:xfrm>
          <a:prstGeom prst="rect">
            <a:avLst/>
          </a:prstGeom>
        </p:spPr>
        <p:txBody>
          <a:bodyPr wrap="square">
            <a:spAutoFit/>
          </a:bodyPr>
          <a:lstStyle/>
          <a:p>
            <a:r>
              <a:rPr lang="en-US" sz="1800" b="1" dirty="0">
                <a:solidFill>
                  <a:srgbClr val="F8A81B"/>
                </a:solidFill>
                <a:latin typeface="Calibri" panose="020F0502020204030204" pitchFamily="34" charset="0"/>
              </a:rPr>
              <a:t>Do this: </a:t>
            </a:r>
          </a:p>
          <a:p>
            <a:pPr marL="285750" indent="-285750">
              <a:spcAft>
                <a:spcPts val="600"/>
              </a:spcAft>
              <a:buClr>
                <a:srgbClr val="9FCC3B"/>
              </a:buClr>
              <a:buFont typeface="Wingdings" pitchFamily="2" charset="2"/>
              <a:buChar char="§"/>
            </a:pPr>
            <a:r>
              <a:rPr lang="en-US" b="1" dirty="0">
                <a:latin typeface="Calibri" panose="020F0502020204030204" pitchFamily="34" charset="0"/>
              </a:rPr>
              <a:t>Connect the light sensor to the appropriate port on the NXT intelligent brick.</a:t>
            </a:r>
          </a:p>
          <a:p>
            <a:pPr marL="285750" indent="-285750">
              <a:spcAft>
                <a:spcPts val="600"/>
              </a:spcAft>
              <a:buClr>
                <a:srgbClr val="9FCC3B"/>
              </a:buClr>
              <a:buFont typeface="Wingdings" pitchFamily="2" charset="2"/>
              <a:buChar char="§"/>
            </a:pPr>
            <a:r>
              <a:rPr lang="en-US" b="1" dirty="0">
                <a:latin typeface="Calibri" panose="020F0502020204030204" pitchFamily="34" charset="0"/>
              </a:rPr>
              <a:t>Use the TRY ME option to detect the different light reflectiveness for each surface.</a:t>
            </a:r>
          </a:p>
        </p:txBody>
      </p:sp>
      <p:sp>
        <p:nvSpPr>
          <p:cNvPr id="22" name="Rectangle 21">
            <a:extLst>
              <a:ext uri="{FF2B5EF4-FFF2-40B4-BE49-F238E27FC236}">
                <a16:creationId xmlns:a16="http://schemas.microsoft.com/office/drawing/2014/main" id="{0EF4693A-1B12-1844-8061-E01ABF73DB21}"/>
              </a:ext>
            </a:extLst>
          </p:cNvPr>
          <p:cNvSpPr/>
          <p:nvPr/>
        </p:nvSpPr>
        <p:spPr>
          <a:xfrm>
            <a:off x="307030" y="3589625"/>
            <a:ext cx="8331131" cy="877163"/>
          </a:xfrm>
          <a:prstGeom prst="rect">
            <a:avLst/>
          </a:prstGeom>
        </p:spPr>
        <p:txBody>
          <a:bodyPr wrap="square">
            <a:spAutoFit/>
          </a:bodyPr>
          <a:lstStyle/>
          <a:p>
            <a:r>
              <a:rPr lang="en-US" sz="1800" b="1" dirty="0">
                <a:solidFill>
                  <a:srgbClr val="F8A81B"/>
                </a:solidFill>
                <a:latin typeface="Calibri" panose="020F0502020204030204" pitchFamily="34" charset="0"/>
              </a:rPr>
              <a:t>Questions:</a:t>
            </a:r>
          </a:p>
          <a:p>
            <a:pPr marL="285750" indent="-285750">
              <a:spcAft>
                <a:spcPts val="600"/>
              </a:spcAft>
              <a:buClr>
                <a:srgbClr val="9FCC3B"/>
              </a:buClr>
              <a:buFont typeface="Wingdings" pitchFamily="2" charset="2"/>
              <a:buChar char="§"/>
            </a:pPr>
            <a:r>
              <a:rPr lang="en-US" b="1" dirty="0">
                <a:latin typeface="Calibri" panose="020F0502020204030204" pitchFamily="34" charset="0"/>
              </a:rPr>
              <a:t>What is the connection between color and light reflectivity?  </a:t>
            </a:r>
          </a:p>
          <a:p>
            <a:pPr marL="285750" indent="-285750">
              <a:spcAft>
                <a:spcPts val="600"/>
              </a:spcAft>
              <a:buClr>
                <a:srgbClr val="9FCC3B"/>
              </a:buClr>
              <a:buFont typeface="Wingdings" pitchFamily="2" charset="2"/>
              <a:buChar char="§"/>
            </a:pPr>
            <a:r>
              <a:rPr lang="en-US" b="1" dirty="0">
                <a:latin typeface="Calibri" panose="020F0502020204030204" pitchFamily="34" charset="0"/>
              </a:rPr>
              <a:t>How would you use this information to program a solution to the line-follower challenge?</a:t>
            </a:r>
          </a:p>
        </p:txBody>
      </p:sp>
      <p:pic>
        <p:nvPicPr>
          <p:cNvPr id="23" name="Picture 22">
            <a:extLst>
              <a:ext uri="{FF2B5EF4-FFF2-40B4-BE49-F238E27FC236}">
                <a16:creationId xmlns:a16="http://schemas.microsoft.com/office/drawing/2014/main" id="{84DD6C59-54AF-164E-9E40-DDB22087E257}"/>
              </a:ext>
            </a:extLst>
          </p:cNvPr>
          <p:cNvPicPr>
            <a:picLocks noChangeAspect="1"/>
          </p:cNvPicPr>
          <p:nvPr/>
        </p:nvPicPr>
        <p:blipFill>
          <a:blip r:embed="rId5"/>
          <a:stretch>
            <a:fillRect/>
          </a:stretch>
        </p:blipFill>
        <p:spPr>
          <a:xfrm>
            <a:off x="5771332" y="2477057"/>
            <a:ext cx="1021090" cy="1347729"/>
          </a:xfrm>
          <a:prstGeom prst="rect">
            <a:avLst/>
          </a:prstGeom>
        </p:spPr>
      </p:pic>
    </p:spTree>
    <p:extLst>
      <p:ext uri="{BB962C8B-B14F-4D97-AF65-F5344CB8AC3E}">
        <p14:creationId xmlns:p14="http://schemas.microsoft.com/office/powerpoint/2010/main" val="3524904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Understanding the light sensor</a:t>
            </a:r>
            <a:endParaRPr lang="en-US" dirty="0"/>
          </a:p>
        </p:txBody>
      </p:sp>
      <p:pic>
        <p:nvPicPr>
          <p:cNvPr id="4" name="Google Shape;64;p14">
            <a:extLst>
              <a:ext uri="{FF2B5EF4-FFF2-40B4-BE49-F238E27FC236}">
                <a16:creationId xmlns:a16="http://schemas.microsoft.com/office/drawing/2014/main" id="{0550635C-8840-5545-A3C8-EFF93F48A26D}"/>
              </a:ext>
            </a:extLst>
          </p:cNvPr>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12" name="Rectangle 11">
            <a:extLst>
              <a:ext uri="{FF2B5EF4-FFF2-40B4-BE49-F238E27FC236}">
                <a16:creationId xmlns:a16="http://schemas.microsoft.com/office/drawing/2014/main" id="{3ADDF72B-2965-694E-B406-CF99D6137C66}"/>
              </a:ext>
            </a:extLst>
          </p:cNvPr>
          <p:cNvSpPr/>
          <p:nvPr/>
        </p:nvSpPr>
        <p:spPr>
          <a:xfrm>
            <a:off x="311700" y="1094422"/>
            <a:ext cx="8520600" cy="846386"/>
          </a:xfrm>
          <a:prstGeom prst="rect">
            <a:avLst/>
          </a:prstGeom>
        </p:spPr>
        <p:txBody>
          <a:bodyPr wrap="square">
            <a:spAutoFit/>
          </a:bodyPr>
          <a:lstStyle/>
          <a:p>
            <a:pPr marL="0" indent="0">
              <a:spcAft>
                <a:spcPts val="600"/>
              </a:spcAft>
              <a:buNone/>
            </a:pPr>
            <a:r>
              <a:rPr lang="en-US" sz="1600" b="1" dirty="0">
                <a:solidFill>
                  <a:srgbClr val="F8A81B"/>
                </a:solidFill>
                <a:latin typeface="Open Sans" panose="020B0606030504020204" pitchFamily="34" charset="0"/>
                <a:ea typeface="Open Sans" panose="020B0606030504020204" pitchFamily="34" charset="0"/>
                <a:cs typeface="Open Sans" panose="020B0606030504020204" pitchFamily="34" charset="0"/>
              </a:rPr>
              <a:t>Review: How does it work?</a:t>
            </a:r>
          </a:p>
          <a:p>
            <a:pPr>
              <a:spcAft>
                <a:spcPts val="600"/>
              </a:spcAft>
            </a:pPr>
            <a:r>
              <a:rPr lang="en-US" b="1" dirty="0">
                <a:latin typeface="Calibri" panose="020F0502020204030204" pitchFamily="34" charset="0"/>
                <a:cs typeface="Times New Roman" pitchFamily="18" charset="0"/>
              </a:rPr>
              <a:t>With the sensor attached to the LEGO brick, use the VIEW command to go to the light sensor. Notice that in the </a:t>
            </a:r>
            <a:r>
              <a:rPr lang="en-US" b="1" dirty="0">
                <a:solidFill>
                  <a:srgbClr val="F8A81B"/>
                </a:solidFill>
                <a:latin typeface="Calibri" panose="020F0502020204030204" pitchFamily="34" charset="0"/>
                <a:cs typeface="Times New Roman" pitchFamily="18" charset="0"/>
              </a:rPr>
              <a:t>“reflected light” mode</a:t>
            </a:r>
            <a:r>
              <a:rPr lang="en-US" b="1" dirty="0">
                <a:latin typeface="Calibri" panose="020F0502020204030204" pitchFamily="34" charset="0"/>
                <a:cs typeface="Times New Roman" pitchFamily="18" charset="0"/>
              </a:rPr>
              <a:t>, the sensor’s flood light or lamp (the bottom bulb) is turned on. </a:t>
            </a:r>
          </a:p>
        </p:txBody>
      </p:sp>
      <p:pic>
        <p:nvPicPr>
          <p:cNvPr id="15" name="Picture 2">
            <a:extLst>
              <a:ext uri="{FF2B5EF4-FFF2-40B4-BE49-F238E27FC236}">
                <a16:creationId xmlns:a16="http://schemas.microsoft.com/office/drawing/2014/main" id="{19BACC54-C68B-5D4A-984D-BF547822A68F}"/>
              </a:ext>
            </a:extLst>
          </p:cNvPr>
          <p:cNvPicPr>
            <a:picLocks noChangeAspect="1" noChangeArrowheads="1"/>
          </p:cNvPicPr>
          <p:nvPr/>
        </p:nvPicPr>
        <p:blipFill>
          <a:blip r:embed="rId4"/>
          <a:stretch>
            <a:fillRect/>
          </a:stretch>
        </p:blipFill>
        <p:spPr bwMode="auto">
          <a:xfrm>
            <a:off x="1463737" y="1953059"/>
            <a:ext cx="6216521" cy="2096019"/>
          </a:xfrm>
          <a:prstGeom prst="rect">
            <a:avLst/>
          </a:prstGeom>
          <a:noFill/>
          <a:ln w="9525">
            <a:noFill/>
            <a:miter lim="800000"/>
            <a:headEnd/>
            <a:tailEnd/>
          </a:ln>
        </p:spPr>
      </p:pic>
      <p:sp>
        <p:nvSpPr>
          <p:cNvPr id="3" name="Rectangle 2">
            <a:extLst>
              <a:ext uri="{FF2B5EF4-FFF2-40B4-BE49-F238E27FC236}">
                <a16:creationId xmlns:a16="http://schemas.microsoft.com/office/drawing/2014/main" id="{0FD6AF25-E51D-694E-B67E-1D43C103101F}"/>
              </a:ext>
            </a:extLst>
          </p:cNvPr>
          <p:cNvSpPr/>
          <p:nvPr/>
        </p:nvSpPr>
        <p:spPr>
          <a:xfrm>
            <a:off x="311699" y="4049078"/>
            <a:ext cx="8520599" cy="523220"/>
          </a:xfrm>
          <a:prstGeom prst="rect">
            <a:avLst/>
          </a:prstGeom>
        </p:spPr>
        <p:txBody>
          <a:bodyPr wrap="square">
            <a:spAutoFit/>
          </a:bodyPr>
          <a:lstStyle/>
          <a:p>
            <a:pPr marL="342900" indent="-342900">
              <a:buFont typeface="Wingdings" pitchFamily="2" charset="2"/>
              <a:buChar char="§"/>
            </a:pPr>
            <a:r>
              <a:rPr lang="en-US" b="1" dirty="0">
                <a:solidFill>
                  <a:srgbClr val="F8A81B"/>
                </a:solidFill>
                <a:latin typeface="Calibri" panose="020F0502020204030204" pitchFamily="34" charset="0"/>
                <a:cs typeface="Times New Roman" pitchFamily="18" charset="0"/>
              </a:rPr>
              <a:t>Higher numbers </a:t>
            </a:r>
            <a:r>
              <a:rPr lang="en-US" b="1" dirty="0">
                <a:latin typeface="Calibri" panose="020F0502020204030204" pitchFamily="34" charset="0"/>
                <a:cs typeface="Times New Roman" pitchFamily="18" charset="0"/>
              </a:rPr>
              <a:t>indicate BRIGHTER light (as a percentage of light that the maximum the sensor can read)</a:t>
            </a:r>
          </a:p>
          <a:p>
            <a:pPr marL="342900" indent="-342900">
              <a:buFont typeface="Wingdings" pitchFamily="2" charset="2"/>
              <a:buChar char="§"/>
            </a:pPr>
            <a:r>
              <a:rPr lang="en-US" b="1" dirty="0">
                <a:solidFill>
                  <a:srgbClr val="F8A81B"/>
                </a:solidFill>
                <a:latin typeface="Calibri" panose="020F0502020204030204" pitchFamily="34" charset="0"/>
                <a:cs typeface="Times New Roman" pitchFamily="18" charset="0"/>
              </a:rPr>
              <a:t>Lower numbers </a:t>
            </a:r>
            <a:r>
              <a:rPr lang="en-US" b="1" dirty="0">
                <a:latin typeface="Calibri" panose="020F0502020204030204" pitchFamily="34" charset="0"/>
                <a:cs typeface="Times New Roman" pitchFamily="18" charset="0"/>
              </a:rPr>
              <a:t>indicate a lower brightness of light.</a:t>
            </a:r>
            <a:endParaRPr lang="en-US" b="1" dirty="0">
              <a:latin typeface="Calibri" panose="020F0502020204030204" pitchFamily="34" charset="0"/>
            </a:endParaRPr>
          </a:p>
        </p:txBody>
      </p:sp>
    </p:spTree>
    <p:extLst>
      <p:ext uri="{BB962C8B-B14F-4D97-AF65-F5344CB8AC3E}">
        <p14:creationId xmlns:p14="http://schemas.microsoft.com/office/powerpoint/2010/main" val="3886915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Line-Follower Activity</a:t>
            </a:r>
            <a:endParaRPr lang="en-US" dirty="0"/>
          </a:p>
        </p:txBody>
      </p:sp>
      <p:sp>
        <p:nvSpPr>
          <p:cNvPr id="3" name="Text Placeholder 2">
            <a:extLst>
              <a:ext uri="{FF2B5EF4-FFF2-40B4-BE49-F238E27FC236}">
                <a16:creationId xmlns:a16="http://schemas.microsoft.com/office/drawing/2014/main" id="{E1B3BFCE-62C5-5349-B759-DEC1FFB06989}"/>
              </a:ext>
            </a:extLst>
          </p:cNvPr>
          <p:cNvSpPr>
            <a:spLocks noGrp="1"/>
          </p:cNvSpPr>
          <p:nvPr>
            <p:ph type="body" idx="1"/>
          </p:nvPr>
        </p:nvSpPr>
        <p:spPr>
          <a:xfrm>
            <a:off x="311700" y="1152475"/>
            <a:ext cx="8326462" cy="3416400"/>
          </a:xfrm>
        </p:spPr>
        <p:txBody>
          <a:bodyPr/>
          <a:lstStyle/>
          <a:p>
            <a:pPr>
              <a:spcAft>
                <a:spcPts val="600"/>
              </a:spcAft>
              <a:buClr>
                <a:srgbClr val="F8A81B"/>
              </a:buClr>
              <a:buSzPct val="100000"/>
              <a:buFont typeface="Wingdings" pitchFamily="2" charset="2"/>
              <a:buChar char="§"/>
            </a:pPr>
            <a:r>
              <a:rPr lang="en-US" b="1" dirty="0">
                <a:solidFill>
                  <a:schemeClr val="tx1"/>
                </a:solidFill>
                <a:latin typeface="Calibri" panose="020F0502020204030204" pitchFamily="34" charset="0"/>
              </a:rPr>
              <a:t>Clear a </a:t>
            </a:r>
            <a:r>
              <a:rPr lang="en-US" b="1" dirty="0">
                <a:solidFill>
                  <a:srgbClr val="F8A81B"/>
                </a:solidFill>
                <a:latin typeface="Calibri" panose="020F0502020204030204" pitchFamily="34" charset="0"/>
              </a:rPr>
              <a:t>space on a smooth floor </a:t>
            </a:r>
            <a:r>
              <a:rPr lang="en-US" b="1" dirty="0">
                <a:solidFill>
                  <a:schemeClr val="tx1"/>
                </a:solidFill>
                <a:latin typeface="Calibri" panose="020F0502020204030204" pitchFamily="34" charset="0"/>
              </a:rPr>
              <a:t>where one or more oval-shaped tracks can be placed.  </a:t>
            </a:r>
          </a:p>
          <a:p>
            <a:pPr>
              <a:spcAft>
                <a:spcPts val="600"/>
              </a:spcAft>
              <a:buClr>
                <a:srgbClr val="F8A81B"/>
              </a:buClr>
              <a:buSzPct val="100000"/>
              <a:buFont typeface="Wingdings" pitchFamily="2" charset="2"/>
              <a:buChar char="§"/>
            </a:pPr>
            <a:r>
              <a:rPr lang="en-US" b="1" dirty="0">
                <a:solidFill>
                  <a:schemeClr val="tx1"/>
                </a:solidFill>
                <a:latin typeface="Calibri" panose="020F0502020204030204" pitchFamily="34" charset="0"/>
              </a:rPr>
              <a:t>Choose a floor area that is </a:t>
            </a:r>
            <a:r>
              <a:rPr lang="en-US" b="1" dirty="0">
                <a:solidFill>
                  <a:srgbClr val="8D64AA"/>
                </a:solidFill>
                <a:latin typeface="Calibri" panose="020F0502020204030204" pitchFamily="34" charset="0"/>
              </a:rPr>
              <a:t>light-colored</a:t>
            </a:r>
            <a:r>
              <a:rPr lang="en-US" b="1" dirty="0">
                <a:solidFill>
                  <a:schemeClr val="tx1"/>
                </a:solidFill>
                <a:latin typeface="Calibri" panose="020F0502020204030204" pitchFamily="34" charset="0"/>
              </a:rPr>
              <a:t>, not dark in color. If dark, then put a large sheet of white paper or wooden plywood over the floor to tape onto.</a:t>
            </a:r>
          </a:p>
          <a:p>
            <a:pPr>
              <a:spcAft>
                <a:spcPts val="600"/>
              </a:spcAft>
              <a:buClr>
                <a:srgbClr val="F8A81B"/>
              </a:buClr>
              <a:buSzPct val="100000"/>
              <a:buFont typeface="Wingdings" pitchFamily="2" charset="2"/>
              <a:buChar char="§"/>
            </a:pPr>
            <a:r>
              <a:rPr lang="en-US" b="1" dirty="0">
                <a:solidFill>
                  <a:schemeClr val="tx1"/>
                </a:solidFill>
                <a:latin typeface="Calibri" panose="020F0502020204030204" pitchFamily="34" charset="0"/>
              </a:rPr>
              <a:t>Use </a:t>
            </a:r>
            <a:r>
              <a:rPr lang="en-US" b="1" dirty="0">
                <a:solidFill>
                  <a:srgbClr val="6091BA"/>
                </a:solidFill>
                <a:latin typeface="Calibri" panose="020F0502020204030204" pitchFamily="34" charset="0"/>
              </a:rPr>
              <a:t>~5 feet of black tape </a:t>
            </a:r>
            <a:r>
              <a:rPr lang="en-US" b="1" dirty="0">
                <a:solidFill>
                  <a:schemeClr val="tx1"/>
                </a:solidFill>
                <a:latin typeface="Calibri" panose="020F0502020204030204" pitchFamily="34" charset="0"/>
              </a:rPr>
              <a:t>to</a:t>
            </a:r>
            <a:br>
              <a:rPr lang="en-US" b="1" dirty="0">
                <a:solidFill>
                  <a:schemeClr val="tx1"/>
                </a:solidFill>
                <a:latin typeface="Calibri" panose="020F0502020204030204" pitchFamily="34" charset="0"/>
              </a:rPr>
            </a:br>
            <a:r>
              <a:rPr lang="en-US" b="1" dirty="0">
                <a:solidFill>
                  <a:schemeClr val="tx1"/>
                </a:solidFill>
                <a:latin typeface="Calibri" panose="020F0502020204030204" pitchFamily="34" charset="0"/>
              </a:rPr>
              <a:t>create each oval track; like this </a:t>
            </a:r>
            <a:r>
              <a:rPr lang="en-US" b="1" dirty="0">
                <a:solidFill>
                  <a:schemeClr val="tx1"/>
                </a:solidFill>
                <a:latin typeface="Calibri" panose="020F0502020204030204" pitchFamily="34" charset="0"/>
                <a:sym typeface="Wingdings" panose="05000000000000000000" pitchFamily="2" charset="2"/>
              </a:rPr>
              <a:t></a:t>
            </a:r>
            <a:endParaRPr lang="en-US" b="1" dirty="0">
              <a:solidFill>
                <a:schemeClr val="tx1"/>
              </a:solidFill>
              <a:latin typeface="Calibri" panose="020F0502020204030204" pitchFamily="34" charset="0"/>
            </a:endParaRPr>
          </a:p>
          <a:p>
            <a:pPr>
              <a:spcAft>
                <a:spcPts val="600"/>
              </a:spcAft>
              <a:buClr>
                <a:srgbClr val="F8A81B"/>
              </a:buClr>
              <a:buSzPct val="100000"/>
              <a:buFont typeface="Wingdings" pitchFamily="2" charset="2"/>
              <a:buChar char="§"/>
            </a:pPr>
            <a:r>
              <a:rPr lang="en-US" b="1" dirty="0">
                <a:solidFill>
                  <a:schemeClr val="tx1"/>
                </a:solidFill>
                <a:latin typeface="Calibri" panose="020F0502020204030204" pitchFamily="34" charset="0"/>
              </a:rPr>
              <a:t>To test a line-follower program </a:t>
            </a:r>
            <a:br>
              <a:rPr lang="en-US" b="1" dirty="0">
                <a:solidFill>
                  <a:schemeClr val="tx1"/>
                </a:solidFill>
                <a:latin typeface="Calibri" panose="020F0502020204030204" pitchFamily="34" charset="0"/>
              </a:rPr>
            </a:br>
            <a:r>
              <a:rPr lang="en-US" b="1" dirty="0">
                <a:solidFill>
                  <a:schemeClr val="tx1"/>
                </a:solidFill>
                <a:latin typeface="Calibri" panose="020F0502020204030204" pitchFamily="34" charset="0"/>
              </a:rPr>
              <a:t>design, position the robot’s light </a:t>
            </a:r>
            <a:br>
              <a:rPr lang="en-US" b="1" dirty="0">
                <a:solidFill>
                  <a:schemeClr val="tx1"/>
                </a:solidFill>
                <a:latin typeface="Calibri" panose="020F0502020204030204" pitchFamily="34" charset="0"/>
              </a:rPr>
            </a:br>
            <a:r>
              <a:rPr lang="en-US" b="1" dirty="0">
                <a:solidFill>
                  <a:schemeClr val="tx1"/>
                </a:solidFill>
                <a:latin typeface="Calibri" panose="020F0502020204030204" pitchFamily="34" charset="0"/>
              </a:rPr>
              <a:t>sensor over the line and start the program.</a:t>
            </a:r>
          </a:p>
        </p:txBody>
      </p:sp>
      <p:pic>
        <p:nvPicPr>
          <p:cNvPr id="4" name="Google Shape;64;p14">
            <a:extLst>
              <a:ext uri="{FF2B5EF4-FFF2-40B4-BE49-F238E27FC236}">
                <a16:creationId xmlns:a16="http://schemas.microsoft.com/office/drawing/2014/main" id="{0550635C-8840-5545-A3C8-EFF93F48A26D}"/>
              </a:ext>
            </a:extLst>
          </p:cNvPr>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8" name="TextBox 7">
            <a:extLst>
              <a:ext uri="{FF2B5EF4-FFF2-40B4-BE49-F238E27FC236}">
                <a16:creationId xmlns:a16="http://schemas.microsoft.com/office/drawing/2014/main" id="{30C05E01-1BFD-9143-8CB3-C8A9DFC2B261}"/>
              </a:ext>
            </a:extLst>
          </p:cNvPr>
          <p:cNvSpPr txBox="1"/>
          <p:nvPr/>
        </p:nvSpPr>
        <p:spPr>
          <a:xfrm>
            <a:off x="6011896" y="3312674"/>
            <a:ext cx="947634" cy="923330"/>
          </a:xfrm>
          <a:prstGeom prst="rect">
            <a:avLst/>
          </a:prstGeom>
          <a:noFill/>
        </p:spPr>
        <p:txBody>
          <a:bodyPr wrap="square" rtlCol="0">
            <a:spAutoFit/>
          </a:bodyPr>
          <a:lstStyle/>
          <a:p>
            <a:pPr algn="ctr"/>
            <a:r>
              <a:rPr lang="en-US" sz="1800" b="1" dirty="0">
                <a:solidFill>
                  <a:schemeClr val="accent1"/>
                </a:solidFill>
                <a:latin typeface="Calibri" panose="020F0502020204030204" pitchFamily="34" charset="0"/>
                <a:cs typeface="Times New Roman" pitchFamily="18" charset="0"/>
              </a:rPr>
              <a:t>oval-shaped track</a:t>
            </a:r>
          </a:p>
        </p:txBody>
      </p:sp>
      <p:sp>
        <p:nvSpPr>
          <p:cNvPr id="9" name="Oval 8">
            <a:extLst>
              <a:ext uri="{FF2B5EF4-FFF2-40B4-BE49-F238E27FC236}">
                <a16:creationId xmlns:a16="http://schemas.microsoft.com/office/drawing/2014/main" id="{B93B2D32-FADB-9A4F-B406-ADA3662BD8CF}"/>
              </a:ext>
            </a:extLst>
          </p:cNvPr>
          <p:cNvSpPr/>
          <p:nvPr/>
        </p:nvSpPr>
        <p:spPr>
          <a:xfrm>
            <a:off x="5894962" y="2850204"/>
            <a:ext cx="1181503" cy="1848271"/>
          </a:xfrm>
          <a:prstGeom prst="ellipse">
            <a:avLst/>
          </a:prstGeom>
          <a:no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6643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Line-Follower Challenge </a:t>
            </a:r>
            <a:r>
              <a:rPr lang="en" b="1" dirty="0">
                <a:solidFill>
                  <a:srgbClr val="FF0000"/>
                </a:solidFill>
                <a:latin typeface="Open Sans"/>
                <a:ea typeface="Open Sans"/>
                <a:cs typeface="Open Sans"/>
                <a:sym typeface="Open Sans"/>
              </a:rPr>
              <a:t>Solution</a:t>
            </a:r>
            <a:endParaRPr lang="en-US" dirty="0">
              <a:solidFill>
                <a:srgbClr val="FF0000"/>
              </a:solidFill>
            </a:endParaRPr>
          </a:p>
        </p:txBody>
      </p:sp>
      <p:pic>
        <p:nvPicPr>
          <p:cNvPr id="4" name="Google Shape;64;p14">
            <a:extLst>
              <a:ext uri="{FF2B5EF4-FFF2-40B4-BE49-F238E27FC236}">
                <a16:creationId xmlns:a16="http://schemas.microsoft.com/office/drawing/2014/main" id="{0550635C-8840-5545-A3C8-EFF93F48A26D}"/>
              </a:ext>
            </a:extLst>
          </p:cNvPr>
          <p:cNvPicPr preferRelativeResize="0"/>
          <p:nvPr/>
        </p:nvPicPr>
        <p:blipFill>
          <a:blip r:embed="rId3">
            <a:alphaModFix/>
          </a:blip>
          <a:stretch>
            <a:fillRect/>
          </a:stretch>
        </p:blipFill>
        <p:spPr>
          <a:xfrm>
            <a:off x="152402" y="4651025"/>
            <a:ext cx="8839196" cy="403010"/>
          </a:xfrm>
          <a:prstGeom prst="rect">
            <a:avLst/>
          </a:prstGeom>
          <a:noFill/>
          <a:ln>
            <a:noFill/>
          </a:ln>
        </p:spPr>
      </p:pic>
      <p:pic>
        <p:nvPicPr>
          <p:cNvPr id="11" name="Picture 4">
            <a:extLst>
              <a:ext uri="{FF2B5EF4-FFF2-40B4-BE49-F238E27FC236}">
                <a16:creationId xmlns:a16="http://schemas.microsoft.com/office/drawing/2014/main" id="{C0C8FF10-84A3-6043-8B76-8CCA992D41CE}"/>
              </a:ext>
            </a:extLst>
          </p:cNvPr>
          <p:cNvPicPr>
            <a:picLocks noChangeAspect="1" noChangeArrowheads="1"/>
          </p:cNvPicPr>
          <p:nvPr/>
        </p:nvPicPr>
        <p:blipFill rotWithShape="1">
          <a:blip r:embed="rId4"/>
          <a:srcRect t="8532"/>
          <a:stretch/>
        </p:blipFill>
        <p:spPr bwMode="auto">
          <a:xfrm>
            <a:off x="311700" y="1017725"/>
            <a:ext cx="3969834" cy="3613818"/>
          </a:xfrm>
          <a:prstGeom prst="rect">
            <a:avLst/>
          </a:prstGeom>
          <a:noFill/>
          <a:ln w="9525">
            <a:noFill/>
            <a:miter lim="800000"/>
            <a:headEnd/>
            <a:tailEnd/>
          </a:ln>
        </p:spPr>
      </p:pic>
    </p:spTree>
    <p:extLst>
      <p:ext uri="{BB962C8B-B14F-4D97-AF65-F5344CB8AC3E}">
        <p14:creationId xmlns:p14="http://schemas.microsoft.com/office/powerpoint/2010/main" val="4288013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Line-Follower Challenge </a:t>
            </a:r>
            <a:r>
              <a:rPr lang="en" b="1" dirty="0">
                <a:solidFill>
                  <a:srgbClr val="FF0000"/>
                </a:solidFill>
                <a:latin typeface="Open Sans"/>
                <a:ea typeface="Open Sans"/>
                <a:cs typeface="Open Sans"/>
                <a:sym typeface="Open Sans"/>
              </a:rPr>
              <a:t>Solution</a:t>
            </a:r>
            <a:endParaRPr lang="en-US" dirty="0">
              <a:solidFill>
                <a:srgbClr val="FF0000"/>
              </a:solidFill>
            </a:endParaRPr>
          </a:p>
        </p:txBody>
      </p:sp>
      <p:pic>
        <p:nvPicPr>
          <p:cNvPr id="4" name="Google Shape;64;p14">
            <a:extLst>
              <a:ext uri="{FF2B5EF4-FFF2-40B4-BE49-F238E27FC236}">
                <a16:creationId xmlns:a16="http://schemas.microsoft.com/office/drawing/2014/main" id="{0550635C-8840-5545-A3C8-EFF93F48A26D}"/>
              </a:ext>
            </a:extLst>
          </p:cNvPr>
          <p:cNvPicPr preferRelativeResize="0"/>
          <p:nvPr/>
        </p:nvPicPr>
        <p:blipFill>
          <a:blip r:embed="rId3">
            <a:alphaModFix/>
          </a:blip>
          <a:stretch>
            <a:fillRect/>
          </a:stretch>
        </p:blipFill>
        <p:spPr>
          <a:xfrm>
            <a:off x="152402" y="4651025"/>
            <a:ext cx="8839196" cy="403010"/>
          </a:xfrm>
          <a:prstGeom prst="rect">
            <a:avLst/>
          </a:prstGeom>
          <a:noFill/>
          <a:ln>
            <a:noFill/>
          </a:ln>
        </p:spPr>
      </p:pic>
      <p:pic>
        <p:nvPicPr>
          <p:cNvPr id="7" name="Picture 2">
            <a:extLst>
              <a:ext uri="{FF2B5EF4-FFF2-40B4-BE49-F238E27FC236}">
                <a16:creationId xmlns:a16="http://schemas.microsoft.com/office/drawing/2014/main" id="{73E4D338-0481-5B49-AB43-CACBBA1141B8}"/>
              </a:ext>
            </a:extLst>
          </p:cNvPr>
          <p:cNvPicPr>
            <a:picLocks noChangeAspect="1" noChangeArrowheads="1"/>
          </p:cNvPicPr>
          <p:nvPr/>
        </p:nvPicPr>
        <p:blipFill>
          <a:blip r:embed="rId4"/>
          <a:srcRect/>
          <a:stretch>
            <a:fillRect/>
          </a:stretch>
        </p:blipFill>
        <p:spPr bwMode="auto">
          <a:xfrm>
            <a:off x="311700" y="1017725"/>
            <a:ext cx="3669435" cy="3633300"/>
          </a:xfrm>
          <a:prstGeom prst="rect">
            <a:avLst/>
          </a:prstGeom>
          <a:noFill/>
          <a:ln w="9525">
            <a:noFill/>
            <a:miter lim="800000"/>
            <a:headEnd/>
            <a:tailEnd/>
          </a:ln>
        </p:spPr>
      </p:pic>
    </p:spTree>
    <p:extLst>
      <p:ext uri="{BB962C8B-B14F-4D97-AF65-F5344CB8AC3E}">
        <p14:creationId xmlns:p14="http://schemas.microsoft.com/office/powerpoint/2010/main" val="306616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1148</Words>
  <Application>Microsoft Macintosh PowerPoint</Application>
  <PresentationFormat>On-screen Show (16:9)</PresentationFormat>
  <Paragraphs>81</Paragraphs>
  <Slides>17</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Open Sans</vt:lpstr>
      <vt:lpstr>Wingdings</vt:lpstr>
      <vt:lpstr>Arial</vt:lpstr>
      <vt:lpstr>Simple Light</vt:lpstr>
      <vt:lpstr>PowerPoint Presentation</vt:lpstr>
      <vt:lpstr>Pre-Activity Quiz</vt:lpstr>
      <vt:lpstr>Pre-Activity Quiz Answers</vt:lpstr>
      <vt:lpstr>Line-Follower Challenge</vt:lpstr>
      <vt:lpstr>Understanding the light sensor</vt:lpstr>
      <vt:lpstr>Understanding the light sensor</vt:lpstr>
      <vt:lpstr>Line-Follower Activity</vt:lpstr>
      <vt:lpstr>Line-Follower Challenge Solution</vt:lpstr>
      <vt:lpstr>Line-Follower Challenge Solution</vt:lpstr>
      <vt:lpstr>Line-Follower Challenge Solution</vt:lpstr>
      <vt:lpstr>Line-Follower Challenge Solution</vt:lpstr>
      <vt:lpstr>Line-Follower Challenge Solution</vt:lpstr>
      <vt:lpstr>Line-Follower Challenge Solution</vt:lpstr>
      <vt:lpstr>Troubleshooting Tips</vt:lpstr>
      <vt:lpstr>Post-Activity Quiz</vt:lpstr>
      <vt:lpstr>Post-Activity Quiz Answers </vt:lpstr>
      <vt:lpstr>Vocabulary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Meganne Jimenez</cp:lastModifiedBy>
  <cp:revision>19</cp:revision>
  <dcterms:modified xsi:type="dcterms:W3CDTF">2020-08-20T22:29:17Z</dcterms:modified>
</cp:coreProperties>
</file>