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01" r:id="rId4"/>
    <p:sldMasterId id="2147484867" r:id="rId5"/>
  </p:sldMasterIdLst>
  <p:notesMasterIdLst>
    <p:notesMasterId r:id="rId19"/>
  </p:notesMasterIdLst>
  <p:handoutMasterIdLst>
    <p:handoutMasterId r:id="rId20"/>
  </p:handoutMasterIdLst>
  <p:sldIdLst>
    <p:sldId id="332" r:id="rId6"/>
    <p:sldId id="376" r:id="rId7"/>
    <p:sldId id="381" r:id="rId8"/>
    <p:sldId id="378" r:id="rId9"/>
    <p:sldId id="373" r:id="rId10"/>
    <p:sldId id="374" r:id="rId11"/>
    <p:sldId id="375" r:id="rId12"/>
    <p:sldId id="369" r:id="rId13"/>
    <p:sldId id="370" r:id="rId14"/>
    <p:sldId id="383" r:id="rId15"/>
    <p:sldId id="384" r:id="rId16"/>
    <p:sldId id="385" r:id="rId17"/>
    <p:sldId id="380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27" autoAdjust="0"/>
    <p:restoredTop sz="90214" autoAdjust="0"/>
  </p:normalViewPr>
  <p:slideViewPr>
    <p:cSldViewPr snapToObjects="1">
      <p:cViewPr varScale="1">
        <p:scale>
          <a:sx n="63" d="100"/>
          <a:sy n="63" d="100"/>
        </p:scale>
        <p:origin x="85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9" d="100"/>
          <a:sy n="79" d="100"/>
        </p:scale>
        <p:origin x="-171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12B05E6-D246-4A47-B2EE-C230D5048CEA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3128F58-534E-4ED2-8F23-71BFA2C94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5981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8A4B20-6AE1-414F-B27F-409911B08C7D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E95E28-003B-4504-B497-9D9291443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5256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CE7790-73C5-444A-A087-D45FF2685D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3715013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CE7790-73C5-444A-A087-D45FF2685D3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269781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alternate but equivalent way to look at the engineering design process.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Usually,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engineers must go through many iterations befor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a successful solution is achieved.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E95E28-003B-4504-B497-9D9291443D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75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E95E28-003B-4504-B497-9D9291443D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21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CE7790-73C5-444A-A087-D45FF2685D3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2946192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CE7790-73C5-444A-A087-D45FF2685D3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3979272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1525C4-6A08-449E-B3E5-818D8999331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138973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>
            <a:noAutofit/>
          </a:bodyPr>
          <a:lstStyle>
            <a:lvl1pPr>
              <a:defRPr sz="6000" b="1" cap="none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262B1-188A-4F12-8A66-BC025085D3A4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2D33E-D1D9-4BC8-9D46-392EFBE72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03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C275-2A07-4C82-B9C6-B6507ED3C657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EF81B-66B0-48C0-8AD8-85EC3AEE8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0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07401-F591-4BDA-B6E5-C876E14B3E90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A9961-E4DC-4123-BD45-A7C8369CF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24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BF07E-CA1A-4FAF-B96F-29B30F1770A2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77617-FD92-4975-9E12-1458FFB0F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9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CAD685E-2693-46A9-9EA0-BC2D7AA4C26B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F4CDD2-C741-4276-B401-376D58281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91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>
            <a:normAutofit/>
          </a:bodyPr>
          <a:lstStyle>
            <a:lvl1pPr algn="l">
              <a:buNone/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AD41C-1C7A-43F5-9C86-C67EE6706AF4}" type="datetime1">
              <a:rPr lang="en-US">
                <a:solidFill>
                  <a:srgbClr val="FFF39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5D181-BF90-4C4A-BF6D-68ACFB0E5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11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4E161-BBAB-4872-A063-F427E723D009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EA175-D5C4-443F-9755-29952B8E6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14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CC9BC-9C70-432B-AD63-5DBAF2642675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2C5E0-7488-4248-B7AE-99699D03E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1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002F1E-EFA3-4150-9DC9-55CEF7BA93F6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80B20E-32EA-469A-86C2-344876882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18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6BF4B-FCD8-4EA0-8C7E-2DBC987A0D20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E78E2-9D11-4711-913C-86E55D2D1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00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5E5C709-D5E2-4349-830E-C45A794F592D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2183D9-2353-4993-85BD-D0504D1C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25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 cap="none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defRPr b="1">
                <a:latin typeface="Calibri" panose="020F0502020204030204" pitchFamily="34" charset="0"/>
              </a:defRPr>
            </a:lvl1pPr>
            <a:lvl2pPr>
              <a:defRPr b="1">
                <a:latin typeface="Calibri" panose="020F0502020204030204" pitchFamily="34" charset="0"/>
              </a:defRPr>
            </a:lvl2pPr>
            <a:lvl3pPr>
              <a:defRPr b="1">
                <a:latin typeface="Calibri" panose="020F0502020204030204" pitchFamily="34" charset="0"/>
              </a:defRPr>
            </a:lvl3pPr>
            <a:lvl4pPr>
              <a:defRPr b="1">
                <a:latin typeface="Calibri" panose="020F0502020204030204" pitchFamily="34" charset="0"/>
              </a:defRPr>
            </a:lvl4pPr>
            <a:lvl5pPr>
              <a:defRPr b="1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08963E-A6F6-431B-9BA8-7801CEC4F0A4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ACF775F-6D58-4613-9769-415F44951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10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067DD9-137E-422C-BE18-7BEB32D572D5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F56027-8081-4B12-A6B8-137487DB5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52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38870-9B8D-4F82-B472-BF99FBCAAFE0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8D184-33B0-4010-8FE2-6EB6969E9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735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61453-3E23-4100-A77C-4063CF2A37BF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9D1F0-5296-4287-AE68-F6708ECA0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8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D5E6C-F635-43EC-BC3D-2BF3DBC1056B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CCC47-D030-4658-9D9E-329295E62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73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5E5D4-63DB-4414-A497-EBC374393CD1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9858D-92C9-4829-897C-672D0F191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1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1CD1-B9F8-425F-AE27-A7B2780D2F30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6EE15-A20F-4A60-89DA-FC9BA0A29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2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2C469F-9412-44C3-A037-51607815AFD6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E74151E-C1D2-4A56-BD9F-4685CCC11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C7465-7109-485B-A5A9-344C2474227A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8AFDE-11FF-4A37-A7A4-7068406C5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8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387222C-3EC0-4443-BE4A-3AB0188071B2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F708FA-EE98-4554-B945-8BD027EF0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51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6D13F7-F527-442C-8F45-6D71B40EA34A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FA9388A-D2EC-4BF0-BB11-242F1A39F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0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F1E4A27C-B5D8-4A6F-98D4-BBCEFAD93917}" type="datetime1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72F1168A-7770-4AEF-95DF-9AF220027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60" r:id="rId1"/>
    <p:sldLayoutId id="2147484861" r:id="rId2"/>
    <p:sldLayoutId id="2147484862" r:id="rId3"/>
    <p:sldLayoutId id="2147484863" r:id="rId4"/>
    <p:sldLayoutId id="2147484856" r:id="rId5"/>
    <p:sldLayoutId id="2147484864" r:id="rId6"/>
    <p:sldLayoutId id="2147484857" r:id="rId7"/>
    <p:sldLayoutId id="2147484865" r:id="rId8"/>
    <p:sldLayoutId id="2147484866" r:id="rId9"/>
    <p:sldLayoutId id="2147484858" r:id="rId10"/>
    <p:sldLayoutId id="21474848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 cap="small" baseline="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B701ED18-072E-469A-9D67-19BE776EA9FE}" type="datetime1">
              <a:rPr lang="en-US">
                <a:solidFill>
                  <a:srgbClr val="575F6D"/>
                </a:solidFill>
              </a:rPr>
              <a:pPr>
                <a:defRPr/>
              </a:pPr>
              <a:t>9/13/2017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81704646-F731-4FEB-8942-09157E881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2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8" r:id="rId1"/>
    <p:sldLayoutId id="2147484869" r:id="rId2"/>
    <p:sldLayoutId id="2147484870" r:id="rId3"/>
    <p:sldLayoutId id="2147484871" r:id="rId4"/>
    <p:sldLayoutId id="2147484872" r:id="rId5"/>
    <p:sldLayoutId id="2147484873" r:id="rId6"/>
    <p:sldLayoutId id="2147484874" r:id="rId7"/>
    <p:sldLayoutId id="2147484875" r:id="rId8"/>
    <p:sldLayoutId id="2147484876" r:id="rId9"/>
    <p:sldLayoutId id="2147484877" r:id="rId10"/>
    <p:sldLayoutId id="214748487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 cap="none" baseline="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ne.gov/msl/libs/ce/mentor/" TargetMode="External"/><Relationship Id="rId2" Type="http://schemas.openxmlformats.org/officeDocument/2006/relationships/hyperlink" Target="http://www.lakecountyfl.gov/hometown_highlights/cornfield_maze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os.org/doc/1559" TargetMode="External"/><Relationship Id="rId5" Type="http://schemas.openxmlformats.org/officeDocument/2006/relationships/hyperlink" Target="http://www.nasa.gov/audience/foreducators/plantgrowth/reference/Eng_Design_5-12.html" TargetMode="External"/><Relationship Id="rId4" Type="http://schemas.openxmlformats.org/officeDocument/2006/relationships/hyperlink" Target="http://teachers.egfi-k12.org/design-proces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092718"/>
            <a:ext cx="66294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Navigating a Maze</a:t>
            </a:r>
            <a:endParaRPr lang="es-PY" dirty="0"/>
          </a:p>
        </p:txBody>
      </p:sp>
      <p:pic>
        <p:nvPicPr>
          <p:cNvPr id="1028" name="Picture 4" descr="Lake County Farmers' Mar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124200"/>
            <a:ext cx="5090523" cy="339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>
                <a:cs typeface="Times New Roman" pitchFamily="18" charset="0"/>
              </a:rPr>
              <a:t>Navigating a Maze Post-Quiz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EA69AA-81C3-4B5D-B740-71800B896AEE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245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696200" cy="45021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3200" dirty="0"/>
              <a:t>What is the difference between a program and an algorithm?</a:t>
            </a:r>
          </a:p>
          <a:p>
            <a:pPr marL="514350" indent="-514350">
              <a:buFont typeface="Wingdings" pitchFamily="2" charset="2"/>
              <a:buAutoNum type="arabicPeriod"/>
            </a:pPr>
            <a:endParaRPr lang="en-US" altLang="en-US" sz="3200" dirty="0"/>
          </a:p>
          <a:p>
            <a:pPr marL="514350" indent="-514350">
              <a:buFont typeface="Wingdings" pitchFamily="2" charset="2"/>
              <a:buAutoNum type="arabicPeriod" startAt="2"/>
            </a:pPr>
            <a:r>
              <a:rPr lang="en-US" altLang="en-US" sz="3200" dirty="0"/>
              <a:t>About how many inches does an EV3 move in one motor rotation? </a:t>
            </a:r>
            <a:br>
              <a:rPr lang="en-US" altLang="en-US" sz="3200" dirty="0"/>
            </a:br>
            <a:endParaRPr lang="en-US" altLang="en-US" sz="3200" dirty="0"/>
          </a:p>
          <a:p>
            <a:pPr marL="514350" indent="-514350">
              <a:buFont typeface="Wingdings" pitchFamily="2" charset="2"/>
              <a:buAutoNum type="arabicPeriod" startAt="2"/>
            </a:pPr>
            <a:r>
              <a:rPr lang="en-US" altLang="en-US" sz="3200" dirty="0"/>
              <a:t>How many rotations do you need for a 90</a:t>
            </a:r>
            <a:r>
              <a:rPr lang="en-US" altLang="en-US" sz="3200" baseline="30000" dirty="0"/>
              <a:t>o</a:t>
            </a:r>
            <a:r>
              <a:rPr lang="en-US" altLang="en-US" sz="3200" dirty="0"/>
              <a:t> turn?</a:t>
            </a:r>
          </a:p>
          <a:p>
            <a:pPr marL="514350" indent="-514350">
              <a:buFont typeface="Wingdings" pitchFamily="2" charset="2"/>
              <a:buNone/>
            </a:pPr>
            <a:r>
              <a:rPr lang="en-US" altLang="en-US" sz="3200" baseline="-25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43046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EA69AA-81C3-4B5D-B740-71800B896AEE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245" name="Content Placeholder 2"/>
          <p:cNvSpPr>
            <a:spLocks noGrp="1"/>
          </p:cNvSpPr>
          <p:nvPr>
            <p:ph idx="1"/>
          </p:nvPr>
        </p:nvSpPr>
        <p:spPr>
          <a:xfrm>
            <a:off x="152400" y="1136650"/>
            <a:ext cx="8458200" cy="52641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3000" dirty="0"/>
              <a:t>What is the difference between a program and an algorithm?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A program is a sequence of instructions written to direct a computer to perform a task. It is specific to the computer. On the other hand, an algorithm is a clear and specific procedure for solving a problem in a finite number of steps, and it is general to any task. For example, the “addition algorithm” is a procedure for how to add together any two numbers.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3000" dirty="0"/>
              <a:t>About how many inches does an EV3 move in one motor rotation? 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r>
              <a:rPr lang="en-US" altLang="en-US" sz="2000" dirty="0">
                <a:solidFill>
                  <a:srgbClr val="FF0000"/>
                </a:solidFill>
              </a:rPr>
              <a:t>An EV3 </a:t>
            </a:r>
            <a:r>
              <a:rPr lang="en-US" altLang="en-US" sz="2000" dirty="0" err="1">
                <a:solidFill>
                  <a:srgbClr val="FF0000"/>
                </a:solidFill>
              </a:rPr>
              <a:t>taskbot</a:t>
            </a:r>
            <a:r>
              <a:rPr lang="en-US" altLang="en-US" sz="2000" dirty="0">
                <a:solidFill>
                  <a:srgbClr val="FF0000"/>
                </a:solidFill>
              </a:rPr>
              <a:t> moves about 7 inches in one rotation.  </a:t>
            </a:r>
          </a:p>
          <a:p>
            <a:pPr marL="514350" indent="-514350">
              <a:buFont typeface="Wingdings" pitchFamily="2" charset="2"/>
              <a:buAutoNum type="arabicPeriod" startAt="2"/>
            </a:pPr>
            <a:r>
              <a:rPr lang="en-US" altLang="en-US" sz="3000" dirty="0"/>
              <a:t>How many rotations do you need for a 90</a:t>
            </a:r>
            <a:r>
              <a:rPr lang="en-US" altLang="en-US" sz="3000" baseline="30000" dirty="0"/>
              <a:t>o</a:t>
            </a:r>
            <a:r>
              <a:rPr lang="en-US" altLang="en-US" sz="3000" dirty="0"/>
              <a:t> turn?</a:t>
            </a:r>
          </a:p>
          <a:p>
            <a:pPr marL="514350" indent="-514350">
              <a:buNone/>
            </a:pPr>
            <a:r>
              <a:rPr lang="en-US" altLang="en-US" sz="3200" baseline="-25000" dirty="0"/>
              <a:t>	</a:t>
            </a:r>
            <a:r>
              <a:rPr lang="en-US" altLang="en-US" sz="2000" dirty="0">
                <a:solidFill>
                  <a:srgbClr val="FF0000"/>
                </a:solidFill>
              </a:rPr>
              <a:t>A 90o turn is about 0.5 rotations with the steering pointer </a:t>
            </a:r>
            <a:br>
              <a:rPr lang="en-US" altLang="en-US" sz="2000" dirty="0">
                <a:solidFill>
                  <a:srgbClr val="FF0000"/>
                </a:solidFill>
              </a:rPr>
            </a:br>
            <a:r>
              <a:rPr lang="en-US" altLang="en-US" sz="2000" dirty="0">
                <a:solidFill>
                  <a:srgbClr val="FF0000"/>
                </a:solidFill>
              </a:rPr>
              <a:t>pulled all the way in one direction.</a:t>
            </a:r>
          </a:p>
          <a:p>
            <a:pPr marL="514350" indent="-514350">
              <a:buFont typeface="Wingdings" pitchFamily="2" charset="2"/>
              <a:buNone/>
            </a:pPr>
            <a:endParaRPr lang="en-US" altLang="en-US" sz="3200" baseline="-25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200" dirty="0">
                <a:cs typeface="Times New Roman" pitchFamily="18" charset="0"/>
              </a:rPr>
              <a:t>Navigating a Maze Post-Quiz </a:t>
            </a:r>
            <a:r>
              <a:rPr lang="en-US" sz="3800" dirty="0">
                <a:solidFill>
                  <a:srgbClr val="FF0000"/>
                </a:solidFill>
                <a:cs typeface="Times New Roman" pitchFamily="18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944988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18182-E5CF-4417-9F3B-27BA57F44E7C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1371600"/>
            <a:ext cx="7848600" cy="495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noAutofit/>
          </a:bodyPr>
          <a:lstStyle/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algorithm: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A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 clear and specific procedure for solving a problem in a finite number of steps.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brainstorming: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Thinking of ideas as a group.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engineering: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Creating new solutions and new things.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engineering design process: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A series of steps used by engineering teams to guide them as they develop new solutions and new things.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iteration: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Doing something again, especially with the intent to make improvements.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program: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cs typeface="Times New Roman" pitchFamily="18" charset="0"/>
              </a:rPr>
              <a:t>A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 sequence of instructions written to direct a computer to perform a task.</a:t>
            </a:r>
            <a:endParaRPr lang="en-US" sz="2400" b="1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en-US" sz="1200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>
                <a:solidFill>
                  <a:srgbClr val="575F6D"/>
                </a:solidFill>
                <a:cs typeface="Times New Roman" pitchFamily="18" charset="0"/>
              </a:rPr>
              <a:t>Vocabulary</a:t>
            </a:r>
          </a:p>
        </p:txBody>
      </p:sp>
    </p:spTree>
    <p:extLst>
      <p:ext uri="{BB962C8B-B14F-4D97-AF65-F5344CB8AC3E}">
        <p14:creationId xmlns:p14="http://schemas.microsoft.com/office/powerpoint/2010/main" val="1127641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001000" cy="2895600"/>
          </a:xfrm>
        </p:spPr>
        <p:txBody>
          <a:bodyPr/>
          <a:lstStyle/>
          <a:p>
            <a:r>
              <a:rPr lang="en-US" sz="1400" b="0" dirty="0"/>
              <a:t>Slide 1: Maze lost sign; source: Lake County, FL: </a:t>
            </a:r>
            <a:r>
              <a:rPr lang="en-US" sz="1400" b="0" dirty="0">
                <a:hlinkClick r:id="rId2"/>
              </a:rPr>
              <a:t>http://www.lakecountyfl.gov/hometown_highlights/cornfield_maze.aspx</a:t>
            </a:r>
            <a:r>
              <a:rPr lang="en-US" sz="1400" b="0" dirty="0"/>
              <a:t>  </a:t>
            </a:r>
          </a:p>
          <a:p>
            <a:r>
              <a:rPr lang="en-US" sz="1400" b="0" dirty="0"/>
              <a:t>Slide 4: standing on maze graphic; source: Maine State Library: </a:t>
            </a:r>
            <a:r>
              <a:rPr lang="en-US" sz="1400" b="0" dirty="0">
                <a:hlinkClick r:id="rId3"/>
              </a:rPr>
              <a:t>http://www.maine.gov/msl/libs/ce/mentor/</a:t>
            </a:r>
            <a:r>
              <a:rPr lang="en-US" sz="1400" b="0" dirty="0"/>
              <a:t> </a:t>
            </a:r>
          </a:p>
          <a:p>
            <a:r>
              <a:rPr lang="en-US" sz="1400" b="0" dirty="0"/>
              <a:t>Slide 6: engineering design process 6 steps diagram and text; source: </a:t>
            </a:r>
            <a:r>
              <a:rPr lang="en-US" sz="1400" b="0" dirty="0" err="1"/>
              <a:t>eGFI</a:t>
            </a:r>
            <a:r>
              <a:rPr lang="en-US" sz="1400" b="0" dirty="0"/>
              <a:t>: </a:t>
            </a:r>
            <a:r>
              <a:rPr lang="en-US" sz="1400" b="0" dirty="0">
                <a:hlinkClick r:id="rId4"/>
              </a:rPr>
              <a:t>http://teachers.egfi-k12.org/design-process/</a:t>
            </a:r>
            <a:r>
              <a:rPr lang="en-US" sz="1400" b="0" dirty="0"/>
              <a:t> and NASA </a:t>
            </a:r>
            <a:r>
              <a:rPr lang="en-US" sz="1400" b="0" u="sng" dirty="0">
                <a:hlinkClick r:id="rId5"/>
              </a:rPr>
              <a:t>http://www.nasa.gov/audience/foreducators/plantgrowth/reference/Eng_Design_5-12.html</a:t>
            </a:r>
            <a:r>
              <a:rPr lang="en-US" sz="1400" b="0" dirty="0"/>
              <a:t> </a:t>
            </a:r>
          </a:p>
          <a:p>
            <a:r>
              <a:rPr lang="en-US" sz="1400" b="0" dirty="0"/>
              <a:t>Slide 7: improve/iterate EDP steps detail; source: Museum of Science, Boston: </a:t>
            </a:r>
            <a:r>
              <a:rPr lang="en-US" sz="1400" b="0" dirty="0">
                <a:hlinkClick r:id="rId6"/>
              </a:rPr>
              <a:t>http://www.mos.org/doc/1559</a:t>
            </a:r>
            <a:r>
              <a:rPr lang="en-US" sz="1400" b="0" dirty="0"/>
              <a:t> </a:t>
            </a:r>
          </a:p>
          <a:p>
            <a:pPr>
              <a:spcAft>
                <a:spcPts val="600"/>
              </a:spcAft>
              <a:defRPr/>
            </a:pPr>
            <a:r>
              <a:rPr lang="en-US" sz="1400" b="0" dirty="0"/>
              <a:t>Diagrams and screen captures by author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C8AFDE-11FF-4A37-A7A4-7068406C53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>
                <a:solidFill>
                  <a:srgbClr val="575F6D"/>
                </a:solidFill>
                <a:cs typeface="Times New Roman" pitchFamily="18" charset="0"/>
              </a:rPr>
              <a:t>Images Sources</a:t>
            </a:r>
          </a:p>
        </p:txBody>
      </p:sp>
    </p:spTree>
    <p:extLst>
      <p:ext uri="{BB962C8B-B14F-4D97-AF65-F5344CB8AC3E}">
        <p14:creationId xmlns:p14="http://schemas.microsoft.com/office/powerpoint/2010/main" val="363798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>
                <a:cs typeface="Times New Roman" pitchFamily="18" charset="0"/>
              </a:rPr>
              <a:t>Navigating a Maze Pre-Quiz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EA69AA-81C3-4B5D-B740-71800B896AEE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245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696200" cy="45021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3200" dirty="0"/>
              <a:t>What is the difference between a program and an algorithm?</a:t>
            </a:r>
          </a:p>
          <a:p>
            <a:pPr marL="514350" indent="-514350">
              <a:buFont typeface="Wingdings" pitchFamily="2" charset="2"/>
              <a:buAutoNum type="arabicPeriod"/>
            </a:pPr>
            <a:endParaRPr lang="en-US" altLang="en-US" sz="3200" dirty="0"/>
          </a:p>
          <a:p>
            <a:pPr marL="514350" indent="-514350">
              <a:buFont typeface="Wingdings" pitchFamily="2" charset="2"/>
              <a:buAutoNum type="arabicPeriod" startAt="2"/>
            </a:pPr>
            <a:r>
              <a:rPr lang="en-US" altLang="en-US" sz="3200" dirty="0"/>
              <a:t>About how many inches does an EV3 move in one motor rotation? </a:t>
            </a:r>
            <a:br>
              <a:rPr lang="en-US" altLang="en-US" sz="3200" dirty="0"/>
            </a:br>
            <a:endParaRPr lang="en-US" altLang="en-US" sz="3200" dirty="0"/>
          </a:p>
          <a:p>
            <a:pPr marL="514350" indent="-514350">
              <a:buFont typeface="Wingdings" pitchFamily="2" charset="2"/>
              <a:buAutoNum type="arabicPeriod" startAt="2"/>
            </a:pPr>
            <a:r>
              <a:rPr lang="en-US" altLang="en-US" sz="3200" dirty="0"/>
              <a:t>How many rotations do you need for a 90</a:t>
            </a:r>
            <a:r>
              <a:rPr lang="en-US" altLang="en-US" sz="3200" baseline="30000" dirty="0"/>
              <a:t>o</a:t>
            </a:r>
            <a:r>
              <a:rPr lang="en-US" altLang="en-US" sz="3200" dirty="0"/>
              <a:t> turn?</a:t>
            </a:r>
          </a:p>
          <a:p>
            <a:pPr marL="514350" indent="-514350">
              <a:buFont typeface="Wingdings" pitchFamily="2" charset="2"/>
              <a:buNone/>
            </a:pPr>
            <a:r>
              <a:rPr lang="en-US" altLang="en-US" sz="3200" baseline="-25000" dirty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EA69AA-81C3-4B5D-B740-71800B896AEE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245" name="Content Placeholder 2"/>
          <p:cNvSpPr>
            <a:spLocks noGrp="1"/>
          </p:cNvSpPr>
          <p:nvPr>
            <p:ph idx="1"/>
          </p:nvPr>
        </p:nvSpPr>
        <p:spPr>
          <a:xfrm>
            <a:off x="152400" y="1136650"/>
            <a:ext cx="8458200" cy="52641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3000" dirty="0"/>
              <a:t>What is the difference between a program and an algorithm?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A program is a sequence of instructions written to direct a computer to perform a task. It is specific to the computer. On the other hand, an algorithm is a clear and specific procedure for solving a problem in a finite number of steps, and it is general to any task. For example, the “addition algorithm” is a procedure for how to add together any two numbers.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3000" dirty="0"/>
              <a:t>About how many inches does an EV3 move in one motor rotation? 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r>
              <a:rPr lang="en-US" altLang="en-US" sz="2000" dirty="0">
                <a:solidFill>
                  <a:srgbClr val="FF0000"/>
                </a:solidFill>
              </a:rPr>
              <a:t>An EV3 </a:t>
            </a:r>
            <a:r>
              <a:rPr lang="en-US" altLang="en-US" sz="2000" dirty="0" err="1">
                <a:solidFill>
                  <a:srgbClr val="FF0000"/>
                </a:solidFill>
              </a:rPr>
              <a:t>taskbot</a:t>
            </a:r>
            <a:r>
              <a:rPr lang="en-US" altLang="en-US" sz="2000" dirty="0">
                <a:solidFill>
                  <a:srgbClr val="FF0000"/>
                </a:solidFill>
              </a:rPr>
              <a:t> moves about 7 inches in one rotation.  </a:t>
            </a:r>
          </a:p>
          <a:p>
            <a:pPr marL="514350" indent="-514350">
              <a:buFont typeface="Wingdings" pitchFamily="2" charset="2"/>
              <a:buAutoNum type="arabicPeriod" startAt="2"/>
            </a:pPr>
            <a:r>
              <a:rPr lang="en-US" altLang="en-US" sz="3000" dirty="0"/>
              <a:t>How many rotations do you need for a 90</a:t>
            </a:r>
            <a:r>
              <a:rPr lang="en-US" altLang="en-US" sz="3000" baseline="30000" dirty="0"/>
              <a:t>o</a:t>
            </a:r>
            <a:r>
              <a:rPr lang="en-US" altLang="en-US" sz="3000" dirty="0"/>
              <a:t> turn?</a:t>
            </a:r>
          </a:p>
          <a:p>
            <a:pPr marL="514350" indent="-514350">
              <a:buNone/>
            </a:pPr>
            <a:r>
              <a:rPr lang="en-US" altLang="en-US" sz="3200" baseline="-25000" dirty="0"/>
              <a:t>	</a:t>
            </a:r>
            <a:r>
              <a:rPr lang="en-US" altLang="en-US" sz="2000" dirty="0">
                <a:solidFill>
                  <a:srgbClr val="FF0000"/>
                </a:solidFill>
              </a:rPr>
              <a:t>A 90o turn is about 0.5 rotations with the steering pointer </a:t>
            </a:r>
            <a:br>
              <a:rPr lang="en-US" altLang="en-US" sz="2000" dirty="0">
                <a:solidFill>
                  <a:srgbClr val="FF0000"/>
                </a:solidFill>
              </a:rPr>
            </a:br>
            <a:r>
              <a:rPr lang="en-US" altLang="en-US" sz="2000" dirty="0">
                <a:solidFill>
                  <a:srgbClr val="FF0000"/>
                </a:solidFill>
              </a:rPr>
              <a:t>pulled all the way in one direction.</a:t>
            </a:r>
          </a:p>
          <a:p>
            <a:pPr marL="514350" indent="-514350">
              <a:buFont typeface="Wingdings" pitchFamily="2" charset="2"/>
              <a:buNone/>
            </a:pPr>
            <a:endParaRPr lang="en-US" altLang="en-US" sz="3200" baseline="-25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>
                <a:cs typeface="Times New Roman" pitchFamily="18" charset="0"/>
              </a:rPr>
              <a:t>Navigating a Maze Pre-Quiz </a:t>
            </a:r>
            <a:r>
              <a:rPr lang="en-US" sz="4000" dirty="0">
                <a:solidFill>
                  <a:srgbClr val="FF0000"/>
                </a:solidFill>
                <a:cs typeface="Times New Roman" pitchFamily="18" charset="0"/>
              </a:rPr>
              <a:t>Answers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42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Content Placeholder 2"/>
          <p:cNvSpPr>
            <a:spLocks noGrp="1"/>
          </p:cNvSpPr>
          <p:nvPr>
            <p:ph sz="quarter" idx="1"/>
          </p:nvPr>
        </p:nvSpPr>
        <p:spPr>
          <a:xfrm>
            <a:off x="490538" y="1447800"/>
            <a:ext cx="3650300" cy="36576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3200" b="1" dirty="0">
                <a:solidFill>
                  <a:srgbClr val="7030A0"/>
                </a:solidFill>
              </a:rPr>
              <a:t>Do This: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200" b="1" dirty="0"/>
              <a:t>Program the robot to complete the maze 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</a:rPr>
              <a:t>(on the right </a:t>
            </a:r>
            <a:r>
              <a:rPr lang="en-US" sz="3200" b="1" dirty="0"/>
              <a:t>using only the rotation sensor.</a:t>
            </a:r>
            <a:endParaRPr lang="en-US" sz="3200" dirty="0"/>
          </a:p>
          <a:p>
            <a:pPr>
              <a:buFont typeface="Wingdings" pitchFamily="2" charset="2"/>
              <a:buNone/>
              <a:defRPr/>
            </a:pPr>
            <a:r>
              <a:rPr lang="en-US" dirty="0"/>
              <a:t>   </a:t>
            </a:r>
            <a:endParaRPr lang="en-US" baseline="30000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BA2CB3-EC2C-46C2-A119-5DC673B39C89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  <p:grpSp>
        <p:nvGrpSpPr>
          <p:cNvPr id="12294" name="Group 5"/>
          <p:cNvGrpSpPr>
            <a:grpSpLocks/>
          </p:cNvGrpSpPr>
          <p:nvPr/>
        </p:nvGrpSpPr>
        <p:grpSpPr bwMode="auto">
          <a:xfrm>
            <a:off x="4460356" y="1600200"/>
            <a:ext cx="3388236" cy="3958258"/>
            <a:chOff x="6048984" y="2353801"/>
            <a:chExt cx="1735602" cy="2145324"/>
          </a:xfrm>
        </p:grpSpPr>
        <p:grpSp>
          <p:nvGrpSpPr>
            <p:cNvPr id="12295" name="Group 7"/>
            <p:cNvGrpSpPr>
              <a:grpSpLocks/>
            </p:cNvGrpSpPr>
            <p:nvPr/>
          </p:nvGrpSpPr>
          <p:grpSpPr bwMode="auto">
            <a:xfrm>
              <a:off x="6048984" y="2353801"/>
              <a:ext cx="1735602" cy="2145324"/>
              <a:chOff x="6048452" y="2354085"/>
              <a:chExt cx="1735723" cy="2145087"/>
            </a:xfrm>
          </p:grpSpPr>
          <p:grpSp>
            <p:nvGrpSpPr>
              <p:cNvPr id="12298" name="Group 11"/>
              <p:cNvGrpSpPr>
                <a:grpSpLocks/>
              </p:cNvGrpSpPr>
              <p:nvPr/>
            </p:nvGrpSpPr>
            <p:grpSpPr bwMode="auto">
              <a:xfrm>
                <a:off x="6048452" y="2484292"/>
                <a:ext cx="1735723" cy="2014880"/>
                <a:chOff x="6518162" y="2974598"/>
                <a:chExt cx="1235986" cy="1689099"/>
              </a:xfrm>
            </p:grpSpPr>
            <p:cxnSp>
              <p:nvCxnSpPr>
                <p:cNvPr id="15" name="Straight Connector 14"/>
                <p:cNvCxnSpPr/>
                <p:nvPr/>
              </p:nvCxnSpPr>
              <p:spPr>
                <a:xfrm flipV="1">
                  <a:off x="7608491" y="3657217"/>
                  <a:ext cx="0" cy="838043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flipH="1">
                  <a:off x="7086449" y="3657217"/>
                  <a:ext cx="533351" cy="0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V="1">
                  <a:off x="7086449" y="3063663"/>
                  <a:ext cx="496288" cy="593554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flipH="1">
                  <a:off x="6744200" y="3063663"/>
                  <a:ext cx="838537" cy="0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07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7504341" y="4495908"/>
                  <a:ext cx="249807" cy="1677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 b="1" dirty="0">
                      <a:solidFill>
                        <a:srgbClr val="7030A0"/>
                      </a:solidFill>
                    </a:rPr>
                    <a:t>start</a:t>
                  </a:r>
                </a:p>
              </p:txBody>
            </p:sp>
            <p:sp>
              <p:nvSpPr>
                <p:cNvPr id="12308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6518162" y="2974598"/>
                  <a:ext cx="217061" cy="1677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 b="1" dirty="0">
                      <a:solidFill>
                        <a:srgbClr val="7030A0"/>
                      </a:solidFill>
                    </a:rPr>
                    <a:t>end</a:t>
                  </a:r>
                </a:p>
              </p:txBody>
            </p:sp>
          </p:grpSp>
          <p:sp>
            <p:nvSpPr>
              <p:cNvPr id="12299" name="TextBox 3"/>
              <p:cNvSpPr txBox="1">
                <a:spLocks noChangeArrowheads="1"/>
              </p:cNvSpPr>
              <p:nvPr/>
            </p:nvSpPr>
            <p:spPr bwMode="auto">
              <a:xfrm>
                <a:off x="7271483" y="3753352"/>
                <a:ext cx="271977" cy="200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 dirty="0"/>
                  <a:t>3 </a:t>
                </a:r>
                <a:r>
                  <a:rPr lang="en-US" altLang="en-US" b="1" dirty="0" err="1"/>
                  <a:t>ft</a:t>
                </a:r>
                <a:endParaRPr lang="en-US" altLang="en-US" b="1" dirty="0"/>
              </a:p>
            </p:txBody>
          </p:sp>
          <p:sp>
            <p:nvSpPr>
              <p:cNvPr id="12300" name="TextBox 13"/>
              <p:cNvSpPr txBox="1">
                <a:spLocks noChangeArrowheads="1"/>
              </p:cNvSpPr>
              <p:nvPr/>
            </p:nvSpPr>
            <p:spPr bwMode="auto">
              <a:xfrm>
                <a:off x="7073405" y="3340434"/>
                <a:ext cx="383994" cy="200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 dirty="0"/>
                  <a:t>1.5 </a:t>
                </a:r>
                <a:r>
                  <a:rPr lang="en-US" altLang="en-US" b="1" dirty="0" err="1"/>
                  <a:t>ft</a:t>
                </a:r>
                <a:endParaRPr lang="en-US" altLang="en-US" b="1" dirty="0"/>
              </a:p>
            </p:txBody>
          </p:sp>
          <p:sp>
            <p:nvSpPr>
              <p:cNvPr id="12301" name="TextBox 21"/>
              <p:cNvSpPr txBox="1">
                <a:spLocks noChangeArrowheads="1"/>
              </p:cNvSpPr>
              <p:nvPr/>
            </p:nvSpPr>
            <p:spPr bwMode="auto">
              <a:xfrm>
                <a:off x="7307650" y="2826349"/>
                <a:ext cx="271977" cy="200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 dirty="0"/>
                  <a:t>2 </a:t>
                </a:r>
                <a:r>
                  <a:rPr lang="en-US" altLang="en-US" b="1" dirty="0" err="1"/>
                  <a:t>ft</a:t>
                </a:r>
                <a:endParaRPr lang="en-US" altLang="en-US" b="1" dirty="0"/>
              </a:p>
            </p:txBody>
          </p:sp>
          <p:sp>
            <p:nvSpPr>
              <p:cNvPr id="12302" name="TextBox 22"/>
              <p:cNvSpPr txBox="1">
                <a:spLocks noChangeArrowheads="1"/>
              </p:cNvSpPr>
              <p:nvPr/>
            </p:nvSpPr>
            <p:spPr bwMode="auto">
              <a:xfrm>
                <a:off x="6574535" y="2354085"/>
                <a:ext cx="271977" cy="200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 dirty="0"/>
                  <a:t>3 </a:t>
                </a:r>
                <a:r>
                  <a:rPr lang="en-US" altLang="en-US" b="1" dirty="0" err="1"/>
                  <a:t>ft</a:t>
                </a:r>
                <a:endParaRPr lang="en-US" altLang="en-US" b="1" dirty="0"/>
              </a:p>
            </p:txBody>
          </p:sp>
        </p:grpSp>
        <p:sp>
          <p:nvSpPr>
            <p:cNvPr id="12296" name="TextBox 7"/>
            <p:cNvSpPr txBox="1">
              <a:spLocks noChangeArrowheads="1"/>
            </p:cNvSpPr>
            <p:nvPr/>
          </p:nvSpPr>
          <p:spPr bwMode="auto">
            <a:xfrm>
              <a:off x="7049292" y="3054400"/>
              <a:ext cx="341789" cy="205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solidFill>
                    <a:srgbClr val="0070C0"/>
                  </a:solidFill>
                </a:rPr>
                <a:t>45</a:t>
              </a:r>
              <a:r>
                <a:rPr lang="en-US" altLang="en-US" b="1" baseline="30000" dirty="0">
                  <a:solidFill>
                    <a:srgbClr val="0070C0"/>
                  </a:solidFill>
                </a:rPr>
                <a:t>o</a:t>
              </a:r>
            </a:p>
          </p:txBody>
        </p:sp>
        <p:sp>
          <p:nvSpPr>
            <p:cNvPr id="12297" name="TextBox 8"/>
            <p:cNvSpPr txBox="1">
              <a:spLocks noChangeArrowheads="1"/>
            </p:cNvSpPr>
            <p:nvPr/>
          </p:nvSpPr>
          <p:spPr bwMode="auto">
            <a:xfrm>
              <a:off x="7017194" y="2626579"/>
              <a:ext cx="274421" cy="200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solidFill>
                    <a:srgbClr val="0070C0"/>
                  </a:solidFill>
                </a:rPr>
                <a:t>45</a:t>
              </a:r>
              <a:r>
                <a:rPr lang="en-US" altLang="en-US" b="1" baseline="30000" dirty="0">
                  <a:solidFill>
                    <a:srgbClr val="0070C0"/>
                  </a:solidFill>
                </a:rPr>
                <a:t>o</a:t>
              </a:r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>
                <a:solidFill>
                  <a:srgbClr val="7030A0"/>
                </a:solidFill>
                <a:cs typeface="Times New Roman" pitchFamily="18" charset="0"/>
              </a:rPr>
              <a:t>Activity: </a:t>
            </a:r>
            <a:r>
              <a:rPr lang="en-US" dirty="0">
                <a:cs typeface="Times New Roman" pitchFamily="18" charset="0"/>
              </a:rPr>
              <a:t>Navigating a Maze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3657600" y="2969451"/>
            <a:ext cx="844131" cy="558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sz="24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sz="20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Font typeface="Wingdings" pitchFamily="2" charset="2"/>
              <a:buNone/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)</a:t>
            </a:r>
            <a:endParaRPr lang="en-US" baseline="30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3" name="Picture 6" descr="Help guide other librarians by sharing your experti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58" y="4551517"/>
            <a:ext cx="2763141" cy="2077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510588" cy="5638800"/>
          </a:xfrm>
        </p:spPr>
        <p:txBody>
          <a:bodyPr/>
          <a:lstStyle/>
          <a:p>
            <a:r>
              <a:rPr lang="en-US" altLang="en-US" sz="2000" dirty="0">
                <a:cs typeface="Times New Roman" pitchFamily="18" charset="0"/>
              </a:rPr>
              <a:t>(As we saw in the previous lesson) </a:t>
            </a:r>
            <a:r>
              <a:rPr lang="en-US" altLang="en-US" dirty="0">
                <a:cs typeface="Times New Roman" pitchFamily="18" charset="0"/>
              </a:rPr>
              <a:t>a </a:t>
            </a:r>
            <a:r>
              <a:rPr lang="en-US" altLang="en-US" dirty="0">
                <a:solidFill>
                  <a:srgbClr val="7030A0"/>
                </a:solidFill>
                <a:cs typeface="Times New Roman" pitchFamily="18" charset="0"/>
              </a:rPr>
              <a:t>program</a:t>
            </a:r>
            <a:r>
              <a:rPr lang="en-US" altLang="en-US" dirty="0">
                <a:cs typeface="Times New Roman" pitchFamily="18" charset="0"/>
              </a:rPr>
              <a:t> is a sequence of logical instructions written to direct a computer to perform a task.</a:t>
            </a:r>
          </a:p>
          <a:p>
            <a:r>
              <a:rPr lang="en-US" altLang="en-US" dirty="0">
                <a:ea typeface="ＭＳ Ｐゴシック" pitchFamily="34" charset="-128"/>
                <a:cs typeface="Times New Roman" pitchFamily="18" charset="0"/>
              </a:rPr>
              <a:t>Developing such instructions involves </a:t>
            </a:r>
            <a:r>
              <a:rPr lang="en-US" altLang="en-US" dirty="0">
                <a:solidFill>
                  <a:srgbClr val="7030A0"/>
                </a:solidFill>
                <a:ea typeface="ＭＳ Ｐゴシック" pitchFamily="34" charset="-128"/>
                <a:cs typeface="Times New Roman" pitchFamily="18" charset="0"/>
              </a:rPr>
              <a:t>careful thinking</a:t>
            </a:r>
            <a:r>
              <a:rPr lang="en-US" altLang="en-US" dirty="0">
                <a:ea typeface="ＭＳ Ｐゴシック" pitchFamily="34" charset="-128"/>
                <a:cs typeface="Times New Roman" pitchFamily="18" charset="0"/>
              </a:rPr>
              <a:t>!</a:t>
            </a:r>
          </a:p>
          <a:p>
            <a:r>
              <a:rPr lang="en-US" altLang="en-US" dirty="0">
                <a:ea typeface="ＭＳ Ｐゴシック" pitchFamily="34" charset="-128"/>
                <a:cs typeface="Times New Roman" pitchFamily="18" charset="0"/>
              </a:rPr>
              <a:t>So, we are creating something that does not exist. In engineering, such a process is called “</a:t>
            </a:r>
            <a:r>
              <a:rPr lang="en-US" altLang="en-US" dirty="0">
                <a:solidFill>
                  <a:srgbClr val="7030A0"/>
                </a:solidFill>
                <a:ea typeface="ＭＳ Ｐゴシック" pitchFamily="34" charset="-128"/>
                <a:cs typeface="Times New Roman" pitchFamily="18" charset="0"/>
              </a:rPr>
              <a:t>design</a:t>
            </a:r>
            <a:r>
              <a:rPr lang="en-US" altLang="en-US" dirty="0">
                <a:ea typeface="ＭＳ Ｐゴシック" pitchFamily="34" charset="-128"/>
                <a:cs typeface="Times New Roman" pitchFamily="18" charset="0"/>
              </a:rPr>
              <a:t>.” In this case, we are “designing” a program to do a particular task.</a:t>
            </a:r>
          </a:p>
          <a:p>
            <a:r>
              <a:rPr lang="en-US" altLang="en-US" dirty="0">
                <a:ea typeface="ＭＳ Ｐゴシック" pitchFamily="34" charset="-128"/>
                <a:cs typeface="Times New Roman" pitchFamily="18" charset="0"/>
              </a:rPr>
              <a:t>The </a:t>
            </a:r>
            <a:r>
              <a:rPr lang="en-US" altLang="en-US" dirty="0">
                <a:solidFill>
                  <a:srgbClr val="7030A0"/>
                </a:solidFill>
                <a:ea typeface="ＭＳ Ｐゴシック" pitchFamily="34" charset="-128"/>
                <a:cs typeface="Times New Roman" pitchFamily="18" charset="0"/>
              </a:rPr>
              <a:t>engineering design process </a:t>
            </a:r>
            <a:r>
              <a:rPr lang="en-US" altLang="en-US" dirty="0">
                <a:ea typeface="ＭＳ Ｐゴシック" pitchFamily="34" charset="-128"/>
                <a:cs typeface="Times New Roman" pitchFamily="18" charset="0"/>
              </a:rPr>
              <a:t>involves certain well-defined steps. </a:t>
            </a:r>
            <a:r>
              <a:rPr lang="en-US" altLang="en-US" i="1" dirty="0">
                <a:ea typeface="ＭＳ Ｐゴシック" pitchFamily="34" charset="-128"/>
                <a:cs typeface="Times New Roman" pitchFamily="18" charset="0"/>
              </a:rPr>
              <a:t>What do you think is the first step?  </a:t>
            </a:r>
          </a:p>
          <a:p>
            <a:r>
              <a:rPr lang="en-US" altLang="en-US" dirty="0">
                <a:ea typeface="ＭＳ Ｐゴシック" pitchFamily="34" charset="-128"/>
                <a:cs typeface="Times New Roman" pitchFamily="18" charset="0"/>
              </a:rPr>
              <a:t>The </a:t>
            </a:r>
            <a:r>
              <a:rPr lang="en-US" altLang="en-US" dirty="0">
                <a:solidFill>
                  <a:srgbClr val="7030A0"/>
                </a:solidFill>
                <a:ea typeface="ＭＳ Ｐゴシック" pitchFamily="34" charset="-128"/>
                <a:cs typeface="Times New Roman" pitchFamily="18" charset="0"/>
              </a:rPr>
              <a:t>first step </a:t>
            </a:r>
            <a:r>
              <a:rPr lang="en-US" altLang="en-US" dirty="0">
                <a:ea typeface="ＭＳ Ｐゴシック" pitchFamily="34" charset="-128"/>
                <a:cs typeface="Times New Roman" pitchFamily="18" charset="0"/>
              </a:rPr>
              <a:t>is to come up with what you want the computer program to do! </a:t>
            </a:r>
            <a:r>
              <a:rPr lang="en-US" altLang="en-US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Define the problem. Understand the need.</a:t>
            </a:r>
          </a:p>
          <a:p>
            <a:r>
              <a:rPr lang="en-US" altLang="en-US" dirty="0">
                <a:ea typeface="ＭＳ Ｐゴシック" pitchFamily="34" charset="-128"/>
                <a:cs typeface="Times New Roman" pitchFamily="18" charset="0"/>
              </a:rPr>
              <a:t>Once you know what you want the program to do, we need a method to do it.  Let’s look more closely at the engineering design cycle, which tells us how.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5D4D1C-CDBD-41EA-BD7D-9E1A9381AF64}" type="slidenum">
              <a:rPr lang="en-US" altLang="en-US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5</a:t>
            </a:fld>
            <a:endParaRPr lang="en-US" alt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228600"/>
            <a:ext cx="8586788" cy="715962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600" dirty="0">
                <a:cs typeface="Times New Roman" pitchFamily="18" charset="0"/>
              </a:rPr>
              <a:t>How Do You Develop a Computer Program?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E19DA6-297F-40FD-BB2F-F422E142AA71}" type="slidenum">
              <a:rPr lang="en-US" altLang="en-US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6</a:t>
            </a:fld>
            <a:endParaRPr lang="en-US" alt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pic>
        <p:nvPicPr>
          <p:cNvPr id="14341" name="Picture 2" descr="http://www.nasa.gov/images/content/183835main_edc_flow_k4_5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" y="1409700"/>
            <a:ext cx="51435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5029200" y="1054606"/>
            <a:ext cx="3709988" cy="542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For engineers, the design process is </a:t>
            </a:r>
            <a:r>
              <a:rPr lang="en-US" altLang="en-US" sz="20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 series of steps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that helps teams frame and solve complex problems. </a:t>
            </a:r>
            <a:r>
              <a:rPr lang="en-US" altLang="en-US" sz="2000" b="1" i="1" dirty="0">
                <a:latin typeface="Calibri" panose="020F0502020204030204" pitchFamily="34" charset="0"/>
                <a:cs typeface="Times New Roman" pitchFamily="18" charset="0"/>
              </a:rPr>
              <a:t>Anyone can do it!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To figure out how to build something, engineering teams </a:t>
            </a:r>
            <a:r>
              <a:rPr lang="en-US" altLang="en-US" sz="20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gather information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 and conduct research to understand the needs and challenges to be addressed.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  <a:sym typeface="Wingdings" panose="05000000000000000000" pitchFamily="2" charset="2"/>
              </a:rPr>
              <a:t>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So, in a design cycle, the steps are done in this sequence but often repeated because it may not work, or you want to improve the design! 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b="1" dirty="0">
                <a:latin typeface="Calibri" panose="020F0502020204030204" pitchFamily="34" charset="0"/>
                <a:cs typeface="Times New Roman" pitchFamily="18" charset="0"/>
              </a:rPr>
              <a:t>More details on the next slide. </a:t>
            </a:r>
            <a:r>
              <a:rPr lang="en-US" altLang="en-US" b="1" dirty="0">
                <a:latin typeface="Calibri" panose="020F0502020204030204" pitchFamily="34" charset="0"/>
                <a:cs typeface="Times New Roman" pitchFamily="18" charset="0"/>
                <a:sym typeface="Wingdings" panose="05000000000000000000" pitchFamily="2" charset="2"/>
              </a:rPr>
              <a:t></a:t>
            </a:r>
            <a:endParaRPr lang="en-US" altLang="en-US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228600"/>
            <a:ext cx="8586788" cy="715962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Engineering Design Cycle: </a:t>
            </a:r>
            <a:r>
              <a:rPr lang="en-US" sz="3200" dirty="0">
                <a:solidFill>
                  <a:srgbClr val="7030A0"/>
                </a:solidFill>
                <a:cs typeface="Times New Roman" pitchFamily="18" charset="0"/>
              </a:rPr>
              <a:t>How Engineers Design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D35777-2797-48D1-8989-881C20C9912A}" type="slidenum">
              <a:rPr lang="en-US" altLang="en-US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7</a:t>
            </a:fld>
            <a:endParaRPr lang="en-US" alt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pic>
        <p:nvPicPr>
          <p:cNvPr id="15364" name="Picture 2" descr="Picture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59" t="4089" r="1884" b="17522"/>
          <a:stretch>
            <a:fillRect/>
          </a:stretch>
        </p:blipFill>
        <p:spPr bwMode="auto">
          <a:xfrm>
            <a:off x="1219200" y="838200"/>
            <a:ext cx="601980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228600"/>
            <a:ext cx="8586788" cy="715962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Engineering Design Cycle: </a:t>
            </a:r>
            <a:r>
              <a:rPr lang="en-US" sz="3200" dirty="0">
                <a:solidFill>
                  <a:srgbClr val="7030A0"/>
                </a:solidFill>
                <a:cs typeface="Times New Roman" pitchFamily="18" charset="0"/>
              </a:rPr>
              <a:t>How Engineers Design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4919662" cy="47974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7030A0"/>
                </a:solidFill>
              </a:rPr>
              <a:t>Your Design Challenge: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b="1" dirty="0"/>
              <a:t>Program the robot to complete the maze 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on the right 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 </a:t>
            </a:r>
            <a:br>
              <a:rPr lang="en-US" sz="2800" b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en-US" sz="2800" b="1" dirty="0"/>
              <a:t>using only the rotation sensor.</a:t>
            </a:r>
            <a:endParaRPr lang="en-US" sz="2800" dirty="0"/>
          </a:p>
          <a:p>
            <a:pPr>
              <a:buFont typeface="Wingdings" pitchFamily="2" charset="2"/>
              <a:buNone/>
              <a:defRPr/>
            </a:pPr>
            <a:r>
              <a:rPr lang="en-US" sz="2800" dirty="0"/>
              <a:t>Things to keep in mind:</a:t>
            </a:r>
          </a:p>
          <a:p>
            <a:pPr>
              <a:defRPr/>
            </a:pPr>
            <a:r>
              <a:rPr lang="en-US" dirty="0"/>
              <a:t>If 1 rotation ≈ 7 inches, how many rotations are needed to make the robot go 3 </a:t>
            </a:r>
            <a:r>
              <a:rPr lang="en-US" dirty="0" err="1"/>
              <a:t>ft</a:t>
            </a:r>
            <a:r>
              <a:rPr lang="en-US" dirty="0"/>
              <a:t>? 1.5 </a:t>
            </a:r>
            <a:r>
              <a:rPr lang="en-US" dirty="0" err="1"/>
              <a:t>ft</a:t>
            </a:r>
            <a:r>
              <a:rPr lang="en-US" dirty="0"/>
              <a:t>? 2 </a:t>
            </a:r>
            <a:r>
              <a:rPr lang="en-US" dirty="0" err="1"/>
              <a:t>ft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If 0.5 rotations is the duration for a 90</a:t>
            </a:r>
            <a:r>
              <a:rPr lang="en-US" baseline="30000" dirty="0"/>
              <a:t>o</a:t>
            </a:r>
            <a:r>
              <a:rPr lang="en-US" dirty="0"/>
              <a:t> turn, what duration is needed for a 135</a:t>
            </a:r>
            <a:r>
              <a:rPr lang="en-US" baseline="30000" dirty="0"/>
              <a:t>o</a:t>
            </a:r>
            <a:r>
              <a:rPr lang="en-US" dirty="0"/>
              <a:t> turn?</a:t>
            </a:r>
            <a:endParaRPr lang="en-US" baseline="30000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9403B0-C76F-43F9-ABDF-6F4A096F4F54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>
                <a:solidFill>
                  <a:srgbClr val="7030A0"/>
                </a:solidFill>
                <a:cs typeface="Times New Roman" pitchFamily="18" charset="0"/>
              </a:rPr>
              <a:t>Activity: </a:t>
            </a:r>
            <a:r>
              <a:rPr lang="en-US" dirty="0">
                <a:cs typeface="Times New Roman" pitchFamily="18" charset="0"/>
              </a:rPr>
              <a:t>Navigating a Maze</a:t>
            </a:r>
          </a:p>
        </p:txBody>
      </p:sp>
      <p:grpSp>
        <p:nvGrpSpPr>
          <p:cNvPr id="22" name="Group 5"/>
          <p:cNvGrpSpPr>
            <a:grpSpLocks/>
          </p:cNvGrpSpPr>
          <p:nvPr/>
        </p:nvGrpSpPr>
        <p:grpSpPr bwMode="auto">
          <a:xfrm>
            <a:off x="5141386" y="1440097"/>
            <a:ext cx="3388236" cy="3958258"/>
            <a:chOff x="6048984" y="2353801"/>
            <a:chExt cx="1735602" cy="2145324"/>
          </a:xfrm>
        </p:grpSpPr>
        <p:grpSp>
          <p:nvGrpSpPr>
            <p:cNvPr id="23" name="Group 7"/>
            <p:cNvGrpSpPr>
              <a:grpSpLocks/>
            </p:cNvGrpSpPr>
            <p:nvPr/>
          </p:nvGrpSpPr>
          <p:grpSpPr bwMode="auto">
            <a:xfrm>
              <a:off x="6048984" y="2353801"/>
              <a:ext cx="1735602" cy="2145324"/>
              <a:chOff x="6048452" y="2354085"/>
              <a:chExt cx="1735723" cy="2145087"/>
            </a:xfrm>
          </p:grpSpPr>
          <p:grpSp>
            <p:nvGrpSpPr>
              <p:cNvPr id="26" name="Group 11"/>
              <p:cNvGrpSpPr>
                <a:grpSpLocks/>
              </p:cNvGrpSpPr>
              <p:nvPr/>
            </p:nvGrpSpPr>
            <p:grpSpPr bwMode="auto">
              <a:xfrm>
                <a:off x="6048452" y="2484292"/>
                <a:ext cx="1735723" cy="2014880"/>
                <a:chOff x="6518162" y="2974598"/>
                <a:chExt cx="1235986" cy="1689099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7608491" y="3657217"/>
                  <a:ext cx="0" cy="838043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flipH="1">
                  <a:off x="7086449" y="3657217"/>
                  <a:ext cx="533351" cy="0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V="1">
                  <a:off x="7086449" y="3063663"/>
                  <a:ext cx="496288" cy="593554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flipH="1">
                  <a:off x="6744200" y="3063663"/>
                  <a:ext cx="838537" cy="0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7504341" y="4495908"/>
                  <a:ext cx="249807" cy="1677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 b="1" dirty="0">
                      <a:solidFill>
                        <a:srgbClr val="7030A0"/>
                      </a:solidFill>
                    </a:rPr>
                    <a:t>start</a:t>
                  </a:r>
                </a:p>
              </p:txBody>
            </p:sp>
            <p:sp>
              <p:nvSpPr>
                <p:cNvPr id="36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6518162" y="2974598"/>
                  <a:ext cx="217061" cy="1677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 b="1" dirty="0">
                      <a:solidFill>
                        <a:srgbClr val="7030A0"/>
                      </a:solidFill>
                    </a:rPr>
                    <a:t>end</a:t>
                  </a:r>
                </a:p>
              </p:txBody>
            </p:sp>
          </p:grpSp>
          <p:sp>
            <p:nvSpPr>
              <p:cNvPr id="27" name="TextBox 3"/>
              <p:cNvSpPr txBox="1">
                <a:spLocks noChangeArrowheads="1"/>
              </p:cNvSpPr>
              <p:nvPr/>
            </p:nvSpPr>
            <p:spPr bwMode="auto">
              <a:xfrm>
                <a:off x="7271483" y="3753352"/>
                <a:ext cx="271977" cy="200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 dirty="0"/>
                  <a:t>3 </a:t>
                </a:r>
                <a:r>
                  <a:rPr lang="en-US" altLang="en-US" b="1" dirty="0" err="1"/>
                  <a:t>ft</a:t>
                </a:r>
                <a:endParaRPr lang="en-US" altLang="en-US" b="1" dirty="0"/>
              </a:p>
            </p:txBody>
          </p:sp>
          <p:sp>
            <p:nvSpPr>
              <p:cNvPr id="28" name="TextBox 13"/>
              <p:cNvSpPr txBox="1">
                <a:spLocks noChangeArrowheads="1"/>
              </p:cNvSpPr>
              <p:nvPr/>
            </p:nvSpPr>
            <p:spPr bwMode="auto">
              <a:xfrm>
                <a:off x="7073405" y="3340434"/>
                <a:ext cx="383994" cy="200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 dirty="0"/>
                  <a:t>1.5 </a:t>
                </a:r>
                <a:r>
                  <a:rPr lang="en-US" altLang="en-US" b="1" dirty="0" err="1"/>
                  <a:t>ft</a:t>
                </a:r>
                <a:endParaRPr lang="en-US" altLang="en-US" b="1" dirty="0"/>
              </a:p>
            </p:txBody>
          </p:sp>
          <p:sp>
            <p:nvSpPr>
              <p:cNvPr id="29" name="TextBox 21"/>
              <p:cNvSpPr txBox="1">
                <a:spLocks noChangeArrowheads="1"/>
              </p:cNvSpPr>
              <p:nvPr/>
            </p:nvSpPr>
            <p:spPr bwMode="auto">
              <a:xfrm>
                <a:off x="7307650" y="2826349"/>
                <a:ext cx="271977" cy="200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 dirty="0"/>
                  <a:t>2 </a:t>
                </a:r>
                <a:r>
                  <a:rPr lang="en-US" altLang="en-US" b="1" dirty="0" err="1"/>
                  <a:t>ft</a:t>
                </a:r>
                <a:endParaRPr lang="en-US" altLang="en-US" b="1" dirty="0"/>
              </a:p>
            </p:txBody>
          </p:sp>
          <p:sp>
            <p:nvSpPr>
              <p:cNvPr id="30" name="TextBox 22"/>
              <p:cNvSpPr txBox="1">
                <a:spLocks noChangeArrowheads="1"/>
              </p:cNvSpPr>
              <p:nvPr/>
            </p:nvSpPr>
            <p:spPr bwMode="auto">
              <a:xfrm>
                <a:off x="6574535" y="2354085"/>
                <a:ext cx="271977" cy="200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b="1" dirty="0"/>
                  <a:t>3 </a:t>
                </a:r>
                <a:r>
                  <a:rPr lang="en-US" altLang="en-US" b="1" dirty="0" err="1"/>
                  <a:t>ft</a:t>
                </a:r>
                <a:endParaRPr lang="en-US" altLang="en-US" b="1" dirty="0"/>
              </a:p>
            </p:txBody>
          </p:sp>
        </p:grpSp>
        <p:sp>
          <p:nvSpPr>
            <p:cNvPr id="24" name="TextBox 7"/>
            <p:cNvSpPr txBox="1">
              <a:spLocks noChangeArrowheads="1"/>
            </p:cNvSpPr>
            <p:nvPr/>
          </p:nvSpPr>
          <p:spPr bwMode="auto">
            <a:xfrm>
              <a:off x="7049292" y="3054400"/>
              <a:ext cx="341789" cy="205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solidFill>
                    <a:srgbClr val="0070C0"/>
                  </a:solidFill>
                </a:rPr>
                <a:t>45</a:t>
              </a:r>
              <a:r>
                <a:rPr lang="en-US" altLang="en-US" b="1" baseline="30000" dirty="0">
                  <a:solidFill>
                    <a:srgbClr val="0070C0"/>
                  </a:solidFill>
                </a:rPr>
                <a:t>o</a:t>
              </a:r>
            </a:p>
          </p:txBody>
        </p:sp>
        <p:sp>
          <p:nvSpPr>
            <p:cNvPr id="25" name="TextBox 8"/>
            <p:cNvSpPr txBox="1">
              <a:spLocks noChangeArrowheads="1"/>
            </p:cNvSpPr>
            <p:nvPr/>
          </p:nvSpPr>
          <p:spPr bwMode="auto">
            <a:xfrm>
              <a:off x="7017194" y="2626579"/>
              <a:ext cx="274421" cy="200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solidFill>
                    <a:srgbClr val="0070C0"/>
                  </a:solidFill>
                </a:rPr>
                <a:t>45</a:t>
              </a:r>
              <a:r>
                <a:rPr lang="en-US" altLang="en-US" b="1" baseline="30000" dirty="0">
                  <a:solidFill>
                    <a:srgbClr val="0070C0"/>
                  </a:solidFill>
                </a:rPr>
                <a:t>o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1191"/>
            <a:ext cx="8586788" cy="63341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/>
              <a:t>Programming Activity </a:t>
            </a:r>
            <a:r>
              <a:rPr lang="en-US" dirty="0">
                <a:solidFill>
                  <a:srgbClr val="FF0000"/>
                </a:solidFill>
              </a:rPr>
              <a:t>Answer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122292" y="914400"/>
            <a:ext cx="6852762" cy="129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en-US" sz="2600" i="1" dirty="0"/>
              <a:t>Note</a:t>
            </a:r>
            <a:r>
              <a:rPr lang="en-US" altLang="en-US" sz="2600" dirty="0"/>
              <a:t>: Keep in mind that the values for durations shown in the solution are approximate and may need to be adjusted for each robot.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C73282-F924-4381-B27A-3BF34C903D98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9</a:t>
            </a:fld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5833" t="18889" r="19167" b="70791"/>
          <a:stretch/>
        </p:blipFill>
        <p:spPr>
          <a:xfrm>
            <a:off x="52873" y="2359596"/>
            <a:ext cx="8991600" cy="1447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DC6C7C970CF74098EBEB19971451B8" ma:contentTypeVersion="0" ma:contentTypeDescription="Create a new document." ma:contentTypeScope="" ma:versionID="3168824a88ae461178c9d64f7fa8e8d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5D99245-70F6-482E-87C4-C4C2344A73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E24C10-ED93-4DCC-AADF-90726F6D5AEA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06A26F-938A-407F-B8FF-135371B2E8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7284</TotalTime>
  <Words>858</Words>
  <Application>Microsoft Office PowerPoint</Application>
  <PresentationFormat>On-screen Show (4:3)</PresentationFormat>
  <Paragraphs>108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1_Oriel</vt:lpstr>
      <vt:lpstr>Navigating a Maze</vt:lpstr>
      <vt:lpstr>Navigating a Maze Pre-Quiz</vt:lpstr>
      <vt:lpstr>Navigating a Maze Pre-Quiz Answers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Programming Activity Answer</vt:lpstr>
      <vt:lpstr>Navigating a Maze Post-Quiz</vt:lpstr>
      <vt:lpstr>Navigating a Maze Post-Quiz Answers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Human Sensors Work?</dc:title>
  <dc:creator>Ajay Nair</dc:creator>
  <cp:lastModifiedBy>dua_92@yahoo.com</cp:lastModifiedBy>
  <cp:revision>367</cp:revision>
  <dcterms:created xsi:type="dcterms:W3CDTF">2009-07-19T21:20:08Z</dcterms:created>
  <dcterms:modified xsi:type="dcterms:W3CDTF">2017-09-13T19:36:08Z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0x010100A8DC6C7C970CF74098EBEB19971451B8</vt:lpwstr>
  </property>
</Properties>
</file>