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01" r:id="rId4"/>
  </p:sldMasterIdLst>
  <p:notesMasterIdLst>
    <p:notesMasterId r:id="rId17"/>
  </p:notesMasterIdLst>
  <p:handoutMasterIdLst>
    <p:handoutMasterId r:id="rId18"/>
  </p:handoutMasterIdLst>
  <p:sldIdLst>
    <p:sldId id="332" r:id="rId5"/>
    <p:sldId id="350" r:id="rId6"/>
    <p:sldId id="351" r:id="rId7"/>
    <p:sldId id="328" r:id="rId8"/>
    <p:sldId id="330" r:id="rId9"/>
    <p:sldId id="336" r:id="rId10"/>
    <p:sldId id="337" r:id="rId11"/>
    <p:sldId id="349" r:id="rId12"/>
    <p:sldId id="354" r:id="rId13"/>
    <p:sldId id="355" r:id="rId14"/>
    <p:sldId id="353" r:id="rId15"/>
    <p:sldId id="352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90" autoAdjust="0"/>
    <p:restoredTop sz="90112" autoAdjust="0"/>
  </p:normalViewPr>
  <p:slideViewPr>
    <p:cSldViewPr snapToObjects="1">
      <p:cViewPr varScale="1">
        <p:scale>
          <a:sx n="59" d="100"/>
          <a:sy n="59" d="100"/>
        </p:scale>
        <p:origin x="90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171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03B0CE7-3C64-427A-BFA1-99F0078E6A29}" type="datetimeFigureOut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C91F9AF-FC53-4355-90C7-C3C0E20B9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1708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E37BA7-A1EF-4946-B764-63C8165EB721}" type="datetimeFigureOut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0F2C80-C70D-46D1-8777-64BD7369C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2030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AD1E57-5F29-4E5C-A90F-E2539B156D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819399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C4ED73-FC9A-4E5B-9167-02A7E19B2E6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19265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AD1E57-5F29-4E5C-A90F-E2539B156D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3160841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Y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C4ED73-FC9A-4E5B-9167-02A7E19B2E6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for Computational Neurobiology, University of Missouri</a:t>
            </a:r>
          </a:p>
        </p:txBody>
      </p:sp>
    </p:spTree>
    <p:extLst>
      <p:ext uri="{BB962C8B-B14F-4D97-AF65-F5344CB8AC3E}">
        <p14:creationId xmlns:p14="http://schemas.microsoft.com/office/powerpoint/2010/main" val="1010415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525C4-6A08-449E-B3E5-818D899933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34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1525C4-6A08-449E-B3E5-818D899933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Center for Computational Neurobiology, University of Missouri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53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>
            <a:noAutofit/>
          </a:bodyPr>
          <a:lstStyle>
            <a:lvl1pPr>
              <a:defRPr sz="6000" b="1" cap="none" baseline="0"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C7945-A8BD-4615-A390-7E949EAFABD5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3ABD5-1F80-4052-B837-512F3A876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7F90E-396B-4FE8-90F0-3040AB4A63F3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45B35-C27E-40C5-908D-24F833725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5ED7C-9A55-49BF-AECF-B53F83F6E570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A78F3-2BDF-4C67-8555-F85135C66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927BB0-1B39-4785-BE73-79A92C3D83D4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BC525F-65EB-4B71-9D6D-021C7F069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>
            <a:normAutofit/>
          </a:bodyPr>
          <a:lstStyle>
            <a:lvl1pPr algn="l">
              <a:buNone/>
              <a:defRPr sz="6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3E46D-6E84-40DB-9F82-F1850F662412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1A74D-CC9F-4AB8-B04F-B86342FB8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9A18-A901-4527-B519-3CF09F1777BF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CF1F-ECC9-4AA3-9588-08F515368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AC9A1-049C-48C7-8039-C7A73DB52FF8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30906-A2C7-4352-880F-0BF693260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3CC8D12-2FC2-428F-A162-2E5A85876367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65456F6-7CB5-422F-A5A5-828310C8A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7FDF5-3E60-4010-8B97-27DDFDDFB579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B4463-0B51-4D96-8C65-C85008F40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FE1759-FD24-40EB-BCD5-12F80628C188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60A1C8-F298-4BEE-94D7-84E33FD7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37B3E3-C5D1-40A7-8842-93B83ADFA879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249B6A1-C982-4AF6-819B-20CA3FD8A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6E32CFDC-29AA-45DC-A1DE-2199983AD5B0}" type="datetime1">
              <a:rPr lang="en-US"/>
              <a:pPr>
                <a:defRPr/>
              </a:pPr>
              <a:t>2/19/2014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D08F0563-3CF8-4C23-A3FA-C7FFB95D5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8" r:id="rId1"/>
    <p:sldLayoutId id="2147484879" r:id="rId2"/>
    <p:sldLayoutId id="2147484880" r:id="rId3"/>
    <p:sldLayoutId id="2147484881" r:id="rId4"/>
    <p:sldLayoutId id="2147484874" r:id="rId5"/>
    <p:sldLayoutId id="2147484882" r:id="rId6"/>
    <p:sldLayoutId id="2147484875" r:id="rId7"/>
    <p:sldLayoutId id="2147484883" r:id="rId8"/>
    <p:sldLayoutId id="2147484884" r:id="rId9"/>
    <p:sldLayoutId id="2147484876" r:id="rId10"/>
    <p:sldLayoutId id="214748487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 cap="none" baseline="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en-us/images/results.aspx?qu=stop&amp;ex=1#ai:MP900422690|mt:2|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goo.gl/wuhSU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3810000"/>
            <a:ext cx="3124200" cy="196468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Wait Program!</a:t>
            </a:r>
            <a:endParaRPr lang="es-PY" dirty="0"/>
          </a:p>
        </p:txBody>
      </p:sp>
      <p:pic>
        <p:nvPicPr>
          <p:cNvPr id="5" name="Picture 2" descr="children,cross guards,roads,safety vests,signs,stop,traffic signals,transportation,concep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1" r="18872"/>
          <a:stretch/>
        </p:blipFill>
        <p:spPr bwMode="auto">
          <a:xfrm>
            <a:off x="0" y="0"/>
            <a:ext cx="4038600" cy="683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Hexagon 2"/>
          <p:cNvSpPr/>
          <p:nvPr/>
        </p:nvSpPr>
        <p:spPr>
          <a:xfrm>
            <a:off x="838200" y="636645"/>
            <a:ext cx="1944624" cy="1676400"/>
          </a:xfrm>
          <a:prstGeom prst="hex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/>
        </p:nvSpPr>
        <p:spPr>
          <a:xfrm>
            <a:off x="839724" y="1139409"/>
            <a:ext cx="1981200" cy="6708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WAIT</a:t>
            </a:r>
            <a:endParaRPr lang="en-US" sz="60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/>
        </p:nvSpPr>
        <p:spPr>
          <a:xfrm>
            <a:off x="1296924" y="1752600"/>
            <a:ext cx="1066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please</a:t>
            </a:r>
            <a:r>
              <a:rPr lang="en-US" sz="40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28600" y="1160268"/>
            <a:ext cx="8510588" cy="5469131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1. 	Why is it often better to use conditional commands rather than program a robot to move exact distances?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It can be tedious to measure exact distances and the robot does not always move consistently, depending on factors beyond your control (battery charge, motor speed fluctuations, etc.).</a:t>
            </a:r>
            <a:endParaRPr lang="en-US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2. 	What is the function of a wait block? Explain how to use a wait block in a program.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wait block causes a program to wait until a specified stimulus occurs before proceeding to the next command. A wait block must specify the stimulus being waited on and follow a move block with duration set to unlimited.</a:t>
            </a:r>
          </a:p>
          <a:p>
            <a:pPr marL="514350" indent="-514350"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3. 	What is an algorithm?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An algorithm is a clear and specific procedure for solving a problem in a finite number of steps.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4A9D42-BF1F-4BED-9E2D-AAB92F21477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Program! Post-Quiz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Answers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18182-E5CF-4417-9F3B-27BA57F44E7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371600"/>
            <a:ext cx="8358188" cy="5181600"/>
          </a:xfrm>
          <a:prstGeom prst="rect">
            <a:avLst/>
          </a:prstGeom>
          <a:noFill/>
          <a:ln>
            <a:noFill/>
          </a:ln>
          <a:extLst/>
        </p:spPr>
        <p:txBody>
          <a:bodyPr anchor="t">
            <a:noAutofit/>
          </a:bodyPr>
          <a:lstStyle/>
          <a:p>
            <a:pPr eaLnBrk="0" hangingPunct="0">
              <a:spcAft>
                <a:spcPts val="60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algorithm: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A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</a:rPr>
              <a:t>clear and specific procedure for solving a problem in a finite number of steps</a:t>
            </a:r>
            <a:r>
              <a:rPr lang="en-US" sz="2400" b="1" dirty="0" smtClean="0">
                <a:latin typeface="Calibri" panose="020F0502020204030204" pitchFamily="34" charset="0"/>
              </a:rPr>
              <a:t>.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conditional command</a:t>
            </a:r>
            <a:r>
              <a:rPr lang="en-US" sz="2400" b="1" dirty="0">
                <a:latin typeface="Calibri" panose="020F0502020204030204" pitchFamily="34" charset="0"/>
              </a:rPr>
              <a:t>: A command in which the completion of an action depends on a condition being satisfied. For example, if I see a stop sign (condition), I stop (action).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engineering </a:t>
            </a: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design process: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A series of steps used by engineering teams to guide them as they develop new 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solutions, products or systems.</a:t>
            </a:r>
            <a:endParaRPr lang="en-US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iteration: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Doing something again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</a:p>
          <a:p>
            <a:pPr eaLnBrk="0" hangingPunct="0"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stimulus</a:t>
            </a:r>
            <a:r>
              <a:rPr lang="en-US" sz="2400" b="1" dirty="0">
                <a:latin typeface="Calibri" panose="020F0502020204030204" pitchFamily="34" charset="0"/>
              </a:rPr>
              <a:t>: Something that rouses or incites to activity</a:t>
            </a:r>
            <a:r>
              <a:rPr lang="en-US" sz="2400" b="1" dirty="0" smtClean="0">
                <a:latin typeface="Calibri" panose="020F0502020204030204" pitchFamily="34" charset="0"/>
              </a:rPr>
              <a:t>. For </a:t>
            </a:r>
            <a:r>
              <a:rPr lang="en-US" sz="2400" b="1" dirty="0">
                <a:latin typeface="Calibri" panose="020F0502020204030204" pitchFamily="34" charset="0"/>
              </a:rPr>
              <a:t>the purposes of this lesson, it is an action that can be perceived by a robot that causes it to move on to the next part of the program</a:t>
            </a:r>
            <a:r>
              <a:rPr lang="en-US" sz="2400" b="1" dirty="0" smtClean="0">
                <a:latin typeface="Calibri" panose="020F0502020204030204" pitchFamily="34" charset="0"/>
              </a:rPr>
              <a:t>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Vocabulary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01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18182-E5CF-4417-9F3B-27BA57F44E7C}" type="slidenum">
              <a:rPr lang="en-US" altLang="en-US" smtClean="0">
                <a:solidFill>
                  <a:srgbClr val="FFFFFF"/>
                </a:solidFill>
              </a:rPr>
              <a:pPr eaLnBrk="1" hangingPunct="1"/>
              <a:t>12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1447801"/>
            <a:ext cx="7519988" cy="1752599"/>
          </a:xfrm>
          <a:prstGeom prst="rect">
            <a:avLst/>
          </a:prstGeom>
          <a:noFill/>
          <a:ln>
            <a:noFill/>
          </a:ln>
          <a:extLst/>
        </p:spPr>
        <p:txBody>
          <a:bodyPr anchor="t">
            <a:noAutofit/>
          </a:bodyPr>
          <a:lstStyle/>
          <a:p>
            <a:pPr eaLnBrk="0" hangingPunct="0">
              <a:spcAft>
                <a:spcPts val="600"/>
              </a:spcAft>
              <a:defRPr/>
            </a:pP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Slide 1: Boy holding stop sign; source: Microsoft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</a:rPr>
              <a:t>® clipart: </a:t>
            </a:r>
            <a:r>
              <a:rPr lang="en-US" sz="1400" dirty="0">
                <a:latin typeface="Calibri" panose="020F0502020204030204" pitchFamily="34" charset="0"/>
                <a:cs typeface="Times New Roman" pitchFamily="18" charset="0"/>
                <a:hlinkClick r:id="rId3"/>
              </a:rPr>
              <a:t>http://office.microsoft.com/en-us/images/results.aspx?qu=stop&amp;ex=1#ai:MP900422690|mt:2</a:t>
            </a: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  <a:hlinkClick r:id="rId3"/>
              </a:rPr>
              <a:t>|</a:t>
            </a: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Device and programming images from LEGO MINDSTORM NXT User’s Guide </a:t>
            </a:r>
            <a:r>
              <a:rPr lang="en-US" sz="1400" u="sng" dirty="0">
                <a:hlinkClick r:id="rId4"/>
              </a:rPr>
              <a:t>http://goo.gl/wuhSUA</a:t>
            </a:r>
            <a:r>
              <a:rPr lang="en-US" sz="1400" dirty="0"/>
              <a:t> </a:t>
            </a:r>
            <a:endParaRPr lang="en-US" sz="14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spcAft>
                <a:spcPts val="600"/>
              </a:spcAft>
              <a:defRPr/>
            </a:pPr>
            <a:r>
              <a:rPr lang="en-US" sz="1400" dirty="0" smtClean="0">
                <a:latin typeface="Calibri" panose="020F0502020204030204" pitchFamily="34" charset="0"/>
                <a:cs typeface="Times New Roman" pitchFamily="18" charset="0"/>
              </a:rPr>
              <a:t>Screen captures and diagrams by author</a:t>
            </a:r>
            <a:endParaRPr lang="en-US" sz="1400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en-US" sz="1400" dirty="0">
              <a:latin typeface="Calibri" panose="020F0502020204030204" pitchFamily="34" charset="0"/>
            </a:endParaRPr>
          </a:p>
          <a:p>
            <a:pPr eaLnBrk="0" hangingPunct="0">
              <a:defRPr/>
            </a:pPr>
            <a:endParaRPr lang="en-US" sz="9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274638"/>
            <a:ext cx="8586788" cy="71596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Images Sources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510588" cy="502920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1. 	Why is it often better to use conditional commands rather than program a robot to move exact distances? 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2. 	What is the function of a wait block? Explain how to use a wait block in a program.</a:t>
            </a:r>
            <a:endParaRPr lang="en-US" sz="32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3. 	What should the move block that comes right before a wait block have its duration set to?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7B7114-9777-4177-A769-08D4C5B3E4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Program! Pre-Quiz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28600" y="1160268"/>
            <a:ext cx="8510588" cy="5469131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1. 	Why is it often better to use conditional commands rather than program a robot to move exact distances? </a:t>
            </a:r>
          </a:p>
          <a:p>
            <a:pPr marL="514350" indent="-514350"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It can be tedious to measure exact distances and the robot does not always move consistently, depending on factors beyond your control (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battery charge, motor speed fluctuations, etc.).</a:t>
            </a:r>
            <a:endParaRPr lang="en-US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2. 	What is the function of a wait block? Explain how to use a wait block in a program.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wait block causes a program to wait until a specified stimulus occurs before proceeding to the next command. A wait block must specify the stimulus being waited on and follow a move block with duration set to unlimited.</a:t>
            </a:r>
          </a:p>
          <a:p>
            <a:pPr marL="514350" indent="-514350">
              <a:buNone/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3. 	What should the move block that comes right before a </a:t>
            </a:r>
            <a:b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wait block have its duration set to? 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Unlimited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4A9D42-BF1F-4BED-9E2D-AAB92F21477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Program! Pre-Quiz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Answers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159AD3D-A611-4AFC-A011-82BCFECD7B3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7" name="TextBox 8"/>
          <p:cNvSpPr txBox="1">
            <a:spLocks noChangeArrowheads="1"/>
          </p:cNvSpPr>
          <p:nvPr/>
        </p:nvSpPr>
        <p:spPr bwMode="auto">
          <a:xfrm>
            <a:off x="356394" y="3640364"/>
            <a:ext cx="3834606" cy="283663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3050" indent="-273050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What do you want the robot to do before it hears a sound? </a:t>
            </a:r>
          </a:p>
          <a:p>
            <a:pPr marL="273050" indent="-273050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What should the duration of this action be set to?</a:t>
            </a:r>
          </a:p>
          <a:p>
            <a:pPr marL="273050" indent="-273050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Which sensor do you want the wait block to depend on?</a:t>
            </a:r>
          </a:p>
          <a:p>
            <a:pPr marL="273050" indent="-273050"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US" sz="2000" b="1" dirty="0" smtClean="0">
                <a:latin typeface="Calibri" panose="020F0502020204030204" pitchFamily="34" charset="0"/>
                <a:cs typeface="Times New Roman" pitchFamily="18" charset="0"/>
              </a:rPr>
              <a:t>What do you want the robot to do after it hears a sound?</a:t>
            </a:r>
            <a:endParaRPr lang="en-US" b="1" dirty="0" smtClean="0">
              <a:latin typeface="Calibri" panose="020F0502020204030204" pitchFamily="34" charset="0"/>
            </a:endParaRPr>
          </a:p>
        </p:txBody>
      </p:sp>
      <p:pic>
        <p:nvPicPr>
          <p:cNvPr id="26630" name="Picture 1"/>
          <p:cNvPicPr>
            <a:picLocks noChangeAspect="1" noChangeArrowheads="1"/>
          </p:cNvPicPr>
          <p:nvPr/>
        </p:nvPicPr>
        <p:blipFill>
          <a:blip r:embed="rId2"/>
          <a:srcRect l="5400" t="23759" r="3841" b="21960"/>
          <a:stretch>
            <a:fillRect/>
          </a:stretch>
        </p:blipFill>
        <p:spPr bwMode="auto">
          <a:xfrm>
            <a:off x="4040188" y="3065690"/>
            <a:ext cx="4711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Challenge 1</a:t>
            </a:r>
            <a:r>
              <a:rPr lang="en-US" dirty="0" smtClean="0">
                <a:cs typeface="Times New Roman" pitchFamily="18" charset="0"/>
              </a:rPr>
              <a:t>: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6206" y="761999"/>
            <a:ext cx="8586788" cy="124278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600" dirty="0" smtClean="0">
                <a:solidFill>
                  <a:srgbClr val="7030A0"/>
                </a:solidFill>
              </a:rPr>
              <a:t>Program the robot to move forward </a:t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</a:rPr>
              <a:t>until it hears a clap, then turn left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381000" y="2344964"/>
            <a:ext cx="8331994" cy="12954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  <a:defRPr/>
            </a:pP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Make sure the sound sensor is attached to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port </a:t>
            </a: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2 of your robot.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Questions to think about </a:t>
            </a:r>
            <a:b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sz="2400" b="1" dirty="0" smtClean="0">
                <a:latin typeface="Calibri" panose="020F0502020204030204" pitchFamily="34" charset="0"/>
                <a:cs typeface="Times New Roman" pitchFamily="18" charset="0"/>
              </a:rPr>
              <a:t>while you program: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82AA5D9-4D67-485D-B786-B34821BABFE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838200" y="1066800"/>
            <a:ext cx="7291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PY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2700" y="1212850"/>
            <a:ext cx="40386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8275" y="3914775"/>
            <a:ext cx="58959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2087" y="2562225"/>
            <a:ext cx="58483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3037" y="5257800"/>
            <a:ext cx="5886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12294" y="274638"/>
            <a:ext cx="8626893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Challenge 1 P</a:t>
            </a:r>
            <a:r>
              <a:rPr lang="en-US" dirty="0" smtClean="0">
                <a:cs typeface="Times New Roman" pitchFamily="18" charset="0"/>
              </a:rPr>
              <a:t>rogramming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128794" cy="4876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Times New Roman" pitchFamily="18" charset="0"/>
              </a:rPr>
              <a:t>Do This: </a:t>
            </a: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Write a program so that your robot:</a:t>
            </a:r>
          </a:p>
          <a:p>
            <a:pPr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Remains at rest until you press the touch sensor.</a:t>
            </a:r>
          </a:p>
          <a:p>
            <a:pPr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Once you press the touch sensor, moves slowly forward until you press the touch sensor again.</a:t>
            </a:r>
          </a:p>
          <a:p>
            <a:pPr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Once the touch sensor is pressed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a second </a:t>
            </a: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time, moves twice as fast.</a:t>
            </a:r>
          </a:p>
          <a:p>
            <a:pPr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Once the touch sensor is pressed a third time, moves twice as fast as before.</a:t>
            </a:r>
          </a:p>
          <a:p>
            <a:pPr>
              <a:defRPr/>
            </a:pPr>
            <a:r>
              <a:rPr lang="en-US" b="1" dirty="0" smtClean="0">
                <a:latin typeface="Calibri" panose="020F0502020204030204" pitchFamily="34" charset="0"/>
                <a:cs typeface="Times New Roman" pitchFamily="18" charset="0"/>
              </a:rPr>
              <a:t>Once the touch sensor is pressed a fourth time, stops.</a:t>
            </a:r>
          </a:p>
          <a:p>
            <a:pPr marL="0" indent="0" algn="ctr">
              <a:buNone/>
              <a:defRPr/>
            </a:pPr>
            <a:r>
              <a:rPr lang="en-US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**HINT** Robot speed can be controlled by adjusting </a:t>
            </a:r>
            <a:br>
              <a:rPr lang="en-US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accent1"/>
                </a:solidFill>
                <a:latin typeface="Calibri" panose="020F0502020204030204" pitchFamily="34" charset="0"/>
                <a:cs typeface="Times New Roman" pitchFamily="18" charset="0"/>
              </a:rPr>
              <a:t>the power setting on a move block.</a:t>
            </a:r>
            <a:endParaRPr lang="en-US" b="1" dirty="0">
              <a:solidFill>
                <a:schemeClr val="accent1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2886A88-0326-4293-B241-A049AEE4EE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Challenge 2</a:t>
            </a:r>
            <a:r>
              <a:rPr lang="en-US" dirty="0" smtClean="0">
                <a:cs typeface="Times New Roman" pitchFamily="18" charset="0"/>
              </a:rPr>
              <a:t>: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6206" y="762000"/>
            <a:ext cx="8586788" cy="63953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3600" dirty="0" smtClean="0">
                <a:solidFill>
                  <a:srgbClr val="7030A0"/>
                </a:solidFill>
              </a:rPr>
              <a:t>Wait Block Programming Challenge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F1E0A24-D0A4-4780-81DA-695C28CA4E24}" type="slidenum">
              <a:rPr lang="en-US" smtClean="0"/>
              <a:pPr/>
              <a:t>7</a:t>
            </a:fld>
            <a:endParaRPr lang="en-US" smtClean="0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390525" y="925513"/>
            <a:ext cx="8102600" cy="1250950"/>
            <a:chOff x="76200" y="1034534"/>
            <a:chExt cx="8898030" cy="1251466"/>
          </a:xfrm>
        </p:grpSpPr>
        <p:pic>
          <p:nvPicPr>
            <p:cNvPr id="29709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" y="1417638"/>
              <a:ext cx="8898030" cy="86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10" name="TextBox 2"/>
            <p:cNvSpPr txBox="1">
              <a:spLocks noChangeArrowheads="1"/>
            </p:cNvSpPr>
            <p:nvPr/>
          </p:nvSpPr>
          <p:spPr bwMode="auto">
            <a:xfrm>
              <a:off x="651504" y="1034534"/>
              <a:ext cx="8033331" cy="369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A   </a:t>
              </a:r>
              <a:r>
                <a:rPr lang="en-US" b="1" dirty="0"/>
                <a:t>	</a:t>
              </a:r>
              <a:r>
                <a:rPr lang="en-US" b="1" dirty="0" smtClean="0"/>
                <a:t>      </a:t>
              </a:r>
              <a:r>
                <a:rPr lang="en-US" b="1" dirty="0"/>
                <a:t>B		</a:t>
              </a:r>
              <a:r>
                <a:rPr lang="en-US" b="1" dirty="0" smtClean="0"/>
                <a:t>C</a:t>
              </a:r>
              <a:r>
                <a:rPr lang="en-US" b="1" dirty="0"/>
                <a:t>		</a:t>
              </a:r>
              <a:r>
                <a:rPr lang="en-US" b="1" dirty="0" smtClean="0"/>
                <a:t>D</a:t>
              </a:r>
              <a:r>
                <a:rPr lang="en-US" b="1" dirty="0"/>
                <a:t>	</a:t>
              </a:r>
              <a:r>
                <a:rPr lang="en-US" b="1" dirty="0" smtClean="0"/>
                <a:t> </a:t>
              </a:r>
              <a:r>
                <a:rPr lang="en-US" b="1" dirty="0"/>
                <a:t>	E		 F		</a:t>
              </a:r>
              <a:r>
                <a:rPr lang="en-US" b="1" dirty="0" smtClean="0"/>
                <a:t> </a:t>
              </a:r>
              <a:r>
                <a:rPr lang="en-US" b="1" dirty="0"/>
                <a:t>G	</a:t>
              </a:r>
              <a:r>
                <a:rPr lang="en-US" dirty="0"/>
                <a:t>	</a:t>
              </a:r>
              <a:r>
                <a:rPr lang="en-US" b="1" dirty="0"/>
                <a:t> </a:t>
              </a:r>
              <a:r>
                <a:rPr lang="en-US" b="1" dirty="0" smtClean="0"/>
                <a:t> </a:t>
              </a:r>
              <a:r>
                <a:rPr lang="en-US" b="1" dirty="0"/>
                <a:t>H	</a:t>
              </a:r>
            </a:p>
          </p:txBody>
        </p:sp>
      </p:grpSp>
      <p:grpSp>
        <p:nvGrpSpPr>
          <p:cNvPr id="29702" name="Group 5"/>
          <p:cNvGrpSpPr>
            <a:grpSpLocks/>
          </p:cNvGrpSpPr>
          <p:nvPr/>
        </p:nvGrpSpPr>
        <p:grpSpPr bwMode="auto">
          <a:xfrm>
            <a:off x="1121105" y="2222719"/>
            <a:ext cx="6300788" cy="4619625"/>
            <a:chOff x="433272" y="2252914"/>
            <a:chExt cx="6300904" cy="4619490"/>
          </a:xfrm>
        </p:grpSpPr>
        <p:grpSp>
          <p:nvGrpSpPr>
            <p:cNvPr id="29703" name="Group 4"/>
            <p:cNvGrpSpPr>
              <a:grpSpLocks/>
            </p:cNvGrpSpPr>
            <p:nvPr/>
          </p:nvGrpSpPr>
          <p:grpSpPr bwMode="auto">
            <a:xfrm>
              <a:off x="433272" y="2252914"/>
              <a:ext cx="6291378" cy="4001836"/>
              <a:chOff x="457200" y="2358483"/>
              <a:chExt cx="6291378" cy="4001836"/>
            </a:xfrm>
          </p:grpSpPr>
          <p:pic>
            <p:nvPicPr>
              <p:cNvPr id="29705" name="Picture 7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38200" y="2358483"/>
                <a:ext cx="5876925" cy="1171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06" name="Picture 8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71653" y="4648200"/>
                <a:ext cx="5876925" cy="11715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707" name="TextBox 13"/>
              <p:cNvSpPr txBox="1">
                <a:spLocks noChangeArrowheads="1"/>
              </p:cNvSpPr>
              <p:nvPr/>
            </p:nvSpPr>
            <p:spPr bwMode="auto">
              <a:xfrm>
                <a:off x="457200" y="2667000"/>
                <a:ext cx="364202" cy="36933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/>
                  <a:t>A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endParaRPr lang="en-US" b="1" dirty="0"/>
              </a:p>
              <a:p>
                <a:r>
                  <a:rPr lang="en-US" b="1" dirty="0"/>
                  <a:t>B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endParaRPr lang="en-US" b="1" dirty="0"/>
              </a:p>
              <a:p>
                <a:r>
                  <a:rPr lang="en-US" b="1" dirty="0"/>
                  <a:t>C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endParaRPr lang="en-US" b="1" dirty="0"/>
              </a:p>
              <a:p>
                <a:r>
                  <a:rPr lang="en-US" b="1" dirty="0"/>
                  <a:t>D</a:t>
                </a:r>
              </a:p>
            </p:txBody>
          </p:sp>
          <p:pic>
            <p:nvPicPr>
              <p:cNvPr id="29708" name="Picture 9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838200" y="3463151"/>
                <a:ext cx="5886450" cy="1190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9704" name="Picture 1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47726" y="5691304"/>
              <a:ext cx="5886450" cy="1181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Title 1"/>
          <p:cNvSpPr txBox="1">
            <a:spLocks/>
          </p:cNvSpPr>
          <p:nvPr/>
        </p:nvSpPr>
        <p:spPr>
          <a:xfrm>
            <a:off x="76200" y="2286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Challenge </a:t>
            </a:r>
            <a:r>
              <a:rPr lang="en-US" dirty="0">
                <a:cs typeface="Times New Roman" pitchFamily="18" charset="0"/>
              </a:rPr>
              <a:t>2 Programming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71F4AA1-9694-4929-BC3C-A94C4188AF96}" type="slidenum">
              <a:rPr lang="en-US" smtClean="0"/>
              <a:pPr/>
              <a:t>8</a:t>
            </a:fld>
            <a:endParaRPr lang="en-US" smtClean="0"/>
          </a:p>
        </p:txBody>
      </p:sp>
      <p:grpSp>
        <p:nvGrpSpPr>
          <p:cNvPr id="30724" name="Group 5"/>
          <p:cNvGrpSpPr>
            <a:grpSpLocks/>
          </p:cNvGrpSpPr>
          <p:nvPr/>
        </p:nvGrpSpPr>
        <p:grpSpPr bwMode="auto">
          <a:xfrm>
            <a:off x="228600" y="838200"/>
            <a:ext cx="8305800" cy="1250950"/>
            <a:chOff x="76200" y="1034534"/>
            <a:chExt cx="8898030" cy="1251466"/>
          </a:xfrm>
        </p:grpSpPr>
        <p:pic>
          <p:nvPicPr>
            <p:cNvPr id="30731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200" y="1417638"/>
              <a:ext cx="8898030" cy="86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32" name="TextBox 7"/>
            <p:cNvSpPr txBox="1">
              <a:spLocks noChangeArrowheads="1"/>
            </p:cNvSpPr>
            <p:nvPr/>
          </p:nvSpPr>
          <p:spPr bwMode="auto">
            <a:xfrm>
              <a:off x="566001" y="1034534"/>
              <a:ext cx="7979739" cy="369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b="1" dirty="0"/>
                <a:t>A		  B		   C		    </a:t>
              </a:r>
              <a:r>
                <a:rPr lang="en-US" b="1" dirty="0" smtClean="0"/>
                <a:t>D</a:t>
              </a:r>
              <a:r>
                <a:rPr lang="en-US" b="1" dirty="0"/>
                <a:t>		</a:t>
              </a:r>
              <a:r>
                <a:rPr lang="en-US" b="1" dirty="0" smtClean="0"/>
                <a:t>   E</a:t>
              </a:r>
              <a:r>
                <a:rPr lang="en-US" b="1" dirty="0"/>
                <a:t>		</a:t>
              </a:r>
              <a:r>
                <a:rPr lang="en-US" b="1" dirty="0" smtClean="0"/>
                <a:t>   </a:t>
              </a:r>
              <a:r>
                <a:rPr lang="en-US" b="1" dirty="0"/>
                <a:t>F		  </a:t>
              </a:r>
              <a:r>
                <a:rPr lang="en-US" b="1" dirty="0" smtClean="0"/>
                <a:t>  </a:t>
              </a:r>
              <a:r>
                <a:rPr lang="en-US" b="1" dirty="0"/>
                <a:t>G		 </a:t>
              </a:r>
              <a:r>
                <a:rPr lang="en-US" b="1" dirty="0" smtClean="0"/>
                <a:t>   </a:t>
              </a:r>
              <a:r>
                <a:rPr lang="en-US" b="1" dirty="0"/>
                <a:t>H	</a:t>
              </a:r>
            </a:p>
          </p:txBody>
        </p:sp>
      </p:grpSp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195513"/>
            <a:ext cx="58769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497388"/>
            <a:ext cx="58769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TextBox 11"/>
          <p:cNvSpPr txBox="1">
            <a:spLocks noChangeArrowheads="1"/>
          </p:cNvSpPr>
          <p:nvPr/>
        </p:nvSpPr>
        <p:spPr bwMode="auto">
          <a:xfrm>
            <a:off x="457200" y="2667000"/>
            <a:ext cx="363538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G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H</a:t>
            </a:r>
          </a:p>
        </p:txBody>
      </p:sp>
      <p:pic>
        <p:nvPicPr>
          <p:cNvPr id="3072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3322638"/>
            <a:ext cx="5876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5410200"/>
            <a:ext cx="58864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6732587" y="2195513"/>
            <a:ext cx="1906588" cy="477434"/>
          </a:xfrm>
          <a:prstGeom prst="rect">
            <a:avLst/>
          </a:prstGeom>
        </p:spPr>
        <p:txBody>
          <a:bodyPr vert="horz" anchor="t"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sz="2800" dirty="0" smtClean="0"/>
              <a:t>(continued)</a:t>
            </a:r>
            <a:endParaRPr lang="en-US" sz="28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76200" y="228600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Challenge </a:t>
            </a:r>
            <a:r>
              <a:rPr lang="en-US" dirty="0">
                <a:cs typeface="Times New Roman" pitchFamily="18" charset="0"/>
              </a:rPr>
              <a:t>2 Programming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Solution</a:t>
            </a:r>
            <a:endParaRPr lang="en-US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510588" cy="5029200"/>
          </a:xfrm>
        </p:spPr>
        <p:txBody>
          <a:bodyPr/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1. 	Why is it often better to use conditional commands rather than program a robot to move exact distances? </a:t>
            </a:r>
          </a:p>
          <a:p>
            <a:pPr marL="514350" indent="-514350">
              <a:buFont typeface="Wingdings" pitchFamily="2" charset="2"/>
              <a:buAutoNum type="arabicPeriod"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2. 	What is the function of a wait block? Explain how to use a wait block in a program.</a:t>
            </a:r>
            <a:endParaRPr lang="en-US" sz="3200" b="1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en-US" sz="3200" b="1" dirty="0" smtClean="0">
                <a:latin typeface="Calibri" panose="020F0502020204030204" pitchFamily="34" charset="0"/>
                <a:cs typeface="Times New Roman" pitchFamily="18" charset="0"/>
              </a:rPr>
              <a:t>3. 	What is an algorithm?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en-US" sz="3200" b="1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en-US" sz="3200" b="1" dirty="0" smtClean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7B7114-9777-4177-A769-08D4C5B3E41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" y="274638"/>
            <a:ext cx="8662988" cy="7159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 cap="none" baseline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defTabSz="914400">
              <a:defRPr/>
            </a:pPr>
            <a:r>
              <a:rPr lang="en-US" dirty="0" smtClean="0">
                <a:cs typeface="Times New Roman" pitchFamily="18" charset="0"/>
              </a:rPr>
              <a:t>Wait Program! Post-Quiz</a:t>
            </a:r>
            <a:endParaRPr 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60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C6C7C970CF74098EBEB19971451B8" ma:contentTypeVersion="0" ma:contentTypeDescription="Create a new document." ma:contentTypeScope="" ma:versionID="3168824a88ae461178c9d64f7fa8e8d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5D99245-70F6-482E-87C4-C4C2344A73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06A26F-938A-407F-B8FF-135371B2E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0B8BC3-861A-4F98-B685-CBDBCEB42692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5112</TotalTime>
  <Words>467</Words>
  <Application>Microsoft Office PowerPoint</Application>
  <PresentationFormat>On-screen Show (4:3)</PresentationFormat>
  <Paragraphs>113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Century Schoolbook</vt:lpstr>
      <vt:lpstr>Times New Roman</vt:lpstr>
      <vt:lpstr>Wingdings</vt:lpstr>
      <vt:lpstr>Wingdings 2</vt:lpstr>
      <vt:lpstr>Oriel</vt:lpstr>
      <vt:lpstr>Wait Program!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Human Sensors Work?</dc:title>
  <dc:creator>Ajay Nair</dc:creator>
  <cp:lastModifiedBy>Denise</cp:lastModifiedBy>
  <cp:revision>374</cp:revision>
  <dcterms:created xsi:type="dcterms:W3CDTF">2009-07-19T21:20:08Z</dcterms:created>
  <dcterms:modified xsi:type="dcterms:W3CDTF">2014-02-19T19:47:40Z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0x010100A8DC6C7C970CF74098EBEB19971451B8</vt:lpwstr>
  </property>
</Properties>
</file>