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101" r:id="rId4"/>
  </p:sldMasterIdLst>
  <p:notesMasterIdLst>
    <p:notesMasterId r:id="rId19"/>
  </p:notesMasterIdLst>
  <p:handoutMasterIdLst>
    <p:handoutMasterId r:id="rId20"/>
  </p:handoutMasterIdLst>
  <p:sldIdLst>
    <p:sldId id="332" r:id="rId5"/>
    <p:sldId id="351" r:id="rId6"/>
    <p:sldId id="346" r:id="rId7"/>
    <p:sldId id="328" r:id="rId8"/>
    <p:sldId id="342" r:id="rId9"/>
    <p:sldId id="343" r:id="rId10"/>
    <p:sldId id="341" r:id="rId11"/>
    <p:sldId id="340" r:id="rId12"/>
    <p:sldId id="345" r:id="rId13"/>
    <p:sldId id="344" r:id="rId14"/>
    <p:sldId id="357" r:id="rId15"/>
    <p:sldId id="356" r:id="rId16"/>
    <p:sldId id="352" r:id="rId17"/>
    <p:sldId id="350" r:id="rId18"/>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1708" autoAdjust="0"/>
    <p:restoredTop sz="90125" autoAdjust="0"/>
  </p:normalViewPr>
  <p:slideViewPr>
    <p:cSldViewPr snapToObjects="1">
      <p:cViewPr varScale="1">
        <p:scale>
          <a:sx n="70" d="100"/>
          <a:sy n="70" d="100"/>
        </p:scale>
        <p:origin x="84" y="126"/>
      </p:cViewPr>
      <p:guideLst>
        <p:guide orient="horz" pos="2160"/>
        <p:guide pos="2880"/>
      </p:guideLst>
    </p:cSldViewPr>
  </p:slideViewPr>
  <p:outlineViewPr>
    <p:cViewPr>
      <p:scale>
        <a:sx n="33" d="100"/>
        <a:sy n="33" d="100"/>
      </p:scale>
      <p:origin x="0" y="10188"/>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79" d="100"/>
          <a:sy n="79" d="100"/>
        </p:scale>
        <p:origin x="-171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atin typeface="Arial" charset="0"/>
              </a:defRPr>
            </a:lvl1pPr>
          </a:lstStyle>
          <a:p>
            <a:pPr>
              <a:defRPr/>
            </a:pPr>
            <a:fld id="{2C1479A3-91E9-4C71-B05E-B4D7762E5E83}" type="datetimeFigureOut">
              <a:rPr lang="en-US"/>
              <a:pPr>
                <a:defRPr/>
              </a:pPr>
              <a:t>2/20/2014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atin typeface="Arial" charset="0"/>
              </a:defRPr>
            </a:lvl1pPr>
          </a:lstStyle>
          <a:p>
            <a:pPr>
              <a:defRPr/>
            </a:pPr>
            <a:r>
              <a:rPr lang="en-US"/>
              <a:t>Center for Computational Neurobiology, University of Missouri</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atin typeface="Arial" charset="0"/>
              </a:defRPr>
            </a:lvl1pPr>
          </a:lstStyle>
          <a:p>
            <a:pPr>
              <a:defRPr/>
            </a:pPr>
            <a:fld id="{4C287D30-1306-4D8F-A695-E562389E968A}" type="slidenum">
              <a:rPr lang="en-US"/>
              <a:pPr>
                <a:defRPr/>
              </a:pPr>
              <a:t>‹#›</a:t>
            </a:fld>
            <a:endParaRPr lang="en-US"/>
          </a:p>
        </p:txBody>
      </p:sp>
    </p:spTree>
    <p:extLst>
      <p:ext uri="{BB962C8B-B14F-4D97-AF65-F5344CB8AC3E}">
        <p14:creationId xmlns:p14="http://schemas.microsoft.com/office/powerpoint/2010/main" val="4199713785"/>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1911865-D105-442D-87CD-8C5DF2669BD3}" type="datetimeFigureOut">
              <a:rPr lang="en-US"/>
              <a:pPr>
                <a:defRPr/>
              </a:pPr>
              <a:t>2/20/2014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r>
              <a:rPr lang="en-US"/>
              <a:t>Center for Computational Neurobiology, University of Missouri</a:t>
            </a: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E9542D1F-FBD0-4F55-825E-80CE9A1EC062}" type="slidenum">
              <a:rPr lang="en-US"/>
              <a:pPr>
                <a:defRPr/>
              </a:pPr>
              <a:t>‹#›</a:t>
            </a:fld>
            <a:endParaRPr lang="en-US"/>
          </a:p>
        </p:txBody>
      </p:sp>
    </p:spTree>
    <p:extLst>
      <p:ext uri="{BB962C8B-B14F-4D97-AF65-F5344CB8AC3E}">
        <p14:creationId xmlns:p14="http://schemas.microsoft.com/office/powerpoint/2010/main" val="3546575236"/>
      </p:ext>
    </p:extLst>
  </p:cSld>
  <p:clrMap bg1="lt1" tx1="dk1" bg2="lt2" tx2="dk2" accent1="accent1" accent2="accent2" accent3="accent3" accent4="accent4" accent5="accent5" accent6="accent6" hlink="hlink" folHlink="folHlink"/>
  <p:hf hd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Remote Control Using Bluetooth Activity &gt; TeachEngineering.org</a:t>
            </a:r>
            <a:endParaRPr lang="en-US" dirty="0"/>
          </a:p>
        </p:txBody>
      </p:sp>
      <p:sp>
        <p:nvSpPr>
          <p:cNvPr id="4" name="Footer Placeholder 3"/>
          <p:cNvSpPr>
            <a:spLocks noGrp="1"/>
          </p:cNvSpPr>
          <p:nvPr>
            <p:ph type="ftr" sz="quarter" idx="10"/>
          </p:nvPr>
        </p:nvSpPr>
        <p:spPr/>
        <p:txBody>
          <a:bodyPr/>
          <a:lstStyle/>
          <a:p>
            <a:pPr>
              <a:defRPr/>
            </a:pPr>
            <a:r>
              <a:rPr lang="en-US" smtClean="0"/>
              <a:t>Center for Computational Neurobiology, University of Missouri</a:t>
            </a:r>
            <a:endParaRPr lang="en-US"/>
          </a:p>
        </p:txBody>
      </p:sp>
      <p:sp>
        <p:nvSpPr>
          <p:cNvPr id="5" name="Slide Number Placeholder 4"/>
          <p:cNvSpPr>
            <a:spLocks noGrp="1"/>
          </p:cNvSpPr>
          <p:nvPr>
            <p:ph type="sldNum" sz="quarter" idx="11"/>
          </p:nvPr>
        </p:nvSpPr>
        <p:spPr/>
        <p:txBody>
          <a:bodyPr/>
          <a:lstStyle/>
          <a:p>
            <a:pPr>
              <a:defRPr/>
            </a:pPr>
            <a:fld id="{E9542D1F-FBD0-4F55-825E-80CE9A1EC062}" type="slidenum">
              <a:rPr lang="en-US" smtClean="0"/>
              <a:pPr>
                <a:defRPr/>
              </a:pPr>
              <a:t>1</a:t>
            </a:fld>
            <a:endParaRPr lang="en-US"/>
          </a:p>
        </p:txBody>
      </p:sp>
    </p:spTree>
    <p:extLst>
      <p:ext uri="{BB962C8B-B14F-4D97-AF65-F5344CB8AC3E}">
        <p14:creationId xmlns:p14="http://schemas.microsoft.com/office/powerpoint/2010/main" val="37586826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PY" smtClean="0"/>
          </a:p>
        </p:txBody>
      </p:sp>
      <p:sp>
        <p:nvSpPr>
          <p:cNvPr id="4" name="Slide Number Placeholder 3"/>
          <p:cNvSpPr>
            <a:spLocks noGrp="1"/>
          </p:cNvSpPr>
          <p:nvPr>
            <p:ph type="sldNum" sz="quarter" idx="5"/>
          </p:nvPr>
        </p:nvSpPr>
        <p:spPr/>
        <p:txBody>
          <a:bodyPr/>
          <a:lstStyle/>
          <a:p>
            <a:pPr>
              <a:defRPr/>
            </a:pPr>
            <a:fld id="{F193D6DB-F9BD-4600-8C93-DF8CD1A45FC9}" type="slidenum">
              <a:rPr lang="en-US" smtClean="0"/>
              <a:pPr>
                <a:defRPr/>
              </a:pPr>
              <a:t>2</a:t>
            </a:fld>
            <a:endParaRPr 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34181109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PY" smtClean="0"/>
          </a:p>
        </p:txBody>
      </p:sp>
      <p:sp>
        <p:nvSpPr>
          <p:cNvPr id="4" name="Slide Number Placeholder 3"/>
          <p:cNvSpPr>
            <a:spLocks noGrp="1"/>
          </p:cNvSpPr>
          <p:nvPr>
            <p:ph type="sldNum" sz="quarter" idx="5"/>
          </p:nvPr>
        </p:nvSpPr>
        <p:spPr/>
        <p:txBody>
          <a:bodyPr/>
          <a:lstStyle/>
          <a:p>
            <a:pPr>
              <a:defRPr/>
            </a:pPr>
            <a:fld id="{F193D6DB-F9BD-4600-8C93-DF8CD1A45FC9}" type="slidenum">
              <a:rPr lang="en-US" smtClean="0"/>
              <a:pPr>
                <a:defRPr/>
              </a:pPr>
              <a:t>3</a:t>
            </a:fld>
            <a:endParaRPr 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4260588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Android is a Linux-based operating system designed primarily for touchscreen mobile devices such as smartphones and tablet computers. Initially developed by Android, Inc. </a:t>
            </a:r>
            <a:endParaRPr lang="en-US" dirty="0"/>
          </a:p>
        </p:txBody>
      </p:sp>
      <p:sp>
        <p:nvSpPr>
          <p:cNvPr id="4" name="Footer Placeholder 3"/>
          <p:cNvSpPr>
            <a:spLocks noGrp="1"/>
          </p:cNvSpPr>
          <p:nvPr>
            <p:ph type="ftr" sz="quarter" idx="10"/>
          </p:nvPr>
        </p:nvSpPr>
        <p:spPr/>
        <p:txBody>
          <a:bodyPr/>
          <a:lstStyle/>
          <a:p>
            <a:pPr>
              <a:defRPr/>
            </a:pPr>
            <a:r>
              <a:rPr lang="en-US" smtClean="0"/>
              <a:t>Center for Computational Neurobiology, University of Missouri</a:t>
            </a:r>
            <a:endParaRPr lang="en-US"/>
          </a:p>
        </p:txBody>
      </p:sp>
      <p:sp>
        <p:nvSpPr>
          <p:cNvPr id="5" name="Slide Number Placeholder 4"/>
          <p:cNvSpPr>
            <a:spLocks noGrp="1"/>
          </p:cNvSpPr>
          <p:nvPr>
            <p:ph type="sldNum" sz="quarter" idx="11"/>
          </p:nvPr>
        </p:nvSpPr>
        <p:spPr/>
        <p:txBody>
          <a:bodyPr/>
          <a:lstStyle/>
          <a:p>
            <a:pPr>
              <a:defRPr/>
            </a:pPr>
            <a:fld id="{E9542D1F-FBD0-4F55-825E-80CE9A1EC062}" type="slidenum">
              <a:rPr lang="en-US" smtClean="0"/>
              <a:pPr>
                <a:defRPr/>
              </a:pPr>
              <a:t>4</a:t>
            </a:fld>
            <a:endParaRPr lang="en-US"/>
          </a:p>
        </p:txBody>
      </p:sp>
    </p:spTree>
    <p:extLst>
      <p:ext uri="{BB962C8B-B14F-4D97-AF65-F5344CB8AC3E}">
        <p14:creationId xmlns:p14="http://schemas.microsoft.com/office/powerpoint/2010/main" val="2518611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PY" dirty="0" smtClean="0"/>
          </a:p>
        </p:txBody>
      </p:sp>
      <p:sp>
        <p:nvSpPr>
          <p:cNvPr id="4" name="Slide Number Placeholder 3"/>
          <p:cNvSpPr>
            <a:spLocks noGrp="1"/>
          </p:cNvSpPr>
          <p:nvPr>
            <p:ph type="sldNum" sz="quarter" idx="5"/>
          </p:nvPr>
        </p:nvSpPr>
        <p:spPr/>
        <p:txBody>
          <a:bodyPr/>
          <a:lstStyle/>
          <a:p>
            <a:pPr>
              <a:defRPr/>
            </a:pPr>
            <a:fld id="{F193D6DB-F9BD-4600-8C93-DF8CD1A45FC9}" type="slidenum">
              <a:rPr lang="en-US" smtClean="0"/>
              <a:pPr>
                <a:defRPr/>
              </a:pPr>
              <a:t>11</a:t>
            </a:fld>
            <a:endParaRPr 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1572721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bwMode="auto">
          <a:noFill/>
          <a:ln>
            <a:solidFill>
              <a:srgbClr val="000000"/>
            </a:solidFill>
            <a:miter lim="800000"/>
            <a:headEnd/>
            <a:tailEnd/>
          </a:ln>
        </p:spPr>
      </p:sp>
      <p:sp>
        <p:nvSpPr>
          <p:cNvPr id="5325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s-PY" dirty="0" smtClean="0"/>
          </a:p>
        </p:txBody>
      </p:sp>
      <p:sp>
        <p:nvSpPr>
          <p:cNvPr id="4" name="Slide Number Placeholder 3"/>
          <p:cNvSpPr>
            <a:spLocks noGrp="1"/>
          </p:cNvSpPr>
          <p:nvPr>
            <p:ph type="sldNum" sz="quarter" idx="5"/>
          </p:nvPr>
        </p:nvSpPr>
        <p:spPr/>
        <p:txBody>
          <a:bodyPr/>
          <a:lstStyle/>
          <a:p>
            <a:pPr>
              <a:defRPr/>
            </a:pPr>
            <a:fld id="{F193D6DB-F9BD-4600-8C93-DF8CD1A45FC9}" type="slidenum">
              <a:rPr lang="en-US" smtClean="0"/>
              <a:pPr>
                <a:defRPr/>
              </a:pPr>
              <a:t>12</a:t>
            </a:fld>
            <a:endParaRPr lang="en-US"/>
          </a:p>
        </p:txBody>
      </p:sp>
      <p:sp>
        <p:nvSpPr>
          <p:cNvPr id="5" name="Footer Placeholder 4"/>
          <p:cNvSpPr>
            <a:spLocks noGrp="1"/>
          </p:cNvSpPr>
          <p:nvPr>
            <p:ph type="ftr" sz="quarter" idx="4"/>
          </p:nvPr>
        </p:nvSpPr>
        <p:spPr/>
        <p:txBody>
          <a:bodyPr/>
          <a:lstStyle/>
          <a:p>
            <a:pPr>
              <a:defRPr/>
            </a:pPr>
            <a:r>
              <a:rPr lang="en-US"/>
              <a:t>Center for Computational Neurobiology, University of Missouri</a:t>
            </a:r>
          </a:p>
        </p:txBody>
      </p:sp>
    </p:spTree>
    <p:extLst>
      <p:ext uri="{BB962C8B-B14F-4D97-AF65-F5344CB8AC3E}">
        <p14:creationId xmlns:p14="http://schemas.microsoft.com/office/powerpoint/2010/main" val="245065397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p>
        </p:txBody>
      </p:sp>
      <p:sp>
        <p:nvSpPr>
          <p:cNvPr id="4" name="Slide Number Placeholder 3"/>
          <p:cNvSpPr>
            <a:spLocks noGrp="1"/>
          </p:cNvSpPr>
          <p:nvPr>
            <p:ph type="sldNum" sz="quarter" idx="5"/>
          </p:nvPr>
        </p:nvSpPr>
        <p:spPr/>
        <p:txBody>
          <a:bodyPr/>
          <a:lstStyle/>
          <a:p>
            <a:pPr>
              <a:defRPr/>
            </a:pPr>
            <a:fld id="{BC1525C4-6A08-449E-B3E5-818D89993311}" type="slidenum">
              <a:rPr lang="en-US" smtClean="0"/>
              <a:pPr>
                <a:defRPr/>
              </a:pPr>
              <a:t>13</a:t>
            </a:fld>
            <a:endParaRPr lang="en-US"/>
          </a:p>
        </p:txBody>
      </p:sp>
      <p:sp>
        <p:nvSpPr>
          <p:cNvPr id="5" name="Footer Placeholder 4"/>
          <p:cNvSpPr>
            <a:spLocks noGrp="1"/>
          </p:cNvSpPr>
          <p:nvPr>
            <p:ph type="ftr" sz="quarter" idx="4"/>
          </p:nvPr>
        </p:nvSpPr>
        <p:spPr/>
        <p:txBody>
          <a:bodyPr/>
          <a:lstStyle/>
          <a:p>
            <a:pPr>
              <a:defRPr/>
            </a:pPr>
            <a:r>
              <a:rPr lang="en-US" smtClean="0"/>
              <a:t>Center for Computational Neurobiology, University of Missouri</a:t>
            </a:r>
            <a:endParaRPr lang="en-US"/>
          </a:p>
        </p:txBody>
      </p:sp>
    </p:spTree>
    <p:extLst>
      <p:ext uri="{BB962C8B-B14F-4D97-AF65-F5344CB8AC3E}">
        <p14:creationId xmlns:p14="http://schemas.microsoft.com/office/powerpoint/2010/main" val="1942285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Straight Connector 12"/>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4" name="Straight Connector 13"/>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5" name="Straight Connector 14"/>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6" name="Rectangle 15"/>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Oval 18"/>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0" name="Oval 19"/>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1" name="Oval 20"/>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8" name="Title 7"/>
          <p:cNvSpPr>
            <a:spLocks noGrp="1"/>
          </p:cNvSpPr>
          <p:nvPr>
            <p:ph type="ctrTitle"/>
          </p:nvPr>
        </p:nvSpPr>
        <p:spPr>
          <a:xfrm>
            <a:off x="2286000" y="3124200"/>
            <a:ext cx="6172200" cy="1894362"/>
          </a:xfrm>
        </p:spPr>
        <p:txBody>
          <a:bodyPr>
            <a:noAutofit/>
          </a:bodyPr>
          <a:lstStyle>
            <a:lvl1pPr>
              <a:defRPr sz="6000" b="1" cap="none" baseline="0">
                <a:latin typeface="Calibri" panose="020F0502020204030204" pitchFamily="34" charset="0"/>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22" name="Date Placeholder 27"/>
          <p:cNvSpPr>
            <a:spLocks noGrp="1"/>
          </p:cNvSpPr>
          <p:nvPr>
            <p:ph type="dt" sz="half" idx="10"/>
          </p:nvPr>
        </p:nvSpPr>
        <p:spPr bwMode="auto">
          <a:xfrm rot="5400000">
            <a:off x="7764463" y="1174750"/>
            <a:ext cx="2286000" cy="381000"/>
          </a:xfrm>
        </p:spPr>
        <p:txBody>
          <a:bodyPr/>
          <a:lstStyle>
            <a:lvl1pPr>
              <a:defRPr/>
            </a:lvl1pPr>
          </a:lstStyle>
          <a:p>
            <a:pPr>
              <a:defRPr/>
            </a:pPr>
            <a:fld id="{D2F73255-21DD-4DDD-BA21-C82D7532F808}" type="datetime1">
              <a:rPr lang="en-US"/>
              <a:pPr>
                <a:defRPr/>
              </a:pPr>
              <a:t>2/20/2014</a:t>
            </a:fld>
            <a:endParaRPr lang="en-US"/>
          </a:p>
        </p:txBody>
      </p:sp>
      <p:sp>
        <p:nvSpPr>
          <p:cNvPr id="24" name="Slide Number Placeholder 28"/>
          <p:cNvSpPr>
            <a:spLocks noGrp="1"/>
          </p:cNvSpPr>
          <p:nvPr>
            <p:ph type="sldNum" sz="quarter" idx="12"/>
          </p:nvPr>
        </p:nvSpPr>
        <p:spPr bwMode="auto">
          <a:xfrm>
            <a:off x="1325563" y="4929188"/>
            <a:ext cx="609600" cy="517525"/>
          </a:xfrm>
        </p:spPr>
        <p:txBody>
          <a:bodyPr/>
          <a:lstStyle>
            <a:lvl1pPr>
              <a:defRPr/>
            </a:lvl1pPr>
          </a:lstStyle>
          <a:p>
            <a:pPr>
              <a:defRPr/>
            </a:pPr>
            <a:fld id="{41355AAC-ADC5-44F7-B3B3-6422E346FEE2}"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lang="en-US" sz="4400" b="1" kern="1200" cap="none" baseline="0" dirty="0">
                <a:solidFill>
                  <a:schemeClr val="tx2"/>
                </a:solidFill>
                <a:latin typeface="Calibri" panose="020F0502020204030204" pitchFamily="34" charset="0"/>
                <a:ea typeface="+mj-ea"/>
                <a:cs typeface="+mj-cs"/>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F0D042BC-E62F-487D-9638-A7B1AC45C55A}" type="datetime1">
              <a:rPr lang="en-US"/>
              <a:pPr>
                <a:defRPr/>
              </a:pPr>
              <a:t>2/20/2014</a:t>
            </a:fld>
            <a:endParaRPr lang="en-US"/>
          </a:p>
        </p:txBody>
      </p:sp>
      <p:sp>
        <p:nvSpPr>
          <p:cNvPr id="6" name="Slide Number Placeholder 22"/>
          <p:cNvSpPr>
            <a:spLocks noGrp="1"/>
          </p:cNvSpPr>
          <p:nvPr>
            <p:ph type="sldNum" sz="quarter" idx="12"/>
          </p:nvPr>
        </p:nvSpPr>
        <p:spPr/>
        <p:txBody>
          <a:bodyPr/>
          <a:lstStyle>
            <a:lvl1pPr>
              <a:defRPr/>
            </a:lvl1pPr>
          </a:lstStyle>
          <a:p>
            <a:pPr>
              <a:defRPr/>
            </a:pPr>
            <a:fld id="{895AFDAD-52DD-41DC-8C43-D50743403C72}"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lvl1pPr>
              <a:defRPr lang="en-US" sz="4400" b="1" kern="1200" cap="none" baseline="0" dirty="0">
                <a:solidFill>
                  <a:schemeClr val="tx2"/>
                </a:solidFill>
                <a:latin typeface="Calibri" panose="020F0502020204030204" pitchFamily="34" charset="0"/>
                <a:ea typeface="+mj-ea"/>
                <a:cs typeface="+mj-cs"/>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1FFF8F8C-85A2-421B-B139-5CF1F0FF13E2}" type="datetime1">
              <a:rPr lang="en-US"/>
              <a:pPr>
                <a:defRPr/>
              </a:pPr>
              <a:t>2/20/2014</a:t>
            </a:fld>
            <a:endParaRPr lang="en-US"/>
          </a:p>
        </p:txBody>
      </p:sp>
      <p:sp>
        <p:nvSpPr>
          <p:cNvPr id="6" name="Slide Number Placeholder 22"/>
          <p:cNvSpPr>
            <a:spLocks noGrp="1"/>
          </p:cNvSpPr>
          <p:nvPr>
            <p:ph type="sldNum" sz="quarter" idx="12"/>
          </p:nvPr>
        </p:nvSpPr>
        <p:spPr/>
        <p:txBody>
          <a:bodyPr/>
          <a:lstStyle>
            <a:lvl1pPr>
              <a:defRPr/>
            </a:lvl1pPr>
          </a:lstStyle>
          <a:p>
            <a:pPr>
              <a:defRPr/>
            </a:pPr>
            <a:fld id="{15DD164A-A0CF-4DE6-A98D-A6373EFF64B9}"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400" b="1" cap="none" baseline="0">
                <a:latin typeface="Calibri" panose="020F0502020204030204" pitchFamily="34" charset="0"/>
              </a:defRPr>
            </a:lvl1pPr>
          </a:lstStyle>
          <a:p>
            <a:r>
              <a:rPr lang="en-US" dirty="0" smtClean="0"/>
              <a:t>Click to edit Master title style</a:t>
            </a:r>
            <a:endParaRPr lang="en-US" dirty="0"/>
          </a:p>
        </p:txBody>
      </p:sp>
      <p:sp>
        <p:nvSpPr>
          <p:cNvPr id="8" name="Content Placeholder 7"/>
          <p:cNvSpPr>
            <a:spLocks noGrp="1"/>
          </p:cNvSpPr>
          <p:nvPr>
            <p:ph sz="quarter" idx="1"/>
          </p:nvPr>
        </p:nvSpPr>
        <p:spPr>
          <a:xfrm>
            <a:off x="457200" y="1600200"/>
            <a:ext cx="7467600" cy="487375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6"/>
          <p:cNvSpPr>
            <a:spLocks noGrp="1"/>
          </p:cNvSpPr>
          <p:nvPr>
            <p:ph type="dt" sz="half" idx="10"/>
          </p:nvPr>
        </p:nvSpPr>
        <p:spPr/>
        <p:txBody>
          <a:bodyPr rtlCol="0"/>
          <a:lstStyle>
            <a:lvl1pPr>
              <a:defRPr/>
            </a:lvl1pPr>
          </a:lstStyle>
          <a:p>
            <a:pPr>
              <a:defRPr/>
            </a:pPr>
            <a:fld id="{BD5DC81A-3C9C-4F1A-A29C-C81F7EDD4483}" type="datetime1">
              <a:rPr lang="en-US"/>
              <a:pPr>
                <a:defRPr/>
              </a:pPr>
              <a:t>2/20/2014</a:t>
            </a:fld>
            <a:endParaRPr lang="en-US"/>
          </a:p>
        </p:txBody>
      </p:sp>
      <p:sp>
        <p:nvSpPr>
          <p:cNvPr id="5" name="Slide Number Placeholder 8"/>
          <p:cNvSpPr>
            <a:spLocks noGrp="1"/>
          </p:cNvSpPr>
          <p:nvPr>
            <p:ph type="sldNum" sz="quarter" idx="11"/>
          </p:nvPr>
        </p:nvSpPr>
        <p:spPr/>
        <p:txBody>
          <a:bodyPr rtlCol="0"/>
          <a:lstStyle>
            <a:lvl1pPr>
              <a:defRPr/>
            </a:lvl1pPr>
          </a:lstStyle>
          <a:p>
            <a:pPr>
              <a:defRPr/>
            </a:pPr>
            <a:fld id="{1D730FA4-3538-4C00-BA7E-3EBF4D17E9C0}"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4" name="Rectangle 3"/>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bwMode="auto">
          <a:xfrm>
            <a:off x="1141413" y="0"/>
            <a:ext cx="230187"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Straight Connector 7"/>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a:defRPr/>
            </a:pPr>
            <a:endParaRPr lang="en-US"/>
          </a:p>
        </p:txBody>
      </p:sp>
      <p:sp>
        <p:nvSpPr>
          <p:cNvPr id="9" name="Straight Connector 8"/>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a:defRPr/>
            </a:pPr>
            <a:endParaRPr lang="en-US"/>
          </a:p>
        </p:txBody>
      </p:sp>
      <p:sp>
        <p:nvSpPr>
          <p:cNvPr id="10" name="Straight Connector 9"/>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1" name="Straight Connector 10"/>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3" name="Rectangle 12"/>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4" name="Oval 13"/>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5" name="Oval 14"/>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6" name="Oval 15"/>
          <p:cNvSpPr/>
          <p:nvPr/>
        </p:nvSpPr>
        <p:spPr bwMode="auto">
          <a:xfrm>
            <a:off x="1090613" y="5500688"/>
            <a:ext cx="138112"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7" name="Oval 16"/>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8" name="Oval 17"/>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9" name="Straight Connector 18"/>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2" name="Title 1"/>
          <p:cNvSpPr>
            <a:spLocks noGrp="1"/>
          </p:cNvSpPr>
          <p:nvPr>
            <p:ph type="title"/>
          </p:nvPr>
        </p:nvSpPr>
        <p:spPr>
          <a:xfrm>
            <a:off x="2286000" y="2895600"/>
            <a:ext cx="6172200" cy="2053590"/>
          </a:xfrm>
        </p:spPr>
        <p:txBody>
          <a:bodyPr>
            <a:normAutofit/>
          </a:bodyPr>
          <a:lstStyle>
            <a:lvl1pPr algn="l" rtl="0" eaLnBrk="0" fontAlgn="base" hangingPunct="0">
              <a:spcBef>
                <a:spcPct val="0"/>
              </a:spcBef>
              <a:spcAft>
                <a:spcPct val="0"/>
              </a:spcAft>
              <a:buNone/>
              <a:defRPr lang="en-US" sz="6000" b="1" kern="1200" cap="none" baseline="0" dirty="0">
                <a:solidFill>
                  <a:schemeClr val="tx2"/>
                </a:solidFill>
                <a:latin typeface="Calibri" panose="020F0502020204030204" pitchFamily="34" charset="0"/>
                <a:ea typeface="+mj-ea"/>
                <a:cs typeface="+mj-cs"/>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20" name="Date Placeholder 3"/>
          <p:cNvSpPr>
            <a:spLocks noGrp="1"/>
          </p:cNvSpPr>
          <p:nvPr>
            <p:ph type="dt" sz="half" idx="10"/>
          </p:nvPr>
        </p:nvSpPr>
        <p:spPr bwMode="auto">
          <a:xfrm rot="5400000">
            <a:off x="7762875" y="1169988"/>
            <a:ext cx="2286000" cy="381000"/>
          </a:xfrm>
        </p:spPr>
        <p:txBody>
          <a:bodyPr/>
          <a:lstStyle>
            <a:lvl1pPr>
              <a:defRPr/>
            </a:lvl1pPr>
          </a:lstStyle>
          <a:p>
            <a:pPr>
              <a:defRPr/>
            </a:pPr>
            <a:fld id="{91E1E80F-99C9-44CE-B0A0-30C27F2175C1}" type="datetime1">
              <a:rPr lang="en-US"/>
              <a:pPr>
                <a:defRPr/>
              </a:pPr>
              <a:t>2/20/2014</a:t>
            </a:fld>
            <a:endParaRPr lang="en-US"/>
          </a:p>
        </p:txBody>
      </p:sp>
      <p:sp>
        <p:nvSpPr>
          <p:cNvPr id="22" name="Slide Number Placeholder 5"/>
          <p:cNvSpPr>
            <a:spLocks noGrp="1"/>
          </p:cNvSpPr>
          <p:nvPr>
            <p:ph type="sldNum" sz="quarter" idx="12"/>
          </p:nvPr>
        </p:nvSpPr>
        <p:spPr bwMode="auto">
          <a:xfrm>
            <a:off x="1339850" y="4929188"/>
            <a:ext cx="609600" cy="517525"/>
          </a:xfrm>
        </p:spPr>
        <p:txBody>
          <a:bodyPr/>
          <a:lstStyle>
            <a:lvl1pPr>
              <a:defRPr/>
            </a:lvl1pPr>
          </a:lstStyle>
          <a:p>
            <a:pPr>
              <a:defRPr/>
            </a:pPr>
            <a:fld id="{BBDE34FD-2E2F-4250-8F0A-D61832AA81EA}"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lang="en-US" sz="4400" b="1" kern="1200" cap="none" baseline="0" dirty="0">
                <a:solidFill>
                  <a:schemeClr val="tx2"/>
                </a:solidFill>
                <a:latin typeface="Calibri" panose="020F0502020204030204" pitchFamily="34" charset="0"/>
                <a:ea typeface="+mj-ea"/>
                <a:cs typeface="+mj-cs"/>
              </a:defRPr>
            </a:lvl1pPr>
          </a:lstStyle>
          <a:p>
            <a:r>
              <a:rPr lang="en-US" dirty="0" smtClean="0"/>
              <a:t>Click to edit Master title style</a:t>
            </a:r>
            <a:endParaRPr lang="en-US" dirty="0"/>
          </a:p>
        </p:txBody>
      </p:sp>
      <p:sp>
        <p:nvSpPr>
          <p:cNvPr id="9" name="Content Placeholder 8"/>
          <p:cNvSpPr>
            <a:spLocks noGrp="1"/>
          </p:cNvSpPr>
          <p:nvPr>
            <p:ph sz="quarter" idx="1"/>
          </p:nvPr>
        </p:nvSpPr>
        <p:spPr>
          <a:xfrm>
            <a:off x="457200"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270248" y="1600200"/>
            <a:ext cx="3657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B5B75F7-506B-4EAB-814D-B22B8CDD8353}" type="datetime1">
              <a:rPr lang="en-US"/>
              <a:pPr>
                <a:defRPr/>
              </a:pPr>
              <a:t>2/20/2014</a:t>
            </a:fld>
            <a:endParaRPr lang="en-US"/>
          </a:p>
        </p:txBody>
      </p:sp>
      <p:sp>
        <p:nvSpPr>
          <p:cNvPr id="7" name="Slide Number Placeholder 22"/>
          <p:cNvSpPr>
            <a:spLocks noGrp="1"/>
          </p:cNvSpPr>
          <p:nvPr>
            <p:ph type="sldNum" sz="quarter" idx="12"/>
          </p:nvPr>
        </p:nvSpPr>
        <p:spPr/>
        <p:txBody>
          <a:bodyPr/>
          <a:lstStyle>
            <a:lvl1pPr>
              <a:defRPr/>
            </a:lvl1pPr>
          </a:lstStyle>
          <a:p>
            <a:pPr>
              <a:defRPr/>
            </a:pPr>
            <a:fld id="{929B5155-4D3C-4E21-9E00-A68DE67FEE6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ormAutofit/>
          </a:bodyPr>
          <a:lstStyle>
            <a:lvl1pPr algn="l" rtl="0" eaLnBrk="0" fontAlgn="base" hangingPunct="0">
              <a:spcBef>
                <a:spcPct val="0"/>
              </a:spcBef>
              <a:spcAft>
                <a:spcPct val="0"/>
              </a:spcAft>
              <a:defRPr lang="en-US" sz="4400" b="1" kern="1200" cap="none" baseline="0" dirty="0">
                <a:solidFill>
                  <a:schemeClr val="tx2"/>
                </a:solidFill>
                <a:latin typeface="Calibri" panose="020F0502020204030204" pitchFamily="34" charset="0"/>
                <a:ea typeface="+mj-ea"/>
                <a:cs typeface="+mj-cs"/>
              </a:defRPr>
            </a:lvl1pPr>
          </a:lstStyle>
          <a:p>
            <a:r>
              <a:rPr lang="en-US" dirty="0" smtClean="0"/>
              <a:t>Click to edit Master title style</a:t>
            </a:r>
            <a:endParaRPr lang="en-US" dirty="0"/>
          </a:p>
        </p:txBody>
      </p:sp>
      <p:sp>
        <p:nvSpPr>
          <p:cNvPr id="11" name="Content Placeholder 10"/>
          <p:cNvSpPr>
            <a:spLocks noGrp="1"/>
          </p:cNvSpPr>
          <p:nvPr>
            <p:ph sz="quarter" idx="2"/>
          </p:nvPr>
        </p:nvSpPr>
        <p:spPr>
          <a:xfrm>
            <a:off x="457200"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quarter" idx="4"/>
          </p:nvPr>
        </p:nvSpPr>
        <p:spPr>
          <a:xfrm>
            <a:off x="4371975" y="2362200"/>
            <a:ext cx="36576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a:r>
              <a:rPr lang="en-US" smtClean="0"/>
              <a:t>Click to edit Master text styles</a:t>
            </a:r>
          </a:p>
        </p:txBody>
      </p:sp>
      <p:sp>
        <p:nvSpPr>
          <p:cNvPr id="7" name="Date Placeholder 13"/>
          <p:cNvSpPr>
            <a:spLocks noGrp="1"/>
          </p:cNvSpPr>
          <p:nvPr>
            <p:ph type="dt" sz="half" idx="10"/>
          </p:nvPr>
        </p:nvSpPr>
        <p:spPr/>
        <p:txBody>
          <a:bodyPr/>
          <a:lstStyle>
            <a:lvl1pPr>
              <a:defRPr/>
            </a:lvl1pPr>
          </a:lstStyle>
          <a:p>
            <a:pPr>
              <a:defRPr/>
            </a:pPr>
            <a:fld id="{F4EE880A-5222-421C-80F8-1B2BC8A4B16E}" type="datetime1">
              <a:rPr lang="en-US"/>
              <a:pPr>
                <a:defRPr/>
              </a:pPr>
              <a:t>2/20/2014</a:t>
            </a:fld>
            <a:endParaRPr lang="en-US"/>
          </a:p>
        </p:txBody>
      </p:sp>
      <p:sp>
        <p:nvSpPr>
          <p:cNvPr id="9" name="Slide Number Placeholder 22"/>
          <p:cNvSpPr>
            <a:spLocks noGrp="1"/>
          </p:cNvSpPr>
          <p:nvPr>
            <p:ph type="sldNum" sz="quarter" idx="12"/>
          </p:nvPr>
        </p:nvSpPr>
        <p:spPr/>
        <p:txBody>
          <a:bodyPr/>
          <a:lstStyle>
            <a:lvl1pPr>
              <a:defRPr/>
            </a:lvl1pPr>
          </a:lstStyle>
          <a:p>
            <a:pPr>
              <a:defRPr/>
            </a:pPr>
            <a:fld id="{81319DDD-98FC-4A62-9E83-C207FB068C5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lang="en-US" sz="4400" b="1" kern="1200" cap="none" baseline="0" dirty="0">
                <a:solidFill>
                  <a:schemeClr val="tx2"/>
                </a:solidFill>
                <a:latin typeface="Calibri" panose="020F0502020204030204" pitchFamily="34" charset="0"/>
                <a:ea typeface="+mj-ea"/>
                <a:cs typeface="+mj-cs"/>
              </a:defRPr>
            </a:lvl1pPr>
          </a:lstStyle>
          <a:p>
            <a:r>
              <a:rPr lang="en-US" dirty="0" smtClean="0"/>
              <a:t>Click to edit Master title style</a:t>
            </a:r>
            <a:endParaRPr lang="en-US" dirty="0"/>
          </a:p>
        </p:txBody>
      </p:sp>
      <p:sp>
        <p:nvSpPr>
          <p:cNvPr id="3" name="Date Placeholder 5"/>
          <p:cNvSpPr>
            <a:spLocks noGrp="1"/>
          </p:cNvSpPr>
          <p:nvPr>
            <p:ph type="dt" sz="half" idx="10"/>
          </p:nvPr>
        </p:nvSpPr>
        <p:spPr/>
        <p:txBody>
          <a:bodyPr rtlCol="0"/>
          <a:lstStyle>
            <a:lvl1pPr>
              <a:defRPr/>
            </a:lvl1pPr>
          </a:lstStyle>
          <a:p>
            <a:pPr>
              <a:defRPr/>
            </a:pPr>
            <a:fld id="{82C727C8-5E00-4910-9A22-BC8EFB4B739F}" type="datetime1">
              <a:rPr lang="en-US"/>
              <a:pPr>
                <a:defRPr/>
              </a:pPr>
              <a:t>2/20/2014</a:t>
            </a:fld>
            <a:endParaRPr lang="en-US"/>
          </a:p>
        </p:txBody>
      </p:sp>
      <p:sp>
        <p:nvSpPr>
          <p:cNvPr id="4" name="Slide Number Placeholder 6"/>
          <p:cNvSpPr>
            <a:spLocks noGrp="1"/>
          </p:cNvSpPr>
          <p:nvPr>
            <p:ph type="sldNum" sz="quarter" idx="11"/>
          </p:nvPr>
        </p:nvSpPr>
        <p:spPr/>
        <p:txBody>
          <a:bodyPr rtlCol="0"/>
          <a:lstStyle>
            <a:lvl1pPr>
              <a:defRPr/>
            </a:lvl1pPr>
          </a:lstStyle>
          <a:p>
            <a:pPr>
              <a:defRPr/>
            </a:pPr>
            <a:fld id="{7A3FEB21-F913-4E1C-9D29-746D52546CA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91E54481-4086-4FE2-8FE2-DACC09956A97}" type="datetime1">
              <a:rPr lang="en-US"/>
              <a:pPr>
                <a:defRPr/>
              </a:pPr>
              <a:t>2/20/2014</a:t>
            </a:fld>
            <a:endParaRPr lang="en-US"/>
          </a:p>
        </p:txBody>
      </p:sp>
      <p:sp>
        <p:nvSpPr>
          <p:cNvPr id="4" name="Slide Number Placeholder 22"/>
          <p:cNvSpPr>
            <a:spLocks noGrp="1"/>
          </p:cNvSpPr>
          <p:nvPr>
            <p:ph type="sldNum" sz="quarter" idx="12"/>
          </p:nvPr>
        </p:nvSpPr>
        <p:spPr/>
        <p:txBody>
          <a:bodyPr/>
          <a:lstStyle>
            <a:lvl1pPr>
              <a:defRPr/>
            </a:lvl1pPr>
          </a:lstStyle>
          <a:p>
            <a:pPr>
              <a:defRPr/>
            </a:pPr>
            <a:fld id="{0921B7CD-31DF-4CAB-949B-74E8F2ED50E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6" name="Straight Connector 5"/>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7" name="Straight Connector 6"/>
          <p:cNvSpPr>
            <a:spLocks noChangeShapeType="1"/>
          </p:cNvSpPr>
          <p:nvPr/>
        </p:nvSpPr>
        <p:spPr bwMode="auto">
          <a:xfrm>
            <a:off x="6192838" y="0"/>
            <a:ext cx="0" cy="6858000"/>
          </a:xfrm>
          <a:prstGeom prst="line">
            <a:avLst/>
          </a:prstGeom>
          <a:noFill/>
          <a:ln w="12700" algn="ctr">
            <a:solidFill>
              <a:schemeClr val="accent1"/>
            </a:solidFill>
            <a:round/>
            <a:headEnd/>
            <a:tailEnd/>
          </a:ln>
        </p:spPr>
        <p:txBody>
          <a:bodyPr/>
          <a:lstStyle/>
          <a:p>
            <a:pPr>
              <a:defRPr/>
            </a:pPr>
            <a:endParaRPr lang="en-US"/>
          </a:p>
        </p:txBody>
      </p:sp>
      <p:sp>
        <p:nvSpPr>
          <p:cNvPr id="8" name="Straight Connector 7"/>
          <p:cNvSpPr>
            <a:spLocks noChangeShapeType="1"/>
          </p:cNvSpPr>
          <p:nvPr/>
        </p:nvSpPr>
        <p:spPr bwMode="auto">
          <a:xfrm>
            <a:off x="8991600" y="0"/>
            <a:ext cx="0" cy="6858000"/>
          </a:xfrm>
          <a:prstGeom prst="line">
            <a:avLst/>
          </a:prstGeom>
          <a:noFill/>
          <a:ln w="19050" algn="ctr">
            <a:solidFill>
              <a:schemeClr val="accent1"/>
            </a:solidFill>
            <a:round/>
            <a:headEnd/>
            <a:tailEnd/>
          </a:ln>
        </p:spPr>
        <p:txBody>
          <a:bodyPr/>
          <a:lstStyle/>
          <a:p>
            <a:pPr>
              <a:defRPr/>
            </a:pPr>
            <a:endParaRPr lang="en-US"/>
          </a:p>
        </p:txBody>
      </p:sp>
      <p:sp>
        <p:nvSpPr>
          <p:cNvPr id="9" name="Rectangle 8"/>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Straight Connector 9"/>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pPr>
              <a:defRPr/>
            </a:pPr>
            <a:endParaRPr lang="en-US"/>
          </a:p>
        </p:txBody>
      </p:sp>
      <p:sp>
        <p:nvSpPr>
          <p:cNvPr id="11" name="Oval 10"/>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 name="Title 1"/>
          <p:cNvSpPr>
            <a:spLocks noGrp="1"/>
          </p:cNvSpPr>
          <p:nvPr>
            <p:ph type="title"/>
          </p:nvPr>
        </p:nvSpPr>
        <p:spPr>
          <a:xfrm rot="5400000">
            <a:off x="3371850" y="3200400"/>
            <a:ext cx="6309360" cy="457200"/>
          </a:xfrm>
        </p:spPr>
        <p:txBody>
          <a:bodyPr/>
          <a:lstStyle>
            <a:lvl1pPr algn="l">
              <a:buNone/>
              <a:defRPr sz="2000" b="1" cap="small" baseline="0"/>
            </a:lvl1pPr>
          </a:lstStyle>
          <a:p>
            <a:r>
              <a:rPr lang="en-US" smtClean="0"/>
              <a:t>Click to edit Master title style</a:t>
            </a:r>
            <a:endParaRPr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8" name="Content Placeholder 17"/>
          <p:cNvSpPr>
            <a:spLocks noGrp="1"/>
          </p:cNvSpPr>
          <p:nvPr>
            <p:ph sz="quarter" idx="1"/>
          </p:nvPr>
        </p:nvSpPr>
        <p:spPr>
          <a:xfrm>
            <a:off x="304800" y="274320"/>
            <a:ext cx="5638800" cy="632764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Date Placeholder 20"/>
          <p:cNvSpPr>
            <a:spLocks noGrp="1"/>
          </p:cNvSpPr>
          <p:nvPr>
            <p:ph type="dt" sz="half" idx="10"/>
          </p:nvPr>
        </p:nvSpPr>
        <p:spPr/>
        <p:txBody>
          <a:bodyPr rtlCol="0"/>
          <a:lstStyle>
            <a:lvl1pPr>
              <a:defRPr/>
            </a:lvl1pPr>
          </a:lstStyle>
          <a:p>
            <a:pPr>
              <a:defRPr/>
            </a:pPr>
            <a:fld id="{7463D312-2034-40AF-B11E-689419D8A6E2}" type="datetime1">
              <a:rPr lang="en-US"/>
              <a:pPr>
                <a:defRPr/>
              </a:pPr>
              <a:t>2/20/2014</a:t>
            </a:fld>
            <a:endParaRPr lang="en-US"/>
          </a:p>
        </p:txBody>
      </p:sp>
      <p:sp>
        <p:nvSpPr>
          <p:cNvPr id="13" name="Slide Number Placeholder 21"/>
          <p:cNvSpPr>
            <a:spLocks noGrp="1"/>
          </p:cNvSpPr>
          <p:nvPr>
            <p:ph type="sldNum" sz="quarter" idx="11"/>
          </p:nvPr>
        </p:nvSpPr>
        <p:spPr/>
        <p:txBody>
          <a:bodyPr rtlCol="0"/>
          <a:lstStyle>
            <a:lvl1pPr>
              <a:defRPr/>
            </a:lvl1pPr>
          </a:lstStyle>
          <a:p>
            <a:pPr>
              <a:defRPr/>
            </a:pPr>
            <a:fld id="{E777AD6A-091B-4B72-955F-F15ADC1FB2B1}"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6" name="Oval 5"/>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7" name="Straight Connector 6"/>
          <p:cNvSpPr>
            <a:spLocks noChangeShapeType="1"/>
          </p:cNvSpPr>
          <p:nvPr/>
        </p:nvSpPr>
        <p:spPr bwMode="auto">
          <a:xfrm>
            <a:off x="8991600" y="0"/>
            <a:ext cx="0" cy="6858000"/>
          </a:xfrm>
          <a:prstGeom prst="line">
            <a:avLst/>
          </a:prstGeom>
          <a:noFill/>
          <a:ln w="9525" algn="ctr">
            <a:solidFill>
              <a:schemeClr val="tx1"/>
            </a:solidFill>
            <a:round/>
            <a:headEnd/>
            <a:tailEnd/>
          </a:ln>
        </p:spPr>
        <p:txBody>
          <a:bodyPr/>
          <a:lstStyle/>
          <a:p>
            <a:pPr>
              <a:defRPr/>
            </a:pPr>
            <a:endParaRPr lang="en-US"/>
          </a:p>
        </p:txBody>
      </p:sp>
      <p:sp>
        <p:nvSpPr>
          <p:cNvPr id="8" name="Rectangle 7"/>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9" name="Straight Connector 8"/>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pPr>
              <a:defRPr/>
            </a:pPr>
            <a:endParaRPr lang="en-US"/>
          </a:p>
        </p:txBody>
      </p:sp>
      <p:sp>
        <p:nvSpPr>
          <p:cNvPr id="10" name="Straight Connector 9"/>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a:defRPr/>
            </a:pPr>
            <a:endParaRPr lang="en-US" dirty="0"/>
          </a:p>
        </p:txBody>
      </p:sp>
      <p:sp>
        <p:nvSpPr>
          <p:cNvPr id="11" name="Straight Connector 10"/>
          <p:cNvSpPr>
            <a:spLocks noChangeShapeType="1"/>
          </p:cNvSpPr>
          <p:nvPr/>
        </p:nvSpPr>
        <p:spPr bwMode="auto">
          <a:xfrm>
            <a:off x="6192838" y="0"/>
            <a:ext cx="0" cy="6858000"/>
          </a:xfrm>
          <a:prstGeom prst="line">
            <a:avLst/>
          </a:prstGeom>
          <a:noFill/>
          <a:ln w="12700" algn="ctr">
            <a:solidFill>
              <a:schemeClr val="accent1"/>
            </a:solidFill>
            <a:round/>
            <a:headEnd/>
            <a:tailEnd/>
          </a:ln>
        </p:spPr>
        <p:txBody>
          <a:bodyPr/>
          <a:lstStyle/>
          <a:p>
            <a:pPr>
              <a:defRPr/>
            </a:pPr>
            <a:endParaRPr lang="en-US"/>
          </a:p>
        </p:txBody>
      </p:sp>
      <p:sp>
        <p:nvSpPr>
          <p:cNvPr id="2" name="Title 1"/>
          <p:cNvSpPr>
            <a:spLocks noGrp="1"/>
          </p:cNvSpPr>
          <p:nvPr>
            <p:ph type="title"/>
          </p:nvPr>
        </p:nvSpPr>
        <p:spPr>
          <a:xfrm rot="5400000">
            <a:off x="3350133" y="3200400"/>
            <a:ext cx="6309360" cy="457200"/>
          </a:xfrm>
        </p:spPr>
        <p:txBody>
          <a:bodyPr/>
          <a:lstStyle>
            <a:lvl1pPr algn="l">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a:r>
              <a:rPr lang="en-US" smtClean="0"/>
              <a:t>Click to edit Master text styles</a:t>
            </a:r>
          </a:p>
        </p:txBody>
      </p:sp>
      <p:sp>
        <p:nvSpPr>
          <p:cNvPr id="12" name="Date Placeholder 16"/>
          <p:cNvSpPr>
            <a:spLocks noGrp="1"/>
          </p:cNvSpPr>
          <p:nvPr>
            <p:ph type="dt" sz="half" idx="10"/>
          </p:nvPr>
        </p:nvSpPr>
        <p:spPr/>
        <p:txBody>
          <a:bodyPr rtlCol="0"/>
          <a:lstStyle>
            <a:lvl1pPr>
              <a:defRPr/>
            </a:lvl1pPr>
          </a:lstStyle>
          <a:p>
            <a:pPr>
              <a:defRPr/>
            </a:pPr>
            <a:fld id="{FCF9839E-C3A4-4C9D-BB8A-9E4CF91DE056}" type="datetime1">
              <a:rPr lang="en-US"/>
              <a:pPr>
                <a:defRPr/>
              </a:pPr>
              <a:t>2/20/2014</a:t>
            </a:fld>
            <a:endParaRPr lang="en-US"/>
          </a:p>
        </p:txBody>
      </p:sp>
      <p:sp>
        <p:nvSpPr>
          <p:cNvPr id="13" name="Slide Number Placeholder 17"/>
          <p:cNvSpPr>
            <a:spLocks noGrp="1"/>
          </p:cNvSpPr>
          <p:nvPr>
            <p:ph type="sldNum" sz="quarter" idx="11"/>
          </p:nvPr>
        </p:nvSpPr>
        <p:spPr/>
        <p:txBody>
          <a:bodyPr rtlCol="0"/>
          <a:lstStyle>
            <a:lvl1pPr>
              <a:defRPr/>
            </a:lvl1pPr>
          </a:lstStyle>
          <a:p>
            <a:pPr>
              <a:defRPr/>
            </a:pPr>
            <a:fld id="{BCA26F62-DCEB-43C7-91D5-8F9EF5F7E822}"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a:defRPr/>
            </a:pPr>
            <a:endParaRPr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lang="en-US" dirty="0" smtClean="0"/>
              <a:t>Click to edit Master title style</a:t>
            </a:r>
            <a:endParaRPr lang="en-US" dirty="0"/>
          </a:p>
        </p:txBody>
      </p:sp>
      <p:sp>
        <p:nvSpPr>
          <p:cNvPr id="1028" name="Text Placeholder 12"/>
          <p:cNvSpPr>
            <a:spLocks noGrp="1"/>
          </p:cNvSpPr>
          <p:nvPr>
            <p:ph type="body" idx="1"/>
          </p:nvPr>
        </p:nvSpPr>
        <p:spPr bwMode="auto">
          <a:xfrm>
            <a:off x="457200" y="1600200"/>
            <a:ext cx="7467600" cy="48736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rot="5400000">
            <a:off x="7589045" y="1081881"/>
            <a:ext cx="2011362" cy="384175"/>
          </a:xfrm>
          <a:prstGeom prst="rect">
            <a:avLst/>
          </a:prstGeom>
        </p:spPr>
        <p:txBody>
          <a:bodyPr vert="horz" anchor="ctr" anchorCtr="0"/>
          <a:lstStyle>
            <a:lvl1pPr algn="r" eaLnBrk="1" latinLnBrk="0" hangingPunct="1">
              <a:defRPr kumimoji="0" sz="1200">
                <a:solidFill>
                  <a:schemeClr val="tx2"/>
                </a:solidFill>
                <a:latin typeface="Arial" charset="0"/>
              </a:defRPr>
            </a:lvl1pPr>
          </a:lstStyle>
          <a:p>
            <a:pPr>
              <a:defRPr/>
            </a:pPr>
            <a:fld id="{A2F2E0F3-2ACB-4CEE-ADD5-3B69A4DD6E96}" type="datetime1">
              <a:rPr lang="en-US"/>
              <a:pPr>
                <a:defRPr/>
              </a:pPr>
              <a:t>2/20/2014</a:t>
            </a:fld>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a:defRPr/>
            </a:pPr>
            <a:endParaRPr lang="en-US"/>
          </a:p>
        </p:txBody>
      </p:sp>
      <p:sp>
        <p:nvSpPr>
          <p:cNvPr id="1032" name="Straight Connector 8"/>
          <p:cNvSpPr>
            <a:spLocks noChangeShapeType="1"/>
          </p:cNvSpPr>
          <p:nvPr/>
        </p:nvSpPr>
        <p:spPr bwMode="auto">
          <a:xfrm>
            <a:off x="8991600" y="0"/>
            <a:ext cx="0" cy="6858000"/>
          </a:xfrm>
          <a:prstGeom prst="line">
            <a:avLst/>
          </a:prstGeom>
          <a:noFill/>
          <a:ln w="19050" algn="ctr">
            <a:solidFill>
              <a:schemeClr val="accent1"/>
            </a:solidFill>
            <a:round/>
            <a:headEnd/>
            <a:tailEnd/>
          </a:ln>
        </p:spPr>
        <p:txBody>
          <a:bodyPr/>
          <a:lstStyle/>
          <a:p>
            <a:pPr>
              <a:defRPr/>
            </a:pPr>
            <a:endParaRPr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34" name="Straight Connector 10"/>
          <p:cNvSpPr>
            <a:spLocks noChangeShapeType="1"/>
          </p:cNvSpPr>
          <p:nvPr/>
        </p:nvSpPr>
        <p:spPr bwMode="auto">
          <a:xfrm>
            <a:off x="8915400" y="0"/>
            <a:ext cx="0" cy="6858000"/>
          </a:xfrm>
          <a:prstGeom prst="line">
            <a:avLst/>
          </a:prstGeom>
          <a:noFill/>
          <a:ln w="9525" algn="ctr">
            <a:solidFill>
              <a:schemeClr val="accent1"/>
            </a:solidFill>
            <a:round/>
            <a:headEnd/>
            <a:tailEnd/>
          </a:ln>
        </p:spPr>
        <p:txBody>
          <a:bodyPr/>
          <a:lstStyle/>
          <a:p>
            <a:pPr>
              <a:defRPr/>
            </a:pPr>
            <a:endParaRPr lang="en-US"/>
          </a:p>
        </p:txBody>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23" name="Slide Number Placeholder 22"/>
          <p:cNvSpPr>
            <a:spLocks noGrp="1"/>
          </p:cNvSpPr>
          <p:nvPr>
            <p:ph type="sldNum" sz="quarter" idx="4"/>
          </p:nvPr>
        </p:nvSpPr>
        <p:spPr>
          <a:xfrm>
            <a:off x="8129588" y="5734050"/>
            <a:ext cx="609600" cy="520700"/>
          </a:xfrm>
          <a:prstGeom prst="rect">
            <a:avLst/>
          </a:prstGeom>
        </p:spPr>
        <p:txBody>
          <a:bodyPr vert="horz" anchor="ctr"/>
          <a:lstStyle>
            <a:lvl1pPr algn="ctr" eaLnBrk="1" latinLnBrk="0" hangingPunct="1">
              <a:defRPr kumimoji="0" sz="1400" b="1">
                <a:solidFill>
                  <a:srgbClr val="FFFFFF"/>
                </a:solidFill>
                <a:latin typeface="Arial" charset="0"/>
              </a:defRPr>
            </a:lvl1pPr>
          </a:lstStyle>
          <a:p>
            <a:pPr>
              <a:defRPr/>
            </a:pPr>
            <a:fld id="{E9C21F81-0C9B-4746-835F-1A548AC9A6C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842" r:id="rId1"/>
    <p:sldLayoutId id="2147484843" r:id="rId2"/>
    <p:sldLayoutId id="2147484844" r:id="rId3"/>
    <p:sldLayoutId id="2147484845" r:id="rId4"/>
    <p:sldLayoutId id="2147484838" r:id="rId5"/>
    <p:sldLayoutId id="2147484846" r:id="rId6"/>
    <p:sldLayoutId id="2147484839" r:id="rId7"/>
    <p:sldLayoutId id="2147484847" r:id="rId8"/>
    <p:sldLayoutId id="2147484848" r:id="rId9"/>
    <p:sldLayoutId id="2147484840" r:id="rId10"/>
    <p:sldLayoutId id="2147484841" r:id="rId11"/>
  </p:sldLayoutIdLst>
  <p:hf hdr="0" dt="0"/>
  <p:txStyles>
    <p:title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commons.wikimedia.org/wiki/File:Bluetooth.svg" TargetMode="External"/><Relationship Id="rId2" Type="http://schemas.openxmlformats.org/officeDocument/2006/relationships/hyperlink" Target="http://office.microsoft.com/en-us/images/results.aspx?qu=remote+control&amp;ex=1#ai:MP900430788|" TargetMode="External"/><Relationship Id="rId1" Type="http://schemas.openxmlformats.org/officeDocument/2006/relationships/slideLayout" Target="../slideLayouts/slideLayout2.xml"/><Relationship Id="rId5" Type="http://schemas.openxmlformats.org/officeDocument/2006/relationships/hyperlink" Target="http://goo.gl/wuhSUA" TargetMode="External"/><Relationship Id="rId4" Type="http://schemas.openxmlformats.org/officeDocument/2006/relationships/hyperlink" Target="http://commons.wikimedia.org/wiki/File:Android_robot.svg"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play.google.com/store/apps/details?id=org.jfedor.nxtremotecontrol" TargetMode="Externa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200" y="762000"/>
            <a:ext cx="6629400" cy="2133600"/>
          </a:xfrm>
        </p:spPr>
        <p:txBody>
          <a:bodyPr>
            <a:noAutofit/>
          </a:bodyPr>
          <a:lstStyle/>
          <a:p>
            <a:pPr>
              <a:defRPr/>
            </a:pPr>
            <a:r>
              <a:rPr lang="en-US" dirty="0" smtClean="0">
                <a:cs typeface="Times New Roman" pitchFamily="18" charset="0"/>
              </a:rPr>
              <a:t>Remote Control Using Bluetooth</a:t>
            </a:r>
            <a:endParaRPr lang="es-PY" dirty="0">
              <a:cs typeface="Times New Roman" pitchFamily="18" charset="0"/>
            </a:endParaRPr>
          </a:p>
        </p:txBody>
      </p:sp>
      <p:pic>
        <p:nvPicPr>
          <p:cNvPr id="5" name="Picture 4" descr="C:\Users\Denise\Documents\Documents\4 umo What Is a Computer Program unit 545\3.4b lesson 4 activity\images\image1b_393px-Bluetooth.svg.jpg"/>
          <p:cNvPicPr/>
          <p:nvPr/>
        </p:nvPicPr>
        <p:blipFill>
          <a:blip r:embed="rId3">
            <a:extLst>
              <a:ext uri="{28A0092B-C50C-407E-A947-70E740481C1C}">
                <a14:useLocalDpi xmlns:a14="http://schemas.microsoft.com/office/drawing/2010/main" val="0"/>
              </a:ext>
            </a:extLst>
          </a:blip>
          <a:srcRect/>
          <a:stretch>
            <a:fillRect/>
          </a:stretch>
        </p:blipFill>
        <p:spPr bwMode="auto">
          <a:xfrm>
            <a:off x="5486400" y="4883785"/>
            <a:ext cx="1173128" cy="1745615"/>
          </a:xfrm>
          <a:prstGeom prst="rect">
            <a:avLst/>
          </a:prstGeom>
          <a:noFill/>
          <a:ln>
            <a:noFill/>
          </a:ln>
        </p:spPr>
      </p:pic>
      <p:pic>
        <p:nvPicPr>
          <p:cNvPr id="6" name="Picture 5" descr="File:Android robot.svg"/>
          <p:cNvPicPr/>
          <p:nvPr/>
        </p:nvPicPr>
        <p:blipFill>
          <a:blip r:embed="rId4">
            <a:extLst>
              <a:ext uri="{28A0092B-C50C-407E-A947-70E740481C1C}">
                <a14:useLocalDpi xmlns:a14="http://schemas.microsoft.com/office/drawing/2010/main" val="0"/>
              </a:ext>
            </a:extLst>
          </a:blip>
          <a:srcRect/>
          <a:stretch>
            <a:fillRect/>
          </a:stretch>
        </p:blipFill>
        <p:spPr bwMode="auto">
          <a:xfrm>
            <a:off x="6950131" y="4840243"/>
            <a:ext cx="1534092" cy="1789157"/>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braids,girls,household,leisure,remote controls,watching television,women,switching on,entertainment"/>
          <p:cNvPicPr>
            <a:picLocks noChangeAspect="1" noChangeArrowheads="1"/>
          </p:cNvPicPr>
          <p:nvPr/>
        </p:nvPicPr>
        <p:blipFill rotWithShape="1">
          <a:blip r:embed="rId5">
            <a:extLst>
              <a:ext uri="{28A0092B-C50C-407E-A947-70E740481C1C}">
                <a14:useLocalDpi xmlns:a14="http://schemas.microsoft.com/office/drawing/2010/main" val="0"/>
              </a:ext>
            </a:extLst>
          </a:blip>
          <a:srcRect l="14667" t="50462" r="13949"/>
          <a:stretch/>
        </p:blipFill>
        <p:spPr bwMode="auto">
          <a:xfrm>
            <a:off x="0" y="3235708"/>
            <a:ext cx="5219700" cy="362229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sz="quarter" idx="1"/>
          </p:nvPr>
        </p:nvSpPr>
        <p:spPr>
          <a:xfrm>
            <a:off x="304800" y="3906700"/>
            <a:ext cx="3048114" cy="2722700"/>
          </a:xfrm>
        </p:spPr>
        <p:txBody>
          <a:bodyPr/>
          <a:lstStyle/>
          <a:p>
            <a:pPr marL="0" indent="0">
              <a:buNone/>
            </a:pPr>
            <a:r>
              <a:rPr lang="en-US" sz="2800" b="1" dirty="0" smtClean="0">
                <a:latin typeface="Calibri" panose="020F0502020204030204" pitchFamily="34" charset="0"/>
                <a:cs typeface="Times New Roman" pitchFamily="18" charset="0"/>
              </a:rPr>
              <a:t>Have student pairs use remote control to navigate through the maze using Bluetooth.</a:t>
            </a:r>
          </a:p>
        </p:txBody>
      </p:sp>
      <p:sp>
        <p:nvSpPr>
          <p:cNvPr id="34820" name="Slide Number Placeholder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8A654530-6469-4C2D-9D57-621CC1FF471B}" type="slidenum">
              <a:rPr lang="en-US" smtClean="0"/>
              <a:pPr/>
              <a:t>10</a:t>
            </a:fld>
            <a:endParaRPr lang="en-US" smtClean="0"/>
          </a:p>
        </p:txBody>
      </p:sp>
      <p:grpSp>
        <p:nvGrpSpPr>
          <p:cNvPr id="34822" name="Group 21"/>
          <p:cNvGrpSpPr>
            <a:grpSpLocks/>
          </p:cNvGrpSpPr>
          <p:nvPr/>
        </p:nvGrpSpPr>
        <p:grpSpPr bwMode="auto">
          <a:xfrm>
            <a:off x="3157570" y="2659369"/>
            <a:ext cx="5376830" cy="3592544"/>
            <a:chOff x="1814972" y="2155848"/>
            <a:chExt cx="6734249" cy="4586116"/>
          </a:xfrm>
        </p:grpSpPr>
        <p:sp>
          <p:nvSpPr>
            <p:cNvPr id="34823" name="TextBox 28671"/>
            <p:cNvSpPr txBox="1">
              <a:spLocks noChangeArrowheads="1"/>
            </p:cNvSpPr>
            <p:nvPr/>
          </p:nvSpPr>
          <p:spPr bwMode="auto">
            <a:xfrm>
              <a:off x="5364162" y="2155848"/>
              <a:ext cx="870488" cy="398838"/>
            </a:xfrm>
            <a:prstGeom prst="rect">
              <a:avLst/>
            </a:prstGeom>
            <a:noFill/>
            <a:ln w="9525">
              <a:noFill/>
              <a:miter lim="800000"/>
              <a:headEnd/>
              <a:tailEnd/>
            </a:ln>
          </p:spPr>
          <p:txBody>
            <a:bodyPr>
              <a:noAutofit/>
            </a:bodyPr>
            <a:lstStyle/>
            <a:p>
              <a:r>
                <a:rPr lang="en-US" sz="2000" b="1" dirty="0">
                  <a:latin typeface="Calibri" panose="020F0502020204030204" pitchFamily="34" charset="0"/>
                  <a:ea typeface="ＭＳ Ｐゴシック" pitchFamily="34" charset="-128"/>
                </a:rPr>
                <a:t>7 </a:t>
              </a:r>
              <a:r>
                <a:rPr lang="en-US" sz="2000" b="1" dirty="0" err="1">
                  <a:latin typeface="Calibri" panose="020F0502020204030204" pitchFamily="34" charset="0"/>
                  <a:ea typeface="ＭＳ Ｐゴシック" pitchFamily="34" charset="-128"/>
                </a:rPr>
                <a:t>ft</a:t>
              </a:r>
              <a:endParaRPr lang="en-US" sz="2000" b="1" dirty="0">
                <a:latin typeface="Calibri" panose="020F0502020204030204" pitchFamily="34" charset="0"/>
                <a:ea typeface="ＭＳ Ｐゴシック" pitchFamily="34" charset="-128"/>
              </a:endParaRPr>
            </a:p>
          </p:txBody>
        </p:sp>
        <p:grpSp>
          <p:nvGrpSpPr>
            <p:cNvPr id="34824" name="Group 20"/>
            <p:cNvGrpSpPr>
              <a:grpSpLocks/>
            </p:cNvGrpSpPr>
            <p:nvPr/>
          </p:nvGrpSpPr>
          <p:grpSpPr bwMode="auto">
            <a:xfrm>
              <a:off x="1814972" y="2629714"/>
              <a:ext cx="6734249" cy="4112250"/>
              <a:chOff x="1814972" y="2629714"/>
              <a:chExt cx="6734249" cy="4112250"/>
            </a:xfrm>
          </p:grpSpPr>
          <p:cxnSp>
            <p:nvCxnSpPr>
              <p:cNvPr id="9" name="Straight Connector 8"/>
              <p:cNvCxnSpPr>
                <a:cxnSpLocks noChangeShapeType="1"/>
              </p:cNvCxnSpPr>
              <p:nvPr/>
            </p:nvCxnSpPr>
            <p:spPr bwMode="auto">
              <a:xfrm flipV="1">
                <a:off x="5365037" y="4585407"/>
                <a:ext cx="0" cy="1520820"/>
              </a:xfrm>
              <a:prstGeom prst="line">
                <a:avLst/>
              </a:prstGeom>
              <a:noFill/>
              <a:ln w="57150">
                <a:solidFill>
                  <a:schemeClr val="accent1"/>
                </a:solidFill>
                <a:round/>
                <a:headEnd/>
                <a:tailEnd/>
              </a:ln>
              <a:effectLst>
                <a:outerShdw blurRad="50800" dist="25000" dir="5400000" rotWithShape="0">
                  <a:srgbClr val="808080">
                    <a:alpha val="39998"/>
                  </a:srgbClr>
                </a:outerShdw>
              </a:effectLst>
              <a:extLst/>
            </p:spPr>
          </p:cxnSp>
          <p:cxnSp>
            <p:nvCxnSpPr>
              <p:cNvPr id="10" name="Straight Connector 9"/>
              <p:cNvCxnSpPr>
                <a:cxnSpLocks noChangeShapeType="1"/>
              </p:cNvCxnSpPr>
              <p:nvPr/>
            </p:nvCxnSpPr>
            <p:spPr bwMode="auto">
              <a:xfrm>
                <a:off x="5365037" y="4585407"/>
                <a:ext cx="1218813" cy="0"/>
              </a:xfrm>
              <a:prstGeom prst="line">
                <a:avLst/>
              </a:prstGeom>
              <a:noFill/>
              <a:ln w="57150">
                <a:solidFill>
                  <a:schemeClr val="accent1"/>
                </a:solidFill>
                <a:round/>
                <a:headEnd/>
                <a:tailEnd/>
              </a:ln>
              <a:effectLst>
                <a:outerShdw blurRad="50800" dist="25000" dir="5400000" rotWithShape="0">
                  <a:srgbClr val="808080">
                    <a:alpha val="39998"/>
                  </a:srgbClr>
                </a:outerShdw>
              </a:effectLst>
              <a:extLst/>
            </p:spPr>
          </p:cxnSp>
          <p:cxnSp>
            <p:nvCxnSpPr>
              <p:cNvPr id="11" name="Straight Connector 10"/>
              <p:cNvCxnSpPr>
                <a:cxnSpLocks noChangeShapeType="1"/>
              </p:cNvCxnSpPr>
              <p:nvPr/>
            </p:nvCxnSpPr>
            <p:spPr bwMode="auto">
              <a:xfrm flipV="1">
                <a:off x="6583850" y="3748147"/>
                <a:ext cx="0" cy="837260"/>
              </a:xfrm>
              <a:prstGeom prst="line">
                <a:avLst/>
              </a:prstGeom>
              <a:noFill/>
              <a:ln w="57150">
                <a:solidFill>
                  <a:schemeClr val="accent1"/>
                </a:solidFill>
                <a:round/>
                <a:headEnd/>
                <a:tailEnd/>
              </a:ln>
              <a:effectLst>
                <a:outerShdw blurRad="50800" dist="25000" dir="5400000" rotWithShape="0">
                  <a:srgbClr val="808080">
                    <a:alpha val="39998"/>
                  </a:srgbClr>
                </a:outerShdw>
              </a:effectLst>
              <a:extLst/>
            </p:spPr>
          </p:cxnSp>
          <p:cxnSp>
            <p:nvCxnSpPr>
              <p:cNvPr id="12" name="Straight Connector 11"/>
              <p:cNvCxnSpPr>
                <a:cxnSpLocks noChangeShapeType="1"/>
              </p:cNvCxnSpPr>
              <p:nvPr/>
            </p:nvCxnSpPr>
            <p:spPr bwMode="auto">
              <a:xfrm>
                <a:off x="6474495" y="2858305"/>
                <a:ext cx="1403722" cy="0"/>
              </a:xfrm>
              <a:prstGeom prst="line">
                <a:avLst/>
              </a:prstGeom>
              <a:noFill/>
              <a:ln w="57150">
                <a:solidFill>
                  <a:schemeClr val="accent1"/>
                </a:solidFill>
                <a:round/>
                <a:headEnd/>
                <a:tailEnd/>
              </a:ln>
              <a:effectLst>
                <a:outerShdw blurRad="50800" dist="25000" dir="5400000" rotWithShape="0">
                  <a:srgbClr val="808080">
                    <a:alpha val="39998"/>
                  </a:srgbClr>
                </a:outerShdw>
              </a:effectLst>
              <a:extLst/>
            </p:spPr>
          </p:cxnSp>
          <p:cxnSp>
            <p:nvCxnSpPr>
              <p:cNvPr id="13" name="Straight Connector 12"/>
              <p:cNvCxnSpPr>
                <a:cxnSpLocks noChangeShapeType="1"/>
              </p:cNvCxnSpPr>
              <p:nvPr/>
            </p:nvCxnSpPr>
            <p:spPr bwMode="auto">
              <a:xfrm flipV="1">
                <a:off x="6583850" y="5424688"/>
                <a:ext cx="0" cy="740186"/>
              </a:xfrm>
              <a:prstGeom prst="line">
                <a:avLst/>
              </a:prstGeom>
              <a:noFill/>
              <a:ln w="57150">
                <a:solidFill>
                  <a:schemeClr val="accent1"/>
                </a:solidFill>
                <a:round/>
                <a:headEnd/>
                <a:tailEnd/>
              </a:ln>
              <a:effectLst>
                <a:outerShdw blurRad="50800" dist="25000" dir="5400000" rotWithShape="0">
                  <a:srgbClr val="808080">
                    <a:alpha val="39998"/>
                  </a:srgbClr>
                </a:outerShdw>
              </a:effectLst>
              <a:extLst/>
            </p:spPr>
          </p:cxnSp>
          <p:cxnSp>
            <p:nvCxnSpPr>
              <p:cNvPr id="14" name="Straight Connector 13"/>
              <p:cNvCxnSpPr>
                <a:cxnSpLocks noChangeShapeType="1"/>
              </p:cNvCxnSpPr>
              <p:nvPr/>
            </p:nvCxnSpPr>
            <p:spPr bwMode="auto">
              <a:xfrm>
                <a:off x="6583850" y="5424688"/>
                <a:ext cx="1294367" cy="0"/>
              </a:xfrm>
              <a:prstGeom prst="line">
                <a:avLst/>
              </a:prstGeom>
              <a:noFill/>
              <a:ln w="57150">
                <a:solidFill>
                  <a:schemeClr val="accent1"/>
                </a:solidFill>
                <a:round/>
                <a:headEnd/>
                <a:tailEnd/>
              </a:ln>
              <a:effectLst>
                <a:outerShdw blurRad="50800" dist="25000" dir="5400000" rotWithShape="0">
                  <a:srgbClr val="808080">
                    <a:alpha val="39998"/>
                  </a:srgbClr>
                </a:outerShdw>
              </a:effectLst>
              <a:extLst/>
            </p:spPr>
          </p:cxnSp>
          <p:cxnSp>
            <p:nvCxnSpPr>
              <p:cNvPr id="15" name="Straight Connector 14"/>
              <p:cNvCxnSpPr>
                <a:cxnSpLocks noChangeShapeType="1"/>
              </p:cNvCxnSpPr>
              <p:nvPr/>
            </p:nvCxnSpPr>
            <p:spPr bwMode="auto">
              <a:xfrm>
                <a:off x="7878217" y="2858305"/>
                <a:ext cx="0" cy="2566383"/>
              </a:xfrm>
              <a:prstGeom prst="line">
                <a:avLst/>
              </a:prstGeom>
              <a:noFill/>
              <a:ln w="57150">
                <a:solidFill>
                  <a:schemeClr val="accent1"/>
                </a:solidFill>
                <a:round/>
                <a:headEnd/>
                <a:tailEnd/>
              </a:ln>
              <a:effectLst>
                <a:outerShdw blurRad="50800" dist="25000" dir="5400000" rotWithShape="0">
                  <a:srgbClr val="808080">
                    <a:alpha val="39998"/>
                  </a:srgbClr>
                </a:outerShdw>
              </a:effectLst>
              <a:extLst/>
            </p:spPr>
          </p:cxnSp>
          <p:cxnSp>
            <p:nvCxnSpPr>
              <p:cNvPr id="16" name="Straight Connector 15"/>
              <p:cNvCxnSpPr>
                <a:cxnSpLocks noChangeShapeType="1"/>
              </p:cNvCxnSpPr>
              <p:nvPr/>
            </p:nvCxnSpPr>
            <p:spPr bwMode="auto">
              <a:xfrm flipH="1">
                <a:off x="5365037" y="3748147"/>
                <a:ext cx="1218813" cy="0"/>
              </a:xfrm>
              <a:prstGeom prst="line">
                <a:avLst/>
              </a:prstGeom>
              <a:noFill/>
              <a:ln w="57150">
                <a:solidFill>
                  <a:schemeClr val="accent1"/>
                </a:solidFill>
                <a:round/>
                <a:headEnd/>
                <a:tailEnd/>
              </a:ln>
              <a:effectLst>
                <a:outerShdw blurRad="50800" dist="25000" dir="5400000" rotWithShape="0">
                  <a:srgbClr val="808080">
                    <a:alpha val="39998"/>
                  </a:srgbClr>
                </a:outerShdw>
              </a:effectLst>
              <a:extLst/>
            </p:spPr>
          </p:cxnSp>
          <p:cxnSp>
            <p:nvCxnSpPr>
              <p:cNvPr id="17" name="Straight Connector 16"/>
              <p:cNvCxnSpPr>
                <a:cxnSpLocks noChangeShapeType="1"/>
              </p:cNvCxnSpPr>
              <p:nvPr/>
            </p:nvCxnSpPr>
            <p:spPr bwMode="auto">
              <a:xfrm flipH="1">
                <a:off x="3686933" y="2858305"/>
                <a:ext cx="2896918" cy="0"/>
              </a:xfrm>
              <a:prstGeom prst="line">
                <a:avLst/>
              </a:prstGeom>
              <a:noFill/>
              <a:ln w="57150">
                <a:solidFill>
                  <a:schemeClr val="accent1"/>
                </a:solidFill>
                <a:round/>
                <a:headEnd/>
                <a:tailEnd/>
              </a:ln>
              <a:effectLst>
                <a:outerShdw blurRad="50800" dist="25000" dir="5400000" rotWithShape="0">
                  <a:srgbClr val="808080">
                    <a:alpha val="39998"/>
                  </a:srgbClr>
                </a:outerShdw>
              </a:effectLst>
              <a:extLst/>
            </p:spPr>
          </p:cxnSp>
          <p:cxnSp>
            <p:nvCxnSpPr>
              <p:cNvPr id="18" name="Straight Connector 17"/>
              <p:cNvCxnSpPr>
                <a:cxnSpLocks noChangeShapeType="1"/>
              </p:cNvCxnSpPr>
              <p:nvPr/>
            </p:nvCxnSpPr>
            <p:spPr bwMode="auto">
              <a:xfrm flipH="1">
                <a:off x="4830192" y="3748147"/>
                <a:ext cx="534845" cy="0"/>
              </a:xfrm>
              <a:prstGeom prst="line">
                <a:avLst/>
              </a:prstGeom>
              <a:noFill/>
              <a:ln w="57150">
                <a:solidFill>
                  <a:schemeClr val="accent1"/>
                </a:solidFill>
                <a:round/>
                <a:headEnd/>
                <a:tailEnd/>
              </a:ln>
              <a:effectLst>
                <a:outerShdw blurRad="50800" dist="25000" dir="5400000" rotWithShape="0">
                  <a:srgbClr val="808080">
                    <a:alpha val="39998"/>
                  </a:srgbClr>
                </a:outerShdw>
              </a:effectLst>
              <a:extLst/>
            </p:spPr>
          </p:cxnSp>
          <p:cxnSp>
            <p:nvCxnSpPr>
              <p:cNvPr id="19" name="Straight Connector 18"/>
              <p:cNvCxnSpPr>
                <a:cxnSpLocks noChangeShapeType="1"/>
              </p:cNvCxnSpPr>
              <p:nvPr/>
            </p:nvCxnSpPr>
            <p:spPr bwMode="auto">
              <a:xfrm>
                <a:off x="4830192" y="3748147"/>
                <a:ext cx="0" cy="1522842"/>
              </a:xfrm>
              <a:prstGeom prst="line">
                <a:avLst/>
              </a:prstGeom>
              <a:noFill/>
              <a:ln w="57150">
                <a:solidFill>
                  <a:schemeClr val="accent1"/>
                </a:solidFill>
                <a:round/>
                <a:headEnd/>
                <a:tailEnd/>
              </a:ln>
              <a:effectLst>
                <a:outerShdw blurRad="50800" dist="25000" dir="5400000" rotWithShape="0">
                  <a:srgbClr val="808080">
                    <a:alpha val="39998"/>
                  </a:srgbClr>
                </a:outerShdw>
              </a:effectLst>
              <a:extLst/>
            </p:spPr>
          </p:cxnSp>
          <p:cxnSp>
            <p:nvCxnSpPr>
              <p:cNvPr id="20" name="Straight Connector 19"/>
              <p:cNvCxnSpPr>
                <a:cxnSpLocks noChangeShapeType="1"/>
              </p:cNvCxnSpPr>
              <p:nvPr/>
            </p:nvCxnSpPr>
            <p:spPr bwMode="auto">
              <a:xfrm>
                <a:off x="3686933" y="2834037"/>
                <a:ext cx="1989" cy="2544138"/>
              </a:xfrm>
              <a:prstGeom prst="line">
                <a:avLst/>
              </a:prstGeom>
              <a:noFill/>
              <a:ln w="57150">
                <a:solidFill>
                  <a:schemeClr val="accent1"/>
                </a:solidFill>
                <a:round/>
                <a:headEnd/>
                <a:tailEnd/>
              </a:ln>
              <a:effectLst>
                <a:outerShdw blurRad="50800" dist="25000" dir="5400000" rotWithShape="0">
                  <a:srgbClr val="808080">
                    <a:alpha val="39998"/>
                  </a:srgbClr>
                </a:outerShdw>
              </a:effectLst>
              <a:extLst/>
            </p:spPr>
          </p:cxnSp>
          <p:cxnSp>
            <p:nvCxnSpPr>
              <p:cNvPr id="21" name="Straight Connector 20"/>
              <p:cNvCxnSpPr>
                <a:cxnSpLocks noChangeShapeType="1"/>
              </p:cNvCxnSpPr>
              <p:nvPr/>
            </p:nvCxnSpPr>
            <p:spPr bwMode="auto">
              <a:xfrm flipH="1">
                <a:off x="2317012" y="5378175"/>
                <a:ext cx="1369921" cy="0"/>
              </a:xfrm>
              <a:prstGeom prst="line">
                <a:avLst/>
              </a:prstGeom>
              <a:noFill/>
              <a:ln w="57150">
                <a:solidFill>
                  <a:schemeClr val="accent1"/>
                </a:solidFill>
                <a:round/>
                <a:headEnd/>
                <a:tailEnd/>
              </a:ln>
              <a:effectLst>
                <a:outerShdw blurRad="50800" dist="25000" dir="5400000" rotWithShape="0">
                  <a:srgbClr val="808080">
                    <a:alpha val="39998"/>
                  </a:srgbClr>
                </a:outerShdw>
              </a:effectLst>
              <a:extLst/>
            </p:spPr>
          </p:cxnSp>
          <p:cxnSp>
            <p:nvCxnSpPr>
              <p:cNvPr id="22" name="Straight Connector 21"/>
              <p:cNvCxnSpPr>
                <a:cxnSpLocks noChangeShapeType="1"/>
              </p:cNvCxnSpPr>
              <p:nvPr/>
            </p:nvCxnSpPr>
            <p:spPr bwMode="auto">
              <a:xfrm>
                <a:off x="4830192" y="5270989"/>
                <a:ext cx="0" cy="1077922"/>
              </a:xfrm>
              <a:prstGeom prst="line">
                <a:avLst/>
              </a:prstGeom>
              <a:noFill/>
              <a:ln w="57150">
                <a:solidFill>
                  <a:schemeClr val="accent1"/>
                </a:solidFill>
                <a:round/>
                <a:headEnd/>
                <a:tailEnd/>
              </a:ln>
              <a:effectLst>
                <a:outerShdw blurRad="50800" dist="25000" dir="5400000" rotWithShape="0">
                  <a:srgbClr val="808080">
                    <a:alpha val="39998"/>
                  </a:srgbClr>
                </a:outerShdw>
              </a:effectLst>
              <a:extLst/>
            </p:spPr>
          </p:cxnSp>
          <p:cxnSp>
            <p:nvCxnSpPr>
              <p:cNvPr id="23" name="Straight Connector 22"/>
              <p:cNvCxnSpPr>
                <a:cxnSpLocks noChangeShapeType="1"/>
              </p:cNvCxnSpPr>
              <p:nvPr/>
            </p:nvCxnSpPr>
            <p:spPr bwMode="auto">
              <a:xfrm flipH="1">
                <a:off x="2317012" y="6348911"/>
                <a:ext cx="2513180" cy="0"/>
              </a:xfrm>
              <a:prstGeom prst="line">
                <a:avLst/>
              </a:prstGeom>
              <a:noFill/>
              <a:ln w="57150">
                <a:solidFill>
                  <a:schemeClr val="accent1"/>
                </a:solidFill>
                <a:round/>
                <a:headEnd/>
                <a:tailEnd/>
              </a:ln>
              <a:effectLst>
                <a:outerShdw blurRad="50800" dist="25000" dir="5400000" rotWithShape="0">
                  <a:srgbClr val="808080">
                    <a:alpha val="39998"/>
                  </a:srgbClr>
                </a:outerShdw>
              </a:effectLst>
              <a:extLst/>
            </p:spPr>
          </p:cxnSp>
          <p:sp>
            <p:nvSpPr>
              <p:cNvPr id="34840" name="TextBox 2"/>
              <p:cNvSpPr txBox="1">
                <a:spLocks noChangeArrowheads="1"/>
              </p:cNvSpPr>
              <p:nvPr/>
            </p:nvSpPr>
            <p:spPr bwMode="auto">
              <a:xfrm>
                <a:off x="5382274" y="6153834"/>
                <a:ext cx="1162765" cy="588130"/>
              </a:xfrm>
              <a:prstGeom prst="rect">
                <a:avLst/>
              </a:prstGeom>
              <a:noFill/>
              <a:ln w="9525">
                <a:noFill/>
                <a:miter lim="800000"/>
                <a:headEnd/>
                <a:tailEnd/>
              </a:ln>
            </p:spPr>
            <p:txBody>
              <a:bodyPr wrap="square">
                <a:noAutofit/>
              </a:bodyPr>
              <a:lstStyle/>
              <a:p>
                <a:pPr algn="ctr"/>
                <a:r>
                  <a:rPr lang="en-US" sz="2400" b="1" dirty="0">
                    <a:solidFill>
                      <a:srgbClr val="7030A0"/>
                    </a:solidFill>
                    <a:ea typeface="ＭＳ Ｐゴシック" pitchFamily="34" charset="-128"/>
                  </a:rPr>
                  <a:t>s</a:t>
                </a:r>
                <a:r>
                  <a:rPr lang="en-US" sz="2400" b="1" dirty="0" smtClean="0">
                    <a:solidFill>
                      <a:srgbClr val="7030A0"/>
                    </a:solidFill>
                    <a:ea typeface="ＭＳ Ｐゴシック" pitchFamily="34" charset="-128"/>
                  </a:rPr>
                  <a:t>tart</a:t>
                </a:r>
                <a:endParaRPr lang="en-US" sz="2400" b="1" dirty="0">
                  <a:solidFill>
                    <a:srgbClr val="7030A0"/>
                  </a:solidFill>
                  <a:ea typeface="ＭＳ Ｐゴシック" pitchFamily="34" charset="-128"/>
                </a:endParaRPr>
              </a:p>
            </p:txBody>
          </p:sp>
          <p:cxnSp>
            <p:nvCxnSpPr>
              <p:cNvPr id="25" name="Straight Arrow Connector 24"/>
              <p:cNvCxnSpPr>
                <a:cxnSpLocks noChangeShapeType="1"/>
              </p:cNvCxnSpPr>
              <p:nvPr/>
            </p:nvCxnSpPr>
            <p:spPr bwMode="auto">
              <a:xfrm>
                <a:off x="6812501" y="5546030"/>
                <a:ext cx="0" cy="642010"/>
              </a:xfrm>
              <a:prstGeom prst="straightConnector1">
                <a:avLst/>
              </a:prstGeom>
              <a:noFill/>
              <a:ln w="25400">
                <a:solidFill>
                  <a:schemeClr val="tx1"/>
                </a:solidFill>
                <a:round/>
                <a:headEnd type="arrow" w="med" len="med"/>
                <a:tailEnd type="arrow" w="med" len="med"/>
              </a:ln>
              <a:effectLst>
                <a:outerShdw blurRad="50800" dist="25000" dir="5400000" rotWithShape="0">
                  <a:srgbClr val="808080">
                    <a:alpha val="39998"/>
                  </a:srgbClr>
                </a:outerShdw>
              </a:effectLst>
              <a:extLst/>
            </p:spPr>
          </p:cxnSp>
          <p:sp>
            <p:nvSpPr>
              <p:cNvPr id="34842" name="TextBox 7"/>
              <p:cNvSpPr txBox="1">
                <a:spLocks noChangeArrowheads="1"/>
              </p:cNvSpPr>
              <p:nvPr/>
            </p:nvSpPr>
            <p:spPr bwMode="auto">
              <a:xfrm rot="16200000">
                <a:off x="6720682" y="5610491"/>
                <a:ext cx="739775" cy="501121"/>
              </a:xfrm>
              <a:prstGeom prst="rect">
                <a:avLst/>
              </a:prstGeom>
              <a:noFill/>
              <a:ln w="9525">
                <a:noFill/>
                <a:miter lim="800000"/>
                <a:headEnd/>
                <a:tailEnd/>
              </a:ln>
            </p:spPr>
            <p:txBody>
              <a:bodyPr>
                <a:spAutoFit/>
              </a:bodyPr>
              <a:lstStyle/>
              <a:p>
                <a:r>
                  <a:rPr lang="en-US" sz="2000" b="1" dirty="0">
                    <a:latin typeface="Calibri" panose="020F0502020204030204" pitchFamily="34" charset="0"/>
                    <a:ea typeface="ＭＳ Ｐゴシック" pitchFamily="34" charset="-128"/>
                  </a:rPr>
                  <a:t>1 </a:t>
                </a:r>
                <a:r>
                  <a:rPr lang="en-US" sz="2000" b="1" dirty="0" err="1">
                    <a:latin typeface="Calibri" panose="020F0502020204030204" pitchFamily="34" charset="0"/>
                    <a:ea typeface="ＭＳ Ｐゴシック" pitchFamily="34" charset="-128"/>
                  </a:rPr>
                  <a:t>ft</a:t>
                </a:r>
                <a:endParaRPr lang="en-US" sz="2000" b="1" dirty="0">
                  <a:latin typeface="Calibri" panose="020F0502020204030204" pitchFamily="34" charset="0"/>
                  <a:ea typeface="ＭＳ Ｐゴシック" pitchFamily="34" charset="-128"/>
                </a:endParaRPr>
              </a:p>
            </p:txBody>
          </p:sp>
          <p:cxnSp>
            <p:nvCxnSpPr>
              <p:cNvPr id="27" name="Straight Arrow Connector 26"/>
              <p:cNvCxnSpPr>
                <a:cxnSpLocks noChangeShapeType="1"/>
              </p:cNvCxnSpPr>
              <p:nvPr/>
            </p:nvCxnSpPr>
            <p:spPr bwMode="auto">
              <a:xfrm>
                <a:off x="8167472" y="2834038"/>
                <a:ext cx="0" cy="2590652"/>
              </a:xfrm>
              <a:prstGeom prst="straightConnector1">
                <a:avLst/>
              </a:prstGeom>
              <a:noFill/>
              <a:ln w="25400">
                <a:solidFill>
                  <a:schemeClr val="tx1"/>
                </a:solidFill>
                <a:round/>
                <a:headEnd type="arrow" w="med" len="med"/>
                <a:tailEnd type="arrow" w="med" len="med"/>
              </a:ln>
              <a:effectLst>
                <a:outerShdw blurRad="50800" dist="25000" dir="5400000" rotWithShape="0">
                  <a:srgbClr val="808080">
                    <a:alpha val="39998"/>
                  </a:srgbClr>
                </a:outerShdw>
              </a:effectLst>
              <a:extLst/>
            </p:spPr>
          </p:cxnSp>
          <p:sp>
            <p:nvSpPr>
              <p:cNvPr id="34844" name="TextBox 20"/>
              <p:cNvSpPr txBox="1">
                <a:spLocks noChangeArrowheads="1"/>
              </p:cNvSpPr>
              <p:nvPr/>
            </p:nvSpPr>
            <p:spPr bwMode="auto">
              <a:xfrm rot="16200000">
                <a:off x="7752297" y="3536949"/>
                <a:ext cx="1223961" cy="369887"/>
              </a:xfrm>
              <a:prstGeom prst="rect">
                <a:avLst/>
              </a:prstGeom>
              <a:noFill/>
              <a:ln w="9525">
                <a:noFill/>
                <a:miter lim="800000"/>
                <a:headEnd/>
                <a:tailEnd/>
              </a:ln>
            </p:spPr>
            <p:txBody>
              <a:bodyPr>
                <a:noAutofit/>
              </a:bodyPr>
              <a:lstStyle/>
              <a:p>
                <a:r>
                  <a:rPr lang="en-US" sz="2000" b="1" dirty="0">
                    <a:latin typeface="Calibri" panose="020F0502020204030204" pitchFamily="34" charset="0"/>
                    <a:ea typeface="ＭＳ Ｐゴシック" pitchFamily="34" charset="-128"/>
                  </a:rPr>
                  <a:t>4 </a:t>
                </a:r>
                <a:r>
                  <a:rPr lang="en-US" sz="2000" b="1" dirty="0" err="1">
                    <a:latin typeface="Calibri" panose="020F0502020204030204" pitchFamily="34" charset="0"/>
                    <a:ea typeface="ＭＳ Ｐゴシック" pitchFamily="34" charset="-128"/>
                  </a:rPr>
                  <a:t>ft</a:t>
                </a:r>
                <a:endParaRPr lang="en-US" sz="2000" b="1" dirty="0">
                  <a:latin typeface="Calibri" panose="020F0502020204030204" pitchFamily="34" charset="0"/>
                  <a:ea typeface="ＭＳ Ｐゴシック" pitchFamily="34" charset="-128"/>
                </a:endParaRPr>
              </a:p>
            </p:txBody>
          </p:sp>
          <p:cxnSp>
            <p:nvCxnSpPr>
              <p:cNvPr id="29" name="Straight Arrow Connector 28"/>
              <p:cNvCxnSpPr>
                <a:cxnSpLocks noChangeShapeType="1"/>
              </p:cNvCxnSpPr>
              <p:nvPr/>
            </p:nvCxnSpPr>
            <p:spPr bwMode="auto">
              <a:xfrm>
                <a:off x="3686933" y="2629714"/>
                <a:ext cx="4191284" cy="22247"/>
              </a:xfrm>
              <a:prstGeom prst="straightConnector1">
                <a:avLst/>
              </a:prstGeom>
              <a:noFill/>
              <a:ln w="25400">
                <a:solidFill>
                  <a:schemeClr val="tx1"/>
                </a:solidFill>
                <a:round/>
                <a:headEnd type="arrow" w="med" len="med"/>
                <a:tailEnd type="arrow" w="med" len="med"/>
              </a:ln>
              <a:effectLst>
                <a:outerShdw blurRad="50800" dist="25000" dir="5400000" rotWithShape="0">
                  <a:srgbClr val="808080">
                    <a:alpha val="39998"/>
                  </a:srgbClr>
                </a:outerShdw>
              </a:effectLst>
              <a:extLst/>
            </p:spPr>
          </p:cxnSp>
          <p:cxnSp>
            <p:nvCxnSpPr>
              <p:cNvPr id="31" name="Straight Arrow Connector 30"/>
              <p:cNvCxnSpPr>
                <a:cxnSpLocks noChangeShapeType="1"/>
              </p:cNvCxnSpPr>
              <p:nvPr/>
            </p:nvCxnSpPr>
            <p:spPr bwMode="auto">
              <a:xfrm>
                <a:off x="2307626" y="5222452"/>
                <a:ext cx="1374296" cy="0"/>
              </a:xfrm>
              <a:prstGeom prst="straightConnector1">
                <a:avLst/>
              </a:prstGeom>
              <a:noFill/>
              <a:ln w="25400">
                <a:solidFill>
                  <a:schemeClr val="tx1"/>
                </a:solidFill>
                <a:round/>
                <a:headEnd type="arrow" w="med" len="med"/>
                <a:tailEnd type="arrow" w="med" len="med"/>
              </a:ln>
              <a:effectLst>
                <a:outerShdw blurRad="50800" dist="25000" dir="5400000" rotWithShape="0">
                  <a:srgbClr val="808080">
                    <a:alpha val="39998"/>
                  </a:srgbClr>
                </a:outerShdw>
              </a:effectLst>
              <a:extLst/>
            </p:spPr>
          </p:cxnSp>
          <p:sp>
            <p:nvSpPr>
              <p:cNvPr id="34848" name="TextBox 28679"/>
              <p:cNvSpPr txBox="1">
                <a:spLocks noChangeArrowheads="1"/>
              </p:cNvSpPr>
              <p:nvPr/>
            </p:nvSpPr>
            <p:spPr bwMode="auto">
              <a:xfrm>
                <a:off x="2506663" y="4765289"/>
                <a:ext cx="1066800" cy="509713"/>
              </a:xfrm>
              <a:prstGeom prst="rect">
                <a:avLst/>
              </a:prstGeom>
              <a:noFill/>
              <a:ln w="9525">
                <a:noFill/>
                <a:miter lim="800000"/>
                <a:headEnd/>
                <a:tailEnd/>
              </a:ln>
            </p:spPr>
            <p:txBody>
              <a:bodyPr>
                <a:spAutoFit/>
              </a:bodyPr>
              <a:lstStyle/>
              <a:p>
                <a:r>
                  <a:rPr lang="en-US" sz="2000" b="1" dirty="0">
                    <a:latin typeface="Calibri" panose="020F0502020204030204" pitchFamily="34" charset="0"/>
                    <a:ea typeface="ＭＳ Ｐゴシック" pitchFamily="34" charset="-128"/>
                  </a:rPr>
                  <a:t>1 </a:t>
                </a:r>
                <a:r>
                  <a:rPr lang="en-US" sz="2000" b="1" dirty="0" err="1">
                    <a:latin typeface="Calibri" panose="020F0502020204030204" pitchFamily="34" charset="0"/>
                    <a:ea typeface="ＭＳ Ｐゴシック" pitchFamily="34" charset="-128"/>
                  </a:rPr>
                  <a:t>ft</a:t>
                </a:r>
                <a:endParaRPr lang="en-US" sz="2000" b="1" dirty="0">
                  <a:latin typeface="Calibri" panose="020F0502020204030204" pitchFamily="34" charset="0"/>
                  <a:ea typeface="ＭＳ Ｐゴシック" pitchFamily="34" charset="-128"/>
                </a:endParaRPr>
              </a:p>
            </p:txBody>
          </p:sp>
          <p:sp>
            <p:nvSpPr>
              <p:cNvPr id="34849" name="TextBox 28681"/>
              <p:cNvSpPr txBox="1">
                <a:spLocks noChangeArrowheads="1"/>
              </p:cNvSpPr>
              <p:nvPr/>
            </p:nvSpPr>
            <p:spPr bwMode="auto">
              <a:xfrm rot="16200000">
                <a:off x="1593434" y="5597179"/>
                <a:ext cx="1021291" cy="578216"/>
              </a:xfrm>
              <a:prstGeom prst="rect">
                <a:avLst/>
              </a:prstGeom>
              <a:noFill/>
              <a:ln w="9525">
                <a:noFill/>
                <a:miter lim="800000"/>
                <a:headEnd/>
                <a:tailEnd/>
              </a:ln>
            </p:spPr>
            <p:txBody>
              <a:bodyPr wrap="square">
                <a:noAutofit/>
              </a:bodyPr>
              <a:lstStyle/>
              <a:p>
                <a:pPr algn="ctr"/>
                <a:r>
                  <a:rPr lang="en-US" sz="2400" b="1" dirty="0" smtClean="0">
                    <a:solidFill>
                      <a:srgbClr val="7030A0"/>
                    </a:solidFill>
                    <a:ea typeface="ＭＳ Ｐゴシック" pitchFamily="34" charset="-128"/>
                  </a:rPr>
                  <a:t>end</a:t>
                </a:r>
                <a:endParaRPr lang="en-US" sz="2400" b="1" dirty="0">
                  <a:solidFill>
                    <a:srgbClr val="7030A0"/>
                  </a:solidFill>
                  <a:ea typeface="ＭＳ Ｐゴシック" pitchFamily="34" charset="-128"/>
                </a:endParaRPr>
              </a:p>
            </p:txBody>
          </p:sp>
          <p:cxnSp>
            <p:nvCxnSpPr>
              <p:cNvPr id="34" name="Straight Arrow Connector 33"/>
              <p:cNvCxnSpPr>
                <a:cxnSpLocks noChangeShapeType="1"/>
              </p:cNvCxnSpPr>
              <p:nvPr/>
            </p:nvCxnSpPr>
            <p:spPr bwMode="auto">
              <a:xfrm>
                <a:off x="5365037" y="5893878"/>
                <a:ext cx="1155189" cy="0"/>
              </a:xfrm>
              <a:prstGeom prst="straightConnector1">
                <a:avLst/>
              </a:prstGeom>
              <a:noFill/>
              <a:ln w="25400">
                <a:solidFill>
                  <a:schemeClr val="tx1"/>
                </a:solidFill>
                <a:round/>
                <a:headEnd type="arrow" w="med" len="med"/>
                <a:tailEnd type="arrow" w="med" len="med"/>
              </a:ln>
              <a:effectLst>
                <a:outerShdw blurRad="50800" dist="25000" dir="5400000" rotWithShape="0">
                  <a:srgbClr val="808080">
                    <a:alpha val="39998"/>
                  </a:srgbClr>
                </a:outerShdw>
              </a:effectLst>
              <a:extLst/>
            </p:spPr>
          </p:cxnSp>
          <p:sp>
            <p:nvSpPr>
              <p:cNvPr id="34851" name="TextBox 18"/>
              <p:cNvSpPr txBox="1">
                <a:spLocks noChangeArrowheads="1"/>
              </p:cNvSpPr>
              <p:nvPr/>
            </p:nvSpPr>
            <p:spPr bwMode="auto">
              <a:xfrm>
                <a:off x="5537024" y="5364678"/>
                <a:ext cx="697627" cy="369332"/>
              </a:xfrm>
              <a:prstGeom prst="rect">
                <a:avLst/>
              </a:prstGeom>
              <a:noFill/>
              <a:ln w="9525">
                <a:noFill/>
                <a:miter lim="800000"/>
                <a:headEnd/>
                <a:tailEnd/>
              </a:ln>
            </p:spPr>
            <p:txBody>
              <a:bodyPr wrap="none">
                <a:noAutofit/>
              </a:bodyPr>
              <a:lstStyle/>
              <a:p>
                <a:r>
                  <a:rPr lang="en-US" sz="2000" b="1" dirty="0">
                    <a:latin typeface="Calibri" panose="020F0502020204030204" pitchFamily="34" charset="0"/>
                    <a:ea typeface="ＭＳ Ｐゴシック" pitchFamily="34" charset="-128"/>
                  </a:rPr>
                  <a:t>1.5 </a:t>
                </a:r>
                <a:r>
                  <a:rPr lang="en-US" sz="2000" b="1" dirty="0" err="1">
                    <a:latin typeface="Calibri" panose="020F0502020204030204" pitchFamily="34" charset="0"/>
                    <a:ea typeface="ＭＳ Ｐゴシック" pitchFamily="34" charset="-128"/>
                  </a:rPr>
                  <a:t>ft</a:t>
                </a:r>
                <a:endParaRPr lang="en-US" sz="2000" b="1" dirty="0">
                  <a:latin typeface="Calibri" panose="020F0502020204030204" pitchFamily="34" charset="0"/>
                  <a:ea typeface="ＭＳ Ｐゴシック" pitchFamily="34" charset="-128"/>
                </a:endParaRPr>
              </a:p>
            </p:txBody>
          </p:sp>
        </p:grpSp>
      </p:grpSp>
      <p:sp>
        <p:nvSpPr>
          <p:cNvPr id="36" name="Title 1"/>
          <p:cNvSpPr txBox="1">
            <a:spLocks/>
          </p:cNvSpPr>
          <p:nvPr/>
        </p:nvSpPr>
        <p:spPr>
          <a:xfrm>
            <a:off x="152400" y="284181"/>
            <a:ext cx="8552688" cy="1776393"/>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800" dirty="0" smtClean="0">
                <a:solidFill>
                  <a:srgbClr val="7030A0"/>
                </a:solidFill>
              </a:rPr>
              <a:t>Activity: </a:t>
            </a:r>
            <a:r>
              <a:rPr lang="en-US" sz="3800" dirty="0" smtClean="0"/>
              <a:t>Use a Bluetooth Connection to Guide the NXT Robot through the Maze with Remote Control</a:t>
            </a:r>
            <a:endParaRPr lang="en-US" sz="3800" dirty="0"/>
          </a:p>
        </p:txBody>
      </p:sp>
      <p:sp>
        <p:nvSpPr>
          <p:cNvPr id="35" name="Content Placeholder 2"/>
          <p:cNvSpPr txBox="1">
            <a:spLocks/>
          </p:cNvSpPr>
          <p:nvPr/>
        </p:nvSpPr>
        <p:spPr bwMode="auto">
          <a:xfrm>
            <a:off x="283057" y="2954166"/>
            <a:ext cx="4028775" cy="56785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73050" indent="-273050" algn="l" rtl="0" eaLnBrk="0" fontAlgn="base" hangingPunct="0">
              <a:spcBef>
                <a:spcPts val="600"/>
              </a:spcBef>
              <a:spcAft>
                <a:spcPct val="0"/>
              </a:spcAft>
              <a:buClr>
                <a:schemeClr val="accent1"/>
              </a:buClr>
              <a:buSzPct val="70000"/>
              <a:buFont typeface="Wingdings" pitchFamily="2" charset="2"/>
              <a:buChar char=""/>
              <a:defRPr sz="2400" kern="1200">
                <a:solidFill>
                  <a:schemeClr val="tx1"/>
                </a:solidFill>
                <a:latin typeface="+mn-lt"/>
                <a:ea typeface="+mn-ea"/>
                <a:cs typeface="+mn-cs"/>
              </a:defRPr>
            </a:lvl1pPr>
            <a:lvl2pPr marL="639763" indent="-273050" algn="l" rtl="0" eaLnBrk="0" fontAlgn="base" hangingPunct="0">
              <a:spcBef>
                <a:spcPct val="20000"/>
              </a:spcBef>
              <a:spcAft>
                <a:spcPct val="0"/>
              </a:spcAft>
              <a:buClr>
                <a:schemeClr val="accent1"/>
              </a:buClr>
              <a:buSzPct val="80000"/>
              <a:buFont typeface="Wingdings 2" pitchFamily="18" charset="2"/>
              <a:buChar char=""/>
              <a:defRPr sz="2100" kern="1200">
                <a:solidFill>
                  <a:schemeClr val="tx1"/>
                </a:solidFill>
                <a:latin typeface="+mn-lt"/>
                <a:ea typeface="+mn-ea"/>
                <a:cs typeface="+mn-cs"/>
              </a:defRPr>
            </a:lvl2pPr>
            <a:lvl3pPr marL="914400" indent="-182563" algn="l" rtl="0" eaLnBrk="0" fontAlgn="base" hangingPunct="0">
              <a:spcBef>
                <a:spcPct val="20000"/>
              </a:spcBef>
              <a:spcAft>
                <a:spcPct val="0"/>
              </a:spcAft>
              <a:buClr>
                <a:srgbClr val="E0752F"/>
              </a:buClr>
              <a:buSzPct val="60000"/>
              <a:buFont typeface="Wingdings" pitchFamily="2" charset="2"/>
              <a:buChar char=""/>
              <a:defRPr sz="2400" kern="1200">
                <a:solidFill>
                  <a:schemeClr val="tx1"/>
                </a:solidFill>
                <a:latin typeface="+mn-lt"/>
                <a:ea typeface="+mn-ea"/>
                <a:cs typeface="+mn-cs"/>
              </a:defRPr>
            </a:lvl3pPr>
            <a:lvl4pPr marL="1187450" indent="-182563" algn="l" rtl="0" eaLnBrk="0" fontAlgn="base" hangingPunct="0">
              <a:spcBef>
                <a:spcPct val="20000"/>
              </a:spcBef>
              <a:spcAft>
                <a:spcPct val="0"/>
              </a:spcAft>
              <a:buClr>
                <a:srgbClr val="FEC3AE"/>
              </a:buClr>
              <a:buSzPct val="60000"/>
              <a:buFont typeface="Wingdings" pitchFamily="2" charset="2"/>
              <a:buChar char=""/>
              <a:defRPr sz="2000" kern="1200">
                <a:solidFill>
                  <a:schemeClr val="tx1"/>
                </a:solidFill>
                <a:latin typeface="+mn-lt"/>
                <a:ea typeface="+mn-ea"/>
                <a:cs typeface="+mn-cs"/>
              </a:defRPr>
            </a:lvl4pPr>
            <a:lvl5pPr marL="1462088" indent="-182563" algn="l" rtl="0" eaLnBrk="0" fontAlgn="base" hangingPunct="0">
              <a:spcBef>
                <a:spcPct val="20000"/>
              </a:spcBef>
              <a:spcAft>
                <a:spcPct val="0"/>
              </a:spcAft>
              <a:buClr>
                <a:srgbClr val="BDCAE9"/>
              </a:buClr>
              <a:buSzPct val="68000"/>
              <a:buFont typeface="Wingdings 2"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pPr marL="0" indent="0" algn="ctr" defTabSz="914400">
              <a:buFont typeface="Wingdings" pitchFamily="2" charset="2"/>
              <a:buNone/>
            </a:pPr>
            <a:r>
              <a:rPr lang="en-US" sz="3200" b="1" dirty="0" smtClean="0">
                <a:solidFill>
                  <a:schemeClr val="accent1"/>
                </a:solidFill>
                <a:latin typeface="Calibri" panose="020F0502020204030204" pitchFamily="34" charset="0"/>
                <a:cs typeface="Times New Roman" pitchFamily="18" charset="0"/>
              </a:rPr>
              <a:t>Challenge Maze</a:t>
            </a:r>
            <a:r>
              <a:rPr lang="en-US" sz="3200" b="1" dirty="0" smtClean="0">
                <a:solidFill>
                  <a:schemeClr val="accent1"/>
                </a:solidFill>
                <a:latin typeface="Calibri" panose="020F0502020204030204" pitchFamily="34" charset="0"/>
                <a:cs typeface="Times New Roman" pitchFamily="18" charset="0"/>
                <a:sym typeface="Wingdings" panose="05000000000000000000" pitchFamily="2" charset="2"/>
              </a:rPr>
              <a:t></a:t>
            </a:r>
            <a:endParaRPr lang="en-US" sz="3200" b="1" dirty="0" smtClean="0">
              <a:solidFill>
                <a:schemeClr val="accent1"/>
              </a:solidFill>
              <a:latin typeface="Calibri" panose="020F0502020204030204" pitchFamily="34"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Content Placeholder 2"/>
          <p:cNvSpPr>
            <a:spLocks noGrp="1"/>
          </p:cNvSpPr>
          <p:nvPr>
            <p:ph idx="1"/>
          </p:nvPr>
        </p:nvSpPr>
        <p:spPr>
          <a:xfrm>
            <a:off x="304800" y="1752600"/>
            <a:ext cx="8434388" cy="4800600"/>
          </a:xfrm>
        </p:spPr>
        <p:txBody>
          <a:bodyPr/>
          <a:lstStyle/>
          <a:p>
            <a:pPr marL="457200" indent="-457200">
              <a:buFont typeface="+mj-lt"/>
              <a:buAutoNum type="arabicPeriod"/>
            </a:pPr>
            <a:r>
              <a:rPr lang="en-US" sz="3200" b="1" dirty="0">
                <a:latin typeface="Calibri" panose="020F0502020204030204" pitchFamily="34" charset="0"/>
              </a:rPr>
              <a:t>What is the name of the wireless electrical connection that the NXT can make? </a:t>
            </a:r>
            <a:r>
              <a:rPr lang="en-US" sz="3200" b="1" dirty="0" smtClean="0">
                <a:latin typeface="Calibri" panose="020F0502020204030204" pitchFamily="34" charset="0"/>
              </a:rPr>
              <a:t> </a:t>
            </a:r>
          </a:p>
          <a:p>
            <a:pPr marL="457200" lvl="1" indent="0">
              <a:spcBef>
                <a:spcPts val="600"/>
              </a:spcBef>
              <a:buNone/>
            </a:pPr>
            <a:endParaRPr lang="en-US" sz="3200" b="1" dirty="0" smtClean="0">
              <a:solidFill>
                <a:srgbClr val="FF0000"/>
              </a:solidFill>
              <a:latin typeface="Calibri" panose="020F0502020204030204" pitchFamily="34" charset="0"/>
            </a:endParaRPr>
          </a:p>
          <a:p>
            <a:pPr marL="457200" indent="-457200">
              <a:buFont typeface="+mj-lt"/>
              <a:buAutoNum type="arabicPeriod" startAt="2"/>
            </a:pPr>
            <a:r>
              <a:rPr lang="en-US" sz="3200" b="1" dirty="0" smtClean="0">
                <a:latin typeface="Calibri" panose="020F0502020204030204" pitchFamily="34" charset="0"/>
              </a:rPr>
              <a:t>In this activity, which two devices share an electrical connection? </a:t>
            </a:r>
          </a:p>
          <a:p>
            <a:pPr marL="457200" lvl="1" indent="0">
              <a:spcBef>
                <a:spcPts val="600"/>
              </a:spcBef>
              <a:buNone/>
            </a:pPr>
            <a:endParaRPr lang="en-US" sz="3200" b="1" dirty="0">
              <a:solidFill>
                <a:srgbClr val="FF0000"/>
              </a:solidFill>
              <a:latin typeface="Calibri" panose="020F0502020204030204" pitchFamily="34" charset="0"/>
            </a:endParaRPr>
          </a:p>
          <a:p>
            <a:pPr marL="457200" indent="-457200">
              <a:buFont typeface="+mj-lt"/>
              <a:buAutoNum type="arabicPeriod" startAt="2"/>
            </a:pPr>
            <a:r>
              <a:rPr lang="en-US" sz="3200" b="1" dirty="0" smtClean="0">
                <a:latin typeface="Calibri" panose="020F0502020204030204" pitchFamily="34" charset="0"/>
              </a:rPr>
              <a:t>Which device is sending messages? Which device is receiving messages?</a:t>
            </a:r>
          </a:p>
          <a:p>
            <a:pPr marL="457200" lvl="1" indent="0">
              <a:spcBef>
                <a:spcPts val="600"/>
              </a:spcBef>
              <a:buNone/>
            </a:pPr>
            <a:endParaRPr lang="en-US" sz="2800" b="1" dirty="0">
              <a:solidFill>
                <a:srgbClr val="FF0000"/>
              </a:solidFill>
              <a:latin typeface="Calibri" panose="020F0502020204030204" pitchFamily="34" charset="0"/>
            </a:endParaRPr>
          </a:p>
        </p:txBody>
      </p:sp>
      <p:sp>
        <p:nvSpPr>
          <p:cNvPr id="35844" name="Slide Number Placeholder 4"/>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C128D7C1-55DF-45FC-816B-93DDBA0C1790}" type="slidenum">
              <a:rPr lang="en-US" smtClean="0"/>
              <a:pPr/>
              <a:t>11</a:t>
            </a:fld>
            <a:endParaRPr lang="en-US" smtClean="0"/>
          </a:p>
        </p:txBody>
      </p:sp>
      <p:sp>
        <p:nvSpPr>
          <p:cNvPr id="6" name="Title 1"/>
          <p:cNvSpPr txBox="1">
            <a:spLocks/>
          </p:cNvSpPr>
          <p:nvPr/>
        </p:nvSpPr>
        <p:spPr>
          <a:xfrm>
            <a:off x="152400" y="274638"/>
            <a:ext cx="8586788" cy="715962"/>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600" dirty="0" smtClean="0">
                <a:cs typeface="Times New Roman" pitchFamily="18" charset="0"/>
              </a:rPr>
              <a:t>Remote Control Using Bluetooth Post-Quiz</a:t>
            </a:r>
            <a:endParaRPr lang="en-US" sz="3600" dirty="0">
              <a:cs typeface="Times New Roman" pitchFamily="18" charset="0"/>
            </a:endParaRPr>
          </a:p>
        </p:txBody>
      </p:sp>
    </p:spTree>
    <p:extLst>
      <p:ext uri="{BB962C8B-B14F-4D97-AF65-F5344CB8AC3E}">
        <p14:creationId xmlns:p14="http://schemas.microsoft.com/office/powerpoint/2010/main" val="9319391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Content Placeholder 2"/>
          <p:cNvSpPr>
            <a:spLocks noGrp="1"/>
          </p:cNvSpPr>
          <p:nvPr>
            <p:ph idx="1"/>
          </p:nvPr>
        </p:nvSpPr>
        <p:spPr>
          <a:xfrm>
            <a:off x="304800" y="1752600"/>
            <a:ext cx="8434388" cy="4800600"/>
          </a:xfrm>
        </p:spPr>
        <p:txBody>
          <a:bodyPr/>
          <a:lstStyle/>
          <a:p>
            <a:pPr marL="457200" indent="-457200">
              <a:buFont typeface="+mj-lt"/>
              <a:buAutoNum type="arabicPeriod"/>
            </a:pPr>
            <a:r>
              <a:rPr lang="en-US" sz="2800" b="1" dirty="0">
                <a:latin typeface="Calibri" panose="020F0502020204030204" pitchFamily="34" charset="0"/>
              </a:rPr>
              <a:t>What is the name of the wireless electrical connection that the NXT can make? </a:t>
            </a:r>
            <a:r>
              <a:rPr lang="en-US" sz="2800" b="1" dirty="0" smtClean="0">
                <a:latin typeface="Calibri" panose="020F0502020204030204" pitchFamily="34" charset="0"/>
              </a:rPr>
              <a:t> </a:t>
            </a:r>
          </a:p>
          <a:p>
            <a:pPr marL="457200" lvl="1" indent="0">
              <a:spcBef>
                <a:spcPts val="600"/>
              </a:spcBef>
              <a:buNone/>
            </a:pPr>
            <a:r>
              <a:rPr lang="en-US" sz="2800" b="1" dirty="0" smtClean="0">
                <a:solidFill>
                  <a:srgbClr val="FF0000"/>
                </a:solidFill>
                <a:latin typeface="Calibri" panose="020F0502020204030204" pitchFamily="34" charset="0"/>
              </a:rPr>
              <a:t>Bluetooth</a:t>
            </a:r>
          </a:p>
          <a:p>
            <a:pPr marL="457200" indent="-457200">
              <a:buFont typeface="+mj-lt"/>
              <a:buAutoNum type="arabicPeriod" startAt="2"/>
            </a:pPr>
            <a:r>
              <a:rPr lang="en-US" sz="2800" b="1" dirty="0" smtClean="0">
                <a:latin typeface="Calibri" panose="020F0502020204030204" pitchFamily="34" charset="0"/>
              </a:rPr>
              <a:t>In this activity, which two devices share an electrical connection? </a:t>
            </a:r>
          </a:p>
          <a:p>
            <a:pPr marL="457200" lvl="1" indent="0">
              <a:spcBef>
                <a:spcPts val="600"/>
              </a:spcBef>
              <a:buNone/>
            </a:pPr>
            <a:r>
              <a:rPr lang="en-US" sz="2800" b="1" dirty="0" smtClean="0">
                <a:solidFill>
                  <a:srgbClr val="FF0000"/>
                </a:solidFill>
                <a:latin typeface="Calibri" panose="020F0502020204030204" pitchFamily="34" charset="0"/>
              </a:rPr>
              <a:t>NXT brick and Android phone.</a:t>
            </a:r>
            <a:endParaRPr lang="en-US" sz="2800" b="1" dirty="0">
              <a:solidFill>
                <a:srgbClr val="FF0000"/>
              </a:solidFill>
              <a:latin typeface="Calibri" panose="020F0502020204030204" pitchFamily="34" charset="0"/>
            </a:endParaRPr>
          </a:p>
          <a:p>
            <a:pPr marL="457200" indent="-457200">
              <a:buFont typeface="+mj-lt"/>
              <a:buAutoNum type="arabicPeriod" startAt="2"/>
            </a:pPr>
            <a:r>
              <a:rPr lang="en-US" sz="2800" b="1" dirty="0" smtClean="0">
                <a:latin typeface="Calibri" panose="020F0502020204030204" pitchFamily="34" charset="0"/>
              </a:rPr>
              <a:t>Which device is sending messages? Which device is receiving messages?</a:t>
            </a:r>
          </a:p>
          <a:p>
            <a:pPr marL="457200" lvl="1" indent="0">
              <a:spcBef>
                <a:spcPts val="600"/>
              </a:spcBef>
              <a:buNone/>
            </a:pPr>
            <a:r>
              <a:rPr lang="en-US" sz="2800" b="1" dirty="0" smtClean="0">
                <a:solidFill>
                  <a:srgbClr val="FF0000"/>
                </a:solidFill>
                <a:latin typeface="Calibri" panose="020F0502020204030204" pitchFamily="34" charset="0"/>
              </a:rPr>
              <a:t>The Android phone sends messages that are received by the NXT brick.</a:t>
            </a:r>
            <a:endParaRPr lang="en-US" sz="2800" b="1" dirty="0">
              <a:solidFill>
                <a:srgbClr val="FF0000"/>
              </a:solidFill>
              <a:latin typeface="Calibri" panose="020F0502020204030204" pitchFamily="34" charset="0"/>
            </a:endParaRPr>
          </a:p>
        </p:txBody>
      </p:sp>
      <p:sp>
        <p:nvSpPr>
          <p:cNvPr id="35844" name="Slide Number Placeholder 4"/>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C128D7C1-55DF-45FC-816B-93DDBA0C1790}" type="slidenum">
              <a:rPr lang="en-US" smtClean="0"/>
              <a:pPr/>
              <a:t>12</a:t>
            </a:fld>
            <a:endParaRPr lang="en-US" smtClean="0"/>
          </a:p>
        </p:txBody>
      </p:sp>
      <p:sp>
        <p:nvSpPr>
          <p:cNvPr id="6" name="Title 1"/>
          <p:cNvSpPr txBox="1">
            <a:spLocks/>
          </p:cNvSpPr>
          <p:nvPr/>
        </p:nvSpPr>
        <p:spPr>
          <a:xfrm>
            <a:off x="152400" y="274638"/>
            <a:ext cx="8586788" cy="715962"/>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600" dirty="0" smtClean="0">
                <a:cs typeface="Times New Roman" pitchFamily="18" charset="0"/>
              </a:rPr>
              <a:t>Remote Control Using Bluetooth Post-Quiz</a:t>
            </a:r>
            <a:endParaRPr lang="en-US" sz="3600" dirty="0">
              <a:cs typeface="Times New Roman" pitchFamily="18" charset="0"/>
            </a:endParaRPr>
          </a:p>
        </p:txBody>
      </p:sp>
      <p:sp>
        <p:nvSpPr>
          <p:cNvPr id="9" name="Title 1"/>
          <p:cNvSpPr txBox="1">
            <a:spLocks/>
          </p:cNvSpPr>
          <p:nvPr/>
        </p:nvSpPr>
        <p:spPr>
          <a:xfrm>
            <a:off x="6272784" y="762000"/>
            <a:ext cx="2314004" cy="715962"/>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600" dirty="0" smtClean="0">
                <a:solidFill>
                  <a:srgbClr val="FF0000"/>
                </a:solidFill>
                <a:cs typeface="Times New Roman" pitchFamily="18" charset="0"/>
              </a:rPr>
              <a:t>Answers</a:t>
            </a:r>
            <a:endParaRPr lang="en-US" sz="3600" dirty="0">
              <a:solidFill>
                <a:srgbClr val="FF0000"/>
              </a:solidFill>
              <a:cs typeface="Times New Roman" pitchFamily="18" charset="0"/>
            </a:endParaRPr>
          </a:p>
        </p:txBody>
      </p:sp>
    </p:spTree>
    <p:extLst>
      <p:ext uri="{BB962C8B-B14F-4D97-AF65-F5344CB8AC3E}">
        <p14:creationId xmlns:p14="http://schemas.microsoft.com/office/powerpoint/2010/main" val="1901518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5603">
                                            <p:txEl>
                                              <p:pRg st="1" end="1"/>
                                            </p:txEl>
                                          </p:spTgt>
                                        </p:tgtEl>
                                        <p:attrNameLst>
                                          <p:attrName>style.visibility</p:attrName>
                                        </p:attrNameLst>
                                      </p:cBhvr>
                                      <p:to>
                                        <p:strVal val="visible"/>
                                      </p:to>
                                    </p:set>
                                    <p:anim calcmode="lin" valueType="num">
                                      <p:cBhvr additive="base">
                                        <p:cTn id="7" dur="500" fill="hold"/>
                                        <p:tgtEl>
                                          <p:spTgt spid="2560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560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560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560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Slide Number Placeholder 2"/>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fld id="{5B218182-E5CF-4417-9F3B-27BA57F44E7C}" type="slidenum">
              <a:rPr lang="en-US" altLang="en-US" smtClean="0">
                <a:solidFill>
                  <a:srgbClr val="FFFFFF"/>
                </a:solidFill>
              </a:rPr>
              <a:pPr eaLnBrk="1" hangingPunct="1"/>
              <a:t>13</a:t>
            </a:fld>
            <a:endParaRPr lang="en-US" altLang="en-US" smtClean="0">
              <a:solidFill>
                <a:srgbClr val="FFFFFF"/>
              </a:solidFill>
            </a:endParaRPr>
          </a:p>
        </p:txBody>
      </p:sp>
      <p:sp>
        <p:nvSpPr>
          <p:cNvPr id="5" name="Rectangle 1"/>
          <p:cNvSpPr>
            <a:spLocks noChangeArrowheads="1"/>
          </p:cNvSpPr>
          <p:nvPr/>
        </p:nvSpPr>
        <p:spPr bwMode="auto">
          <a:xfrm>
            <a:off x="636814" y="1905000"/>
            <a:ext cx="7897586" cy="2928257"/>
          </a:xfrm>
          <a:prstGeom prst="rect">
            <a:avLst/>
          </a:prstGeom>
          <a:noFill/>
          <a:ln>
            <a:noFill/>
          </a:ln>
          <a:extLst/>
        </p:spPr>
        <p:txBody>
          <a:bodyPr anchor="ctr">
            <a:noAutofit/>
          </a:bodyPr>
          <a:lstStyle/>
          <a:p>
            <a:pPr eaLnBrk="0" hangingPunct="0">
              <a:spcAft>
                <a:spcPts val="1200"/>
              </a:spcAft>
              <a:defRPr/>
            </a:pPr>
            <a:r>
              <a:rPr lang="en-US" sz="2400" b="1" dirty="0" smtClean="0">
                <a:solidFill>
                  <a:srgbClr val="7030A0"/>
                </a:solidFill>
                <a:latin typeface="Calibri" panose="020F0502020204030204" pitchFamily="34" charset="0"/>
                <a:cs typeface="Times New Roman" pitchFamily="18" charset="0"/>
              </a:rPr>
              <a:t>Android: </a:t>
            </a:r>
            <a:r>
              <a:rPr lang="en-US" sz="2400" b="1" dirty="0">
                <a:latin typeface="Calibri" panose="020F0502020204030204" pitchFamily="34" charset="0"/>
                <a:cs typeface="Times New Roman" pitchFamily="18" charset="0"/>
              </a:rPr>
              <a:t>A type of operating system </a:t>
            </a:r>
            <a:r>
              <a:rPr lang="en-US" sz="2400" b="1" dirty="0" smtClean="0">
                <a:latin typeface="Calibri" panose="020F0502020204030204" pitchFamily="34" charset="0"/>
                <a:cs typeface="Times New Roman" pitchFamily="18" charset="0"/>
              </a:rPr>
              <a:t>designed for smartphones </a:t>
            </a:r>
            <a:r>
              <a:rPr lang="en-US" sz="2400" b="1" dirty="0">
                <a:latin typeface="Calibri" panose="020F0502020204030204" pitchFamily="34" charset="0"/>
                <a:cs typeface="Times New Roman" pitchFamily="18" charset="0"/>
              </a:rPr>
              <a:t>and tablet computers. </a:t>
            </a:r>
            <a:endParaRPr lang="en-US" sz="2400" b="1" dirty="0" smtClean="0">
              <a:latin typeface="Calibri" panose="020F0502020204030204" pitchFamily="34" charset="0"/>
              <a:cs typeface="Times New Roman" pitchFamily="18" charset="0"/>
            </a:endParaRPr>
          </a:p>
          <a:p>
            <a:pPr eaLnBrk="0" hangingPunct="0">
              <a:spcAft>
                <a:spcPts val="1200"/>
              </a:spcAft>
              <a:defRPr/>
            </a:pPr>
            <a:r>
              <a:rPr lang="en-US" sz="2400" b="1" dirty="0" smtClean="0">
                <a:solidFill>
                  <a:srgbClr val="7030A0"/>
                </a:solidFill>
                <a:latin typeface="Calibri" panose="020F0502020204030204" pitchFamily="34" charset="0"/>
                <a:cs typeface="Times New Roman" pitchFamily="18" charset="0"/>
              </a:rPr>
              <a:t>Bluetooth</a:t>
            </a:r>
            <a:r>
              <a:rPr lang="en-US" sz="2400" b="1" dirty="0">
                <a:solidFill>
                  <a:srgbClr val="7030A0"/>
                </a:solidFill>
                <a:latin typeface="Calibri" panose="020F0502020204030204" pitchFamily="34" charset="0"/>
                <a:cs typeface="Times New Roman" pitchFamily="18" charset="0"/>
              </a:rPr>
              <a:t>: </a:t>
            </a:r>
            <a:r>
              <a:rPr lang="en-US" sz="2400" b="1" dirty="0">
                <a:latin typeface="Calibri" panose="020F0502020204030204" pitchFamily="34" charset="0"/>
                <a:cs typeface="Times New Roman" pitchFamily="18" charset="0"/>
              </a:rPr>
              <a:t>A type of wireless electrical connection used for communication between two devices</a:t>
            </a:r>
            <a:r>
              <a:rPr lang="en-US" sz="2400" b="1" dirty="0">
                <a:latin typeface="Calibri" panose="020F0502020204030204" pitchFamily="34" charset="0"/>
              </a:rPr>
              <a:t>.</a:t>
            </a:r>
          </a:p>
          <a:p>
            <a:pPr eaLnBrk="0" hangingPunct="0">
              <a:spcAft>
                <a:spcPts val="1200"/>
              </a:spcAft>
              <a:defRPr/>
            </a:pPr>
            <a:r>
              <a:rPr lang="en-US" sz="2400" b="1" dirty="0" smtClean="0">
                <a:solidFill>
                  <a:srgbClr val="7030A0"/>
                </a:solidFill>
                <a:latin typeface="Calibri" panose="020F0502020204030204" pitchFamily="34" charset="0"/>
                <a:cs typeface="Times New Roman" pitchFamily="18" charset="0"/>
              </a:rPr>
              <a:t>electrical connection: </a:t>
            </a:r>
            <a:r>
              <a:rPr lang="en-US" sz="2400" b="1" dirty="0" smtClean="0">
                <a:latin typeface="Calibri" panose="020F0502020204030204" pitchFamily="34" charset="0"/>
                <a:cs typeface="Times New Roman" pitchFamily="18" charset="0"/>
              </a:rPr>
              <a:t>The link or bond that passes electricity between two or more things.</a:t>
            </a:r>
          </a:p>
          <a:p>
            <a:pPr eaLnBrk="0" hangingPunct="0">
              <a:defRPr/>
            </a:pPr>
            <a:endParaRPr lang="en-US" sz="1200" dirty="0">
              <a:latin typeface="Calibri" panose="020F0502020204030204" pitchFamily="34" charset="0"/>
              <a:cs typeface="Times New Roman" pitchFamily="18" charset="0"/>
            </a:endParaRPr>
          </a:p>
        </p:txBody>
      </p:sp>
      <p:sp>
        <p:nvSpPr>
          <p:cNvPr id="6" name="Title 1"/>
          <p:cNvSpPr txBox="1">
            <a:spLocks/>
          </p:cNvSpPr>
          <p:nvPr/>
        </p:nvSpPr>
        <p:spPr>
          <a:xfrm>
            <a:off x="152400" y="274638"/>
            <a:ext cx="8586788" cy="715962"/>
          </a:xfrm>
          <a:prstGeom prst="rect">
            <a:avLst/>
          </a:prstGeom>
        </p:spPr>
        <p:txBody>
          <a:bodyPr>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smtClean="0">
                <a:cs typeface="Times New Roman" pitchFamily="18" charset="0"/>
              </a:rPr>
              <a:t>Vocabulary</a:t>
            </a:r>
            <a:endParaRPr lang="en-US" dirty="0">
              <a:cs typeface="Times New Roman" pitchFamily="18" charset="0"/>
            </a:endParaRPr>
          </a:p>
        </p:txBody>
      </p:sp>
    </p:spTree>
    <p:extLst>
      <p:ext uri="{BB962C8B-B14F-4D97-AF65-F5344CB8AC3E}">
        <p14:creationId xmlns:p14="http://schemas.microsoft.com/office/powerpoint/2010/main" val="13592899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586788" cy="715962"/>
          </a:xfrm>
        </p:spPr>
        <p:txBody>
          <a:bodyPr anchor="t">
            <a:normAutofit fontScale="90000"/>
          </a:bodyPr>
          <a:lstStyle/>
          <a:p>
            <a:pPr algn="ctr"/>
            <a:r>
              <a:rPr lang="en-US" dirty="0" smtClean="0"/>
              <a:t>Images Sources</a:t>
            </a:r>
            <a:endParaRPr lang="en-US" dirty="0"/>
          </a:p>
        </p:txBody>
      </p:sp>
      <p:sp>
        <p:nvSpPr>
          <p:cNvPr id="3" name="Content Placeholder 2"/>
          <p:cNvSpPr>
            <a:spLocks noGrp="1"/>
          </p:cNvSpPr>
          <p:nvPr>
            <p:ph sz="quarter" idx="1"/>
          </p:nvPr>
        </p:nvSpPr>
        <p:spPr>
          <a:xfrm>
            <a:off x="533400" y="1371600"/>
            <a:ext cx="7924800" cy="2438400"/>
          </a:xfrm>
        </p:spPr>
        <p:txBody>
          <a:bodyPr/>
          <a:lstStyle/>
          <a:p>
            <a:r>
              <a:rPr lang="en-US" sz="1400" dirty="0" smtClean="0">
                <a:latin typeface="Calibri" panose="020F0502020204030204" pitchFamily="34" charset="0"/>
              </a:rPr>
              <a:t>Slide 1: girl pointing remote control device; source: Microsoft</a:t>
            </a:r>
            <a:r>
              <a:rPr lang="en-US" sz="1400" dirty="0">
                <a:latin typeface="Calibri" panose="020F0502020204030204" pitchFamily="34" charset="0"/>
              </a:rPr>
              <a:t>® clipart: </a:t>
            </a:r>
            <a:r>
              <a:rPr lang="en-US" sz="1400" dirty="0">
                <a:latin typeface="Calibri" panose="020F0502020204030204" pitchFamily="34" charset="0"/>
                <a:hlinkClick r:id="rId2"/>
              </a:rPr>
              <a:t>http://office.microsoft.com/en-us/images/results.aspx?qu=remote+control&amp;ex=1#ai:MP900430788</a:t>
            </a:r>
            <a:r>
              <a:rPr lang="en-US" sz="1400" dirty="0" smtClean="0">
                <a:latin typeface="Calibri" panose="020F0502020204030204" pitchFamily="34" charset="0"/>
                <a:hlinkClick r:id="rId2"/>
              </a:rPr>
              <a:t>|</a:t>
            </a:r>
            <a:r>
              <a:rPr lang="en-US" sz="1400" dirty="0" smtClean="0">
                <a:latin typeface="Calibri" panose="020F0502020204030204" pitchFamily="34" charset="0"/>
              </a:rPr>
              <a:t> </a:t>
            </a:r>
            <a:endParaRPr lang="en-US" sz="1400" dirty="0">
              <a:latin typeface="Calibri" panose="020F0502020204030204" pitchFamily="34" charset="0"/>
            </a:endParaRPr>
          </a:p>
          <a:p>
            <a:r>
              <a:rPr lang="en-US" sz="1400" dirty="0" smtClean="0">
                <a:latin typeface="Calibri" panose="020F0502020204030204" pitchFamily="34" charset="0"/>
              </a:rPr>
              <a:t>Slide 1: Bluetooth logo; source: 2011 </a:t>
            </a:r>
            <a:r>
              <a:rPr lang="en-US" sz="1400" dirty="0" err="1">
                <a:latin typeface="Calibri" panose="020F0502020204030204" pitchFamily="34" charset="0"/>
              </a:rPr>
              <a:t>Jnmasek</a:t>
            </a:r>
            <a:r>
              <a:rPr lang="en-US" sz="1400" dirty="0">
                <a:latin typeface="Calibri" panose="020F0502020204030204" pitchFamily="34" charset="0"/>
              </a:rPr>
              <a:t>, Wikimedia </a:t>
            </a:r>
            <a:r>
              <a:rPr lang="en-US" sz="1400" dirty="0" smtClean="0">
                <a:latin typeface="Calibri" panose="020F0502020204030204" pitchFamily="34" charset="0"/>
              </a:rPr>
              <a:t>Commons: </a:t>
            </a:r>
            <a:r>
              <a:rPr lang="en-US" sz="1400" u="sng" dirty="0" smtClean="0">
                <a:latin typeface="Calibri" panose="020F0502020204030204" pitchFamily="34" charset="0"/>
                <a:hlinkClick r:id="rId3"/>
              </a:rPr>
              <a:t>http</a:t>
            </a:r>
            <a:r>
              <a:rPr lang="en-US" sz="1400" u="sng" dirty="0">
                <a:latin typeface="Calibri" panose="020F0502020204030204" pitchFamily="34" charset="0"/>
                <a:hlinkClick r:id="rId3"/>
              </a:rPr>
              <a:t>://commons.wikimedia.org/wiki/File:Bluetooth.svg</a:t>
            </a:r>
            <a:r>
              <a:rPr lang="en-US" sz="1400" dirty="0">
                <a:latin typeface="Calibri" panose="020F0502020204030204" pitchFamily="34" charset="0"/>
              </a:rPr>
              <a:t> </a:t>
            </a:r>
            <a:endParaRPr lang="en-US" sz="1400" dirty="0" smtClean="0">
              <a:latin typeface="Calibri" panose="020F0502020204030204" pitchFamily="34" charset="0"/>
            </a:endParaRPr>
          </a:p>
          <a:p>
            <a:r>
              <a:rPr lang="en-US" sz="1400" dirty="0" smtClean="0">
                <a:latin typeface="Calibri" panose="020F0502020204030204" pitchFamily="34" charset="0"/>
              </a:rPr>
              <a:t>Slide 1: </a:t>
            </a:r>
            <a:r>
              <a:rPr lang="en-US" sz="1400" dirty="0">
                <a:latin typeface="Calibri" panose="020F0502020204030204" pitchFamily="34" charset="0"/>
              </a:rPr>
              <a:t>Android robot logo; source: 2009, Google </a:t>
            </a:r>
            <a:r>
              <a:rPr lang="en-US" sz="1400" dirty="0" smtClean="0">
                <a:latin typeface="Calibri" panose="020F0502020204030204" pitchFamily="34" charset="0"/>
              </a:rPr>
              <a:t>via </a:t>
            </a:r>
            <a:r>
              <a:rPr lang="en-US" sz="1400" dirty="0">
                <a:latin typeface="Calibri" panose="020F0502020204030204" pitchFamily="34" charset="0"/>
              </a:rPr>
              <a:t>Wikimedia Commons </a:t>
            </a:r>
            <a:r>
              <a:rPr lang="en-US" sz="1400" u="sng" dirty="0">
                <a:latin typeface="Calibri" panose="020F0502020204030204" pitchFamily="34" charset="0"/>
                <a:hlinkClick r:id="rId4"/>
              </a:rPr>
              <a:t>http://</a:t>
            </a:r>
            <a:r>
              <a:rPr lang="en-US" sz="1400" u="sng" dirty="0" smtClean="0">
                <a:latin typeface="Calibri" panose="020F0502020204030204" pitchFamily="34" charset="0"/>
                <a:hlinkClick r:id="rId4"/>
              </a:rPr>
              <a:t>commons.wikimedia.org/wiki/File:Android_robot.svg</a:t>
            </a:r>
            <a:r>
              <a:rPr lang="en-US" sz="1400" u="sng" dirty="0" smtClean="0">
                <a:latin typeface="Calibri" panose="020F0502020204030204" pitchFamily="34" charset="0"/>
              </a:rPr>
              <a:t> </a:t>
            </a:r>
            <a:endParaRPr lang="en-US" sz="1400" dirty="0">
              <a:latin typeface="Calibri" panose="020F0502020204030204" pitchFamily="34" charset="0"/>
            </a:endParaRPr>
          </a:p>
          <a:p>
            <a:pPr>
              <a:spcAft>
                <a:spcPts val="600"/>
              </a:spcAft>
              <a:defRPr/>
            </a:pPr>
            <a:r>
              <a:rPr lang="en-US" sz="1400" dirty="0">
                <a:latin typeface="Calibri" panose="020F0502020204030204" pitchFamily="34" charset="0"/>
                <a:cs typeface="Times New Roman" pitchFamily="18" charset="0"/>
              </a:rPr>
              <a:t>Screen captures and diagrams by author</a:t>
            </a:r>
          </a:p>
          <a:p>
            <a:pPr>
              <a:spcAft>
                <a:spcPts val="600"/>
              </a:spcAft>
              <a:defRPr/>
            </a:pPr>
            <a:r>
              <a:rPr lang="en-US" sz="1400" dirty="0" smtClean="0">
                <a:latin typeface="Calibri" panose="020F0502020204030204" pitchFamily="34" charset="0"/>
                <a:cs typeface="Times New Roman" pitchFamily="18" charset="0"/>
              </a:rPr>
              <a:t>Device </a:t>
            </a:r>
            <a:r>
              <a:rPr lang="en-US" sz="1400" dirty="0">
                <a:latin typeface="Calibri" panose="020F0502020204030204" pitchFamily="34" charset="0"/>
                <a:cs typeface="Times New Roman" pitchFamily="18" charset="0"/>
              </a:rPr>
              <a:t>and programming images from LEGO MINDSTORM NXT User’s Guide </a:t>
            </a:r>
            <a:r>
              <a:rPr lang="en-US" sz="1400" u="sng" dirty="0">
                <a:hlinkClick r:id="rId5"/>
              </a:rPr>
              <a:t>http://goo.gl/wuhSUA</a:t>
            </a:r>
            <a:r>
              <a:rPr lang="en-US" sz="1400" dirty="0"/>
              <a:t> </a:t>
            </a:r>
            <a:endParaRPr lang="en-US" sz="1400" dirty="0">
              <a:latin typeface="Calibri" panose="020F0502020204030204" pitchFamily="34" charset="0"/>
              <a:cs typeface="Times New Roman" pitchFamily="18" charset="0"/>
            </a:endParaRPr>
          </a:p>
          <a:p>
            <a:pPr marL="0" indent="0">
              <a:buNone/>
            </a:pPr>
            <a:endParaRPr lang="en-US" sz="1400" dirty="0" smtClean="0">
              <a:latin typeface="Calibri" panose="020F0502020204030204" pitchFamily="34" charset="0"/>
            </a:endParaRPr>
          </a:p>
          <a:p>
            <a:endParaRPr lang="en-US" sz="1400" dirty="0" smtClean="0">
              <a:latin typeface="Calibri" panose="020F0502020204030204" pitchFamily="34" charset="0"/>
            </a:endParaRPr>
          </a:p>
          <a:p>
            <a:endParaRPr lang="en-US" sz="1400" dirty="0">
              <a:latin typeface="Calibri" panose="020F0502020204030204" pitchFamily="34" charset="0"/>
            </a:endParaRPr>
          </a:p>
          <a:p>
            <a:endParaRPr lang="en-US" dirty="0"/>
          </a:p>
        </p:txBody>
      </p:sp>
      <p:sp>
        <p:nvSpPr>
          <p:cNvPr id="4" name="Slide Number Placeholder 3"/>
          <p:cNvSpPr>
            <a:spLocks noGrp="1"/>
          </p:cNvSpPr>
          <p:nvPr>
            <p:ph type="sldNum" sz="quarter" idx="11"/>
          </p:nvPr>
        </p:nvSpPr>
        <p:spPr/>
        <p:txBody>
          <a:bodyPr/>
          <a:lstStyle/>
          <a:p>
            <a:pPr>
              <a:defRPr/>
            </a:pPr>
            <a:fld id="{704AEDE0-0170-44C6-8598-70FE6C7BD042}" type="slidenum">
              <a:rPr lang="en-US" smtClean="0"/>
              <a:pPr>
                <a:defRPr/>
              </a:pPr>
              <a:t>14</a:t>
            </a:fld>
            <a:endParaRPr lang="en-US"/>
          </a:p>
        </p:txBody>
      </p:sp>
    </p:spTree>
    <p:extLst>
      <p:ext uri="{BB962C8B-B14F-4D97-AF65-F5344CB8AC3E}">
        <p14:creationId xmlns:p14="http://schemas.microsoft.com/office/powerpoint/2010/main" val="15206729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Content Placeholder 2"/>
          <p:cNvSpPr>
            <a:spLocks noGrp="1"/>
          </p:cNvSpPr>
          <p:nvPr>
            <p:ph idx="1"/>
          </p:nvPr>
        </p:nvSpPr>
        <p:spPr>
          <a:xfrm>
            <a:off x="304800" y="1371600"/>
            <a:ext cx="8281988" cy="5257799"/>
          </a:xfrm>
        </p:spPr>
        <p:txBody>
          <a:bodyPr/>
          <a:lstStyle/>
          <a:p>
            <a:pPr marL="514350" indent="-514350">
              <a:buFont typeface="+mj-lt"/>
              <a:buAutoNum type="arabicPeriod"/>
            </a:pPr>
            <a:r>
              <a:rPr lang="en-US" sz="3200" b="1" dirty="0" smtClean="0">
                <a:latin typeface="Calibri" panose="020F0502020204030204" pitchFamily="34" charset="0"/>
              </a:rPr>
              <a:t>Give two examples of electrical connections. 	</a:t>
            </a:r>
          </a:p>
          <a:p>
            <a:pPr marL="514350" indent="-514350">
              <a:buFont typeface="+mj-lt"/>
              <a:buAutoNum type="arabicPeriod"/>
            </a:pPr>
            <a:r>
              <a:rPr lang="en-US" sz="3200" b="1" dirty="0" smtClean="0">
                <a:latin typeface="Calibri" panose="020F0502020204030204" pitchFamily="34" charset="0"/>
              </a:rPr>
              <a:t>What is the difference between wired and wireless connections? </a:t>
            </a:r>
          </a:p>
          <a:p>
            <a:pPr marL="514350" indent="-514350">
              <a:buFont typeface="+mj-lt"/>
              <a:buAutoNum type="arabicPeriod"/>
            </a:pPr>
            <a:endParaRPr lang="en-US" sz="3200" b="1" dirty="0">
              <a:latin typeface="Calibri" panose="020F0502020204030204" pitchFamily="34" charset="0"/>
            </a:endParaRPr>
          </a:p>
          <a:p>
            <a:pPr marL="514350" indent="-514350">
              <a:buFont typeface="+mj-lt"/>
              <a:buAutoNum type="arabicPeriod"/>
            </a:pPr>
            <a:r>
              <a:rPr lang="en-US" sz="3200" b="1" dirty="0" smtClean="0">
                <a:latin typeface="Calibri" panose="020F0502020204030204" pitchFamily="34" charset="0"/>
              </a:rPr>
              <a:t>What is an advantage of using wireless connections?</a:t>
            </a:r>
          </a:p>
          <a:p>
            <a:pPr marL="514350" indent="-514350">
              <a:buFont typeface="+mj-lt"/>
              <a:buAutoNum type="arabicPeriod"/>
            </a:pPr>
            <a:endParaRPr lang="en-US" sz="3200" b="1" dirty="0" smtClean="0">
              <a:latin typeface="Calibri" panose="020F0502020204030204" pitchFamily="34" charset="0"/>
            </a:endParaRPr>
          </a:p>
          <a:p>
            <a:pPr marL="514350" indent="-514350">
              <a:buFont typeface="+mj-lt"/>
              <a:buAutoNum type="arabicPeriod"/>
            </a:pPr>
            <a:r>
              <a:rPr lang="en-US" sz="3200" b="1" dirty="0" smtClean="0">
                <a:latin typeface="Calibri" panose="020F0502020204030204" pitchFamily="34" charset="0"/>
              </a:rPr>
              <a:t>What is the name of the wireless electrical connection that the NXT can make?</a:t>
            </a:r>
            <a:endParaRPr lang="en-US" sz="3200" b="1" dirty="0" smtClean="0">
              <a:latin typeface="Calibri" panose="020F0502020204030204" pitchFamily="34" charset="0"/>
              <a:cs typeface="Times New Roman" pitchFamily="18" charset="0"/>
            </a:endParaRPr>
          </a:p>
        </p:txBody>
      </p:sp>
      <p:sp>
        <p:nvSpPr>
          <p:cNvPr id="35844" name="Slide Number Placeholder 4"/>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C128D7C1-55DF-45FC-816B-93DDBA0C1790}" type="slidenum">
              <a:rPr lang="en-US" smtClean="0"/>
              <a:pPr/>
              <a:t>2</a:t>
            </a:fld>
            <a:endParaRPr lang="en-US" smtClean="0"/>
          </a:p>
        </p:txBody>
      </p:sp>
      <p:sp>
        <p:nvSpPr>
          <p:cNvPr id="6" name="Title 1"/>
          <p:cNvSpPr txBox="1">
            <a:spLocks/>
          </p:cNvSpPr>
          <p:nvPr/>
        </p:nvSpPr>
        <p:spPr>
          <a:xfrm>
            <a:off x="152400" y="274638"/>
            <a:ext cx="8586788" cy="715962"/>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600" dirty="0" smtClean="0">
                <a:cs typeface="Times New Roman" pitchFamily="18" charset="0"/>
              </a:rPr>
              <a:t>Remote Control Using Bluetooth Pre-Quiz</a:t>
            </a:r>
            <a:endParaRPr lang="en-US" sz="3600" dirty="0">
              <a:cs typeface="Times New Roman" pitchFamily="18" charset="0"/>
            </a:endParaRPr>
          </a:p>
        </p:txBody>
      </p:sp>
    </p:spTree>
    <p:extLst>
      <p:ext uri="{BB962C8B-B14F-4D97-AF65-F5344CB8AC3E}">
        <p14:creationId xmlns:p14="http://schemas.microsoft.com/office/powerpoint/2010/main" val="7324152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Content Placeholder 2"/>
          <p:cNvSpPr>
            <a:spLocks noGrp="1"/>
          </p:cNvSpPr>
          <p:nvPr>
            <p:ph idx="1"/>
          </p:nvPr>
        </p:nvSpPr>
        <p:spPr>
          <a:xfrm>
            <a:off x="304800" y="1371600"/>
            <a:ext cx="8281988" cy="5334000"/>
          </a:xfrm>
        </p:spPr>
        <p:txBody>
          <a:bodyPr/>
          <a:lstStyle/>
          <a:p>
            <a:pPr marL="457200" indent="-457200">
              <a:buFont typeface="+mj-lt"/>
              <a:buAutoNum type="arabicPeriod"/>
            </a:pPr>
            <a:r>
              <a:rPr lang="en-US" sz="2000" b="1" dirty="0" smtClean="0">
                <a:latin typeface="Calibri" panose="020F0502020204030204" pitchFamily="34" charset="0"/>
              </a:rPr>
              <a:t>Give two examples of electrical connections. </a:t>
            </a:r>
          </a:p>
          <a:p>
            <a:pPr marL="457200" lvl="1" indent="0">
              <a:spcBef>
                <a:spcPts val="600"/>
              </a:spcBef>
              <a:buNone/>
            </a:pPr>
            <a:r>
              <a:rPr lang="en-US" sz="2000" b="1" dirty="0" smtClean="0">
                <a:solidFill>
                  <a:srgbClr val="FF0000"/>
                </a:solidFill>
                <a:latin typeface="Calibri" panose="020F0502020204030204" pitchFamily="34" charset="0"/>
              </a:rPr>
              <a:t>The </a:t>
            </a:r>
            <a:r>
              <a:rPr lang="en-US" sz="2000" b="1" dirty="0">
                <a:solidFill>
                  <a:srgbClr val="FF0000"/>
                </a:solidFill>
                <a:latin typeface="Calibri" panose="020F0502020204030204" pitchFamily="34" charset="0"/>
              </a:rPr>
              <a:t>connection between a </a:t>
            </a:r>
            <a:r>
              <a:rPr lang="en-US" sz="2000" b="1" dirty="0" smtClean="0">
                <a:solidFill>
                  <a:srgbClr val="FF0000"/>
                </a:solidFill>
                <a:latin typeface="Calibri" panose="020F0502020204030204" pitchFamily="34" charset="0"/>
              </a:rPr>
              <a:t>garage </a:t>
            </a:r>
            <a:r>
              <a:rPr lang="en-US" sz="2000" b="1" dirty="0">
                <a:solidFill>
                  <a:srgbClr val="FF0000"/>
                </a:solidFill>
                <a:latin typeface="Calibri" panose="020F0502020204030204" pitchFamily="34" charset="0"/>
              </a:rPr>
              <a:t>door opener and a garage.</a:t>
            </a:r>
          </a:p>
          <a:p>
            <a:pPr marL="457200" lvl="1" indent="0">
              <a:spcBef>
                <a:spcPts val="600"/>
              </a:spcBef>
              <a:buNone/>
            </a:pPr>
            <a:r>
              <a:rPr lang="en-US" sz="2000" b="1" dirty="0" smtClean="0">
                <a:solidFill>
                  <a:srgbClr val="FF0000"/>
                </a:solidFill>
                <a:latin typeface="Calibri" panose="020F0502020204030204" pitchFamily="34" charset="0"/>
              </a:rPr>
              <a:t>The </a:t>
            </a:r>
            <a:r>
              <a:rPr lang="en-US" sz="2000" b="1" dirty="0">
                <a:solidFill>
                  <a:srgbClr val="FF0000"/>
                </a:solidFill>
                <a:latin typeface="Calibri" panose="020F0502020204030204" pitchFamily="34" charset="0"/>
              </a:rPr>
              <a:t>connection between an iPod and a </a:t>
            </a:r>
            <a:r>
              <a:rPr lang="en-US" sz="2000" b="1" dirty="0" smtClean="0">
                <a:solidFill>
                  <a:srgbClr val="FF0000"/>
                </a:solidFill>
                <a:latin typeface="Calibri" panose="020F0502020204030204" pitchFamily="34" charset="0"/>
              </a:rPr>
              <a:t>computer.</a:t>
            </a:r>
          </a:p>
          <a:p>
            <a:pPr marL="457200" indent="-457200">
              <a:buFont typeface="+mj-lt"/>
              <a:buAutoNum type="arabicPeriod" startAt="2"/>
            </a:pPr>
            <a:r>
              <a:rPr lang="en-US" sz="2000" b="1" dirty="0" smtClean="0">
                <a:latin typeface="Calibri" panose="020F0502020204030204" pitchFamily="34" charset="0"/>
              </a:rPr>
              <a:t>What is the difference between wired and wireless connections? </a:t>
            </a:r>
          </a:p>
          <a:p>
            <a:pPr marL="457200" lvl="1" indent="0">
              <a:spcBef>
                <a:spcPts val="600"/>
              </a:spcBef>
              <a:buNone/>
            </a:pPr>
            <a:r>
              <a:rPr lang="en-US" sz="2000" b="1" dirty="0">
                <a:solidFill>
                  <a:srgbClr val="FF0000"/>
                </a:solidFill>
                <a:latin typeface="Calibri" panose="020F0502020204030204" pitchFamily="34" charset="0"/>
              </a:rPr>
              <a:t>In a wired connection, electrical signals are sent through a physical wire, while in wireless connections electrical signals are sent as waves through the air</a:t>
            </a:r>
            <a:r>
              <a:rPr lang="en-US" sz="2000" b="1" dirty="0" smtClean="0">
                <a:solidFill>
                  <a:srgbClr val="FF0000"/>
                </a:solidFill>
                <a:latin typeface="Calibri" panose="020F0502020204030204" pitchFamily="34" charset="0"/>
              </a:rPr>
              <a:t>.</a:t>
            </a:r>
            <a:endParaRPr lang="en-US" sz="2000" b="1" dirty="0" smtClean="0">
              <a:latin typeface="Calibri" panose="020F0502020204030204" pitchFamily="34" charset="0"/>
            </a:endParaRPr>
          </a:p>
          <a:p>
            <a:pPr marL="457200" indent="-457200">
              <a:buFont typeface="+mj-lt"/>
              <a:buAutoNum type="arabicPeriod" startAt="2"/>
            </a:pPr>
            <a:r>
              <a:rPr lang="en-US" sz="2000" b="1" dirty="0" smtClean="0">
                <a:latin typeface="Calibri" panose="020F0502020204030204" pitchFamily="34" charset="0"/>
              </a:rPr>
              <a:t>What is an advantage of using wireless connections?</a:t>
            </a:r>
          </a:p>
          <a:p>
            <a:pPr marL="457200" lvl="1" indent="0">
              <a:spcBef>
                <a:spcPts val="600"/>
              </a:spcBef>
              <a:buNone/>
            </a:pPr>
            <a:r>
              <a:rPr lang="en-US" sz="2000" b="1" dirty="0" smtClean="0">
                <a:solidFill>
                  <a:srgbClr val="FF0000"/>
                </a:solidFill>
                <a:latin typeface="Calibri" panose="020F0502020204030204" pitchFamily="34" charset="0"/>
              </a:rPr>
              <a:t>No need for wires or cables makes messaging over long distances </a:t>
            </a:r>
            <a:br>
              <a:rPr lang="en-US" sz="2000" b="1" dirty="0" smtClean="0">
                <a:solidFill>
                  <a:srgbClr val="FF0000"/>
                </a:solidFill>
                <a:latin typeface="Calibri" panose="020F0502020204030204" pitchFamily="34" charset="0"/>
              </a:rPr>
            </a:br>
            <a:r>
              <a:rPr lang="en-US" sz="2000" b="1" dirty="0" smtClean="0">
                <a:solidFill>
                  <a:srgbClr val="FF0000"/>
                </a:solidFill>
                <a:latin typeface="Calibri" panose="020F0502020204030204" pitchFamily="34" charset="0"/>
              </a:rPr>
              <a:t>and rough terrain no problem. No wires to break or get disconnected. </a:t>
            </a:r>
            <a:br>
              <a:rPr lang="en-US" sz="2000" b="1" dirty="0" smtClean="0">
                <a:solidFill>
                  <a:srgbClr val="FF0000"/>
                </a:solidFill>
                <a:latin typeface="Calibri" panose="020F0502020204030204" pitchFamily="34" charset="0"/>
              </a:rPr>
            </a:br>
            <a:r>
              <a:rPr lang="en-US" sz="2000" b="1" dirty="0" smtClean="0">
                <a:solidFill>
                  <a:srgbClr val="FF0000"/>
                </a:solidFill>
                <a:latin typeface="Calibri" panose="020F0502020204030204" pitchFamily="34" charset="0"/>
              </a:rPr>
              <a:t>Can send/receive data and control other devices from remote locations. Can send/receive messages almost instantly.</a:t>
            </a:r>
            <a:endParaRPr lang="en-US" sz="2000" b="1" dirty="0" smtClean="0">
              <a:latin typeface="Calibri" panose="020F0502020204030204" pitchFamily="34" charset="0"/>
            </a:endParaRPr>
          </a:p>
          <a:p>
            <a:pPr marL="457200" indent="-457200">
              <a:buFont typeface="+mj-lt"/>
              <a:buAutoNum type="arabicPeriod" startAt="3"/>
            </a:pPr>
            <a:r>
              <a:rPr lang="en-US" sz="2000" b="1" dirty="0" smtClean="0">
                <a:latin typeface="Calibri" panose="020F0502020204030204" pitchFamily="34" charset="0"/>
              </a:rPr>
              <a:t>What is the name of the wireless electrical connection that the </a:t>
            </a:r>
            <a:br>
              <a:rPr lang="en-US" sz="2000" b="1" dirty="0" smtClean="0">
                <a:latin typeface="Calibri" panose="020F0502020204030204" pitchFamily="34" charset="0"/>
              </a:rPr>
            </a:br>
            <a:r>
              <a:rPr lang="en-US" sz="2000" b="1" dirty="0" smtClean="0">
                <a:latin typeface="Calibri" panose="020F0502020204030204" pitchFamily="34" charset="0"/>
              </a:rPr>
              <a:t>NXT can make? </a:t>
            </a:r>
          </a:p>
          <a:p>
            <a:pPr marL="457200" lvl="1" indent="0">
              <a:spcBef>
                <a:spcPts val="600"/>
              </a:spcBef>
              <a:buNone/>
            </a:pPr>
            <a:r>
              <a:rPr lang="en-US" sz="2000" b="1" dirty="0">
                <a:solidFill>
                  <a:srgbClr val="FF0000"/>
                </a:solidFill>
                <a:latin typeface="Calibri" panose="020F0502020204030204" pitchFamily="34" charset="0"/>
              </a:rPr>
              <a:t>Bluetooth</a:t>
            </a:r>
          </a:p>
        </p:txBody>
      </p:sp>
      <p:sp>
        <p:nvSpPr>
          <p:cNvPr id="35844" name="Slide Number Placeholder 4"/>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C128D7C1-55DF-45FC-816B-93DDBA0C1790}" type="slidenum">
              <a:rPr lang="en-US" smtClean="0"/>
              <a:pPr/>
              <a:t>3</a:t>
            </a:fld>
            <a:endParaRPr lang="en-US" smtClean="0"/>
          </a:p>
        </p:txBody>
      </p:sp>
      <p:sp>
        <p:nvSpPr>
          <p:cNvPr id="6" name="Title 1"/>
          <p:cNvSpPr txBox="1">
            <a:spLocks/>
          </p:cNvSpPr>
          <p:nvPr/>
        </p:nvSpPr>
        <p:spPr>
          <a:xfrm>
            <a:off x="152400" y="274638"/>
            <a:ext cx="8586788" cy="715962"/>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600" dirty="0" smtClean="0">
                <a:cs typeface="Times New Roman" pitchFamily="18" charset="0"/>
              </a:rPr>
              <a:t>Remote Control Using Bluetooth Pre-Quiz</a:t>
            </a:r>
            <a:endParaRPr lang="en-US" sz="3600" dirty="0">
              <a:cs typeface="Times New Roman" pitchFamily="18" charset="0"/>
            </a:endParaRPr>
          </a:p>
        </p:txBody>
      </p:sp>
      <p:sp>
        <p:nvSpPr>
          <p:cNvPr id="9" name="Title 1"/>
          <p:cNvSpPr txBox="1">
            <a:spLocks/>
          </p:cNvSpPr>
          <p:nvPr/>
        </p:nvSpPr>
        <p:spPr>
          <a:xfrm>
            <a:off x="6272784" y="762000"/>
            <a:ext cx="2314004" cy="715962"/>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600" dirty="0" smtClean="0">
                <a:solidFill>
                  <a:srgbClr val="FF0000"/>
                </a:solidFill>
                <a:cs typeface="Times New Roman" pitchFamily="18" charset="0"/>
              </a:rPr>
              <a:t>Answers</a:t>
            </a:r>
            <a:endParaRPr lang="en-US" sz="3600" dirty="0">
              <a:solidFill>
                <a:srgbClr val="FF0000"/>
              </a:solidFill>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60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60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560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560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5603">
                                            <p:txEl>
                                              <p:pRg st="8" end="8"/>
                                            </p:txEl>
                                          </p:spTgt>
                                        </p:tgtEl>
                                        <p:attrNameLst>
                                          <p:attrName>style.visibility</p:attrName>
                                        </p:attrNameLst>
                                      </p:cBhvr>
                                      <p:to>
                                        <p:strVal val="visible"/>
                                      </p:to>
                                    </p:set>
                                    <p:anim calcmode="lin" valueType="num">
                                      <p:cBhvr additive="base">
                                        <p:cTn id="21" dur="500" fill="hold"/>
                                        <p:tgtEl>
                                          <p:spTgt spid="25603">
                                            <p:txEl>
                                              <p:pRg st="8" end="8"/>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560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Slide Number Placeholder 4"/>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416D2D7B-35B0-405C-8B02-41DB97BF9050}" type="slidenum">
              <a:rPr lang="en-US" smtClean="0"/>
              <a:pPr/>
              <a:t>4</a:t>
            </a:fld>
            <a:endParaRPr lang="en-US" smtClean="0"/>
          </a:p>
        </p:txBody>
      </p:sp>
      <p:sp>
        <p:nvSpPr>
          <p:cNvPr id="25605" name="TextBox 8"/>
          <p:cNvSpPr txBox="1">
            <a:spLocks noChangeArrowheads="1"/>
          </p:cNvSpPr>
          <p:nvPr/>
        </p:nvSpPr>
        <p:spPr bwMode="auto">
          <a:xfrm>
            <a:off x="381000" y="1752600"/>
            <a:ext cx="8077200" cy="4724400"/>
          </a:xfrm>
          <a:prstGeom prst="rect">
            <a:avLst/>
          </a:prstGeom>
          <a:noFill/>
          <a:ln>
            <a:noFill/>
          </a:ln>
          <a:extLst/>
        </p:spPr>
        <p:txBody>
          <a:bodyPr>
            <a:no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defTabSz="457200" eaLnBrk="0" fontAlgn="base" hangingPunct="0">
              <a:spcBef>
                <a:spcPct val="0"/>
              </a:spcBef>
              <a:spcAft>
                <a:spcPct val="0"/>
              </a:spcAft>
              <a:defRPr>
                <a:solidFill>
                  <a:schemeClr val="tx1"/>
                </a:solidFill>
                <a:latin typeface="Arial" charset="0"/>
              </a:defRPr>
            </a:lvl6pPr>
            <a:lvl7pPr marL="2971800" indent="-228600" defTabSz="457200" eaLnBrk="0" fontAlgn="base" hangingPunct="0">
              <a:spcBef>
                <a:spcPct val="0"/>
              </a:spcBef>
              <a:spcAft>
                <a:spcPct val="0"/>
              </a:spcAft>
              <a:defRPr>
                <a:solidFill>
                  <a:schemeClr val="tx1"/>
                </a:solidFill>
                <a:latin typeface="Arial" charset="0"/>
              </a:defRPr>
            </a:lvl7pPr>
            <a:lvl8pPr marL="3429000" indent="-228600" defTabSz="457200" eaLnBrk="0" fontAlgn="base" hangingPunct="0">
              <a:spcBef>
                <a:spcPct val="0"/>
              </a:spcBef>
              <a:spcAft>
                <a:spcPct val="0"/>
              </a:spcAft>
              <a:defRPr>
                <a:solidFill>
                  <a:schemeClr val="tx1"/>
                </a:solidFill>
                <a:latin typeface="Arial" charset="0"/>
              </a:defRPr>
            </a:lvl8pPr>
            <a:lvl9pPr marL="3886200" indent="-228600" defTabSz="457200" eaLnBrk="0" fontAlgn="base" hangingPunct="0">
              <a:spcBef>
                <a:spcPct val="0"/>
              </a:spcBef>
              <a:spcAft>
                <a:spcPct val="0"/>
              </a:spcAft>
              <a:defRPr>
                <a:solidFill>
                  <a:schemeClr val="tx1"/>
                </a:solidFill>
                <a:latin typeface="Arial" charset="0"/>
              </a:defRPr>
            </a:lvl9pPr>
          </a:lstStyle>
          <a:p>
            <a:pPr eaLnBrk="1" hangingPunct="1">
              <a:defRPr/>
            </a:pPr>
            <a:r>
              <a:rPr lang="en-US" sz="2800" b="1" dirty="0" smtClean="0">
                <a:cs typeface="Times New Roman" pitchFamily="18" charset="0"/>
              </a:rPr>
              <a:t>Use a Bluetooth connection to remotely </a:t>
            </a:r>
            <a:r>
              <a:rPr lang="en-US" sz="2800" b="1" dirty="0">
                <a:cs typeface="Times New Roman" pitchFamily="18" charset="0"/>
              </a:rPr>
              <a:t>control </a:t>
            </a:r>
            <a:r>
              <a:rPr lang="en-US" sz="2800" b="1" dirty="0" smtClean="0">
                <a:cs typeface="Times New Roman" pitchFamily="18" charset="0"/>
              </a:rPr>
              <a:t>a LEGO NXT robot through a maze using an </a:t>
            </a:r>
            <a:r>
              <a:rPr lang="en-US" sz="2800" b="1" dirty="0">
                <a:cs typeface="Times New Roman" pitchFamily="18" charset="0"/>
              </a:rPr>
              <a:t>Android </a:t>
            </a:r>
            <a:r>
              <a:rPr lang="en-US" sz="2800" b="1" dirty="0" smtClean="0">
                <a:cs typeface="Times New Roman" pitchFamily="18" charset="0"/>
              </a:rPr>
              <a:t>phone</a:t>
            </a:r>
          </a:p>
          <a:p>
            <a:pPr eaLnBrk="1" hangingPunct="1">
              <a:defRPr/>
            </a:pPr>
            <a:endParaRPr lang="en-US" sz="2800" b="1" dirty="0" smtClean="0">
              <a:solidFill>
                <a:srgbClr val="00B050"/>
              </a:solidFill>
              <a:cs typeface="Times New Roman" pitchFamily="18" charset="0"/>
            </a:endParaRPr>
          </a:p>
          <a:p>
            <a:pPr eaLnBrk="1" hangingPunct="1">
              <a:defRPr/>
            </a:pPr>
            <a:endParaRPr lang="en-US" sz="2800" b="1" dirty="0" smtClean="0">
              <a:solidFill>
                <a:srgbClr val="00B050"/>
              </a:solidFill>
              <a:cs typeface="Times New Roman" pitchFamily="18" charset="0"/>
            </a:endParaRPr>
          </a:p>
          <a:p>
            <a:pPr eaLnBrk="1" hangingPunct="1">
              <a:defRPr/>
            </a:pPr>
            <a:r>
              <a:rPr lang="en-US" sz="2800" b="1" dirty="0" smtClean="0">
                <a:solidFill>
                  <a:srgbClr val="7030A0"/>
                </a:solidFill>
                <a:cs typeface="Times New Roman" pitchFamily="18" charset="0"/>
              </a:rPr>
              <a:t>Do This:</a:t>
            </a:r>
          </a:p>
          <a:p>
            <a:pPr marL="457200" indent="-457200" eaLnBrk="1" hangingPunct="1">
              <a:spcAft>
                <a:spcPts val="600"/>
              </a:spcAft>
              <a:buFont typeface="Arial" panose="020B0604020202020204" pitchFamily="34" charset="0"/>
              <a:buChar char="•"/>
              <a:defRPr/>
            </a:pPr>
            <a:r>
              <a:rPr lang="en-US" sz="2800" b="1" dirty="0" smtClean="0">
                <a:latin typeface="Calibri" panose="020F0502020204030204" pitchFamily="34" charset="0"/>
                <a:cs typeface="Times New Roman" pitchFamily="18" charset="0"/>
              </a:rPr>
              <a:t>Divide the class into groups of two students each.</a:t>
            </a:r>
          </a:p>
          <a:p>
            <a:pPr marL="457200" indent="-457200" eaLnBrk="1" hangingPunct="1">
              <a:spcAft>
                <a:spcPts val="600"/>
              </a:spcAft>
              <a:buFont typeface="Arial" panose="020B0604020202020204" pitchFamily="34" charset="0"/>
              <a:buChar char="•"/>
              <a:defRPr/>
            </a:pPr>
            <a:r>
              <a:rPr lang="en-US" sz="2800" b="1" dirty="0" smtClean="0">
                <a:latin typeface="Calibri" panose="020F0502020204030204" pitchFamily="34" charset="0"/>
                <a:cs typeface="Times New Roman" pitchFamily="18" charset="0"/>
              </a:rPr>
              <a:t>Each group needs: android phone, LEGO robot</a:t>
            </a:r>
          </a:p>
          <a:p>
            <a:pPr marL="457200" indent="-457200" eaLnBrk="1" hangingPunct="1">
              <a:spcAft>
                <a:spcPts val="600"/>
              </a:spcAft>
              <a:buFont typeface="Arial" panose="020B0604020202020204" pitchFamily="34" charset="0"/>
              <a:buChar char="•"/>
              <a:defRPr/>
            </a:pPr>
            <a:r>
              <a:rPr lang="en-US" sz="2800" b="1" dirty="0" smtClean="0">
                <a:latin typeface="Calibri" panose="020F0502020204030204" pitchFamily="34" charset="0"/>
                <a:cs typeface="Times New Roman" pitchFamily="18" charset="0"/>
              </a:rPr>
              <a:t>Sit at computers with LEGO software </a:t>
            </a:r>
            <a:r>
              <a:rPr lang="en-US" sz="2800" b="1" dirty="0" err="1" smtClean="0">
                <a:latin typeface="Calibri" panose="020F0502020204030204" pitchFamily="34" charset="0"/>
                <a:cs typeface="Times New Roman" pitchFamily="18" charset="0"/>
              </a:rPr>
              <a:t>installed.ccc</a:t>
            </a:r>
            <a:endParaRPr lang="en-US" sz="2800" b="1" dirty="0" smtClean="0">
              <a:latin typeface="Calibri" panose="020F0502020204030204" pitchFamily="34" charset="0"/>
              <a:cs typeface="Times New Roman" pitchFamily="18" charset="0"/>
            </a:endParaRPr>
          </a:p>
        </p:txBody>
      </p:sp>
      <p:sp>
        <p:nvSpPr>
          <p:cNvPr id="6" name="Title 1"/>
          <p:cNvSpPr txBox="1">
            <a:spLocks/>
          </p:cNvSpPr>
          <p:nvPr/>
        </p:nvSpPr>
        <p:spPr>
          <a:xfrm>
            <a:off x="152400" y="284182"/>
            <a:ext cx="8552688" cy="666794"/>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dirty="0" smtClean="0"/>
              <a:t>Activity Challenge</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600200"/>
            <a:ext cx="8281988" cy="4953000"/>
          </a:xfrm>
        </p:spPr>
        <p:txBody>
          <a:bodyPr/>
          <a:lstStyle/>
          <a:p>
            <a:pPr>
              <a:spcBef>
                <a:spcPts val="0"/>
              </a:spcBef>
              <a:spcAft>
                <a:spcPts val="1200"/>
              </a:spcAft>
              <a:defRPr/>
            </a:pPr>
            <a:r>
              <a:rPr lang="en-US" sz="2800" b="1" dirty="0">
                <a:latin typeface="Calibri" panose="020F0502020204030204" pitchFamily="34" charset="0"/>
                <a:cs typeface="Times New Roman" pitchFamily="18" charset="0"/>
              </a:rPr>
              <a:t>Turn on the NXT brick and use the USB cord to plug it into the computer.</a:t>
            </a:r>
          </a:p>
          <a:p>
            <a:pPr>
              <a:spcBef>
                <a:spcPts val="0"/>
              </a:spcBef>
              <a:spcAft>
                <a:spcPts val="1200"/>
              </a:spcAft>
              <a:defRPr/>
            </a:pPr>
            <a:r>
              <a:rPr lang="en-US" sz="2800" b="1" dirty="0">
                <a:latin typeface="Calibri" panose="020F0502020204030204" pitchFamily="34" charset="0"/>
                <a:cs typeface="Times New Roman" pitchFamily="18" charset="0"/>
              </a:rPr>
              <a:t>Launch “LEGO MINDSTORMS NXT” on the computer.</a:t>
            </a:r>
          </a:p>
          <a:p>
            <a:pPr>
              <a:spcBef>
                <a:spcPts val="0"/>
              </a:spcBef>
              <a:spcAft>
                <a:spcPts val="1200"/>
              </a:spcAft>
              <a:defRPr/>
            </a:pPr>
            <a:r>
              <a:rPr lang="en-US" sz="2800" b="1" dirty="0">
                <a:latin typeface="Calibri" panose="020F0502020204030204" pitchFamily="34" charset="0"/>
                <a:cs typeface="Times New Roman" pitchFamily="18" charset="0"/>
              </a:rPr>
              <a:t>Open a new or existing program</a:t>
            </a:r>
            <a:r>
              <a:rPr lang="en-US" sz="2800" b="1" dirty="0" smtClean="0">
                <a:latin typeface="Calibri" panose="020F0502020204030204" pitchFamily="34" charset="0"/>
                <a:cs typeface="Times New Roman" pitchFamily="18" charset="0"/>
              </a:rPr>
              <a:t>.</a:t>
            </a:r>
          </a:p>
          <a:p>
            <a:pPr marL="0" indent="0">
              <a:spcBef>
                <a:spcPts val="0"/>
              </a:spcBef>
              <a:spcAft>
                <a:spcPts val="1200"/>
              </a:spcAft>
              <a:buNone/>
              <a:defRPr/>
            </a:pPr>
            <a:endParaRPr lang="en-US" sz="2800" b="1" dirty="0">
              <a:latin typeface="Calibri" panose="020F0502020204030204" pitchFamily="34" charset="0"/>
              <a:cs typeface="Times New Roman" pitchFamily="18" charset="0"/>
            </a:endParaRPr>
          </a:p>
          <a:p>
            <a:pPr marL="0" indent="0">
              <a:spcBef>
                <a:spcPts val="0"/>
              </a:spcBef>
              <a:spcAft>
                <a:spcPts val="1200"/>
              </a:spcAft>
              <a:buNone/>
              <a:defRPr/>
            </a:pPr>
            <a:r>
              <a:rPr lang="en-US" sz="2800" b="1" dirty="0" smtClean="0">
                <a:solidFill>
                  <a:srgbClr val="7030A0"/>
                </a:solidFill>
                <a:latin typeface="Calibri" panose="020F0502020204030204" pitchFamily="34" charset="0"/>
                <a:cs typeface="Times New Roman" pitchFamily="18" charset="0"/>
              </a:rPr>
              <a:t>TIP: </a:t>
            </a:r>
            <a:r>
              <a:rPr lang="en-US" sz="2800" b="1" dirty="0" smtClean="0">
                <a:latin typeface="Calibri" panose="020F0502020204030204" pitchFamily="34" charset="0"/>
              </a:rPr>
              <a:t>In </a:t>
            </a:r>
            <a:r>
              <a:rPr lang="en-US" sz="2800" b="1" dirty="0">
                <a:latin typeface="Calibri" panose="020F0502020204030204" pitchFamily="34" charset="0"/>
              </a:rPr>
              <a:t>a class with multiple NXT bricks trying to use Bluetooth, it is very helpful to change the NXTs’ names to unique names so that they are easily distinguishable from the other NXT devices</a:t>
            </a:r>
            <a:r>
              <a:rPr lang="en-US" sz="2800" b="1" dirty="0" smtClean="0">
                <a:latin typeface="Calibri" panose="020F0502020204030204" pitchFamily="34" charset="0"/>
              </a:rPr>
              <a:t>. </a:t>
            </a:r>
            <a:r>
              <a:rPr lang="en-US" b="1" dirty="0" smtClean="0">
                <a:solidFill>
                  <a:schemeClr val="bg1">
                    <a:lumMod val="50000"/>
                  </a:schemeClr>
                </a:solidFill>
                <a:latin typeface="Calibri" panose="020F0502020204030204" pitchFamily="34" charset="0"/>
              </a:rPr>
              <a:t>(instructions for how to do this are on the next slide</a:t>
            </a:r>
            <a:r>
              <a:rPr lang="en-US" b="1" dirty="0" smtClean="0">
                <a:solidFill>
                  <a:schemeClr val="bg1">
                    <a:lumMod val="50000"/>
                  </a:schemeClr>
                </a:solidFill>
                <a:latin typeface="Calibri" panose="020F0502020204030204" pitchFamily="34" charset="0"/>
                <a:sym typeface="Wingdings" panose="05000000000000000000" pitchFamily="2" charset="2"/>
              </a:rPr>
              <a:t></a:t>
            </a:r>
            <a:r>
              <a:rPr lang="en-US" b="1" dirty="0" smtClean="0">
                <a:solidFill>
                  <a:schemeClr val="bg1">
                    <a:lumMod val="50000"/>
                  </a:schemeClr>
                </a:solidFill>
                <a:latin typeface="Calibri" panose="020F0502020204030204" pitchFamily="34" charset="0"/>
              </a:rPr>
              <a:t>)</a:t>
            </a:r>
            <a:endParaRPr lang="en-US" sz="2800" b="1" dirty="0">
              <a:solidFill>
                <a:schemeClr val="bg1">
                  <a:lumMod val="50000"/>
                </a:schemeClr>
              </a:solidFill>
              <a:latin typeface="Calibri" panose="020F0502020204030204" pitchFamily="34" charset="0"/>
            </a:endParaRPr>
          </a:p>
        </p:txBody>
      </p:sp>
      <p:sp>
        <p:nvSpPr>
          <p:cNvPr id="29700" name="Slide Number Placeholder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86CE774F-0CD7-4386-85DB-559E4B087CA1}" type="slidenum">
              <a:rPr lang="en-US" smtClean="0"/>
              <a:pPr/>
              <a:t>5</a:t>
            </a:fld>
            <a:endParaRPr lang="en-US" smtClean="0"/>
          </a:p>
        </p:txBody>
      </p:sp>
      <p:sp>
        <p:nvSpPr>
          <p:cNvPr id="6" name="Title 1"/>
          <p:cNvSpPr txBox="1">
            <a:spLocks/>
          </p:cNvSpPr>
          <p:nvPr/>
        </p:nvSpPr>
        <p:spPr>
          <a:xfrm>
            <a:off x="152400" y="284182"/>
            <a:ext cx="8552688" cy="666794"/>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200" dirty="0" smtClean="0">
                <a:solidFill>
                  <a:srgbClr val="7030A0"/>
                </a:solidFill>
              </a:rPr>
              <a:t>Instructions: </a:t>
            </a:r>
            <a:r>
              <a:rPr lang="en-US" sz="3200" dirty="0" smtClean="0"/>
              <a:t>Remote Control Using Bluetooth</a:t>
            </a:r>
            <a:endParaRPr lang="en-US" sz="3200" dirty="0"/>
          </a:p>
        </p:txBody>
      </p:sp>
      <p:sp>
        <p:nvSpPr>
          <p:cNvPr id="7" name="Title 1"/>
          <p:cNvSpPr txBox="1">
            <a:spLocks/>
          </p:cNvSpPr>
          <p:nvPr/>
        </p:nvSpPr>
        <p:spPr>
          <a:xfrm>
            <a:off x="5867400" y="762000"/>
            <a:ext cx="2719388" cy="715962"/>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2800" dirty="0" smtClean="0">
                <a:solidFill>
                  <a:schemeClr val="bg1">
                    <a:lumMod val="50000"/>
                  </a:schemeClr>
                </a:solidFill>
                <a:cs typeface="Times New Roman" pitchFamily="18" charset="0"/>
              </a:rPr>
              <a:t>(continued)</a:t>
            </a:r>
            <a:endParaRPr lang="en-US" sz="2800" dirty="0">
              <a:solidFill>
                <a:schemeClr val="bg1">
                  <a:lumMod val="50000"/>
                </a:schemeClr>
              </a:solidFill>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2"/>
          <p:cNvSpPr>
            <a:spLocks noGrp="1"/>
          </p:cNvSpPr>
          <p:nvPr>
            <p:ph sz="quarter" idx="1"/>
          </p:nvPr>
        </p:nvSpPr>
        <p:spPr>
          <a:xfrm>
            <a:off x="457200" y="1955780"/>
            <a:ext cx="7924800" cy="4518045"/>
          </a:xfrm>
        </p:spPr>
        <p:txBody>
          <a:bodyPr/>
          <a:lstStyle/>
          <a:p>
            <a:pPr>
              <a:spcBef>
                <a:spcPts val="0"/>
              </a:spcBef>
              <a:spcAft>
                <a:spcPts val="600"/>
              </a:spcAft>
            </a:pPr>
            <a:r>
              <a:rPr lang="en-US" b="1" dirty="0" smtClean="0">
                <a:latin typeface="Calibri" panose="020F0502020204030204" pitchFamily="34" charset="0"/>
                <a:cs typeface="Times New Roman" pitchFamily="18" charset="0"/>
              </a:rPr>
              <a:t>Look for a gray panel of buttons in the bottom right corner of the screen.</a:t>
            </a:r>
          </a:p>
          <a:p>
            <a:pPr>
              <a:spcBef>
                <a:spcPts val="0"/>
              </a:spcBef>
              <a:spcAft>
                <a:spcPts val="600"/>
              </a:spcAft>
            </a:pPr>
            <a:r>
              <a:rPr lang="en-US" b="1" dirty="0" smtClean="0">
                <a:latin typeface="Calibri" panose="020F0502020204030204" pitchFamily="34" charset="0"/>
                <a:cs typeface="Times New Roman" pitchFamily="18" charset="0"/>
              </a:rPr>
              <a:t>Click on the button with a picture of the NXT brick on it.</a:t>
            </a:r>
          </a:p>
          <a:p>
            <a:pPr lvl="0">
              <a:spcBef>
                <a:spcPts val="0"/>
              </a:spcBef>
              <a:spcAft>
                <a:spcPts val="600"/>
              </a:spcAft>
            </a:pPr>
            <a:r>
              <a:rPr lang="en-US" b="1" dirty="0" smtClean="0">
                <a:latin typeface="Calibri" panose="020F0502020204030204" pitchFamily="34" charset="0"/>
              </a:rPr>
              <a:t>Click “</a:t>
            </a:r>
            <a:r>
              <a:rPr lang="en-US" b="1" dirty="0" smtClean="0">
                <a:solidFill>
                  <a:srgbClr val="7030A0"/>
                </a:solidFill>
                <a:latin typeface="Calibri" panose="020F0502020204030204" pitchFamily="34" charset="0"/>
              </a:rPr>
              <a:t>Scan</a:t>
            </a:r>
            <a:r>
              <a:rPr lang="en-US" b="1" dirty="0" smtClean="0">
                <a:latin typeface="Calibri" panose="020F0502020204030204" pitchFamily="34" charset="0"/>
              </a:rPr>
              <a:t>.”</a:t>
            </a:r>
          </a:p>
          <a:p>
            <a:pPr lvl="0">
              <a:spcBef>
                <a:spcPts val="0"/>
              </a:spcBef>
              <a:spcAft>
                <a:spcPts val="600"/>
              </a:spcAft>
            </a:pPr>
            <a:r>
              <a:rPr lang="en-US" b="1" dirty="0" smtClean="0">
                <a:latin typeface="Calibri" panose="020F0502020204030204" pitchFamily="34" charset="0"/>
              </a:rPr>
              <a:t>Select the NXT device and press connect.</a:t>
            </a:r>
          </a:p>
          <a:p>
            <a:pPr lvl="0">
              <a:spcBef>
                <a:spcPts val="0"/>
              </a:spcBef>
              <a:spcAft>
                <a:spcPts val="600"/>
              </a:spcAft>
            </a:pPr>
            <a:r>
              <a:rPr lang="en-US" b="1" dirty="0" smtClean="0">
                <a:latin typeface="Calibri" panose="020F0502020204030204" pitchFamily="34" charset="0"/>
              </a:rPr>
              <a:t>The </a:t>
            </a:r>
            <a:r>
              <a:rPr lang="en-US" b="1" dirty="0" smtClean="0">
                <a:solidFill>
                  <a:srgbClr val="7030A0"/>
                </a:solidFill>
                <a:latin typeface="Calibri" panose="020F0502020204030204" pitchFamily="34" charset="0"/>
              </a:rPr>
              <a:t>name of the NXT </a:t>
            </a:r>
            <a:r>
              <a:rPr lang="en-US" b="1" dirty="0" smtClean="0">
                <a:latin typeface="Calibri" panose="020F0502020204030204" pitchFamily="34" charset="0"/>
              </a:rPr>
              <a:t>(default is “NXT”) </a:t>
            </a:r>
            <a:br>
              <a:rPr lang="en-US" b="1" dirty="0" smtClean="0">
                <a:latin typeface="Calibri" panose="020F0502020204030204" pitchFamily="34" charset="0"/>
              </a:rPr>
            </a:br>
            <a:r>
              <a:rPr lang="en-US" b="1" dirty="0" smtClean="0">
                <a:latin typeface="Calibri" panose="020F0502020204030204" pitchFamily="34" charset="0"/>
              </a:rPr>
              <a:t>is provided in a dialogue box.</a:t>
            </a:r>
          </a:p>
          <a:p>
            <a:pPr lvl="0">
              <a:spcBef>
                <a:spcPts val="0"/>
              </a:spcBef>
              <a:spcAft>
                <a:spcPts val="600"/>
              </a:spcAft>
            </a:pPr>
            <a:r>
              <a:rPr lang="en-US" b="1" dirty="0" smtClean="0">
                <a:latin typeface="Calibri" panose="020F0502020204030204" pitchFamily="34" charset="0"/>
              </a:rPr>
              <a:t>Click inside the dialogue box and </a:t>
            </a:r>
            <a:r>
              <a:rPr lang="en-US" b="1" dirty="0" smtClean="0">
                <a:solidFill>
                  <a:schemeClr val="accent1"/>
                </a:solidFill>
                <a:latin typeface="Calibri" panose="020F0502020204030204" pitchFamily="34" charset="0"/>
              </a:rPr>
              <a:t>change the name to something unique </a:t>
            </a:r>
            <a:r>
              <a:rPr lang="en-US" b="1" dirty="0" smtClean="0">
                <a:latin typeface="Calibri" panose="020F0502020204030204" pitchFamily="34" charset="0"/>
              </a:rPr>
              <a:t>(such as “NXT 1”).</a:t>
            </a:r>
          </a:p>
          <a:p>
            <a:pPr lvl="0">
              <a:spcBef>
                <a:spcPts val="0"/>
              </a:spcBef>
              <a:spcAft>
                <a:spcPts val="600"/>
              </a:spcAft>
            </a:pPr>
            <a:r>
              <a:rPr lang="en-US" b="1" dirty="0" smtClean="0">
                <a:latin typeface="Calibri" panose="020F0502020204030204" pitchFamily="34" charset="0"/>
              </a:rPr>
              <a:t>Close the dialogue box.</a:t>
            </a:r>
            <a:endParaRPr lang="en-US" b="1" dirty="0" smtClean="0">
              <a:latin typeface="Calibri" panose="020F0502020204030204" pitchFamily="34" charset="0"/>
              <a:cs typeface="Times New Roman" pitchFamily="18" charset="0"/>
            </a:endParaRPr>
          </a:p>
          <a:p>
            <a:endParaRPr lang="en-US" dirty="0" smtClean="0">
              <a:latin typeface="Times New Roman" pitchFamily="18" charset="0"/>
              <a:cs typeface="Times New Roman" pitchFamily="18" charset="0"/>
            </a:endParaRPr>
          </a:p>
        </p:txBody>
      </p:sp>
      <p:sp>
        <p:nvSpPr>
          <p:cNvPr id="30723" name="Slide Number Placeholder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BD14800B-050D-4FB7-AAB2-0AFA799FABA8}" type="slidenum">
              <a:rPr lang="en-US" smtClean="0"/>
              <a:pPr/>
              <a:t>6</a:t>
            </a:fld>
            <a:endParaRPr lang="en-US" smtClean="0"/>
          </a:p>
        </p:txBody>
      </p:sp>
      <p:pic>
        <p:nvPicPr>
          <p:cNvPr id="30726" name="Picture 2"/>
          <p:cNvPicPr>
            <a:picLocks noChangeAspect="1" noChangeArrowheads="1"/>
          </p:cNvPicPr>
          <p:nvPr/>
        </p:nvPicPr>
        <p:blipFill>
          <a:blip r:embed="rId2"/>
          <a:srcRect/>
          <a:stretch>
            <a:fillRect/>
          </a:stretch>
        </p:blipFill>
        <p:spPr bwMode="auto">
          <a:xfrm>
            <a:off x="6872187" y="3800783"/>
            <a:ext cx="1085850" cy="1085850"/>
          </a:xfrm>
          <a:prstGeom prst="rect">
            <a:avLst/>
          </a:prstGeom>
          <a:noFill/>
          <a:ln w="9525">
            <a:noFill/>
            <a:miter lim="800000"/>
            <a:headEnd/>
            <a:tailEnd/>
          </a:ln>
        </p:spPr>
      </p:pic>
      <p:sp>
        <p:nvSpPr>
          <p:cNvPr id="7" name="Oval 6"/>
          <p:cNvSpPr/>
          <p:nvPr/>
        </p:nvSpPr>
        <p:spPr>
          <a:xfrm>
            <a:off x="6705600" y="3581400"/>
            <a:ext cx="587375" cy="923925"/>
          </a:xfrm>
          <a:prstGeom prst="ellipse">
            <a:avLst/>
          </a:prstGeom>
          <a:noFill/>
          <a:ln w="539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Title 1"/>
          <p:cNvSpPr txBox="1">
            <a:spLocks/>
          </p:cNvSpPr>
          <p:nvPr/>
        </p:nvSpPr>
        <p:spPr>
          <a:xfrm>
            <a:off x="5867400" y="762000"/>
            <a:ext cx="2719388" cy="715962"/>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2800" dirty="0" smtClean="0">
                <a:solidFill>
                  <a:schemeClr val="bg1">
                    <a:lumMod val="50000"/>
                  </a:schemeClr>
                </a:solidFill>
                <a:cs typeface="Times New Roman" pitchFamily="18" charset="0"/>
              </a:rPr>
              <a:t>(continued)</a:t>
            </a:r>
            <a:endParaRPr lang="en-US" sz="2800" dirty="0">
              <a:solidFill>
                <a:schemeClr val="bg1">
                  <a:lumMod val="50000"/>
                </a:schemeClr>
              </a:solidFill>
              <a:cs typeface="Times New Roman" pitchFamily="18" charset="0"/>
            </a:endParaRPr>
          </a:p>
        </p:txBody>
      </p:sp>
      <p:sp>
        <p:nvSpPr>
          <p:cNvPr id="8" name="Title 1"/>
          <p:cNvSpPr txBox="1">
            <a:spLocks/>
          </p:cNvSpPr>
          <p:nvPr/>
        </p:nvSpPr>
        <p:spPr>
          <a:xfrm>
            <a:off x="152400" y="284182"/>
            <a:ext cx="8552688" cy="666794"/>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200" dirty="0" smtClean="0">
                <a:solidFill>
                  <a:srgbClr val="7030A0"/>
                </a:solidFill>
              </a:rPr>
              <a:t>Instructions: </a:t>
            </a:r>
            <a:r>
              <a:rPr lang="en-US" sz="3200" dirty="0" smtClean="0"/>
              <a:t>Remote Control Using Bluetooth</a:t>
            </a:r>
            <a:endParaRPr lang="en-US" sz="3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1600200"/>
            <a:ext cx="8129588" cy="4873625"/>
          </a:xfrm>
        </p:spPr>
        <p:txBody>
          <a:bodyPr/>
          <a:lstStyle/>
          <a:p>
            <a:pPr marL="0" indent="0" eaLnBrk="1" hangingPunct="1">
              <a:buNone/>
              <a:defRPr/>
            </a:pPr>
            <a:r>
              <a:rPr lang="en-US" sz="3200" b="1" dirty="0" smtClean="0">
                <a:latin typeface="Calibri" panose="020F0502020204030204" pitchFamily="34" charset="0"/>
                <a:cs typeface="Times New Roman" pitchFamily="18" charset="0"/>
              </a:rPr>
              <a:t>Next, to turn on Bluetooth </a:t>
            </a:r>
            <a:r>
              <a:rPr lang="en-US" sz="3200" b="1" dirty="0">
                <a:latin typeface="Calibri" panose="020F0502020204030204" pitchFamily="34" charset="0"/>
                <a:cs typeface="Times New Roman" pitchFamily="18" charset="0"/>
              </a:rPr>
              <a:t>on the NXT </a:t>
            </a:r>
            <a:r>
              <a:rPr lang="en-US" sz="3200" b="1" dirty="0" smtClean="0">
                <a:latin typeface="Calibri" panose="020F0502020204030204" pitchFamily="34" charset="0"/>
                <a:cs typeface="Times New Roman" pitchFamily="18" charset="0"/>
              </a:rPr>
              <a:t>brick:</a:t>
            </a:r>
            <a:endParaRPr lang="en-US" sz="3200" b="1" dirty="0">
              <a:latin typeface="Calibri" panose="020F0502020204030204" pitchFamily="34" charset="0"/>
              <a:cs typeface="Times New Roman" pitchFamily="18" charset="0"/>
            </a:endParaRPr>
          </a:p>
          <a:p>
            <a:pPr marL="514350" indent="-514350" eaLnBrk="1" hangingPunct="1">
              <a:buFont typeface="+mj-lt"/>
              <a:buAutoNum type="arabicPeriod"/>
              <a:defRPr/>
            </a:pPr>
            <a:r>
              <a:rPr lang="en-US" sz="3200" b="1" dirty="0" smtClean="0">
                <a:latin typeface="Calibri" panose="020F0502020204030204" pitchFamily="34" charset="0"/>
                <a:cs typeface="Times New Roman" pitchFamily="18" charset="0"/>
              </a:rPr>
              <a:t>Scroll to </a:t>
            </a:r>
            <a:r>
              <a:rPr lang="en-US" sz="3200" b="1" dirty="0" smtClean="0">
                <a:solidFill>
                  <a:srgbClr val="7030A0"/>
                </a:solidFill>
                <a:latin typeface="Calibri" panose="020F0502020204030204" pitchFamily="34" charset="0"/>
                <a:cs typeface="Times New Roman" pitchFamily="18" charset="0"/>
              </a:rPr>
              <a:t>Bluetooth</a:t>
            </a:r>
            <a:r>
              <a:rPr lang="en-US" sz="3200" b="1" dirty="0" smtClean="0">
                <a:latin typeface="Calibri" panose="020F0502020204030204" pitchFamily="34" charset="0"/>
                <a:cs typeface="Times New Roman" pitchFamily="18" charset="0"/>
              </a:rPr>
              <a:t> on the NXT brick and press the </a:t>
            </a:r>
            <a:r>
              <a:rPr lang="en-US" sz="3200" b="1" dirty="0" smtClean="0">
                <a:solidFill>
                  <a:schemeClr val="accent1"/>
                </a:solidFill>
                <a:latin typeface="Calibri" panose="020F0502020204030204" pitchFamily="34" charset="0"/>
                <a:cs typeface="Times New Roman" pitchFamily="18" charset="0"/>
              </a:rPr>
              <a:t>orange button</a:t>
            </a:r>
            <a:r>
              <a:rPr lang="en-US" sz="3200" b="1" dirty="0" smtClean="0">
                <a:latin typeface="Calibri" panose="020F0502020204030204" pitchFamily="34" charset="0"/>
                <a:cs typeface="Times New Roman" pitchFamily="18" charset="0"/>
              </a:rPr>
              <a:t>.</a:t>
            </a:r>
          </a:p>
          <a:p>
            <a:pPr marL="514350" indent="-514350" eaLnBrk="1" hangingPunct="1">
              <a:buFont typeface="+mj-lt"/>
              <a:buAutoNum type="arabicPeriod"/>
              <a:defRPr/>
            </a:pPr>
            <a:r>
              <a:rPr lang="en-US" sz="3200" b="1" dirty="0" smtClean="0">
                <a:latin typeface="Calibri" panose="020F0502020204030204" pitchFamily="34" charset="0"/>
                <a:cs typeface="Times New Roman" pitchFamily="18" charset="0"/>
              </a:rPr>
              <a:t>Select </a:t>
            </a:r>
            <a:r>
              <a:rPr lang="en-US" sz="3200" b="1" dirty="0">
                <a:latin typeface="Calibri" panose="020F0502020204030204" pitchFamily="34" charset="0"/>
                <a:cs typeface="Times New Roman" pitchFamily="18" charset="0"/>
              </a:rPr>
              <a:t>the “On/Off” option on </a:t>
            </a:r>
            <a:r>
              <a:rPr lang="en-US" sz="3200" b="1" dirty="0" smtClean="0">
                <a:latin typeface="Calibri" panose="020F0502020204030204" pitchFamily="34" charset="0"/>
                <a:cs typeface="Times New Roman" pitchFamily="18" charset="0"/>
              </a:rPr>
              <a:t>screen.</a:t>
            </a:r>
          </a:p>
          <a:p>
            <a:pPr marL="514350" indent="-514350" eaLnBrk="1" hangingPunct="1">
              <a:buFont typeface="+mj-lt"/>
              <a:buAutoNum type="arabicPeriod"/>
              <a:defRPr/>
            </a:pPr>
            <a:r>
              <a:rPr lang="en-US" sz="3200" b="1" dirty="0" smtClean="0">
                <a:latin typeface="Calibri" panose="020F0502020204030204" pitchFamily="34" charset="0"/>
                <a:cs typeface="Times New Roman" pitchFamily="18" charset="0"/>
              </a:rPr>
              <a:t>Make </a:t>
            </a:r>
            <a:r>
              <a:rPr lang="en-US" sz="3200" b="1" dirty="0">
                <a:latin typeface="Calibri" panose="020F0502020204030204" pitchFamily="34" charset="0"/>
                <a:cs typeface="Times New Roman" pitchFamily="18" charset="0"/>
              </a:rPr>
              <a:t>sure to select </a:t>
            </a:r>
            <a:r>
              <a:rPr lang="en-US" sz="3200" b="1" dirty="0" smtClean="0">
                <a:latin typeface="Calibri" panose="020F0502020204030204" pitchFamily="34" charset="0"/>
                <a:cs typeface="Times New Roman" pitchFamily="18" charset="0"/>
              </a:rPr>
              <a:t/>
            </a:r>
            <a:br>
              <a:rPr lang="en-US" sz="3200" b="1" dirty="0" smtClean="0">
                <a:latin typeface="Calibri" panose="020F0502020204030204" pitchFamily="34" charset="0"/>
                <a:cs typeface="Times New Roman" pitchFamily="18" charset="0"/>
              </a:rPr>
            </a:br>
            <a:r>
              <a:rPr lang="en-US" sz="3200" b="1" dirty="0" smtClean="0">
                <a:latin typeface="Calibri" panose="020F0502020204030204" pitchFamily="34" charset="0"/>
                <a:cs typeface="Times New Roman" pitchFamily="18" charset="0"/>
              </a:rPr>
              <a:t>“</a:t>
            </a:r>
            <a:r>
              <a:rPr lang="en-US" sz="3200" b="1" dirty="0">
                <a:latin typeface="Calibri" panose="020F0502020204030204" pitchFamily="34" charset="0"/>
                <a:cs typeface="Times New Roman" pitchFamily="18" charset="0"/>
              </a:rPr>
              <a:t>On” </a:t>
            </a:r>
            <a:r>
              <a:rPr lang="en-US" sz="3200" b="1" dirty="0" smtClean="0">
                <a:latin typeface="Calibri" panose="020F0502020204030204" pitchFamily="34" charset="0"/>
                <a:cs typeface="Times New Roman" pitchFamily="18" charset="0"/>
              </a:rPr>
              <a:t>to turn</a:t>
            </a:r>
            <a:br>
              <a:rPr lang="en-US" sz="3200" b="1" dirty="0" smtClean="0">
                <a:latin typeface="Calibri" panose="020F0502020204030204" pitchFamily="34" charset="0"/>
                <a:cs typeface="Times New Roman" pitchFamily="18" charset="0"/>
              </a:rPr>
            </a:br>
            <a:r>
              <a:rPr lang="en-US" sz="3200" b="1" dirty="0" smtClean="0">
                <a:latin typeface="Calibri" panose="020F0502020204030204" pitchFamily="34" charset="0"/>
                <a:cs typeface="Times New Roman" pitchFamily="18" charset="0"/>
              </a:rPr>
              <a:t>Bluetooth ON.</a:t>
            </a:r>
          </a:p>
          <a:p>
            <a:pPr marL="342900" indent="-342900" eaLnBrk="1" hangingPunct="1">
              <a:buFontTx/>
              <a:buAutoNum type="arabicPeriod"/>
              <a:defRPr/>
            </a:pPr>
            <a:endParaRPr lang="en-US" sz="3200" b="1" dirty="0">
              <a:latin typeface="Calibri" panose="020F0502020204030204" pitchFamily="34" charset="0"/>
              <a:cs typeface="Times New Roman" pitchFamily="18" charset="0"/>
            </a:endParaRPr>
          </a:p>
          <a:p>
            <a:pPr>
              <a:defRPr/>
            </a:pPr>
            <a:endParaRPr lang="en-US" sz="3200" b="1" dirty="0">
              <a:latin typeface="Calibri" panose="020F0502020204030204" pitchFamily="34" charset="0"/>
              <a:cs typeface="Times New Roman" pitchFamily="18" charset="0"/>
            </a:endParaRPr>
          </a:p>
        </p:txBody>
      </p:sp>
      <p:sp>
        <p:nvSpPr>
          <p:cNvPr id="31748" name="Slide Number Placeholder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645521A0-E8C4-43BA-9388-9A69F1EAA7BB}" type="slidenum">
              <a:rPr lang="en-US" smtClean="0"/>
              <a:pPr/>
              <a:t>7</a:t>
            </a:fld>
            <a:endParaRPr lang="en-US" smtClean="0"/>
          </a:p>
        </p:txBody>
      </p:sp>
      <p:pic>
        <p:nvPicPr>
          <p:cNvPr id="31750" name="Picture 8"/>
          <p:cNvPicPr>
            <a:picLocks noChangeAspect="1" noChangeArrowheads="1"/>
          </p:cNvPicPr>
          <p:nvPr/>
        </p:nvPicPr>
        <p:blipFill>
          <a:blip r:embed="rId2"/>
          <a:srcRect/>
          <a:stretch>
            <a:fillRect/>
          </a:stretch>
        </p:blipFill>
        <p:spPr bwMode="auto">
          <a:xfrm>
            <a:off x="4876800" y="3825426"/>
            <a:ext cx="2643188" cy="2770637"/>
          </a:xfrm>
          <a:prstGeom prst="rect">
            <a:avLst/>
          </a:prstGeom>
          <a:noFill/>
          <a:ln w="9525">
            <a:noFill/>
            <a:miter lim="800000"/>
            <a:headEnd/>
            <a:tailEnd/>
          </a:ln>
        </p:spPr>
      </p:pic>
      <p:sp>
        <p:nvSpPr>
          <p:cNvPr id="8" name="Title 1"/>
          <p:cNvSpPr txBox="1">
            <a:spLocks/>
          </p:cNvSpPr>
          <p:nvPr/>
        </p:nvSpPr>
        <p:spPr>
          <a:xfrm>
            <a:off x="5867400" y="762000"/>
            <a:ext cx="2719388" cy="715962"/>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2800" dirty="0" smtClean="0">
                <a:solidFill>
                  <a:schemeClr val="bg1">
                    <a:lumMod val="50000"/>
                  </a:schemeClr>
                </a:solidFill>
                <a:cs typeface="Times New Roman" pitchFamily="18" charset="0"/>
              </a:rPr>
              <a:t>(continued)</a:t>
            </a:r>
            <a:endParaRPr lang="en-US" sz="2800" dirty="0">
              <a:solidFill>
                <a:schemeClr val="bg1">
                  <a:lumMod val="50000"/>
                </a:schemeClr>
              </a:solidFill>
              <a:cs typeface="Times New Roman" pitchFamily="18" charset="0"/>
            </a:endParaRPr>
          </a:p>
        </p:txBody>
      </p:sp>
      <p:sp>
        <p:nvSpPr>
          <p:cNvPr id="9" name="Title 1"/>
          <p:cNvSpPr txBox="1">
            <a:spLocks/>
          </p:cNvSpPr>
          <p:nvPr/>
        </p:nvSpPr>
        <p:spPr>
          <a:xfrm>
            <a:off x="152400" y="284182"/>
            <a:ext cx="8552688" cy="666794"/>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200" dirty="0" smtClean="0">
                <a:solidFill>
                  <a:srgbClr val="7030A0"/>
                </a:solidFill>
              </a:rPr>
              <a:t>Instructions: </a:t>
            </a:r>
            <a:r>
              <a:rPr lang="en-US" sz="3200" dirty="0" smtClean="0"/>
              <a:t>Remote Control Using Bluetooth</a:t>
            </a:r>
            <a:endParaRPr lang="en-US" sz="32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Content Placeholder 2"/>
          <p:cNvSpPr>
            <a:spLocks noGrp="1"/>
          </p:cNvSpPr>
          <p:nvPr>
            <p:ph sz="quarter" idx="1"/>
          </p:nvPr>
        </p:nvSpPr>
        <p:spPr>
          <a:xfrm>
            <a:off x="155575" y="1600200"/>
            <a:ext cx="4954191" cy="5105400"/>
          </a:xfrm>
        </p:spPr>
        <p:txBody>
          <a:bodyPr/>
          <a:lstStyle/>
          <a:p>
            <a:r>
              <a:rPr lang="en-US" sz="2800" b="1" dirty="0">
                <a:latin typeface="Calibri" panose="020F0502020204030204" pitchFamily="34" charset="0"/>
                <a:cs typeface="Times New Roman" pitchFamily="18" charset="0"/>
              </a:rPr>
              <a:t>At the Google Play store, download the “</a:t>
            </a:r>
            <a:r>
              <a:rPr lang="en-US" sz="2800" b="1" dirty="0">
                <a:solidFill>
                  <a:srgbClr val="7030A0"/>
                </a:solidFill>
                <a:latin typeface="Calibri" panose="020F0502020204030204" pitchFamily="34" charset="0"/>
                <a:cs typeface="Times New Roman" pitchFamily="18" charset="0"/>
              </a:rPr>
              <a:t>NXT Remote Control</a:t>
            </a:r>
            <a:r>
              <a:rPr lang="en-US" sz="2800" b="1" dirty="0">
                <a:latin typeface="Calibri" panose="020F0502020204030204" pitchFamily="34" charset="0"/>
                <a:cs typeface="Times New Roman" pitchFamily="18" charset="0"/>
              </a:rPr>
              <a:t>” </a:t>
            </a:r>
            <a:r>
              <a:rPr lang="en-US" sz="2800" b="1" dirty="0">
                <a:solidFill>
                  <a:srgbClr val="7030A0"/>
                </a:solidFill>
                <a:latin typeface="Calibri" panose="020F0502020204030204" pitchFamily="34" charset="0"/>
                <a:cs typeface="Times New Roman" pitchFamily="18" charset="0"/>
              </a:rPr>
              <a:t>app</a:t>
            </a:r>
            <a:r>
              <a:rPr lang="en-US" sz="2800" b="1" dirty="0">
                <a:latin typeface="Calibri" panose="020F0502020204030204" pitchFamily="34" charset="0"/>
                <a:cs typeface="Times New Roman" pitchFamily="18" charset="0"/>
              </a:rPr>
              <a:t> at  </a:t>
            </a:r>
            <a:r>
              <a:rPr lang="en-US" sz="2000" dirty="0">
                <a:latin typeface="Calibri" panose="020F0502020204030204" pitchFamily="34" charset="0"/>
                <a:cs typeface="Times New Roman" pitchFamily="18" charset="0"/>
                <a:hlinkClick r:id="rId2"/>
              </a:rPr>
              <a:t>https://play.google.com/store/apps/details?id=org.jfedor.nxtremotecontrol</a:t>
            </a:r>
            <a:endParaRPr lang="en-US" sz="2000" dirty="0">
              <a:latin typeface="Calibri" panose="020F0502020204030204" pitchFamily="34" charset="0"/>
              <a:cs typeface="Times New Roman" pitchFamily="18" charset="0"/>
            </a:endParaRPr>
          </a:p>
          <a:p>
            <a:r>
              <a:rPr lang="en-US" sz="2800" b="1" dirty="0" smtClean="0">
                <a:latin typeface="Calibri" panose="020F0502020204030204" pitchFamily="34" charset="0"/>
                <a:cs typeface="Times New Roman" pitchFamily="18" charset="0"/>
              </a:rPr>
              <a:t>Open the downloaded app on your phone.</a:t>
            </a:r>
          </a:p>
          <a:p>
            <a:r>
              <a:rPr lang="en-US" sz="2800" b="1" dirty="0" smtClean="0">
                <a:latin typeface="Calibri" panose="020F0502020204030204" pitchFamily="34" charset="0"/>
                <a:cs typeface="Times New Roman" pitchFamily="18" charset="0"/>
              </a:rPr>
              <a:t>Click “</a:t>
            </a:r>
            <a:r>
              <a:rPr lang="en-US" sz="2800" b="1" dirty="0" smtClean="0">
                <a:solidFill>
                  <a:schemeClr val="accent1"/>
                </a:solidFill>
                <a:latin typeface="Calibri" panose="020F0502020204030204" pitchFamily="34" charset="0"/>
                <a:cs typeface="Times New Roman" pitchFamily="18" charset="0"/>
              </a:rPr>
              <a:t>Yes</a:t>
            </a:r>
            <a:r>
              <a:rPr lang="en-US" sz="2800" b="1" dirty="0" smtClean="0">
                <a:latin typeface="Calibri" panose="020F0502020204030204" pitchFamily="34" charset="0"/>
                <a:cs typeface="Times New Roman" pitchFamily="18" charset="0"/>
              </a:rPr>
              <a:t>” if it asks whether it is okay to turn Bluetooth on.</a:t>
            </a:r>
          </a:p>
          <a:p>
            <a:r>
              <a:rPr lang="en-US" sz="2800" b="1" dirty="0" smtClean="0">
                <a:latin typeface="Calibri" panose="020F0502020204030204" pitchFamily="34" charset="0"/>
                <a:cs typeface="Times New Roman" pitchFamily="18" charset="0"/>
              </a:rPr>
              <a:t>Then push </a:t>
            </a:r>
            <a:r>
              <a:rPr lang="en-US" sz="2800" b="1" dirty="0" smtClean="0">
                <a:solidFill>
                  <a:schemeClr val="accent1"/>
                </a:solidFill>
                <a:latin typeface="Calibri" panose="020F0502020204030204" pitchFamily="34" charset="0"/>
                <a:cs typeface="Times New Roman" pitchFamily="18" charset="0"/>
              </a:rPr>
              <a:t>Connect </a:t>
            </a:r>
            <a:r>
              <a:rPr lang="en-US" sz="2800" b="1" dirty="0" smtClean="0">
                <a:latin typeface="Calibri" panose="020F0502020204030204" pitchFamily="34" charset="0"/>
                <a:cs typeface="Times New Roman" pitchFamily="18" charset="0"/>
              </a:rPr>
              <a:t>at the bottom of the screen.</a:t>
            </a:r>
          </a:p>
        </p:txBody>
      </p:sp>
      <p:sp>
        <p:nvSpPr>
          <p:cNvPr id="32772" name="Slide Number Placeholder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CF87D3B3-E36C-44CC-9B62-882CB1459EA7}" type="slidenum">
              <a:rPr lang="en-US" smtClean="0"/>
              <a:pPr/>
              <a:t>8</a:t>
            </a:fld>
            <a:endParaRPr lang="en-US" smtClean="0"/>
          </a:p>
        </p:txBody>
      </p:sp>
      <p:sp>
        <p:nvSpPr>
          <p:cNvPr id="32774" name="AutoShape 7" descr="2013-08-10 18.44.50.png"/>
          <p:cNvSpPr>
            <a:spLocks noChangeAspect="1" noChangeArrowheads="1"/>
          </p:cNvSpPr>
          <p:nvPr/>
        </p:nvSpPr>
        <p:spPr bwMode="auto">
          <a:xfrm>
            <a:off x="155575" y="-144463"/>
            <a:ext cx="304800" cy="304801"/>
          </a:xfrm>
          <a:prstGeom prst="rect">
            <a:avLst/>
          </a:prstGeom>
          <a:noFill/>
          <a:ln w="9525">
            <a:noFill/>
            <a:miter lim="800000"/>
            <a:headEnd/>
            <a:tailEnd/>
          </a:ln>
        </p:spPr>
        <p:txBody>
          <a:bodyPr/>
          <a:lstStyle/>
          <a:p>
            <a:endParaRPr lang="en-US"/>
          </a:p>
        </p:txBody>
      </p:sp>
      <p:grpSp>
        <p:nvGrpSpPr>
          <p:cNvPr id="32775" name="Group 10"/>
          <p:cNvGrpSpPr>
            <a:grpSpLocks/>
          </p:cNvGrpSpPr>
          <p:nvPr/>
        </p:nvGrpSpPr>
        <p:grpSpPr bwMode="auto">
          <a:xfrm>
            <a:off x="5109766" y="1896353"/>
            <a:ext cx="1808162" cy="2828047"/>
            <a:chOff x="6716713" y="914400"/>
            <a:chExt cx="1684337" cy="2624138"/>
          </a:xfrm>
        </p:grpSpPr>
        <p:pic>
          <p:nvPicPr>
            <p:cNvPr id="32779" name="Picture 13"/>
            <p:cNvPicPr>
              <a:picLocks noChangeAspect="1" noChangeArrowheads="1"/>
            </p:cNvPicPr>
            <p:nvPr/>
          </p:nvPicPr>
          <p:blipFill>
            <a:blip r:embed="rId3"/>
            <a:srcRect/>
            <a:stretch>
              <a:fillRect/>
            </a:stretch>
          </p:blipFill>
          <p:spPr bwMode="auto">
            <a:xfrm>
              <a:off x="6826250" y="914400"/>
              <a:ext cx="1574800" cy="2624138"/>
            </a:xfrm>
            <a:prstGeom prst="rect">
              <a:avLst/>
            </a:prstGeom>
            <a:noFill/>
            <a:ln w="9525">
              <a:noFill/>
              <a:miter lim="800000"/>
              <a:headEnd/>
              <a:tailEnd/>
            </a:ln>
          </p:spPr>
        </p:pic>
        <p:sp>
          <p:nvSpPr>
            <p:cNvPr id="7" name="Oval 6"/>
            <p:cNvSpPr/>
            <p:nvPr/>
          </p:nvSpPr>
          <p:spPr>
            <a:xfrm>
              <a:off x="6716713" y="2437607"/>
              <a:ext cx="1018172" cy="458092"/>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solidFill>
                  <a:srgbClr val="FF0000"/>
                </a:solidFill>
              </a:endParaRPr>
            </a:p>
          </p:txBody>
        </p:sp>
      </p:grpSp>
      <p:grpSp>
        <p:nvGrpSpPr>
          <p:cNvPr id="32776" name="Group 11"/>
          <p:cNvGrpSpPr>
            <a:grpSpLocks/>
          </p:cNvGrpSpPr>
          <p:nvPr/>
        </p:nvGrpSpPr>
        <p:grpSpPr bwMode="auto">
          <a:xfrm>
            <a:off x="7086600" y="3379333"/>
            <a:ext cx="1752600" cy="3097667"/>
            <a:chOff x="6378575" y="3538538"/>
            <a:chExt cx="2054225" cy="3090862"/>
          </a:xfrm>
        </p:grpSpPr>
        <p:pic>
          <p:nvPicPr>
            <p:cNvPr id="32777" name="Picture 14"/>
            <p:cNvPicPr>
              <a:picLocks noChangeAspect="1" noChangeArrowheads="1"/>
            </p:cNvPicPr>
            <p:nvPr/>
          </p:nvPicPr>
          <p:blipFill>
            <a:blip r:embed="rId4"/>
            <a:srcRect/>
            <a:stretch>
              <a:fillRect/>
            </a:stretch>
          </p:blipFill>
          <p:spPr bwMode="auto">
            <a:xfrm>
              <a:off x="6378575" y="3538538"/>
              <a:ext cx="1782763" cy="2971800"/>
            </a:xfrm>
            <a:prstGeom prst="rect">
              <a:avLst/>
            </a:prstGeom>
            <a:noFill/>
            <a:ln w="9525">
              <a:noFill/>
              <a:miter lim="800000"/>
              <a:headEnd/>
              <a:tailEnd/>
            </a:ln>
          </p:spPr>
        </p:pic>
        <p:sp>
          <p:nvSpPr>
            <p:cNvPr id="14" name="Oval 13"/>
            <p:cNvSpPr/>
            <p:nvPr/>
          </p:nvSpPr>
          <p:spPr>
            <a:xfrm>
              <a:off x="7415588" y="6172197"/>
              <a:ext cx="1017212" cy="457203"/>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6" name="Title 1"/>
          <p:cNvSpPr txBox="1">
            <a:spLocks/>
          </p:cNvSpPr>
          <p:nvPr/>
        </p:nvSpPr>
        <p:spPr>
          <a:xfrm>
            <a:off x="5867400" y="762000"/>
            <a:ext cx="2719388" cy="715962"/>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2800" dirty="0" smtClean="0">
                <a:solidFill>
                  <a:schemeClr val="bg1">
                    <a:lumMod val="50000"/>
                  </a:schemeClr>
                </a:solidFill>
                <a:cs typeface="Times New Roman" pitchFamily="18" charset="0"/>
              </a:rPr>
              <a:t>(continued)</a:t>
            </a:r>
            <a:endParaRPr lang="en-US" sz="2800" dirty="0">
              <a:solidFill>
                <a:schemeClr val="bg1">
                  <a:lumMod val="50000"/>
                </a:schemeClr>
              </a:solidFill>
              <a:cs typeface="Times New Roman" pitchFamily="18" charset="0"/>
            </a:endParaRPr>
          </a:p>
        </p:txBody>
      </p:sp>
      <p:sp>
        <p:nvSpPr>
          <p:cNvPr id="13" name="Title 1"/>
          <p:cNvSpPr txBox="1">
            <a:spLocks/>
          </p:cNvSpPr>
          <p:nvPr/>
        </p:nvSpPr>
        <p:spPr>
          <a:xfrm>
            <a:off x="152400" y="284182"/>
            <a:ext cx="8552688" cy="666794"/>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200" dirty="0" smtClean="0">
                <a:solidFill>
                  <a:srgbClr val="7030A0"/>
                </a:solidFill>
              </a:rPr>
              <a:t>Instructions: </a:t>
            </a:r>
            <a:r>
              <a:rPr lang="en-US" sz="3200" dirty="0" smtClean="0"/>
              <a:t>Remote Control Using Bluetooth</a:t>
            </a:r>
            <a:endParaRPr lang="en-US"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sz="quarter" idx="1"/>
          </p:nvPr>
        </p:nvSpPr>
        <p:spPr>
          <a:xfrm>
            <a:off x="304800" y="1382714"/>
            <a:ext cx="5867400" cy="5091112"/>
          </a:xfrm>
        </p:spPr>
        <p:txBody>
          <a:bodyPr/>
          <a:lstStyle/>
          <a:p>
            <a:r>
              <a:rPr lang="en-US" sz="3200" b="1" dirty="0" smtClean="0">
                <a:latin typeface="Calibri" panose="020F0502020204030204" pitchFamily="34" charset="0"/>
                <a:cs typeface="Times New Roman" pitchFamily="18" charset="0"/>
              </a:rPr>
              <a:t>When prompted, hit </a:t>
            </a:r>
            <a:r>
              <a:rPr lang="en-US" sz="3200" b="1" dirty="0" smtClean="0">
                <a:solidFill>
                  <a:schemeClr val="accent1"/>
                </a:solidFill>
                <a:latin typeface="Calibri" panose="020F0502020204030204" pitchFamily="34" charset="0"/>
                <a:cs typeface="Times New Roman" pitchFamily="18" charset="0"/>
              </a:rPr>
              <a:t>Scan</a:t>
            </a:r>
            <a:r>
              <a:rPr lang="en-US" sz="3200" b="1" dirty="0" smtClean="0">
                <a:latin typeface="Calibri" panose="020F0502020204030204" pitchFamily="34" charset="0"/>
                <a:cs typeface="Times New Roman" pitchFamily="18" charset="0"/>
              </a:rPr>
              <a:t>.</a:t>
            </a:r>
          </a:p>
          <a:p>
            <a:r>
              <a:rPr lang="en-US" sz="3200" b="1" dirty="0" smtClean="0">
                <a:latin typeface="Calibri" panose="020F0502020204030204" pitchFamily="34" charset="0"/>
                <a:cs typeface="Times New Roman" pitchFamily="18" charset="0"/>
              </a:rPr>
              <a:t>After a few seconds, the name you just gave your NXT should appear. Click this name.  </a:t>
            </a:r>
          </a:p>
          <a:p>
            <a:r>
              <a:rPr lang="en-US" sz="3200" b="1" dirty="0" smtClean="0">
                <a:latin typeface="Calibri" panose="020F0502020204030204" pitchFamily="34" charset="0"/>
                <a:cs typeface="Times New Roman" pitchFamily="18" charset="0"/>
              </a:rPr>
              <a:t>After a few more seconds, the phone should be connected to the NXT. </a:t>
            </a:r>
          </a:p>
          <a:p>
            <a:r>
              <a:rPr lang="en-US" sz="3200" b="1" dirty="0" smtClean="0">
                <a:solidFill>
                  <a:schemeClr val="accent1"/>
                </a:solidFill>
                <a:latin typeface="Calibri" panose="020F0502020204030204" pitchFamily="34" charset="0"/>
                <a:cs typeface="Times New Roman" pitchFamily="18" charset="0"/>
              </a:rPr>
              <a:t>Use the arrow keys </a:t>
            </a:r>
            <a:r>
              <a:rPr lang="en-US" sz="3200" b="1" dirty="0" smtClean="0">
                <a:latin typeface="Calibri" panose="020F0502020204030204" pitchFamily="34" charset="0"/>
                <a:cs typeface="Times New Roman" pitchFamily="18" charset="0"/>
              </a:rPr>
              <a:t>on the phone to remotely control the NXT robot!</a:t>
            </a:r>
          </a:p>
        </p:txBody>
      </p:sp>
      <p:sp>
        <p:nvSpPr>
          <p:cNvPr id="33796" name="Slide Number Placeholder 3"/>
          <p:cNvSpPr>
            <a:spLocks noGrp="1"/>
          </p:cNvSpPr>
          <p:nvPr>
            <p:ph type="sldNum" sz="quarter" idx="11"/>
          </p:nvPr>
        </p:nvSpPr>
        <p:spPr bwMode="auto">
          <a:noFill/>
          <a:ln>
            <a:miter lim="800000"/>
            <a:headEnd/>
            <a:tailEnd/>
          </a:ln>
        </p:spPr>
        <p:txBody>
          <a:bodyPr wrap="square" lIns="91440" tIns="45720" rIns="91440" bIns="45720" numCol="1" anchorCtr="0" compatLnSpc="1">
            <a:prstTxWarp prst="textNoShape">
              <a:avLst/>
            </a:prstTxWarp>
          </a:bodyPr>
          <a:lstStyle/>
          <a:p>
            <a:fld id="{DF19487A-B7D8-46AB-926C-85F1B1778E42}" type="slidenum">
              <a:rPr lang="en-US" smtClean="0"/>
              <a:pPr/>
              <a:t>9</a:t>
            </a:fld>
            <a:endParaRPr lang="en-US" smtClean="0"/>
          </a:p>
        </p:txBody>
      </p:sp>
      <p:grpSp>
        <p:nvGrpSpPr>
          <p:cNvPr id="4" name="Group 3"/>
          <p:cNvGrpSpPr/>
          <p:nvPr/>
        </p:nvGrpSpPr>
        <p:grpSpPr>
          <a:xfrm>
            <a:off x="6019800" y="1746038"/>
            <a:ext cx="2392363" cy="3988012"/>
            <a:chOff x="6858000" y="1382713"/>
            <a:chExt cx="1706563" cy="2844800"/>
          </a:xfrm>
        </p:grpSpPr>
        <p:pic>
          <p:nvPicPr>
            <p:cNvPr id="33798" name="Picture 3"/>
            <p:cNvPicPr>
              <a:picLocks noChangeAspect="1" noChangeArrowheads="1"/>
            </p:cNvPicPr>
            <p:nvPr/>
          </p:nvPicPr>
          <p:blipFill>
            <a:blip r:embed="rId2"/>
            <a:srcRect/>
            <a:stretch>
              <a:fillRect/>
            </a:stretch>
          </p:blipFill>
          <p:spPr bwMode="auto">
            <a:xfrm>
              <a:off x="6858000" y="1382713"/>
              <a:ext cx="1706563" cy="2844800"/>
            </a:xfrm>
            <a:prstGeom prst="rect">
              <a:avLst/>
            </a:prstGeom>
            <a:noFill/>
            <a:ln w="9525">
              <a:noFill/>
              <a:miter lim="800000"/>
              <a:headEnd/>
              <a:tailEnd/>
            </a:ln>
          </p:spPr>
        </p:pic>
        <p:sp>
          <p:nvSpPr>
            <p:cNvPr id="8" name="Oval 7"/>
            <p:cNvSpPr/>
            <p:nvPr/>
          </p:nvSpPr>
          <p:spPr>
            <a:xfrm>
              <a:off x="6858000" y="2805113"/>
              <a:ext cx="1706563" cy="430212"/>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sp>
        <p:nvSpPr>
          <p:cNvPr id="10" name="Title 1"/>
          <p:cNvSpPr txBox="1">
            <a:spLocks/>
          </p:cNvSpPr>
          <p:nvPr/>
        </p:nvSpPr>
        <p:spPr>
          <a:xfrm>
            <a:off x="5867400" y="762000"/>
            <a:ext cx="2719388" cy="715962"/>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2800" dirty="0" smtClean="0">
                <a:solidFill>
                  <a:schemeClr val="bg1">
                    <a:lumMod val="50000"/>
                  </a:schemeClr>
                </a:solidFill>
                <a:cs typeface="Times New Roman" pitchFamily="18" charset="0"/>
              </a:rPr>
              <a:t>(continued)</a:t>
            </a:r>
            <a:endParaRPr lang="en-US" sz="2800" dirty="0">
              <a:solidFill>
                <a:schemeClr val="bg1">
                  <a:lumMod val="50000"/>
                </a:schemeClr>
              </a:solidFill>
              <a:cs typeface="Times New Roman" pitchFamily="18" charset="0"/>
            </a:endParaRPr>
          </a:p>
        </p:txBody>
      </p:sp>
      <p:sp>
        <p:nvSpPr>
          <p:cNvPr id="11" name="Title 1"/>
          <p:cNvSpPr txBox="1">
            <a:spLocks/>
          </p:cNvSpPr>
          <p:nvPr/>
        </p:nvSpPr>
        <p:spPr>
          <a:xfrm>
            <a:off x="152400" y="284182"/>
            <a:ext cx="8552688" cy="666794"/>
          </a:xfrm>
          <a:prstGeom prst="rect">
            <a:avLst/>
          </a:prstGeom>
        </p:spPr>
        <p:txBody>
          <a:bodyPr vert="horz" anchor="t">
            <a:noAutofit/>
          </a:bodyPr>
          <a:lstStyle>
            <a:lvl1pPr algn="l" rtl="0" eaLnBrk="0" fontAlgn="base" hangingPunct="0">
              <a:spcBef>
                <a:spcPct val="0"/>
              </a:spcBef>
              <a:spcAft>
                <a:spcPct val="0"/>
              </a:spcAft>
              <a:defRPr sz="4400" b="1" kern="1200" cap="none" baseline="0">
                <a:solidFill>
                  <a:schemeClr val="tx2"/>
                </a:solidFill>
                <a:latin typeface="Calibri" panose="020F0502020204030204" pitchFamily="34" charset="0"/>
                <a:ea typeface="+mj-ea"/>
                <a:cs typeface="+mj-cs"/>
              </a:defRPr>
            </a:lvl1pPr>
            <a:lvl2pPr algn="l" rtl="0" eaLnBrk="0" fontAlgn="base" hangingPunct="0">
              <a:spcBef>
                <a:spcPct val="0"/>
              </a:spcBef>
              <a:spcAft>
                <a:spcPct val="0"/>
              </a:spcAft>
              <a:defRPr sz="3000">
                <a:solidFill>
                  <a:schemeClr val="tx2"/>
                </a:solidFill>
                <a:latin typeface="Century Schoolbook" pitchFamily="18" charset="0"/>
              </a:defRPr>
            </a:lvl2pPr>
            <a:lvl3pPr algn="l" rtl="0" eaLnBrk="0" fontAlgn="base" hangingPunct="0">
              <a:spcBef>
                <a:spcPct val="0"/>
              </a:spcBef>
              <a:spcAft>
                <a:spcPct val="0"/>
              </a:spcAft>
              <a:defRPr sz="3000">
                <a:solidFill>
                  <a:schemeClr val="tx2"/>
                </a:solidFill>
                <a:latin typeface="Century Schoolbook" pitchFamily="18" charset="0"/>
              </a:defRPr>
            </a:lvl3pPr>
            <a:lvl4pPr algn="l" rtl="0" eaLnBrk="0" fontAlgn="base" hangingPunct="0">
              <a:spcBef>
                <a:spcPct val="0"/>
              </a:spcBef>
              <a:spcAft>
                <a:spcPct val="0"/>
              </a:spcAft>
              <a:defRPr sz="3000">
                <a:solidFill>
                  <a:schemeClr val="tx2"/>
                </a:solidFill>
                <a:latin typeface="Century Schoolbook" pitchFamily="18" charset="0"/>
              </a:defRPr>
            </a:lvl4pPr>
            <a:lvl5pPr algn="l" rtl="0" eaLnBrk="0" fontAlgn="base" hangingPunct="0">
              <a:spcBef>
                <a:spcPct val="0"/>
              </a:spcBef>
              <a:spcAft>
                <a:spcPct val="0"/>
              </a:spcAft>
              <a:defRPr sz="3000">
                <a:solidFill>
                  <a:schemeClr val="tx2"/>
                </a:solidFill>
                <a:latin typeface="Century Schoolbook" pitchFamily="18" charset="0"/>
              </a:defRPr>
            </a:lvl5pPr>
            <a:lvl6pPr marL="457200" algn="l" rtl="0" fontAlgn="base">
              <a:spcBef>
                <a:spcPct val="0"/>
              </a:spcBef>
              <a:spcAft>
                <a:spcPct val="0"/>
              </a:spcAft>
              <a:defRPr sz="3000">
                <a:solidFill>
                  <a:schemeClr val="tx2"/>
                </a:solidFill>
                <a:latin typeface="Century Schoolbook" pitchFamily="18" charset="0"/>
              </a:defRPr>
            </a:lvl6pPr>
            <a:lvl7pPr marL="914400" algn="l" rtl="0" fontAlgn="base">
              <a:spcBef>
                <a:spcPct val="0"/>
              </a:spcBef>
              <a:spcAft>
                <a:spcPct val="0"/>
              </a:spcAft>
              <a:defRPr sz="3000">
                <a:solidFill>
                  <a:schemeClr val="tx2"/>
                </a:solidFill>
                <a:latin typeface="Century Schoolbook" pitchFamily="18" charset="0"/>
              </a:defRPr>
            </a:lvl7pPr>
            <a:lvl8pPr marL="1371600" algn="l" rtl="0" fontAlgn="base">
              <a:spcBef>
                <a:spcPct val="0"/>
              </a:spcBef>
              <a:spcAft>
                <a:spcPct val="0"/>
              </a:spcAft>
              <a:defRPr sz="3000">
                <a:solidFill>
                  <a:schemeClr val="tx2"/>
                </a:solidFill>
                <a:latin typeface="Century Schoolbook" pitchFamily="18" charset="0"/>
              </a:defRPr>
            </a:lvl8pPr>
            <a:lvl9pPr marL="1828800" algn="l" rtl="0" fontAlgn="base">
              <a:spcBef>
                <a:spcPct val="0"/>
              </a:spcBef>
              <a:spcAft>
                <a:spcPct val="0"/>
              </a:spcAft>
              <a:defRPr sz="3000">
                <a:solidFill>
                  <a:schemeClr val="tx2"/>
                </a:solidFill>
                <a:latin typeface="Century Schoolbook" pitchFamily="18" charset="0"/>
              </a:defRPr>
            </a:lvl9pPr>
          </a:lstStyle>
          <a:p>
            <a:pPr algn="ctr" defTabSz="914400">
              <a:defRPr/>
            </a:pPr>
            <a:r>
              <a:rPr lang="en-US" sz="3200" dirty="0" smtClean="0">
                <a:solidFill>
                  <a:srgbClr val="7030A0"/>
                </a:solidFill>
              </a:rPr>
              <a:t>Instructions: </a:t>
            </a:r>
            <a:r>
              <a:rPr lang="en-US" sz="3200" dirty="0" smtClean="0"/>
              <a:t>Remote Control Using Bluetooth</a:t>
            </a:r>
            <a:endParaRPr lang="en-US" sz="3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ppt/theme/themeOverride2.xml><?xml version="1.0" encoding="utf-8"?>
<a:themeOverride xmlns:a="http://schemas.openxmlformats.org/drawingml/2006/main">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8DC6C7C970CF74098EBEB19971451B8" ma:contentTypeVersion="0" ma:contentTypeDescription="Create a new document." ma:contentTypeScope="" ma:versionID="3168824a88ae461178c9d64f7fa8e8d7">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006A26F-938A-407F-B8FF-135371B2E81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DC9F509A-3C3A-4903-AEBD-CB7A64BA068D}">
  <ds:schemaRefs>
    <ds:schemaRef ds:uri="http://purl.org/dc/terms/"/>
    <ds:schemaRef ds:uri="http://schemas.microsoft.com/office/2006/documentManagement/types"/>
    <ds:schemaRef ds:uri="http://purl.org/dc/elements/1.1/"/>
    <ds:schemaRef ds:uri="http://purl.org/dc/dcmitype/"/>
    <ds:schemaRef ds:uri="http://schemas.microsoft.com/office/2006/metadata/propertie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55D99245-70F6-482E-87C4-C4C2344A733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Oriel</Template>
  <TotalTime>5603</TotalTime>
  <Words>869</Words>
  <Application>Microsoft Office PowerPoint</Application>
  <PresentationFormat>On-screen Show (4:3)</PresentationFormat>
  <Paragraphs>126</Paragraphs>
  <Slides>14</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14</vt:i4>
      </vt:variant>
    </vt:vector>
  </HeadingPairs>
  <TitlesOfParts>
    <vt:vector size="22" baseType="lpstr">
      <vt:lpstr>ＭＳ Ｐゴシック</vt:lpstr>
      <vt:lpstr>Arial</vt:lpstr>
      <vt:lpstr>Calibri</vt:lpstr>
      <vt:lpstr>Century Schoolbook</vt:lpstr>
      <vt:lpstr>Times New Roman</vt:lpstr>
      <vt:lpstr>Wingdings</vt:lpstr>
      <vt:lpstr>Wingdings 2</vt:lpstr>
      <vt:lpstr>Oriel</vt:lpstr>
      <vt:lpstr>Remote Control Using Bluetooth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Images Sources</vt:lpstr>
    </vt:vector>
  </TitlesOfParts>
  <Company>Carnegie Mellon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 Human Sensors Work?</dc:title>
  <dc:creator>Ajay Nair</dc:creator>
  <cp:lastModifiedBy>Denise</cp:lastModifiedBy>
  <cp:revision>388</cp:revision>
  <dcterms:created xsi:type="dcterms:W3CDTF">2009-07-19T21:20:08Z</dcterms:created>
  <dcterms:modified xsi:type="dcterms:W3CDTF">2014-02-20T19:58:33Z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0x010100A8DC6C7C970CF74098EBEB19971451B8</vt:lpwstr>
  </property>
</Properties>
</file>