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101" r:id="rId4"/>
  </p:sldMasterIdLst>
  <p:notesMasterIdLst>
    <p:notesMasterId r:id="rId14"/>
  </p:notesMasterIdLst>
  <p:handoutMasterIdLst>
    <p:handoutMasterId r:id="rId15"/>
  </p:handoutMasterIdLst>
  <p:sldIdLst>
    <p:sldId id="304" r:id="rId5"/>
    <p:sldId id="326" r:id="rId6"/>
    <p:sldId id="337" r:id="rId7"/>
    <p:sldId id="328" r:id="rId8"/>
    <p:sldId id="327" r:id="rId9"/>
    <p:sldId id="335" r:id="rId10"/>
    <p:sldId id="332" r:id="rId11"/>
    <p:sldId id="336" r:id="rId12"/>
    <p:sldId id="334" r:id="rId1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74" autoAdjust="0"/>
    <p:restoredTop sz="91887" autoAdjust="0"/>
  </p:normalViewPr>
  <p:slideViewPr>
    <p:cSldViewPr snapToObjects="1">
      <p:cViewPr varScale="1">
        <p:scale>
          <a:sx n="64" d="100"/>
          <a:sy n="64" d="100"/>
        </p:scale>
        <p:origin x="1168" y="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B56C10-3779-4092-BE4A-597FAAAF506C}" type="datetimeFigureOut">
              <a:rPr lang="en-US" smtClean="0"/>
              <a:pPr/>
              <a:t>10/13/2017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Center for Computational Neurobiology, University of Missouri</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DCE17D2-BF72-4ADD-AFEF-A9ED37CB2DE2}" type="slidenum">
              <a:rPr lang="en-US" smtClean="0"/>
              <a:pPr/>
              <a:t>‹#›</a:t>
            </a:fld>
            <a:endParaRPr lang="en-US"/>
          </a:p>
        </p:txBody>
      </p:sp>
    </p:spTree>
    <p:extLst>
      <p:ext uri="{BB962C8B-B14F-4D97-AF65-F5344CB8AC3E}">
        <p14:creationId xmlns:p14="http://schemas.microsoft.com/office/powerpoint/2010/main" val="69079918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E7C9832-5A26-409D-8DD4-09CEC9E89A5B}" type="datetimeFigureOut">
              <a:rPr lang="en-US"/>
              <a:pPr>
                <a:defRPr/>
              </a:pPr>
              <a:t>10/13/2017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r>
              <a:rPr lang="en-US"/>
              <a:t>Center for Computational Neurobiology, University of Missouri</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065792A-8A58-4D2A-B538-948455C2B95F}" type="slidenum">
              <a:rPr lang="en-US"/>
              <a:pPr>
                <a:defRPr/>
              </a:pPr>
              <a:t>‹#›</a:t>
            </a:fld>
            <a:endParaRPr lang="en-US"/>
          </a:p>
        </p:txBody>
      </p:sp>
    </p:spTree>
    <p:extLst>
      <p:ext uri="{BB962C8B-B14F-4D97-AF65-F5344CB8AC3E}">
        <p14:creationId xmlns:p14="http://schemas.microsoft.com/office/powerpoint/2010/main" val="2063434180"/>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That’s Hot! Presentation</a:t>
            </a:r>
          </a:p>
          <a:p>
            <a:r>
              <a:rPr lang="en-US" dirty="0"/>
              <a:t>For That’s Hot!</a:t>
            </a:r>
            <a:r>
              <a:rPr lang="en-US" baseline="0" dirty="0"/>
              <a:t> </a:t>
            </a:r>
            <a:r>
              <a:rPr lang="en-US" sz="1200" b="0" kern="1200" dirty="0">
                <a:solidFill>
                  <a:schemeClr val="tx1"/>
                </a:solidFill>
                <a:effectLst/>
                <a:latin typeface="+mn-lt"/>
                <a:ea typeface="+mn-ea"/>
                <a:cs typeface="+mn-cs"/>
              </a:rPr>
              <a:t>Robot Brain Programming activity, TeachEngineering.org</a:t>
            </a:r>
            <a:endParaRPr lang="en-US" b="0" dirty="0"/>
          </a:p>
        </p:txBody>
      </p:sp>
      <p:sp>
        <p:nvSpPr>
          <p:cNvPr id="4" name="Slide Number Placeholder 3"/>
          <p:cNvSpPr>
            <a:spLocks noGrp="1"/>
          </p:cNvSpPr>
          <p:nvPr>
            <p:ph type="sldNum" sz="quarter" idx="10"/>
          </p:nvPr>
        </p:nvSpPr>
        <p:spPr/>
        <p:txBody>
          <a:bodyPr/>
          <a:lstStyle/>
          <a:p>
            <a:fld id="{7BFC4FB5-5D96-47D8-B863-ECDD0042F183}" type="slidenum">
              <a:rPr lang="en-US" smtClean="0"/>
              <a:pPr/>
              <a:t>1</a:t>
            </a:fld>
            <a:endParaRPr lang="en-US" dirty="0"/>
          </a:p>
        </p:txBody>
      </p:sp>
      <p:sp>
        <p:nvSpPr>
          <p:cNvPr id="5" name="Footer Placeholder 4"/>
          <p:cNvSpPr>
            <a:spLocks noGrp="1"/>
          </p:cNvSpPr>
          <p:nvPr>
            <p:ph type="ftr" sz="quarter" idx="11"/>
          </p:nvPr>
        </p:nvSpPr>
        <p:spPr/>
        <p:txBody>
          <a:bodyPr/>
          <a:lstStyle/>
          <a:p>
            <a:pPr>
              <a:defRPr/>
            </a:pPr>
            <a:r>
              <a:rPr lang="en-US"/>
              <a:t>Center for Computational Neurobiology, University of Missouri</a:t>
            </a:r>
          </a:p>
        </p:txBody>
      </p:sp>
    </p:spTree>
    <p:extLst>
      <p:ext uri="{BB962C8B-B14F-4D97-AF65-F5344CB8AC3E}">
        <p14:creationId xmlns:p14="http://schemas.microsoft.com/office/powerpoint/2010/main" val="1510698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Allow 30 minutes for this activity</a:t>
            </a:r>
          </a:p>
        </p:txBody>
      </p:sp>
      <p:sp>
        <p:nvSpPr>
          <p:cNvPr id="4" name="Slide Number Placeholder 3"/>
          <p:cNvSpPr>
            <a:spLocks noGrp="1"/>
          </p:cNvSpPr>
          <p:nvPr>
            <p:ph type="sldNum" sz="quarter" idx="10"/>
          </p:nvPr>
        </p:nvSpPr>
        <p:spPr/>
        <p:txBody>
          <a:bodyPr/>
          <a:lstStyle/>
          <a:p>
            <a:fld id="{6EA6613D-3758-49D1-9352-45B262DEEB32}" type="slidenum">
              <a:rPr lang="en-US" smtClean="0"/>
              <a:pPr/>
              <a:t>2</a:t>
            </a:fld>
            <a:endParaRPr lang="en-US" dirty="0"/>
          </a:p>
        </p:txBody>
      </p:sp>
      <p:sp>
        <p:nvSpPr>
          <p:cNvPr id="5" name="Footer Placeholder 4"/>
          <p:cNvSpPr>
            <a:spLocks noGrp="1"/>
          </p:cNvSpPr>
          <p:nvPr>
            <p:ph type="ftr" sz="quarter" idx="11"/>
          </p:nvPr>
        </p:nvSpPr>
        <p:spPr/>
        <p:txBody>
          <a:bodyPr/>
          <a:lstStyle/>
          <a:p>
            <a:pPr>
              <a:defRPr/>
            </a:pPr>
            <a:r>
              <a:rPr lang="en-US"/>
              <a:t>Center for Computational Neurobiology, University of Missouri</a:t>
            </a:r>
          </a:p>
        </p:txBody>
      </p:sp>
    </p:spTree>
    <p:extLst>
      <p:ext uri="{BB962C8B-B14F-4D97-AF65-F5344CB8AC3E}">
        <p14:creationId xmlns:p14="http://schemas.microsoft.com/office/powerpoint/2010/main" val="252893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Introduce the framework of “stimulus-sensor-coordinator-effector-response”</a:t>
            </a:r>
            <a:endParaRPr lang="en-US" dirty="0"/>
          </a:p>
        </p:txBody>
      </p:sp>
      <p:sp>
        <p:nvSpPr>
          <p:cNvPr id="4" name="Footer Placeholder 3"/>
          <p:cNvSpPr>
            <a:spLocks noGrp="1"/>
          </p:cNvSpPr>
          <p:nvPr>
            <p:ph type="ftr" sz="quarter" idx="10"/>
          </p:nvPr>
        </p:nvSpPr>
        <p:spPr/>
        <p:txBody>
          <a:bodyPr/>
          <a:lstStyle/>
          <a:p>
            <a:pPr>
              <a:defRPr/>
            </a:pPr>
            <a:r>
              <a:rPr lang="en-US"/>
              <a:t>Center for Computational Neurobiology, University of Missouri</a:t>
            </a:r>
          </a:p>
        </p:txBody>
      </p:sp>
      <p:sp>
        <p:nvSpPr>
          <p:cNvPr id="5" name="Slide Number Placeholder 4"/>
          <p:cNvSpPr>
            <a:spLocks noGrp="1"/>
          </p:cNvSpPr>
          <p:nvPr>
            <p:ph type="sldNum" sz="quarter" idx="11"/>
          </p:nvPr>
        </p:nvSpPr>
        <p:spPr/>
        <p:txBody>
          <a:bodyPr/>
          <a:lstStyle/>
          <a:p>
            <a:pPr>
              <a:defRPr/>
            </a:pPr>
            <a:fld id="{8065792A-8A58-4D2A-B538-948455C2B95F}" type="slidenum">
              <a:rPr lang="en-US" smtClean="0"/>
              <a:pPr>
                <a:defRPr/>
              </a:pPr>
              <a:t>3</a:t>
            </a:fld>
            <a:endParaRPr lang="en-US"/>
          </a:p>
        </p:txBody>
      </p:sp>
    </p:spTree>
    <p:extLst>
      <p:ext uri="{BB962C8B-B14F-4D97-AF65-F5344CB8AC3E}">
        <p14:creationId xmlns:p14="http://schemas.microsoft.com/office/powerpoint/2010/main" val="1544313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F7243-3D72-4B8E-9C04-39B8BE9C5741}" type="slidenum">
              <a:rPr lang="en-US" smtClean="0"/>
              <a:pPr>
                <a:defRPr/>
              </a:pPr>
              <a:t>4</a:t>
            </a:fld>
            <a:endParaRPr lang="en-US"/>
          </a:p>
        </p:txBody>
      </p:sp>
      <p:sp>
        <p:nvSpPr>
          <p:cNvPr id="5" name="Footer Placeholder 4"/>
          <p:cNvSpPr>
            <a:spLocks noGrp="1"/>
          </p:cNvSpPr>
          <p:nvPr>
            <p:ph type="ftr" sz="quarter" idx="11"/>
          </p:nvPr>
        </p:nvSpPr>
        <p:spPr/>
        <p:txBody>
          <a:bodyPr/>
          <a:lstStyle/>
          <a:p>
            <a:pPr>
              <a:defRPr/>
            </a:pPr>
            <a:r>
              <a:rPr lang="en-US"/>
              <a:t>Center for Computational Neurobiology, University of Missouri</a:t>
            </a:r>
          </a:p>
        </p:txBody>
      </p:sp>
    </p:spTree>
    <p:extLst>
      <p:ext uri="{BB962C8B-B14F-4D97-AF65-F5344CB8AC3E}">
        <p14:creationId xmlns:p14="http://schemas.microsoft.com/office/powerpoint/2010/main" val="2602525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Solution: Using LEGO</a:t>
            </a:r>
            <a:r>
              <a:rPr lang="en-US" baseline="0" dirty="0"/>
              <a:t> EV3 robot to mimic a reflex</a:t>
            </a:r>
            <a:endParaRPr lang="en-US" dirty="0"/>
          </a:p>
        </p:txBody>
      </p:sp>
      <p:sp>
        <p:nvSpPr>
          <p:cNvPr id="4" name="Slide Number Placeholder 3"/>
          <p:cNvSpPr>
            <a:spLocks noGrp="1"/>
          </p:cNvSpPr>
          <p:nvPr>
            <p:ph type="sldNum" sz="quarter" idx="10"/>
          </p:nvPr>
        </p:nvSpPr>
        <p:spPr/>
        <p:txBody>
          <a:bodyPr/>
          <a:lstStyle/>
          <a:p>
            <a:fld id="{6EA6613D-3758-49D1-9352-45B262DEEB32}" type="slidenum">
              <a:rPr lang="en-US" smtClean="0"/>
              <a:pPr/>
              <a:t>5</a:t>
            </a:fld>
            <a:endParaRPr lang="en-US" dirty="0"/>
          </a:p>
        </p:txBody>
      </p:sp>
      <p:sp>
        <p:nvSpPr>
          <p:cNvPr id="5" name="Footer Placeholder 4"/>
          <p:cNvSpPr>
            <a:spLocks noGrp="1"/>
          </p:cNvSpPr>
          <p:nvPr>
            <p:ph type="ftr" sz="quarter" idx="11"/>
          </p:nvPr>
        </p:nvSpPr>
        <p:spPr/>
        <p:txBody>
          <a:bodyPr/>
          <a:lstStyle/>
          <a:p>
            <a:pPr>
              <a:defRPr/>
            </a:pPr>
            <a:r>
              <a:rPr lang="en-US"/>
              <a:t>Center for Computational Neurobiology, University of Missouri</a:t>
            </a:r>
          </a:p>
        </p:txBody>
      </p:sp>
    </p:spTree>
    <p:extLst>
      <p:ext uri="{BB962C8B-B14F-4D97-AF65-F5344CB8AC3E}">
        <p14:creationId xmlns:p14="http://schemas.microsoft.com/office/powerpoint/2010/main" val="3636782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A6613D-3758-49D1-9352-45B262DEEB32}" type="slidenum">
              <a:rPr lang="en-US" smtClean="0"/>
              <a:pPr/>
              <a:t>7</a:t>
            </a:fld>
            <a:endParaRPr lang="en-US" dirty="0"/>
          </a:p>
        </p:txBody>
      </p:sp>
      <p:sp>
        <p:nvSpPr>
          <p:cNvPr id="5" name="Footer Placeholder 4"/>
          <p:cNvSpPr>
            <a:spLocks noGrp="1"/>
          </p:cNvSpPr>
          <p:nvPr>
            <p:ph type="ftr" sz="quarter" idx="11"/>
          </p:nvPr>
        </p:nvSpPr>
        <p:spPr/>
        <p:txBody>
          <a:bodyPr/>
          <a:lstStyle/>
          <a:p>
            <a:pPr>
              <a:defRPr/>
            </a:pPr>
            <a:r>
              <a:rPr lang="en-US"/>
              <a:t>Center for Computational Neurobiology, University of Missouri</a:t>
            </a:r>
          </a:p>
        </p:txBody>
      </p:sp>
    </p:spTree>
    <p:extLst>
      <p:ext uri="{BB962C8B-B14F-4D97-AF65-F5344CB8AC3E}">
        <p14:creationId xmlns:p14="http://schemas.microsoft.com/office/powerpoint/2010/main" val="1821333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A6613D-3758-49D1-9352-45B262DEEB32}" type="slidenum">
              <a:rPr lang="en-US" smtClean="0"/>
              <a:pPr/>
              <a:t>8</a:t>
            </a:fld>
            <a:endParaRPr lang="en-US" dirty="0"/>
          </a:p>
        </p:txBody>
      </p:sp>
      <p:sp>
        <p:nvSpPr>
          <p:cNvPr id="5" name="Footer Placeholder 4"/>
          <p:cNvSpPr>
            <a:spLocks noGrp="1"/>
          </p:cNvSpPr>
          <p:nvPr>
            <p:ph type="ftr" sz="quarter" idx="11"/>
          </p:nvPr>
        </p:nvSpPr>
        <p:spPr/>
        <p:txBody>
          <a:bodyPr/>
          <a:lstStyle/>
          <a:p>
            <a:pPr>
              <a:defRPr/>
            </a:pPr>
            <a:r>
              <a:rPr lang="en-US"/>
              <a:t>Center for Computational Neurobiology, University of Missouri</a:t>
            </a:r>
          </a:p>
        </p:txBody>
      </p:sp>
    </p:spTree>
    <p:extLst>
      <p:ext uri="{BB962C8B-B14F-4D97-AF65-F5344CB8AC3E}">
        <p14:creationId xmlns:p14="http://schemas.microsoft.com/office/powerpoint/2010/main" val="3350603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
        <p:nvSpPr>
          <p:cNvPr id="28" name="Date Placeholder 27"/>
          <p:cNvSpPr>
            <a:spLocks noGrp="1"/>
          </p:cNvSpPr>
          <p:nvPr>
            <p:ph type="dt" sz="half" idx="10"/>
          </p:nvPr>
        </p:nvSpPr>
        <p:spPr/>
        <p:txBody>
          <a:bodyPr/>
          <a:lstStyle/>
          <a:p>
            <a:pPr>
              <a:defRPr/>
            </a:pPr>
            <a:fld id="{F6101269-887C-40D0-83D3-2BE8DE95FDD8}" type="datetime1">
              <a:rPr lang="en-US" smtClean="0"/>
              <a:pPr>
                <a:defRPr/>
              </a:pPr>
              <a:t>10/13/2017</a:t>
            </a:fld>
            <a:endParaRPr lang="en-US"/>
          </a:p>
        </p:txBody>
      </p:sp>
      <p:sp>
        <p:nvSpPr>
          <p:cNvPr id="29" name="Slide Number Placeholder 28"/>
          <p:cNvSpPr>
            <a:spLocks noGrp="1"/>
          </p:cNvSpPr>
          <p:nvPr>
            <p:ph type="sldNum" sz="quarter" idx="11"/>
          </p:nvPr>
        </p:nvSpPr>
        <p:spPr/>
        <p:txBody>
          <a:bodyPr/>
          <a:lstStyle/>
          <a:p>
            <a:pPr>
              <a:defRPr/>
            </a:pPr>
            <a:fld id="{7531504A-FE2E-4DC8-A2E5-65DB7F0C0BDF}"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08B1A2D3-853D-454F-A8FB-EA0F6F7F014C}" type="datetime1">
              <a:rPr lang="en-US" smtClean="0"/>
              <a:pPr>
                <a:defRPr/>
              </a:pPr>
              <a:t>10/13/2017</a:t>
            </a:fld>
            <a:endParaRPr lang="en-US"/>
          </a:p>
        </p:txBody>
      </p:sp>
      <p:sp>
        <p:nvSpPr>
          <p:cNvPr id="6" name="Slide Number Placeholder 22"/>
          <p:cNvSpPr>
            <a:spLocks noGrp="1"/>
          </p:cNvSpPr>
          <p:nvPr>
            <p:ph type="sldNum" sz="quarter" idx="12"/>
          </p:nvPr>
        </p:nvSpPr>
        <p:spPr/>
        <p:txBody>
          <a:bodyPr/>
          <a:lstStyle>
            <a:lvl1pPr>
              <a:defRPr/>
            </a:lvl1pPr>
          </a:lstStyle>
          <a:p>
            <a:pPr>
              <a:defRPr/>
            </a:pPr>
            <a:fld id="{771DA480-3A93-4217-B079-B7BED28E02F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D16490A1-A6E3-4A4A-BC42-A175CEB96176}" type="datetime1">
              <a:rPr lang="en-US" smtClean="0"/>
              <a:pPr>
                <a:defRPr/>
              </a:pPr>
              <a:t>10/13/2017</a:t>
            </a:fld>
            <a:endParaRPr lang="en-US"/>
          </a:p>
        </p:txBody>
      </p:sp>
      <p:sp>
        <p:nvSpPr>
          <p:cNvPr id="6" name="Slide Number Placeholder 22"/>
          <p:cNvSpPr>
            <a:spLocks noGrp="1"/>
          </p:cNvSpPr>
          <p:nvPr>
            <p:ph type="sldNum" sz="quarter" idx="12"/>
          </p:nvPr>
        </p:nvSpPr>
        <p:spPr/>
        <p:txBody>
          <a:bodyPr/>
          <a:lstStyle>
            <a:lvl1pPr>
              <a:defRPr/>
            </a:lvl1pPr>
          </a:lstStyle>
          <a:p>
            <a:pPr>
              <a:defRPr/>
            </a:pPr>
            <a:fld id="{29E3DF1B-424F-449E-9C83-87DB751EE3D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p:cNvSpPr>
            <a:spLocks noGrp="1"/>
          </p:cNvSpPr>
          <p:nvPr>
            <p:ph type="dt" sz="half" idx="10"/>
          </p:nvPr>
        </p:nvSpPr>
        <p:spPr/>
        <p:txBody>
          <a:bodyPr rtlCol="0"/>
          <a:lstStyle>
            <a:lvl1pPr>
              <a:defRPr/>
            </a:lvl1pPr>
          </a:lstStyle>
          <a:p>
            <a:pPr>
              <a:defRPr/>
            </a:pPr>
            <a:fld id="{FEF0999E-F3FC-4872-8073-970FE445BBCB}" type="datetime1">
              <a:rPr lang="en-US" smtClean="0"/>
              <a:pPr>
                <a:defRPr/>
              </a:pPr>
              <a:t>10/13/2017</a:t>
            </a:fld>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D6A7E213-6AC6-4909-922A-8AE9F439DB2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Title 1"/>
          <p:cNvSpPr>
            <a:spLocks noGrp="1"/>
          </p:cNvSpPr>
          <p:nvPr>
            <p:ph type="title"/>
          </p:nvPr>
        </p:nvSpPr>
        <p:spPr>
          <a:xfrm>
            <a:off x="2286000" y="2895600"/>
            <a:ext cx="6172200" cy="2053590"/>
          </a:xfrm>
        </p:spPr>
        <p:txBody>
          <a:bodyPr/>
          <a:lstStyle>
            <a:lvl1pPr algn="l">
              <a:buNone/>
              <a:defRPr sz="3000" b="1" cap="none" baseline="0"/>
            </a:lvl1pPr>
          </a:lstStyle>
          <a:p>
            <a:r>
              <a:rPr lang="en-US" dirty="0"/>
              <a:t>Click to edit Master title style</a:t>
            </a:r>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218A5306-51D4-46FF-91B2-908DBBB68568}" type="datetime1">
              <a:rPr lang="en-US" smtClean="0"/>
              <a:pPr>
                <a:defRPr/>
              </a:pPr>
              <a:t>10/13/2017</a:t>
            </a:fld>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11A54AC8-B084-45FD-A1DB-1D9E77F81D7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457200"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270248"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9D9734C0-87FE-45B1-873D-7C6802ADA015}" type="datetime1">
              <a:rPr lang="en-US" smtClean="0"/>
              <a:pPr>
                <a:defRPr/>
              </a:pPr>
              <a:t>10/13/2017</a:t>
            </a:fld>
            <a:endParaRPr lang="en-US"/>
          </a:p>
        </p:txBody>
      </p:sp>
      <p:sp>
        <p:nvSpPr>
          <p:cNvPr id="7" name="Slide Number Placeholder 22"/>
          <p:cNvSpPr>
            <a:spLocks noGrp="1"/>
          </p:cNvSpPr>
          <p:nvPr>
            <p:ph type="sldNum" sz="quarter" idx="12"/>
          </p:nvPr>
        </p:nvSpPr>
        <p:spPr/>
        <p:txBody>
          <a:bodyPr/>
          <a:lstStyle>
            <a:lvl1pPr>
              <a:defRPr/>
            </a:lvl1pPr>
          </a:lstStyle>
          <a:p>
            <a:pPr>
              <a:defRPr/>
            </a:pPr>
            <a:fld id="{04D1AC4C-0A1E-468C-9B8E-2AB6C0EAA9D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457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37197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p:cNvSpPr>
            <a:spLocks noGrp="1"/>
          </p:cNvSpPr>
          <p:nvPr>
            <p:ph type="dt" sz="half" idx="10"/>
          </p:nvPr>
        </p:nvSpPr>
        <p:spPr/>
        <p:txBody>
          <a:bodyPr/>
          <a:lstStyle>
            <a:lvl1pPr>
              <a:defRPr/>
            </a:lvl1pPr>
          </a:lstStyle>
          <a:p>
            <a:pPr>
              <a:defRPr/>
            </a:pPr>
            <a:fld id="{A6A99275-06C2-4EDA-BC6D-D84885A3821A}" type="datetime1">
              <a:rPr lang="en-US" smtClean="0"/>
              <a:pPr>
                <a:defRPr/>
              </a:pPr>
              <a:t>10/13/2017</a:t>
            </a:fld>
            <a:endParaRPr lang="en-US"/>
          </a:p>
        </p:txBody>
      </p:sp>
      <p:sp>
        <p:nvSpPr>
          <p:cNvPr id="9" name="Slide Number Placeholder 22"/>
          <p:cNvSpPr>
            <a:spLocks noGrp="1"/>
          </p:cNvSpPr>
          <p:nvPr>
            <p:ph type="sldNum" sz="quarter" idx="12"/>
          </p:nvPr>
        </p:nvSpPr>
        <p:spPr/>
        <p:txBody>
          <a:bodyPr/>
          <a:lstStyle>
            <a:lvl1pPr>
              <a:defRPr/>
            </a:lvl1pPr>
          </a:lstStyle>
          <a:p>
            <a:pPr>
              <a:defRPr/>
            </a:pPr>
            <a:fld id="{E52FB349-A0A4-4557-B778-A1E03DB9507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p:cNvSpPr>
            <a:spLocks noGrp="1"/>
          </p:cNvSpPr>
          <p:nvPr>
            <p:ph type="dt" sz="half" idx="10"/>
          </p:nvPr>
        </p:nvSpPr>
        <p:spPr/>
        <p:txBody>
          <a:bodyPr rtlCol="0"/>
          <a:lstStyle>
            <a:lvl1pPr>
              <a:defRPr/>
            </a:lvl1pPr>
          </a:lstStyle>
          <a:p>
            <a:pPr>
              <a:defRPr/>
            </a:pPr>
            <a:fld id="{BC5A21AE-70B1-41AA-BE9F-0DC1F3E2A498}" type="datetime1">
              <a:rPr lang="en-US" smtClean="0"/>
              <a:pPr>
                <a:defRPr/>
              </a:pPr>
              <a:t>10/13/2017</a:t>
            </a:fld>
            <a:endParaRPr lang="en-US"/>
          </a:p>
        </p:txBody>
      </p:sp>
      <p:sp>
        <p:nvSpPr>
          <p:cNvPr id="4" name="Slide Number Placeholder 6"/>
          <p:cNvSpPr>
            <a:spLocks noGrp="1"/>
          </p:cNvSpPr>
          <p:nvPr>
            <p:ph type="sldNum" sz="quarter" idx="11"/>
          </p:nvPr>
        </p:nvSpPr>
        <p:spPr/>
        <p:txBody>
          <a:bodyPr rtlCol="0"/>
          <a:lstStyle>
            <a:lvl1pPr>
              <a:defRPr/>
            </a:lvl1pPr>
          </a:lstStyle>
          <a:p>
            <a:pPr>
              <a:defRPr/>
            </a:pPr>
            <a:fld id="{329AE867-7977-46F5-B47D-84BE0FB7BD1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1FFD0091-FC98-436B-ACD2-4D6C02CE6A14}" type="datetime1">
              <a:rPr lang="en-US" smtClean="0"/>
              <a:pPr>
                <a:defRPr/>
              </a:pPr>
              <a:t>10/13/2017</a:t>
            </a:fld>
            <a:endParaRPr lang="en-US"/>
          </a:p>
        </p:txBody>
      </p:sp>
      <p:sp>
        <p:nvSpPr>
          <p:cNvPr id="4" name="Slide Number Placeholder 22"/>
          <p:cNvSpPr>
            <a:spLocks noGrp="1"/>
          </p:cNvSpPr>
          <p:nvPr>
            <p:ph type="sldNum" sz="quarter" idx="12"/>
          </p:nvPr>
        </p:nvSpPr>
        <p:spPr/>
        <p:txBody>
          <a:bodyPr/>
          <a:lstStyle>
            <a:lvl1pPr>
              <a:defRPr/>
            </a:lvl1pPr>
          </a:lstStyle>
          <a:p>
            <a:pPr>
              <a:defRPr/>
            </a:pPr>
            <a:fld id="{2B5CD0DD-2C34-45E0-AD33-5860BBC0AD7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p:cNvSpPr>
            <a:spLocks noGrp="1"/>
          </p:cNvSpPr>
          <p:nvPr>
            <p:ph type="dt" sz="half" idx="10"/>
          </p:nvPr>
        </p:nvSpPr>
        <p:spPr/>
        <p:txBody>
          <a:bodyPr rtlCol="0"/>
          <a:lstStyle>
            <a:lvl1pPr>
              <a:defRPr/>
            </a:lvl1pPr>
          </a:lstStyle>
          <a:p>
            <a:pPr>
              <a:defRPr/>
            </a:pPr>
            <a:fld id="{53E0BA6A-338B-431C-92F6-0382DD18C01E}" type="datetime1">
              <a:rPr lang="en-US" smtClean="0"/>
              <a:pPr>
                <a:defRPr/>
              </a:pPr>
              <a:t>10/13/2017</a:t>
            </a:fld>
            <a:endParaRPr lang="en-US"/>
          </a:p>
        </p:txBody>
      </p:sp>
      <p:sp>
        <p:nvSpPr>
          <p:cNvPr id="13" name="Slide Number Placeholder 21"/>
          <p:cNvSpPr>
            <a:spLocks noGrp="1"/>
          </p:cNvSpPr>
          <p:nvPr>
            <p:ph type="sldNum" sz="quarter" idx="11"/>
          </p:nvPr>
        </p:nvSpPr>
        <p:spPr/>
        <p:txBody>
          <a:bodyPr rtlCol="0"/>
          <a:lstStyle>
            <a:lvl1pPr>
              <a:defRPr/>
            </a:lvl1pPr>
          </a:lstStyle>
          <a:p>
            <a:pPr>
              <a:defRPr/>
            </a:pPr>
            <a:fld id="{CE8F33B3-DB7F-4362-8D48-A1D7BA9519F5}"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ED47C1A5-6727-4719-9574-569CEEBECFCD}" type="datetime1">
              <a:rPr lang="en-US" smtClean="0"/>
              <a:pPr>
                <a:defRPr/>
              </a:pPr>
              <a:t>10/13/2017</a:t>
            </a:fld>
            <a:endParaRPr lang="en-US"/>
          </a:p>
        </p:txBody>
      </p:sp>
      <p:sp>
        <p:nvSpPr>
          <p:cNvPr id="13" name="Slide Number Placeholder 17"/>
          <p:cNvSpPr>
            <a:spLocks noGrp="1"/>
          </p:cNvSpPr>
          <p:nvPr>
            <p:ph type="sldNum" sz="quarter" idx="11"/>
          </p:nvPr>
        </p:nvSpPr>
        <p:spPr/>
        <p:txBody>
          <a:bodyPr rtlCol="0"/>
          <a:lstStyle>
            <a:lvl1pPr>
              <a:defRPr/>
            </a:lvl1pPr>
          </a:lstStyle>
          <a:p>
            <a:pPr>
              <a:defRPr/>
            </a:pPr>
            <a:fld id="{076EE7AA-1483-42BB-BE25-5028373C706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dirty="0"/>
              <a:t>Click to edit Master title style</a:t>
            </a:r>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a:defRPr/>
            </a:pPr>
            <a:fld id="{F6101269-887C-40D0-83D3-2BE8DE95FDD8}" type="datetime1">
              <a:rPr lang="en-US" smtClean="0"/>
              <a:pPr>
                <a:defRPr/>
              </a:pPr>
              <a:t>10/13/2017</a:t>
            </a:fld>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defRPr>
            </a:lvl1pPr>
          </a:lstStyle>
          <a:p>
            <a:pPr>
              <a:defRPr/>
            </a:pPr>
            <a:fld id="{7531504A-FE2E-4DC8-A2E5-65DB7F0C0BD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38" r:id="rId4"/>
    <p:sldLayoutId id="2147484239" r:id="rId5"/>
    <p:sldLayoutId id="2147484246" r:id="rId6"/>
    <p:sldLayoutId id="2147484240" r:id="rId7"/>
    <p:sldLayoutId id="2147484247" r:id="rId8"/>
    <p:sldLayoutId id="2147484248" r:id="rId9"/>
    <p:sldLayoutId id="2147484241" r:id="rId10"/>
    <p:sldLayoutId id="2147484242" r:id="rId11"/>
  </p:sldLayoutIdLst>
  <p:hf hdr="0" dt="0"/>
  <p:txStyles>
    <p:titleStyle>
      <a:lvl1pPr algn="l" rtl="0" eaLnBrk="0" fontAlgn="base" hangingPunct="0">
        <a:spcBef>
          <a:spcPct val="0"/>
        </a:spcBef>
        <a:spcAft>
          <a:spcPct val="0"/>
        </a:spcAft>
        <a:defRPr sz="4400" b="1" kern="1200" cap="none" baseline="0">
          <a:solidFill>
            <a:srgbClr val="FF0000"/>
          </a:solidFill>
          <a:latin typeface="Calibri"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charset="2"/>
        <a:buChar char=""/>
        <a:defRPr sz="2400" b="1" kern="1200">
          <a:solidFill>
            <a:schemeClr val="tx1"/>
          </a:solidFill>
          <a:latin typeface="Calibri" pitchFamily="34" charset="0"/>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b="1" kern="1200">
          <a:solidFill>
            <a:schemeClr val="tx1"/>
          </a:solidFill>
          <a:latin typeface="Calibri" pitchFamily="34" charset="0"/>
          <a:ea typeface="+mn-ea"/>
          <a:cs typeface="+mn-cs"/>
        </a:defRPr>
      </a:lvl2pPr>
      <a:lvl3pPr marL="914400" indent="-182563" algn="l" rtl="0" eaLnBrk="0" fontAlgn="base" hangingPunct="0">
        <a:spcBef>
          <a:spcPct val="20000"/>
        </a:spcBef>
        <a:spcAft>
          <a:spcPct val="0"/>
        </a:spcAft>
        <a:buClr>
          <a:srgbClr val="E0752F"/>
        </a:buClr>
        <a:buSzPct val="60000"/>
        <a:buFont typeface="Wingdings" charset="2"/>
        <a:buChar char=""/>
        <a:defRPr b="1" kern="1200">
          <a:solidFill>
            <a:schemeClr val="tx1"/>
          </a:solidFill>
          <a:latin typeface="Calibri" pitchFamily="34" charset="0"/>
          <a:ea typeface="+mn-ea"/>
          <a:cs typeface="+mn-cs"/>
        </a:defRPr>
      </a:lvl3pPr>
      <a:lvl4pPr marL="1187450" indent="-182563" algn="l" rtl="0" eaLnBrk="0" fontAlgn="base" hangingPunct="0">
        <a:spcBef>
          <a:spcPct val="20000"/>
        </a:spcBef>
        <a:spcAft>
          <a:spcPct val="0"/>
        </a:spcAft>
        <a:buClr>
          <a:srgbClr val="FEC3AE"/>
        </a:buClr>
        <a:buSzPct val="60000"/>
        <a:buFont typeface="Wingdings" charset="2"/>
        <a:buChar char=""/>
        <a:defRPr b="1" kern="1200">
          <a:solidFill>
            <a:schemeClr val="tx1"/>
          </a:solidFill>
          <a:latin typeface="Calibri" pitchFamily="34" charset="0"/>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b="1" kern="1200">
          <a:solidFill>
            <a:schemeClr val="tx1"/>
          </a:solidFill>
          <a:latin typeface="Calibri"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0.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1.w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2" Type="http://schemas.openxmlformats.org/officeDocument/2006/relationships/hyperlink" Target="http://commons.wikimedia.org/wiki/File:AIBO_ERS-7_following_pink_ball_held_by_child.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7163"/>
            <a:ext cx="8763000" cy="2052637"/>
          </a:xfrm>
        </p:spPr>
        <p:txBody>
          <a:bodyPr>
            <a:noAutofit/>
          </a:bodyPr>
          <a:lstStyle/>
          <a:p>
            <a:pPr algn="ctr"/>
            <a:r>
              <a:rPr lang="en-US" sz="6000" b="1" dirty="0">
                <a:solidFill>
                  <a:srgbClr val="FF0000"/>
                </a:solidFill>
                <a:cs typeface="Times New Roman" pitchFamily="18" charset="0"/>
              </a:rPr>
              <a:t>That’s Hot! </a:t>
            </a:r>
            <a:br>
              <a:rPr lang="en-US" sz="6000" b="1" dirty="0">
                <a:solidFill>
                  <a:srgbClr val="FF0000"/>
                </a:solidFill>
                <a:cs typeface="Times New Roman" pitchFamily="18" charset="0"/>
              </a:rPr>
            </a:br>
            <a:r>
              <a:rPr lang="en-US" sz="6000" b="1" dirty="0">
                <a:solidFill>
                  <a:srgbClr val="FF0000"/>
                </a:solidFill>
                <a:cs typeface="Times New Roman" pitchFamily="18" charset="0"/>
              </a:rPr>
              <a:t>Robot Brain Programming</a:t>
            </a:r>
          </a:p>
        </p:txBody>
      </p:sp>
      <p:pic>
        <p:nvPicPr>
          <p:cNvPr id="4" name="Picture 3" descr="File:AIBO ERS-7 following pink ball held by child.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2514600"/>
            <a:ext cx="4800600" cy="3733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18713"/>
            <a:ext cx="8991600" cy="892552"/>
          </a:xfrm>
          <a:prstGeom prst="rect">
            <a:avLst/>
          </a:prstGeom>
          <a:noFill/>
        </p:spPr>
        <p:txBody>
          <a:bodyPr wrap="square" rtlCol="0">
            <a:spAutoFit/>
          </a:bodyPr>
          <a:lstStyle/>
          <a:p>
            <a:pPr algn="ctr"/>
            <a:endParaRPr lang="en-US" sz="800" b="1" dirty="0">
              <a:solidFill>
                <a:srgbClr val="FF0000"/>
              </a:solidFill>
              <a:latin typeface="Calibri" pitchFamily="34" charset="0"/>
              <a:cs typeface="Times New Roman" pitchFamily="18" charset="0"/>
            </a:endParaRPr>
          </a:p>
          <a:p>
            <a:pPr algn="ctr"/>
            <a:r>
              <a:rPr lang="en-US" sz="4400" b="1" dirty="0">
                <a:solidFill>
                  <a:srgbClr val="FF0000"/>
                </a:solidFill>
                <a:latin typeface="Calibri" pitchFamily="34" charset="0"/>
                <a:cs typeface="Times New Roman" pitchFamily="18" charset="0"/>
              </a:rPr>
              <a:t>Engineering Challenge</a:t>
            </a:r>
          </a:p>
        </p:txBody>
      </p:sp>
      <p:grpSp>
        <p:nvGrpSpPr>
          <p:cNvPr id="6" name="Group 5"/>
          <p:cNvGrpSpPr/>
          <p:nvPr/>
        </p:nvGrpSpPr>
        <p:grpSpPr>
          <a:xfrm>
            <a:off x="471600" y="1839913"/>
            <a:ext cx="7620000" cy="4789487"/>
            <a:chOff x="471600" y="1839913"/>
            <a:chExt cx="7620000" cy="4789487"/>
          </a:xfrm>
        </p:grpSpPr>
        <p:pic>
          <p:nvPicPr>
            <p:cNvPr id="2050" name="Picture 2"/>
            <p:cNvPicPr>
              <a:picLocks noChangeAspect="1" noChangeArrowheads="1"/>
            </p:cNvPicPr>
            <p:nvPr/>
          </p:nvPicPr>
          <p:blipFill>
            <a:blip r:embed="rId3" cstate="print"/>
            <a:srcRect/>
            <a:stretch>
              <a:fillRect/>
            </a:stretch>
          </p:blipFill>
          <p:spPr bwMode="auto">
            <a:xfrm>
              <a:off x="471600" y="2439814"/>
              <a:ext cx="2304000" cy="1552522"/>
            </a:xfrm>
            <a:prstGeom prst="rect">
              <a:avLst/>
            </a:prstGeom>
            <a:noFill/>
            <a:ln w="9525">
              <a:noFill/>
              <a:miter lim="800000"/>
              <a:headEnd/>
              <a:tailEnd/>
            </a:ln>
            <a:effectLst/>
          </p:spPr>
        </p:pic>
        <p:sp>
          <p:nvSpPr>
            <p:cNvPr id="2054" name="Freeform 6"/>
            <p:cNvSpPr>
              <a:spLocks/>
            </p:cNvSpPr>
            <p:nvPr/>
          </p:nvSpPr>
          <p:spPr bwMode="auto">
            <a:xfrm>
              <a:off x="1431600" y="3706272"/>
              <a:ext cx="1248000" cy="2466260"/>
            </a:xfrm>
            <a:custGeom>
              <a:avLst/>
              <a:gdLst/>
              <a:ahLst/>
              <a:cxnLst>
                <a:cxn ang="0">
                  <a:pos x="512" y="0"/>
                </a:cxn>
                <a:cxn ang="0">
                  <a:pos x="752" y="624"/>
                </a:cxn>
                <a:cxn ang="0">
                  <a:pos x="32" y="1296"/>
                </a:cxn>
                <a:cxn ang="0">
                  <a:pos x="560" y="1776"/>
                </a:cxn>
              </a:cxnLst>
              <a:rect l="0" t="0" r="r" b="b"/>
              <a:pathLst>
                <a:path w="832" h="1776">
                  <a:moveTo>
                    <a:pt x="512" y="0"/>
                  </a:moveTo>
                  <a:cubicBezTo>
                    <a:pt x="672" y="204"/>
                    <a:pt x="832" y="408"/>
                    <a:pt x="752" y="624"/>
                  </a:cubicBezTo>
                  <a:cubicBezTo>
                    <a:pt x="672" y="840"/>
                    <a:pt x="64" y="1104"/>
                    <a:pt x="32" y="1296"/>
                  </a:cubicBezTo>
                  <a:cubicBezTo>
                    <a:pt x="0" y="1488"/>
                    <a:pt x="416" y="1704"/>
                    <a:pt x="560" y="1776"/>
                  </a:cubicBezTo>
                </a:path>
              </a:pathLst>
            </a:custGeom>
            <a:noFill/>
            <a:ln w="38100">
              <a:solidFill>
                <a:srgbClr val="000080"/>
              </a:solidFill>
              <a:round/>
              <a:headEnd/>
              <a:tailEnd/>
            </a:ln>
            <a:effectLst/>
          </p:spPr>
          <p:txBody>
            <a:bodyPr/>
            <a:lstStyle/>
            <a:p>
              <a:endParaRPr lang="en-US" dirty="0"/>
            </a:p>
          </p:txBody>
        </p:sp>
        <p:sp>
          <p:nvSpPr>
            <p:cNvPr id="2056" name="Freeform 8"/>
            <p:cNvSpPr>
              <a:spLocks/>
            </p:cNvSpPr>
            <p:nvPr/>
          </p:nvSpPr>
          <p:spPr bwMode="auto">
            <a:xfrm>
              <a:off x="1791600" y="3706272"/>
              <a:ext cx="1692000" cy="2332948"/>
            </a:xfrm>
            <a:custGeom>
              <a:avLst/>
              <a:gdLst/>
              <a:ahLst/>
              <a:cxnLst>
                <a:cxn ang="0">
                  <a:pos x="368" y="0"/>
                </a:cxn>
                <a:cxn ang="0">
                  <a:pos x="1088" y="624"/>
                </a:cxn>
                <a:cxn ang="0">
                  <a:pos x="128" y="1248"/>
                </a:cxn>
                <a:cxn ang="0">
                  <a:pos x="320" y="1680"/>
                </a:cxn>
              </a:cxnLst>
              <a:rect l="0" t="0" r="r" b="b"/>
              <a:pathLst>
                <a:path w="1128" h="1680">
                  <a:moveTo>
                    <a:pt x="368" y="0"/>
                  </a:moveTo>
                  <a:cubicBezTo>
                    <a:pt x="748" y="208"/>
                    <a:pt x="1128" y="416"/>
                    <a:pt x="1088" y="624"/>
                  </a:cubicBezTo>
                  <a:cubicBezTo>
                    <a:pt x="1048" y="832"/>
                    <a:pt x="256" y="1072"/>
                    <a:pt x="128" y="1248"/>
                  </a:cubicBezTo>
                  <a:cubicBezTo>
                    <a:pt x="0" y="1424"/>
                    <a:pt x="144" y="1624"/>
                    <a:pt x="320" y="1680"/>
                  </a:cubicBezTo>
                </a:path>
              </a:pathLst>
            </a:custGeom>
            <a:noFill/>
            <a:ln w="38100">
              <a:solidFill>
                <a:srgbClr val="000080"/>
              </a:solidFill>
              <a:round/>
              <a:headEnd/>
              <a:tailEnd/>
            </a:ln>
            <a:effectLst/>
          </p:spPr>
          <p:txBody>
            <a:bodyPr/>
            <a:lstStyle/>
            <a:p>
              <a:endParaRPr lang="en-US" dirty="0"/>
            </a:p>
          </p:txBody>
        </p:sp>
        <p:sp>
          <p:nvSpPr>
            <p:cNvPr id="2063" name="Freeform 15"/>
            <p:cNvSpPr>
              <a:spLocks/>
            </p:cNvSpPr>
            <p:nvPr/>
          </p:nvSpPr>
          <p:spPr bwMode="auto">
            <a:xfrm>
              <a:off x="4587600" y="3506305"/>
              <a:ext cx="1044000" cy="2399604"/>
            </a:xfrm>
            <a:custGeom>
              <a:avLst/>
              <a:gdLst/>
              <a:ahLst/>
              <a:cxnLst>
                <a:cxn ang="0">
                  <a:pos x="376" y="0"/>
                </a:cxn>
                <a:cxn ang="0">
                  <a:pos x="40" y="576"/>
                </a:cxn>
                <a:cxn ang="0">
                  <a:pos x="616" y="1344"/>
                </a:cxn>
                <a:cxn ang="0">
                  <a:pos x="520" y="1728"/>
                </a:cxn>
              </a:cxnLst>
              <a:rect l="0" t="0" r="r" b="b"/>
              <a:pathLst>
                <a:path w="696" h="1728">
                  <a:moveTo>
                    <a:pt x="376" y="0"/>
                  </a:moveTo>
                  <a:cubicBezTo>
                    <a:pt x="188" y="176"/>
                    <a:pt x="0" y="352"/>
                    <a:pt x="40" y="576"/>
                  </a:cubicBezTo>
                  <a:cubicBezTo>
                    <a:pt x="80" y="800"/>
                    <a:pt x="536" y="1152"/>
                    <a:pt x="616" y="1344"/>
                  </a:cubicBezTo>
                  <a:cubicBezTo>
                    <a:pt x="696" y="1536"/>
                    <a:pt x="512" y="1640"/>
                    <a:pt x="520" y="1728"/>
                  </a:cubicBezTo>
                </a:path>
              </a:pathLst>
            </a:custGeom>
            <a:noFill/>
            <a:ln w="50800">
              <a:solidFill>
                <a:srgbClr val="333333"/>
              </a:solidFill>
              <a:round/>
              <a:headEnd/>
              <a:tailEnd/>
            </a:ln>
            <a:effectLst/>
          </p:spPr>
          <p:txBody>
            <a:bodyPr/>
            <a:lstStyle/>
            <a:p>
              <a:endParaRPr lang="en-US" dirty="0"/>
            </a:p>
          </p:txBody>
        </p:sp>
        <p:sp>
          <p:nvSpPr>
            <p:cNvPr id="2064" name="Freeform 16"/>
            <p:cNvSpPr>
              <a:spLocks/>
            </p:cNvSpPr>
            <p:nvPr/>
          </p:nvSpPr>
          <p:spPr bwMode="auto">
            <a:xfrm>
              <a:off x="6447600" y="1839913"/>
              <a:ext cx="1644000" cy="4399274"/>
            </a:xfrm>
            <a:custGeom>
              <a:avLst/>
              <a:gdLst/>
              <a:ahLst/>
              <a:cxnLst>
                <a:cxn ang="0">
                  <a:pos x="0" y="368"/>
                </a:cxn>
                <a:cxn ang="0">
                  <a:pos x="576" y="272"/>
                </a:cxn>
                <a:cxn ang="0">
                  <a:pos x="192" y="2000"/>
                </a:cxn>
                <a:cxn ang="0">
                  <a:pos x="816" y="2576"/>
                </a:cxn>
                <a:cxn ang="0">
                  <a:pos x="720" y="3104"/>
                </a:cxn>
              </a:cxnLst>
              <a:rect l="0" t="0" r="r" b="b"/>
              <a:pathLst>
                <a:path w="904" h="3104">
                  <a:moveTo>
                    <a:pt x="0" y="368"/>
                  </a:moveTo>
                  <a:cubicBezTo>
                    <a:pt x="272" y="184"/>
                    <a:pt x="544" y="0"/>
                    <a:pt x="576" y="272"/>
                  </a:cubicBezTo>
                  <a:cubicBezTo>
                    <a:pt x="608" y="544"/>
                    <a:pt x="152" y="1616"/>
                    <a:pt x="192" y="2000"/>
                  </a:cubicBezTo>
                  <a:cubicBezTo>
                    <a:pt x="232" y="2384"/>
                    <a:pt x="728" y="2392"/>
                    <a:pt x="816" y="2576"/>
                  </a:cubicBezTo>
                  <a:cubicBezTo>
                    <a:pt x="904" y="2760"/>
                    <a:pt x="712" y="3016"/>
                    <a:pt x="720" y="3104"/>
                  </a:cubicBezTo>
                </a:path>
              </a:pathLst>
            </a:custGeom>
            <a:noFill/>
            <a:ln w="50800">
              <a:solidFill>
                <a:srgbClr val="333333"/>
              </a:solidFill>
              <a:round/>
              <a:headEnd/>
              <a:tailEnd/>
            </a:ln>
            <a:effectLst/>
          </p:spPr>
          <p:txBody>
            <a:bodyPr/>
            <a:lstStyle/>
            <a:p>
              <a:endParaRPr lang="en-US" dirty="0"/>
            </a:p>
          </p:txBody>
        </p:sp>
        <p:pic>
          <p:nvPicPr>
            <p:cNvPr id="18" name="Picture 6"/>
            <p:cNvPicPr>
              <a:picLocks noChangeAspect="1"/>
            </p:cNvPicPr>
            <p:nvPr/>
          </p:nvPicPr>
          <p:blipFill>
            <a:blip r:embed="rId4" cstate="print"/>
            <a:srcRect/>
            <a:stretch>
              <a:fillRect/>
            </a:stretch>
          </p:blipFill>
          <p:spPr bwMode="auto">
            <a:xfrm>
              <a:off x="2271600" y="5439319"/>
              <a:ext cx="1049422" cy="1190081"/>
            </a:xfrm>
            <a:prstGeom prst="rect">
              <a:avLst/>
            </a:prstGeom>
            <a:noFill/>
            <a:ln w="9525">
              <a:noFill/>
              <a:miter lim="800000"/>
              <a:headEnd/>
              <a:tailEnd/>
            </a:ln>
          </p:spPr>
        </p:pic>
      </p:grpSp>
      <p:sp>
        <p:nvSpPr>
          <p:cNvPr id="15" name="Slide Number Placeholder 14"/>
          <p:cNvSpPr>
            <a:spLocks noGrp="1"/>
          </p:cNvSpPr>
          <p:nvPr>
            <p:ph type="sldNum" sz="quarter" idx="12"/>
          </p:nvPr>
        </p:nvSpPr>
        <p:spPr/>
        <p:txBody>
          <a:bodyPr/>
          <a:lstStyle/>
          <a:p>
            <a:pPr>
              <a:defRPr/>
            </a:pPr>
            <a:fld id="{2B5CD0DD-2C34-45E0-AD33-5860BBC0AD74}" type="slidenum">
              <a:rPr lang="en-US" smtClean="0"/>
              <a:pPr>
                <a:defRPr/>
              </a:pPr>
              <a:t>2</a:t>
            </a:fld>
            <a:endParaRPr lang="en-US"/>
          </a:p>
        </p:txBody>
      </p:sp>
      <p:sp>
        <p:nvSpPr>
          <p:cNvPr id="16" name="TextBox 15"/>
          <p:cNvSpPr txBox="1"/>
          <p:nvPr/>
        </p:nvSpPr>
        <p:spPr>
          <a:xfrm>
            <a:off x="152400" y="949073"/>
            <a:ext cx="8586788" cy="1231106"/>
          </a:xfrm>
          <a:prstGeom prst="rect">
            <a:avLst/>
          </a:prstGeom>
          <a:noFill/>
        </p:spPr>
        <p:txBody>
          <a:bodyPr wrap="square" rtlCol="0">
            <a:spAutoFit/>
          </a:bodyPr>
          <a:lstStyle/>
          <a:p>
            <a:pPr algn="ctr"/>
            <a:endParaRPr lang="en-US" sz="800" b="1" dirty="0">
              <a:solidFill>
                <a:srgbClr val="FF0000"/>
              </a:solidFill>
              <a:latin typeface="Calibri" pitchFamily="34" charset="0"/>
              <a:cs typeface="Times New Roman" pitchFamily="18" charset="0"/>
            </a:endParaRPr>
          </a:p>
          <a:p>
            <a:pPr>
              <a:spcAft>
                <a:spcPts val="600"/>
              </a:spcAft>
            </a:pPr>
            <a:r>
              <a:rPr lang="en-US" sz="2200" b="1" dirty="0">
                <a:latin typeface="Calibri" pitchFamily="34" charset="0"/>
                <a:cs typeface="Times New Roman" pitchFamily="18" charset="0"/>
              </a:rPr>
              <a:t>Program your </a:t>
            </a:r>
            <a:r>
              <a:rPr lang="en-US" sz="2200" b="1" dirty="0" err="1">
                <a:latin typeface="Calibri" pitchFamily="34" charset="0"/>
                <a:cs typeface="Times New Roman" pitchFamily="18" charset="0"/>
              </a:rPr>
              <a:t>TaskBot</a:t>
            </a:r>
            <a:r>
              <a:rPr lang="en-US" sz="2200" b="1" dirty="0">
                <a:latin typeface="Calibri" pitchFamily="34" charset="0"/>
                <a:cs typeface="Times New Roman" pitchFamily="18" charset="0"/>
              </a:rPr>
              <a:t> with a touch sensor to mimic a person’s reaction when touching a hot object. Program it so that it withdraws quickly when the sensor touches something in front of it.</a:t>
            </a:r>
          </a:p>
        </p:txBody>
      </p:sp>
      <p:pic>
        <p:nvPicPr>
          <p:cNvPr id="3" name="Picture 2"/>
          <p:cNvPicPr>
            <a:picLocks noChangeAspect="1"/>
          </p:cNvPicPr>
          <p:nvPr/>
        </p:nvPicPr>
        <p:blipFill>
          <a:blip r:embed="rId5"/>
          <a:stretch>
            <a:fillRect/>
          </a:stretch>
        </p:blipFill>
        <p:spPr>
          <a:xfrm>
            <a:off x="5994864" y="5463516"/>
            <a:ext cx="1690741" cy="1268056"/>
          </a:xfrm>
          <a:prstGeom prst="rect">
            <a:avLst/>
          </a:prstGeom>
        </p:spPr>
      </p:pic>
      <p:pic>
        <p:nvPicPr>
          <p:cNvPr id="4" name="Picture 3"/>
          <p:cNvPicPr>
            <a:picLocks noChangeAspect="1"/>
          </p:cNvPicPr>
          <p:nvPr/>
        </p:nvPicPr>
        <p:blipFill>
          <a:blip r:embed="rId6"/>
          <a:stretch>
            <a:fillRect/>
          </a:stretch>
        </p:blipFill>
        <p:spPr>
          <a:xfrm>
            <a:off x="4156838" y="5243529"/>
            <a:ext cx="1125600" cy="1488043"/>
          </a:xfrm>
          <a:prstGeom prst="rect">
            <a:avLst/>
          </a:prstGeom>
        </p:spPr>
      </p:pic>
      <p:pic>
        <p:nvPicPr>
          <p:cNvPr id="5" name="Picture 4"/>
          <p:cNvPicPr>
            <a:picLocks noChangeAspect="1"/>
          </p:cNvPicPr>
          <p:nvPr/>
        </p:nvPicPr>
        <p:blipFill>
          <a:blip r:embed="rId7"/>
          <a:stretch>
            <a:fillRect/>
          </a:stretch>
        </p:blipFill>
        <p:spPr>
          <a:xfrm flipH="1">
            <a:off x="5165328" y="2418478"/>
            <a:ext cx="1655061" cy="145766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6E0C495-3676-4EAA-9952-76DC09B46252}" type="slidenum">
              <a:rPr lang="en-US" smtClean="0"/>
              <a:pPr/>
              <a:t>3</a:t>
            </a:fld>
            <a:endParaRPr lang="en-US"/>
          </a:p>
        </p:txBody>
      </p:sp>
      <p:sp>
        <p:nvSpPr>
          <p:cNvPr id="21508" name="TextBox 11"/>
          <p:cNvSpPr txBox="1">
            <a:spLocks noChangeArrowheads="1"/>
          </p:cNvSpPr>
          <p:nvPr/>
        </p:nvSpPr>
        <p:spPr bwMode="auto">
          <a:xfrm>
            <a:off x="457200" y="378619"/>
            <a:ext cx="8102600" cy="769441"/>
          </a:xfrm>
          <a:prstGeom prst="rect">
            <a:avLst/>
          </a:prstGeom>
          <a:noFill/>
          <a:ln w="9525">
            <a:noFill/>
            <a:miter lim="800000"/>
            <a:headEnd/>
            <a:tailEnd/>
          </a:ln>
        </p:spPr>
        <p:txBody>
          <a:bodyPr>
            <a:spAutoFit/>
          </a:bodyPr>
          <a:lstStyle/>
          <a:p>
            <a:pPr algn="ctr"/>
            <a:r>
              <a:rPr lang="en-US" sz="4400" b="1" dirty="0">
                <a:solidFill>
                  <a:srgbClr val="FF0000"/>
                </a:solidFill>
                <a:latin typeface="Calibri" pitchFamily="34" charset="0"/>
                <a:ea typeface="+mj-ea"/>
                <a:cs typeface="Times New Roman" pitchFamily="18" charset="0"/>
              </a:rPr>
              <a:t>Stimulus-to-Response Framework</a:t>
            </a:r>
          </a:p>
        </p:txBody>
      </p:sp>
      <p:sp>
        <p:nvSpPr>
          <p:cNvPr id="13" name="Text Box 20"/>
          <p:cNvSpPr txBox="1">
            <a:spLocks noChangeArrowheads="1"/>
          </p:cNvSpPr>
          <p:nvPr/>
        </p:nvSpPr>
        <p:spPr bwMode="auto">
          <a:xfrm>
            <a:off x="254000" y="1563678"/>
            <a:ext cx="8485188" cy="4624343"/>
          </a:xfrm>
          <a:prstGeom prst="rect">
            <a:avLst/>
          </a:prstGeom>
          <a:noFill/>
          <a:ln w="9525">
            <a:noFill/>
            <a:miter lim="800000"/>
            <a:headEnd/>
            <a:tailEnd/>
          </a:ln>
          <a:effectLst/>
        </p:spPr>
        <p:txBody>
          <a:bodyPr wrap="square">
            <a:spAutoFit/>
          </a:bodyPr>
          <a:lstStyle/>
          <a:p>
            <a:pPr algn="ctr">
              <a:spcBef>
                <a:spcPct val="50000"/>
              </a:spcBef>
              <a:defRPr/>
            </a:pPr>
            <a:r>
              <a:rPr lang="en-GB" sz="2400" b="1" dirty="0">
                <a:solidFill>
                  <a:srgbClr val="0070C0"/>
                </a:solidFill>
                <a:latin typeface="Calibri" pitchFamily="34" charset="0"/>
                <a:cs typeface="Times New Roman" pitchFamily="18" charset="0"/>
              </a:rPr>
              <a:t>stimulus  </a:t>
            </a:r>
            <a:r>
              <a:rPr lang="en-GB" sz="2400" b="1" dirty="0">
                <a:solidFill>
                  <a:srgbClr val="0070C0"/>
                </a:solidFill>
                <a:latin typeface="Calibri" pitchFamily="34" charset="0"/>
                <a:cs typeface="Times New Roman" pitchFamily="18" charset="0"/>
                <a:sym typeface="Wingdings" pitchFamily="2" charset="2"/>
              </a:rPr>
              <a:t></a:t>
            </a:r>
            <a:r>
              <a:rPr lang="en-GB" sz="2400" b="1" dirty="0">
                <a:solidFill>
                  <a:srgbClr val="0070C0"/>
                </a:solidFill>
                <a:latin typeface="Calibri" pitchFamily="34" charset="0"/>
                <a:cs typeface="Times New Roman" pitchFamily="18" charset="0"/>
              </a:rPr>
              <a:t>  sensor  </a:t>
            </a:r>
            <a:r>
              <a:rPr lang="en-GB" sz="2400" b="1" dirty="0">
                <a:solidFill>
                  <a:srgbClr val="0070C0"/>
                </a:solidFill>
                <a:latin typeface="Calibri" pitchFamily="34" charset="0"/>
                <a:cs typeface="Times New Roman" pitchFamily="18" charset="0"/>
                <a:sym typeface="Wingdings" pitchFamily="2" charset="2"/>
              </a:rPr>
              <a:t> </a:t>
            </a:r>
            <a:r>
              <a:rPr lang="en-GB" sz="2400" b="1" dirty="0">
                <a:solidFill>
                  <a:srgbClr val="0070C0"/>
                </a:solidFill>
                <a:latin typeface="Calibri" pitchFamily="34" charset="0"/>
                <a:cs typeface="Times New Roman" pitchFamily="18" charset="0"/>
              </a:rPr>
              <a:t>coordinator  </a:t>
            </a:r>
            <a:r>
              <a:rPr lang="en-GB" sz="2400" b="1" dirty="0">
                <a:solidFill>
                  <a:srgbClr val="0070C0"/>
                </a:solidFill>
                <a:latin typeface="Calibri" pitchFamily="34" charset="0"/>
                <a:cs typeface="Times New Roman" pitchFamily="18" charset="0"/>
                <a:sym typeface="Wingdings" pitchFamily="2" charset="2"/>
              </a:rPr>
              <a:t> </a:t>
            </a:r>
            <a:r>
              <a:rPr lang="en-GB" sz="2400" b="1" dirty="0">
                <a:solidFill>
                  <a:srgbClr val="0070C0"/>
                </a:solidFill>
                <a:latin typeface="Calibri" pitchFamily="34" charset="0"/>
                <a:cs typeface="Times New Roman" pitchFamily="18" charset="0"/>
              </a:rPr>
              <a:t> effector  </a:t>
            </a:r>
            <a:r>
              <a:rPr lang="en-GB" sz="2400" b="1" dirty="0">
                <a:solidFill>
                  <a:srgbClr val="0070C0"/>
                </a:solidFill>
                <a:latin typeface="Calibri" pitchFamily="34" charset="0"/>
                <a:cs typeface="Times New Roman" pitchFamily="18" charset="0"/>
                <a:sym typeface="Wingdings" pitchFamily="2" charset="2"/>
              </a:rPr>
              <a:t> </a:t>
            </a:r>
            <a:r>
              <a:rPr lang="en-GB" sz="2400" b="1" dirty="0">
                <a:solidFill>
                  <a:srgbClr val="0070C0"/>
                </a:solidFill>
                <a:latin typeface="Calibri" pitchFamily="34" charset="0"/>
                <a:cs typeface="Times New Roman" pitchFamily="18" charset="0"/>
              </a:rPr>
              <a:t> response</a:t>
            </a:r>
          </a:p>
          <a:p>
            <a:pPr algn="ctr">
              <a:spcBef>
                <a:spcPct val="50000"/>
              </a:spcBef>
              <a:defRPr/>
            </a:pPr>
            <a:r>
              <a:rPr lang="en-GB" sz="2100" b="1" dirty="0">
                <a:latin typeface="Calibri" pitchFamily="34" charset="0"/>
                <a:cs typeface="Times New Roman" pitchFamily="18" charset="0"/>
              </a:rPr>
              <a:t>touch  </a:t>
            </a:r>
            <a:r>
              <a:rPr lang="en-GB" sz="2100" b="1" dirty="0">
                <a:latin typeface="Calibri" pitchFamily="34" charset="0"/>
                <a:cs typeface="Times New Roman" pitchFamily="18" charset="0"/>
                <a:sym typeface="Wingdings" pitchFamily="2" charset="2"/>
              </a:rPr>
              <a:t></a:t>
            </a:r>
            <a:r>
              <a:rPr lang="en-GB" sz="2100" b="1" dirty="0">
                <a:latin typeface="Calibri" pitchFamily="34" charset="0"/>
                <a:cs typeface="Times New Roman" pitchFamily="18" charset="0"/>
              </a:rPr>
              <a:t>  pain receptor  </a:t>
            </a:r>
            <a:r>
              <a:rPr lang="en-GB" sz="2100" b="1" dirty="0">
                <a:latin typeface="Calibri" pitchFamily="34" charset="0"/>
                <a:cs typeface="Times New Roman" pitchFamily="18" charset="0"/>
                <a:sym typeface="Wingdings" pitchFamily="2" charset="2"/>
              </a:rPr>
              <a:t></a:t>
            </a:r>
            <a:r>
              <a:rPr lang="en-GB" sz="2100" b="1" dirty="0">
                <a:latin typeface="Calibri" pitchFamily="34" charset="0"/>
                <a:cs typeface="Times New Roman" pitchFamily="18" charset="0"/>
              </a:rPr>
              <a:t>  nervous system  </a:t>
            </a:r>
            <a:r>
              <a:rPr lang="en-GB" sz="2100" b="1" dirty="0">
                <a:latin typeface="Calibri" pitchFamily="34" charset="0"/>
                <a:cs typeface="Times New Roman" pitchFamily="18" charset="0"/>
                <a:sym typeface="Wingdings" pitchFamily="2" charset="2"/>
              </a:rPr>
              <a:t></a:t>
            </a:r>
            <a:r>
              <a:rPr lang="en-GB" sz="2100" b="1" dirty="0">
                <a:latin typeface="Calibri" pitchFamily="34" charset="0"/>
                <a:cs typeface="Times New Roman" pitchFamily="18" charset="0"/>
              </a:rPr>
              <a:t>  muscle  </a:t>
            </a:r>
            <a:r>
              <a:rPr lang="en-GB" sz="2100" b="1" dirty="0">
                <a:latin typeface="Calibri" pitchFamily="34" charset="0"/>
                <a:cs typeface="Times New Roman" pitchFamily="18" charset="0"/>
                <a:sym typeface="Wingdings" pitchFamily="2" charset="2"/>
              </a:rPr>
              <a:t></a:t>
            </a:r>
            <a:r>
              <a:rPr lang="en-GB" sz="2100" b="1" dirty="0">
                <a:latin typeface="Calibri" pitchFamily="34" charset="0"/>
                <a:cs typeface="Times New Roman" pitchFamily="18" charset="0"/>
              </a:rPr>
              <a:t>  movement</a:t>
            </a:r>
          </a:p>
          <a:p>
            <a:pPr>
              <a:spcBef>
                <a:spcPct val="50000"/>
              </a:spcBef>
              <a:defRPr/>
            </a:pPr>
            <a:r>
              <a:rPr lang="en-GB" sz="2000" b="1" i="1" dirty="0">
                <a:latin typeface="Calibri" pitchFamily="34" charset="0"/>
                <a:cs typeface="Times New Roman" pitchFamily="18" charset="0"/>
              </a:rPr>
              <a:t>Looking at the sequence of steps above, this is what happens when you touch something hot</a:t>
            </a:r>
            <a:r>
              <a:rPr lang="en-GB" sz="2000" b="1" dirty="0">
                <a:latin typeface="Calibri" pitchFamily="34" charset="0"/>
                <a:cs typeface="Times New Roman" pitchFamily="18" charset="0"/>
              </a:rPr>
              <a:t>:  The </a:t>
            </a:r>
            <a:r>
              <a:rPr lang="en-GB" sz="2000" b="1" dirty="0">
                <a:solidFill>
                  <a:srgbClr val="FF0000"/>
                </a:solidFill>
                <a:latin typeface="Calibri" pitchFamily="34" charset="0"/>
                <a:cs typeface="Times New Roman" pitchFamily="18" charset="0"/>
              </a:rPr>
              <a:t>stimulus</a:t>
            </a:r>
            <a:r>
              <a:rPr lang="en-GB" sz="2000" b="1" dirty="0">
                <a:latin typeface="Calibri" pitchFamily="34" charset="0"/>
                <a:cs typeface="Times New Roman" pitchFamily="18" charset="0"/>
              </a:rPr>
              <a:t> is touch, the </a:t>
            </a:r>
            <a:r>
              <a:rPr lang="en-GB" sz="2000" b="1" dirty="0">
                <a:solidFill>
                  <a:srgbClr val="FF0000"/>
                </a:solidFill>
                <a:latin typeface="Calibri" pitchFamily="34" charset="0"/>
                <a:cs typeface="Times New Roman" pitchFamily="18" charset="0"/>
              </a:rPr>
              <a:t>sensor </a:t>
            </a:r>
            <a:r>
              <a:rPr lang="en-GB" sz="2000" b="1" dirty="0">
                <a:latin typeface="Calibri" pitchFamily="34" charset="0"/>
                <a:cs typeface="Times New Roman" pitchFamily="18" charset="0"/>
              </a:rPr>
              <a:t>is the temperature/pain receptor on your finger that senses it and relays it to the nervous system (spinal cord and brain), which is the </a:t>
            </a:r>
            <a:r>
              <a:rPr lang="en-GB" sz="2000" b="1" dirty="0">
                <a:solidFill>
                  <a:srgbClr val="FF0000"/>
                </a:solidFill>
                <a:latin typeface="Calibri" pitchFamily="34" charset="0"/>
                <a:cs typeface="Times New Roman" pitchFamily="18" charset="0"/>
              </a:rPr>
              <a:t>coordinator</a:t>
            </a:r>
            <a:r>
              <a:rPr lang="en-GB" sz="2000" b="1" dirty="0">
                <a:latin typeface="Calibri" pitchFamily="34" charset="0"/>
                <a:cs typeface="Times New Roman" pitchFamily="18" charset="0"/>
              </a:rPr>
              <a:t>. The coordinator makes the decision of how to react, and then commands the hand muscles (acting as the </a:t>
            </a:r>
            <a:r>
              <a:rPr lang="en-GB" sz="2000" b="1" dirty="0">
                <a:solidFill>
                  <a:srgbClr val="FF0000"/>
                </a:solidFill>
                <a:latin typeface="Calibri" pitchFamily="34" charset="0"/>
                <a:cs typeface="Times New Roman" pitchFamily="18" charset="0"/>
              </a:rPr>
              <a:t>effector</a:t>
            </a:r>
            <a:r>
              <a:rPr lang="en-GB" sz="2000" b="1" dirty="0">
                <a:latin typeface="Calibri" pitchFamily="34" charset="0"/>
                <a:cs typeface="Times New Roman" pitchFamily="18" charset="0"/>
              </a:rPr>
              <a:t>) to jerk back quickly.  </a:t>
            </a:r>
          </a:p>
          <a:p>
            <a:pPr>
              <a:spcBef>
                <a:spcPts val="600"/>
              </a:spcBef>
              <a:spcAft>
                <a:spcPts val="600"/>
              </a:spcAft>
              <a:defRPr/>
            </a:pPr>
            <a:r>
              <a:rPr lang="en-GB" sz="2000" b="1" dirty="0">
                <a:latin typeface="Calibri" pitchFamily="34" charset="0"/>
                <a:cs typeface="Times New Roman" pitchFamily="18" charset="0"/>
              </a:rPr>
              <a:t>The framework takes us from stimulus</a:t>
            </a:r>
            <a:r>
              <a:rPr lang="en-GB" sz="2000" b="1" dirty="0">
                <a:solidFill>
                  <a:srgbClr val="FF0000"/>
                </a:solidFill>
                <a:latin typeface="Calibri" pitchFamily="34" charset="0"/>
                <a:cs typeface="Times New Roman" pitchFamily="18" charset="0"/>
              </a:rPr>
              <a:t> </a:t>
            </a:r>
            <a:r>
              <a:rPr lang="en-GB" sz="2000" b="1" dirty="0">
                <a:latin typeface="Calibri" pitchFamily="34" charset="0"/>
                <a:cs typeface="Times New Roman" pitchFamily="18" charset="0"/>
              </a:rPr>
              <a:t>(touch) to response (hand movement)</a:t>
            </a:r>
          </a:p>
          <a:p>
            <a:pPr>
              <a:spcBef>
                <a:spcPts val="1800"/>
              </a:spcBef>
              <a:defRPr/>
            </a:pPr>
            <a:endParaRPr lang="en-GB" sz="2400" b="1" dirty="0">
              <a:latin typeface="Calibri" pitchFamily="34" charset="0"/>
              <a:cs typeface="Times New Roman" pitchFamily="18" charset="0"/>
            </a:endParaRPr>
          </a:p>
          <a:p>
            <a:pPr>
              <a:spcBef>
                <a:spcPts val="0"/>
              </a:spcBef>
              <a:defRPr/>
            </a:pPr>
            <a:r>
              <a:rPr lang="en-GB" sz="2000" b="1" dirty="0">
                <a:solidFill>
                  <a:srgbClr val="0070C0"/>
                </a:solidFill>
                <a:latin typeface="Calibri" pitchFamily="34" charset="0"/>
                <a:cs typeface="Times New Roman" pitchFamily="18" charset="0"/>
              </a:rPr>
              <a:t>Sketch out how the stimulus-to-response sequence might be implemented</a:t>
            </a:r>
            <a:br>
              <a:rPr lang="en-GB" sz="2000" b="1" dirty="0">
                <a:solidFill>
                  <a:srgbClr val="0070C0"/>
                </a:solidFill>
                <a:latin typeface="Calibri" pitchFamily="34" charset="0"/>
                <a:cs typeface="Times New Roman" pitchFamily="18" charset="0"/>
              </a:rPr>
            </a:br>
            <a:r>
              <a:rPr lang="en-GB" sz="2000" b="1" dirty="0">
                <a:solidFill>
                  <a:srgbClr val="0070C0"/>
                </a:solidFill>
                <a:latin typeface="Calibri" pitchFamily="34" charset="0"/>
                <a:cs typeface="Times New Roman" pitchFamily="18" charset="0"/>
              </a:rPr>
              <a:t>in a robot. Identify all the components as in the example listed above.</a:t>
            </a:r>
          </a:p>
        </p:txBody>
      </p:sp>
    </p:spTree>
    <p:extLst>
      <p:ext uri="{BB962C8B-B14F-4D97-AF65-F5344CB8AC3E}">
        <p14:creationId xmlns:p14="http://schemas.microsoft.com/office/powerpoint/2010/main" val="4082693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1"/>
          <p:cNvSpPr>
            <a:spLocks noChangeArrowheads="1"/>
          </p:cNvSpPr>
          <p:nvPr/>
        </p:nvSpPr>
        <p:spPr bwMode="auto">
          <a:xfrm>
            <a:off x="265111" y="1304842"/>
            <a:ext cx="8269287" cy="4949908"/>
          </a:xfrm>
          <a:prstGeom prst="rect">
            <a:avLst/>
          </a:prstGeom>
          <a:noFill/>
          <a:ln w="9525">
            <a:noFill/>
            <a:miter lim="800000"/>
            <a:headEnd/>
            <a:tailEnd/>
          </a:ln>
        </p:spPr>
        <p:txBody>
          <a:bodyPr wrap="square" anchor="ctr">
            <a:noAutofit/>
          </a:bodyPr>
          <a:lstStyle/>
          <a:p>
            <a:pPr algn="ctr" eaLnBrk="0" hangingPunct="0"/>
            <a:r>
              <a:rPr lang="en-US" sz="1400" b="1" dirty="0">
                <a:latin typeface="Calibri" pitchFamily="34" charset="0"/>
              </a:rPr>
              <a:t>[maximum 40 points]</a:t>
            </a:r>
            <a:endParaRPr lang="en-US" sz="1200" dirty="0">
              <a:latin typeface="Calibri" pitchFamily="34" charset="0"/>
            </a:endParaRPr>
          </a:p>
          <a:p>
            <a:pPr eaLnBrk="0" hangingPunct="0"/>
            <a:endParaRPr lang="en-US" sz="2400" dirty="0">
              <a:latin typeface="Calibri" pitchFamily="34" charset="0"/>
            </a:endParaRPr>
          </a:p>
          <a:p>
            <a:pPr marL="457200" indent="-457200" eaLnBrk="0" hangingPunct="0">
              <a:buFont typeface="+mj-lt"/>
              <a:buAutoNum type="arabicPeriod"/>
            </a:pPr>
            <a:r>
              <a:rPr lang="en-US" sz="2400" b="1" dirty="0">
                <a:latin typeface="Calibri" pitchFamily="34" charset="0"/>
              </a:rPr>
              <a:t>The touch sensor was correctly assembled on the robot (using instructions) </a:t>
            </a:r>
            <a:r>
              <a:rPr lang="en-US" b="1" dirty="0">
                <a:solidFill>
                  <a:srgbClr val="0070C0"/>
                </a:solidFill>
                <a:latin typeface="Calibri" pitchFamily="34" charset="0"/>
              </a:rPr>
              <a:t>[max 5 points]</a:t>
            </a:r>
          </a:p>
          <a:p>
            <a:pPr marL="457200" indent="-457200" eaLnBrk="0" hangingPunct="0">
              <a:buFont typeface="+mj-lt"/>
              <a:buAutoNum type="arabicPeriod"/>
            </a:pPr>
            <a:endParaRPr lang="en-US" b="1" dirty="0">
              <a:latin typeface="Calibri" pitchFamily="34" charset="0"/>
            </a:endParaRPr>
          </a:p>
          <a:p>
            <a:pPr marL="457200" indent="-457200" eaLnBrk="0" hangingPunct="0">
              <a:buFont typeface="+mj-lt"/>
              <a:buAutoNum type="arabicPeriod"/>
            </a:pPr>
            <a:r>
              <a:rPr lang="en-US" sz="2400" b="1" dirty="0">
                <a:latin typeface="Calibri" pitchFamily="34" charset="0"/>
              </a:rPr>
              <a:t>The computer program makes the robot move forward</a:t>
            </a:r>
            <a:br>
              <a:rPr lang="en-US" sz="2400" b="1" dirty="0">
                <a:latin typeface="Calibri" pitchFamily="34" charset="0"/>
              </a:rPr>
            </a:br>
            <a:r>
              <a:rPr lang="en-US" b="1" dirty="0">
                <a:solidFill>
                  <a:srgbClr val="0070C0"/>
                </a:solidFill>
                <a:latin typeface="Calibri" pitchFamily="34" charset="0"/>
              </a:rPr>
              <a:t>[max 15 points]</a:t>
            </a:r>
            <a:endParaRPr lang="en-US" b="1" dirty="0">
              <a:solidFill>
                <a:srgbClr val="0070C0"/>
              </a:solidFill>
              <a:latin typeface="Calibri" pitchFamily="34" charset="0"/>
              <a:cs typeface="Times New Roman" charset="0"/>
            </a:endParaRPr>
          </a:p>
          <a:p>
            <a:pPr marL="457200" indent="-457200" eaLnBrk="0" hangingPunct="0">
              <a:buFont typeface="+mj-lt"/>
              <a:buAutoNum type="arabicPeriod"/>
            </a:pPr>
            <a:endParaRPr lang="en-US" sz="2400" b="1" dirty="0">
              <a:latin typeface="Calibri" pitchFamily="34" charset="0"/>
            </a:endParaRPr>
          </a:p>
          <a:p>
            <a:pPr marL="457200" indent="-457200" eaLnBrk="0" hangingPunct="0">
              <a:buFont typeface="+mj-lt"/>
              <a:buAutoNum type="arabicPeriod"/>
            </a:pPr>
            <a:r>
              <a:rPr lang="en-US" sz="2400" b="1" dirty="0">
                <a:latin typeface="Calibri" pitchFamily="34" charset="0"/>
              </a:rPr>
              <a:t>The touch sensor worked as planned, that is, it made the robot move back quickly upon being activated by an obstacle (for example, wall in front) </a:t>
            </a:r>
            <a:r>
              <a:rPr lang="en-US" b="1" dirty="0">
                <a:solidFill>
                  <a:srgbClr val="0070C0"/>
                </a:solidFill>
                <a:latin typeface="Calibri" pitchFamily="34" charset="0"/>
              </a:rPr>
              <a:t>[max 20 points]</a:t>
            </a:r>
            <a:endParaRPr lang="en-US" b="1" dirty="0">
              <a:solidFill>
                <a:srgbClr val="0070C0"/>
              </a:solidFill>
              <a:latin typeface="Calibri" pitchFamily="34" charset="0"/>
              <a:cs typeface="Times New Roman" charset="0"/>
            </a:endParaRPr>
          </a:p>
        </p:txBody>
      </p:sp>
      <p:sp>
        <p:nvSpPr>
          <p:cNvPr id="3" name="Slide Number Placeholder 2"/>
          <p:cNvSpPr>
            <a:spLocks noGrp="1"/>
          </p:cNvSpPr>
          <p:nvPr>
            <p:ph type="sldNum" sz="quarter" idx="12"/>
          </p:nvPr>
        </p:nvSpPr>
        <p:spPr/>
        <p:txBody>
          <a:bodyPr/>
          <a:lstStyle/>
          <a:p>
            <a:pPr>
              <a:defRPr/>
            </a:pPr>
            <a:fld id="{2B5CD0DD-2C34-45E0-AD33-5860BBC0AD74}" type="slidenum">
              <a:rPr lang="en-US" smtClean="0"/>
              <a:pPr>
                <a:defRPr/>
              </a:pPr>
              <a:t>4</a:t>
            </a:fld>
            <a:endParaRPr lang="en-US"/>
          </a:p>
        </p:txBody>
      </p:sp>
      <p:sp>
        <p:nvSpPr>
          <p:cNvPr id="4" name="TextBox 3"/>
          <p:cNvSpPr txBox="1"/>
          <p:nvPr/>
        </p:nvSpPr>
        <p:spPr>
          <a:xfrm>
            <a:off x="265111" y="412290"/>
            <a:ext cx="8726489" cy="892552"/>
          </a:xfrm>
          <a:prstGeom prst="rect">
            <a:avLst/>
          </a:prstGeom>
          <a:noFill/>
        </p:spPr>
        <p:txBody>
          <a:bodyPr wrap="square" rtlCol="0">
            <a:spAutoFit/>
          </a:bodyPr>
          <a:lstStyle/>
          <a:p>
            <a:pPr algn="ctr"/>
            <a:endParaRPr lang="en-US" sz="800" b="1" dirty="0">
              <a:solidFill>
                <a:srgbClr val="FF0000"/>
              </a:solidFill>
              <a:latin typeface="Calibri" pitchFamily="34" charset="0"/>
              <a:cs typeface="Times New Roman" pitchFamily="18" charset="0"/>
            </a:endParaRPr>
          </a:p>
          <a:p>
            <a:pPr algn="ctr"/>
            <a:r>
              <a:rPr lang="en-US" sz="4400" b="1" dirty="0">
                <a:solidFill>
                  <a:srgbClr val="FF0000"/>
                </a:solidFill>
                <a:latin typeface="Calibri" pitchFamily="34" charset="0"/>
                <a:cs typeface="Times New Roman" pitchFamily="18" charset="0"/>
              </a:rPr>
              <a:t>Activity Assessment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2B5CD0DD-2C34-45E0-AD33-5860BBC0AD74}" type="slidenum">
              <a:rPr lang="en-US" smtClean="0"/>
              <a:pPr>
                <a:defRPr/>
              </a:pPr>
              <a:t>5</a:t>
            </a:fld>
            <a:endParaRPr lang="en-US"/>
          </a:p>
        </p:txBody>
      </p:sp>
      <p:sp>
        <p:nvSpPr>
          <p:cNvPr id="5" name="TextBox 4"/>
          <p:cNvSpPr txBox="1"/>
          <p:nvPr/>
        </p:nvSpPr>
        <p:spPr>
          <a:xfrm>
            <a:off x="0" y="18713"/>
            <a:ext cx="8991600" cy="892552"/>
          </a:xfrm>
          <a:prstGeom prst="rect">
            <a:avLst/>
          </a:prstGeom>
          <a:noFill/>
        </p:spPr>
        <p:txBody>
          <a:bodyPr wrap="square" rtlCol="0">
            <a:spAutoFit/>
          </a:bodyPr>
          <a:lstStyle/>
          <a:p>
            <a:pPr algn="ctr"/>
            <a:endParaRPr lang="en-US" sz="800" b="1" dirty="0">
              <a:solidFill>
                <a:srgbClr val="FF0000"/>
              </a:solidFill>
              <a:latin typeface="Calibri" pitchFamily="34" charset="0"/>
              <a:cs typeface="Times New Roman" pitchFamily="18" charset="0"/>
            </a:endParaRPr>
          </a:p>
          <a:p>
            <a:pPr algn="ctr"/>
            <a:r>
              <a:rPr lang="en-US" sz="4400" b="1" dirty="0">
                <a:solidFill>
                  <a:srgbClr val="FF0000"/>
                </a:solidFill>
                <a:latin typeface="Calibri" pitchFamily="34" charset="0"/>
                <a:cs typeface="Times New Roman" pitchFamily="18" charset="0"/>
              </a:rPr>
              <a:t>Solution</a:t>
            </a:r>
          </a:p>
        </p:txBody>
      </p:sp>
      <p:sp>
        <p:nvSpPr>
          <p:cNvPr id="6" name="TextBox 5"/>
          <p:cNvSpPr txBox="1"/>
          <p:nvPr/>
        </p:nvSpPr>
        <p:spPr>
          <a:xfrm>
            <a:off x="0" y="762000"/>
            <a:ext cx="8991600" cy="707886"/>
          </a:xfrm>
          <a:prstGeom prst="rect">
            <a:avLst/>
          </a:prstGeom>
          <a:noFill/>
        </p:spPr>
        <p:txBody>
          <a:bodyPr wrap="square" rtlCol="0">
            <a:spAutoFit/>
          </a:bodyPr>
          <a:lstStyle/>
          <a:p>
            <a:pPr algn="ctr"/>
            <a:endParaRPr lang="en-US" sz="800" b="1" dirty="0">
              <a:solidFill>
                <a:srgbClr val="FF0000"/>
              </a:solidFill>
              <a:latin typeface="Calibri" pitchFamily="34" charset="0"/>
              <a:cs typeface="Times New Roman" pitchFamily="18" charset="0"/>
            </a:endParaRPr>
          </a:p>
          <a:p>
            <a:pPr algn="ctr"/>
            <a:r>
              <a:rPr lang="en-US" sz="3200" b="1" dirty="0">
                <a:solidFill>
                  <a:srgbClr val="0070C0"/>
                </a:solidFill>
                <a:latin typeface="Calibri" pitchFamily="34" charset="0"/>
                <a:cs typeface="Times New Roman" pitchFamily="18" charset="0"/>
              </a:rPr>
              <a:t>Using LEGO EV3 robot to mimic a reflex</a:t>
            </a:r>
          </a:p>
        </p:txBody>
      </p:sp>
      <p:sp>
        <p:nvSpPr>
          <p:cNvPr id="7" name="TextBox 6"/>
          <p:cNvSpPr txBox="1"/>
          <p:nvPr/>
        </p:nvSpPr>
        <p:spPr>
          <a:xfrm>
            <a:off x="228600" y="1241286"/>
            <a:ext cx="8420740" cy="587514"/>
          </a:xfrm>
          <a:prstGeom prst="rect">
            <a:avLst/>
          </a:prstGeom>
          <a:noFill/>
        </p:spPr>
        <p:txBody>
          <a:bodyPr wrap="square" rtlCol="0">
            <a:noAutofit/>
          </a:bodyPr>
          <a:lstStyle/>
          <a:p>
            <a:pPr algn="ctr"/>
            <a:endParaRPr lang="en-US" sz="800" b="1" dirty="0">
              <a:solidFill>
                <a:srgbClr val="FF0000"/>
              </a:solidFill>
              <a:latin typeface="Calibri" pitchFamily="34" charset="0"/>
              <a:cs typeface="Times New Roman" pitchFamily="18" charset="0"/>
            </a:endParaRPr>
          </a:p>
          <a:p>
            <a:pPr algn="ctr">
              <a:spcAft>
                <a:spcPts val="600"/>
              </a:spcAft>
            </a:pPr>
            <a:r>
              <a:rPr lang="en-US" sz="2000" b="1" dirty="0">
                <a:solidFill>
                  <a:srgbClr val="0070C0"/>
                </a:solidFill>
                <a:latin typeface="Calibri" pitchFamily="34" charset="0"/>
                <a:cs typeface="Times New Roman" pitchFamily="18" charset="0"/>
              </a:rPr>
              <a:t>Go straight, slowly. If the touch sensor is activated, move back and “run”!</a:t>
            </a:r>
          </a:p>
        </p:txBody>
      </p:sp>
      <p:sp>
        <p:nvSpPr>
          <p:cNvPr id="8" name="TextBox 7"/>
          <p:cNvSpPr txBox="1"/>
          <p:nvPr/>
        </p:nvSpPr>
        <p:spPr>
          <a:xfrm>
            <a:off x="228600" y="1828799"/>
            <a:ext cx="8510588" cy="1219201"/>
          </a:xfrm>
          <a:prstGeom prst="rect">
            <a:avLst/>
          </a:prstGeom>
          <a:noFill/>
        </p:spPr>
        <p:txBody>
          <a:bodyPr wrap="square" rtlCol="0">
            <a:noAutofit/>
          </a:bodyPr>
          <a:lstStyle/>
          <a:p>
            <a:pPr>
              <a:spcAft>
                <a:spcPts val="600"/>
              </a:spcAft>
            </a:pPr>
            <a:r>
              <a:rPr lang="en-US" sz="1600" b="1" dirty="0">
                <a:latin typeface="Calibri" pitchFamily="34" charset="0"/>
                <a:cs typeface="Times New Roman" pitchFamily="18" charset="0"/>
              </a:rPr>
              <a:t>Description: This program is for an EV3 robot with an attached touch sensor. The program causes the robot to move forward until the touch sensor is activated. Once this occurs, the robot runs backwards towards the right, immediately, to simulate a reflex-type reaction. In this solution, it is set to continuously do this until the program is stopped.</a:t>
            </a:r>
          </a:p>
        </p:txBody>
      </p:sp>
      <p:pic>
        <p:nvPicPr>
          <p:cNvPr id="2" name="Picture 1"/>
          <p:cNvPicPr>
            <a:picLocks noChangeAspect="1"/>
          </p:cNvPicPr>
          <p:nvPr/>
        </p:nvPicPr>
        <p:blipFill>
          <a:blip r:embed="rId3"/>
          <a:stretch>
            <a:fillRect/>
          </a:stretch>
        </p:blipFill>
        <p:spPr>
          <a:xfrm>
            <a:off x="685800" y="3048000"/>
            <a:ext cx="6896100" cy="24193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B5CD0DD-2C34-45E0-AD33-5860BBC0AD74}" type="slidenum">
              <a:rPr lang="en-US" smtClean="0"/>
              <a:pPr>
                <a:defRPr/>
              </a:pPr>
              <a:t>6</a:t>
            </a:fld>
            <a:endParaRPr lang="en-US"/>
          </a:p>
        </p:txBody>
      </p:sp>
      <p:sp>
        <p:nvSpPr>
          <p:cNvPr id="4" name="TextBox 3"/>
          <p:cNvSpPr txBox="1"/>
          <p:nvPr/>
        </p:nvSpPr>
        <p:spPr>
          <a:xfrm>
            <a:off x="0" y="18713"/>
            <a:ext cx="8991600" cy="892552"/>
          </a:xfrm>
          <a:prstGeom prst="rect">
            <a:avLst/>
          </a:prstGeom>
          <a:noFill/>
        </p:spPr>
        <p:txBody>
          <a:bodyPr wrap="square" rtlCol="0">
            <a:spAutoFit/>
          </a:bodyPr>
          <a:lstStyle/>
          <a:p>
            <a:pPr algn="ctr"/>
            <a:endParaRPr lang="en-US" sz="800" b="1" dirty="0">
              <a:solidFill>
                <a:srgbClr val="FF0000"/>
              </a:solidFill>
              <a:latin typeface="Calibri" pitchFamily="34" charset="0"/>
              <a:cs typeface="Times New Roman" pitchFamily="18" charset="0"/>
            </a:endParaRPr>
          </a:p>
          <a:p>
            <a:pPr algn="ctr"/>
            <a:r>
              <a:rPr lang="en-US" sz="4400" b="1" dirty="0">
                <a:solidFill>
                  <a:srgbClr val="FF0000"/>
                </a:solidFill>
                <a:latin typeface="Calibri" pitchFamily="34" charset="0"/>
                <a:cs typeface="Times New Roman" pitchFamily="18" charset="0"/>
              </a:rPr>
              <a:t>Solution </a:t>
            </a:r>
            <a:r>
              <a:rPr lang="en-US" sz="3200" b="1" dirty="0">
                <a:solidFill>
                  <a:srgbClr val="FF0000"/>
                </a:solidFill>
                <a:latin typeface="Calibri" pitchFamily="34" charset="0"/>
                <a:cs typeface="Times New Roman" pitchFamily="18" charset="0"/>
              </a:rPr>
              <a:t>(continued)</a:t>
            </a:r>
            <a:endParaRPr lang="en-US" sz="4400" b="1" dirty="0">
              <a:solidFill>
                <a:srgbClr val="FF0000"/>
              </a:solidFill>
              <a:latin typeface="Calibri" pitchFamily="34" charset="0"/>
              <a:cs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557955994"/>
              </p:ext>
            </p:extLst>
          </p:nvPr>
        </p:nvGraphicFramePr>
        <p:xfrm>
          <a:off x="457200" y="990600"/>
          <a:ext cx="8077200" cy="3609975"/>
        </p:xfrm>
        <a:graphic>
          <a:graphicData uri="http://schemas.openxmlformats.org/presentationml/2006/ole">
            <mc:AlternateContent xmlns:mc="http://schemas.openxmlformats.org/markup-compatibility/2006">
              <mc:Choice xmlns:v="urn:schemas-microsoft-com:vml" Requires="v">
                <p:oleObj spid="_x0000_s1028" r:id="rId3" imgW="10692000" imgH="4774320" progId="">
                  <p:embed/>
                </p:oleObj>
              </mc:Choice>
              <mc:Fallback>
                <p:oleObj r:id="rId3" imgW="10692000" imgH="4774320" progId="">
                  <p:embed/>
                  <p:pic>
                    <p:nvPicPr>
                      <p:cNvPr id="0" name=""/>
                      <p:cNvPicPr/>
                      <p:nvPr/>
                    </p:nvPicPr>
                    <p:blipFill>
                      <a:blip r:embed="rId4"/>
                      <a:stretch>
                        <a:fillRect/>
                      </a:stretch>
                    </p:blipFill>
                    <p:spPr>
                      <a:xfrm>
                        <a:off x="457200" y="990600"/>
                        <a:ext cx="8077200" cy="3609975"/>
                      </a:xfrm>
                      <a:prstGeom prst="rect">
                        <a:avLst/>
                      </a:prstGeom>
                    </p:spPr>
                  </p:pic>
                </p:oleObj>
              </mc:Fallback>
            </mc:AlternateContent>
          </a:graphicData>
        </a:graphic>
      </p:graphicFrame>
    </p:spTree>
    <p:extLst>
      <p:ext uri="{BB962C8B-B14F-4D97-AF65-F5344CB8AC3E}">
        <p14:creationId xmlns:p14="http://schemas.microsoft.com/office/powerpoint/2010/main" val="2891581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2B5CD0DD-2C34-45E0-AD33-5860BBC0AD74}" type="slidenum">
              <a:rPr lang="en-US" smtClean="0"/>
              <a:pPr>
                <a:defRPr/>
              </a:pPr>
              <a:t>7</a:t>
            </a:fld>
            <a:endParaRPr lang="en-US"/>
          </a:p>
        </p:txBody>
      </p:sp>
      <p:sp>
        <p:nvSpPr>
          <p:cNvPr id="4" name="TextBox 3"/>
          <p:cNvSpPr txBox="1"/>
          <p:nvPr/>
        </p:nvSpPr>
        <p:spPr>
          <a:xfrm>
            <a:off x="0" y="18713"/>
            <a:ext cx="8991600" cy="892552"/>
          </a:xfrm>
          <a:prstGeom prst="rect">
            <a:avLst/>
          </a:prstGeom>
          <a:noFill/>
        </p:spPr>
        <p:txBody>
          <a:bodyPr wrap="square" rtlCol="0">
            <a:spAutoFit/>
          </a:bodyPr>
          <a:lstStyle/>
          <a:p>
            <a:pPr algn="ctr"/>
            <a:endParaRPr lang="en-US" sz="800" b="1" dirty="0">
              <a:solidFill>
                <a:srgbClr val="FF0000"/>
              </a:solidFill>
              <a:latin typeface="Calibri" pitchFamily="34" charset="0"/>
              <a:cs typeface="Times New Roman" pitchFamily="18" charset="0"/>
            </a:endParaRPr>
          </a:p>
          <a:p>
            <a:pPr algn="ctr"/>
            <a:r>
              <a:rPr lang="en-US" sz="4400" b="1" dirty="0">
                <a:solidFill>
                  <a:srgbClr val="FF0000"/>
                </a:solidFill>
                <a:latin typeface="Calibri" pitchFamily="34" charset="0"/>
                <a:cs typeface="Times New Roman" pitchFamily="18" charset="0"/>
              </a:rPr>
              <a:t>Solution </a:t>
            </a:r>
            <a:r>
              <a:rPr lang="en-US" sz="3200" b="1" dirty="0">
                <a:solidFill>
                  <a:srgbClr val="FF0000"/>
                </a:solidFill>
                <a:latin typeface="Calibri" pitchFamily="34" charset="0"/>
                <a:cs typeface="Times New Roman" pitchFamily="18" charset="0"/>
              </a:rPr>
              <a:t>(continued)</a:t>
            </a:r>
            <a:endParaRPr lang="en-US" sz="4400" b="1" dirty="0">
              <a:solidFill>
                <a:srgbClr val="FF0000"/>
              </a:solidFill>
              <a:latin typeface="Calibri" pitchFamily="34" charset="0"/>
              <a:cs typeface="Times New Roman"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16141151"/>
              </p:ext>
            </p:extLst>
          </p:nvPr>
        </p:nvGraphicFramePr>
        <p:xfrm>
          <a:off x="585788" y="1143000"/>
          <a:ext cx="7972425" cy="2847975"/>
        </p:xfrm>
        <a:graphic>
          <a:graphicData uri="http://schemas.openxmlformats.org/presentationml/2006/ole">
            <mc:AlternateContent xmlns:mc="http://schemas.openxmlformats.org/markup-compatibility/2006">
              <mc:Choice xmlns:v="urn:schemas-microsoft-com:vml" Requires="v">
                <p:oleObj spid="_x0000_s2052" r:id="rId4" imgW="10552320" imgH="3771360" progId="">
                  <p:embed/>
                </p:oleObj>
              </mc:Choice>
              <mc:Fallback>
                <p:oleObj r:id="rId4" imgW="10552320" imgH="3771360" progId="">
                  <p:embed/>
                  <p:pic>
                    <p:nvPicPr>
                      <p:cNvPr id="0" name=""/>
                      <p:cNvPicPr/>
                      <p:nvPr/>
                    </p:nvPicPr>
                    <p:blipFill>
                      <a:blip r:embed="rId5"/>
                      <a:stretch>
                        <a:fillRect/>
                      </a:stretch>
                    </p:blipFill>
                    <p:spPr>
                      <a:xfrm>
                        <a:off x="585788" y="1143000"/>
                        <a:ext cx="7972425" cy="2847975"/>
                      </a:xfrm>
                      <a:prstGeom prst="rect">
                        <a:avLst/>
                      </a:prstGeom>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2B5CD0DD-2C34-45E0-AD33-5860BBC0AD74}" type="slidenum">
              <a:rPr lang="en-US" smtClean="0"/>
              <a:pPr>
                <a:defRPr/>
              </a:pPr>
              <a:t>8</a:t>
            </a:fld>
            <a:endParaRPr lang="en-US"/>
          </a:p>
        </p:txBody>
      </p:sp>
      <p:sp>
        <p:nvSpPr>
          <p:cNvPr id="4" name="TextBox 3"/>
          <p:cNvSpPr txBox="1"/>
          <p:nvPr/>
        </p:nvSpPr>
        <p:spPr>
          <a:xfrm>
            <a:off x="0" y="18713"/>
            <a:ext cx="8991600" cy="892552"/>
          </a:xfrm>
          <a:prstGeom prst="rect">
            <a:avLst/>
          </a:prstGeom>
          <a:noFill/>
        </p:spPr>
        <p:txBody>
          <a:bodyPr wrap="square" rtlCol="0">
            <a:spAutoFit/>
          </a:bodyPr>
          <a:lstStyle/>
          <a:p>
            <a:pPr algn="ctr"/>
            <a:endParaRPr lang="en-US" sz="800" b="1" dirty="0">
              <a:solidFill>
                <a:srgbClr val="FF0000"/>
              </a:solidFill>
              <a:latin typeface="Calibri" pitchFamily="34" charset="0"/>
              <a:cs typeface="Times New Roman" pitchFamily="18" charset="0"/>
            </a:endParaRPr>
          </a:p>
          <a:p>
            <a:pPr algn="ctr"/>
            <a:r>
              <a:rPr lang="en-US" sz="4400" b="1" dirty="0">
                <a:solidFill>
                  <a:srgbClr val="FF0000"/>
                </a:solidFill>
                <a:latin typeface="Calibri" pitchFamily="34" charset="0"/>
                <a:cs typeface="Times New Roman" pitchFamily="18" charset="0"/>
              </a:rPr>
              <a:t>Solution </a:t>
            </a:r>
            <a:r>
              <a:rPr lang="en-US" sz="3200" b="1" dirty="0">
                <a:solidFill>
                  <a:srgbClr val="FF0000"/>
                </a:solidFill>
                <a:latin typeface="Calibri" pitchFamily="34" charset="0"/>
                <a:cs typeface="Times New Roman" pitchFamily="18" charset="0"/>
              </a:rPr>
              <a:t>(continued)</a:t>
            </a:r>
            <a:endParaRPr lang="en-US" sz="4400" b="1" dirty="0">
              <a:solidFill>
                <a:srgbClr val="FF0000"/>
              </a:solidFill>
              <a:latin typeface="Calibri" pitchFamily="34" charset="0"/>
              <a:cs typeface="Times New Roman"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928837"/>
              </p:ext>
            </p:extLst>
          </p:nvPr>
        </p:nvGraphicFramePr>
        <p:xfrm>
          <a:off x="571500" y="1143000"/>
          <a:ext cx="7848600" cy="3609975"/>
        </p:xfrm>
        <a:graphic>
          <a:graphicData uri="http://schemas.openxmlformats.org/presentationml/2006/ole">
            <mc:AlternateContent xmlns:mc="http://schemas.openxmlformats.org/markup-compatibility/2006">
              <mc:Choice xmlns:v="urn:schemas-microsoft-com:vml" Requires="v">
                <p:oleObj spid="_x0000_s3076" r:id="rId4" imgW="10387080" imgH="4774320" progId="">
                  <p:embed/>
                </p:oleObj>
              </mc:Choice>
              <mc:Fallback>
                <p:oleObj r:id="rId4" imgW="10387080" imgH="4774320" progId="">
                  <p:embed/>
                  <p:pic>
                    <p:nvPicPr>
                      <p:cNvPr id="0" name=""/>
                      <p:cNvPicPr/>
                      <p:nvPr/>
                    </p:nvPicPr>
                    <p:blipFill>
                      <a:blip r:embed="rId5"/>
                      <a:stretch>
                        <a:fillRect/>
                      </a:stretch>
                    </p:blipFill>
                    <p:spPr>
                      <a:xfrm>
                        <a:off x="571500" y="1143000"/>
                        <a:ext cx="7848600" cy="3609975"/>
                      </a:xfrm>
                      <a:prstGeom prst="rect">
                        <a:avLst/>
                      </a:prstGeom>
                    </p:spPr>
                  </p:pic>
                </p:oleObj>
              </mc:Fallback>
            </mc:AlternateContent>
          </a:graphicData>
        </a:graphic>
      </p:graphicFrame>
    </p:spTree>
    <p:extLst>
      <p:ext uri="{BB962C8B-B14F-4D97-AF65-F5344CB8AC3E}">
        <p14:creationId xmlns:p14="http://schemas.microsoft.com/office/powerpoint/2010/main" val="2828159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60484"/>
            <a:ext cx="8153400" cy="715962"/>
          </a:xfrm>
        </p:spPr>
        <p:txBody>
          <a:bodyPr>
            <a:normAutofit fontScale="90000"/>
          </a:bodyPr>
          <a:lstStyle/>
          <a:p>
            <a:pPr algn="ctr"/>
            <a:r>
              <a:rPr lang="en-US" sz="4400" b="1" cap="none" dirty="0">
                <a:solidFill>
                  <a:srgbClr val="FF0000"/>
                </a:solidFill>
                <a:latin typeface="Calibri" pitchFamily="34" charset="0"/>
                <a:cs typeface="Times New Roman" pitchFamily="18" charset="0"/>
              </a:rPr>
              <a:t>Image Sources</a:t>
            </a:r>
          </a:p>
        </p:txBody>
      </p:sp>
      <p:sp>
        <p:nvSpPr>
          <p:cNvPr id="4" name="Content Placeholder 3"/>
          <p:cNvSpPr>
            <a:spLocks noGrp="1"/>
          </p:cNvSpPr>
          <p:nvPr>
            <p:ph sz="quarter" idx="1"/>
          </p:nvPr>
        </p:nvSpPr>
        <p:spPr>
          <a:xfrm>
            <a:off x="304800" y="1951084"/>
            <a:ext cx="8305800" cy="868316"/>
          </a:xfrm>
        </p:spPr>
        <p:txBody>
          <a:bodyPr/>
          <a:lstStyle/>
          <a:p>
            <a:pPr marL="0" indent="0">
              <a:buNone/>
            </a:pPr>
            <a:r>
              <a:rPr lang="en-US" sz="1400" dirty="0">
                <a:latin typeface="Calibri" pitchFamily="34" charset="0"/>
              </a:rPr>
              <a:t>Image 1a: child and robot dog; source: 2008 Stuart </a:t>
            </a:r>
            <a:r>
              <a:rPr lang="en-US" sz="1400" dirty="0" err="1">
                <a:latin typeface="Calibri" pitchFamily="34" charset="0"/>
              </a:rPr>
              <a:t>Caie</a:t>
            </a:r>
            <a:r>
              <a:rPr lang="en-US" sz="1400" dirty="0">
                <a:latin typeface="Calibri" pitchFamily="34" charset="0"/>
              </a:rPr>
              <a:t>, Wikimedia Commons</a:t>
            </a:r>
            <a:r>
              <a:rPr lang="en-US" sz="1200" dirty="0">
                <a:latin typeface="Calibri" pitchFamily="34" charset="0"/>
              </a:rPr>
              <a:t> </a:t>
            </a:r>
            <a:r>
              <a:rPr lang="en-US" sz="1200" u="sng" dirty="0">
                <a:latin typeface="Calibri" pitchFamily="34" charset="0"/>
                <a:hlinkClick r:id="rId2"/>
              </a:rPr>
              <a:t>http://commons.wikimedia.org/wiki/File:AIBO_ERS-7_following_pink_ball_held_by_child.jpg</a:t>
            </a:r>
            <a:r>
              <a:rPr lang="en-US" sz="1200" dirty="0">
                <a:latin typeface="Calibri" pitchFamily="34" charset="0"/>
              </a:rPr>
              <a:t> </a:t>
            </a:r>
          </a:p>
        </p:txBody>
      </p:sp>
      <p:sp>
        <p:nvSpPr>
          <p:cNvPr id="2" name="Slide Number Placeholder 1"/>
          <p:cNvSpPr>
            <a:spLocks noGrp="1"/>
          </p:cNvSpPr>
          <p:nvPr>
            <p:ph type="sldNum" sz="quarter" idx="11"/>
          </p:nvPr>
        </p:nvSpPr>
        <p:spPr/>
        <p:txBody>
          <a:bodyPr/>
          <a:lstStyle/>
          <a:p>
            <a:pPr>
              <a:defRPr/>
            </a:pPr>
            <a:fld id="{2B5CD0DD-2C34-45E0-AD33-5860BBC0AD74}" type="slidenum">
              <a:rPr lang="en-US" smtClean="0"/>
              <a:pPr>
                <a:defRPr/>
              </a:pPr>
              <a:t>9</a:t>
            </a:fld>
            <a:endParaRPr lang="en-US"/>
          </a:p>
        </p:txBody>
      </p:sp>
    </p:spTree>
    <p:extLst>
      <p:ext uri="{BB962C8B-B14F-4D97-AF65-F5344CB8AC3E}">
        <p14:creationId xmlns:p14="http://schemas.microsoft.com/office/powerpoint/2010/main" val="34117979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DC6C7C970CF74098EBEB19971451B8" ma:contentTypeVersion="0" ma:contentTypeDescription="Create a new document." ma:contentTypeScope="" ma:versionID="3168824a88ae461178c9d64f7fa8e8d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06A26F-938A-407F-B8FF-135371B2E8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04249DCB-6237-4933-98EC-F090EE5C3D4F}">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www.w3.org/XML/1998/namespace"/>
    <ds:schemaRef ds:uri="http://purl.org/dc/terms/"/>
  </ds:schemaRefs>
</ds:datastoreItem>
</file>

<file path=customXml/itemProps3.xml><?xml version="1.0" encoding="utf-8"?>
<ds:datastoreItem xmlns:ds="http://schemas.openxmlformats.org/officeDocument/2006/customXml" ds:itemID="{55D99245-70F6-482E-87C4-C4C2344A73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Oriel</Template>
  <TotalTime>14187</TotalTime>
  <Words>434</Words>
  <Application>Microsoft Office PowerPoint</Application>
  <PresentationFormat>On-screen Show (4:3)</PresentationFormat>
  <Paragraphs>63</Paragraphs>
  <Slides>9</Slides>
  <Notes>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0</vt:i4>
      </vt:variant>
      <vt:variant>
        <vt:lpstr>Slide Titles</vt:lpstr>
      </vt:variant>
      <vt:variant>
        <vt:i4>9</vt:i4>
      </vt:variant>
    </vt:vector>
  </HeadingPairs>
  <TitlesOfParts>
    <vt:vector size="16" baseType="lpstr">
      <vt:lpstr>Arial</vt:lpstr>
      <vt:lpstr>Calibri</vt:lpstr>
      <vt:lpstr>Century Schoolbook</vt:lpstr>
      <vt:lpstr>Times New Roman</vt:lpstr>
      <vt:lpstr>Wingdings</vt:lpstr>
      <vt:lpstr>Wingdings 2</vt:lpstr>
      <vt:lpstr>Oriel</vt:lpstr>
      <vt:lpstr>That’s Hot!  Robot Brain Programming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Image Sources</vt:lpstr>
    </vt:vector>
  </TitlesOfParts>
  <Company>Carnegie Mellon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Human Sensors Work?</dc:title>
  <dc:creator>Ajay Nair</dc:creator>
  <cp:lastModifiedBy>dua_92@yahoo.com</cp:lastModifiedBy>
  <cp:revision>1846</cp:revision>
  <dcterms:created xsi:type="dcterms:W3CDTF">2009-07-19T21:20:08Z</dcterms:created>
  <dcterms:modified xsi:type="dcterms:W3CDTF">2017-10-13T19:19:38Z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0x010100A8DC6C7C970CF74098EBEB19971451B8</vt:lpwstr>
  </property>
</Properties>
</file>