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23"/>
  </p:notesMasterIdLst>
  <p:handoutMasterIdLst>
    <p:handoutMasterId r:id="rId24"/>
  </p:handoutMasterIdLst>
  <p:sldIdLst>
    <p:sldId id="332" r:id="rId5"/>
    <p:sldId id="333" r:id="rId6"/>
    <p:sldId id="334" r:id="rId7"/>
    <p:sldId id="327" r:id="rId8"/>
    <p:sldId id="307" r:id="rId9"/>
    <p:sldId id="308" r:id="rId10"/>
    <p:sldId id="309" r:id="rId11"/>
    <p:sldId id="310" r:id="rId12"/>
    <p:sldId id="322" r:id="rId13"/>
    <p:sldId id="321" r:id="rId14"/>
    <p:sldId id="325" r:id="rId15"/>
    <p:sldId id="311" r:id="rId16"/>
    <p:sldId id="312" r:id="rId17"/>
    <p:sldId id="328" r:id="rId18"/>
    <p:sldId id="330" r:id="rId19"/>
    <p:sldId id="305" r:id="rId20"/>
    <p:sldId id="324" r:id="rId21"/>
    <p:sldId id="33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1924" autoAdjust="0"/>
  </p:normalViewPr>
  <p:slideViewPr>
    <p:cSldViewPr snapToObjects="1">
      <p:cViewPr varScale="1">
        <p:scale>
          <a:sx n="70" d="100"/>
          <a:sy n="70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7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3C68D6-F30E-40AD-8A9B-B2CCCFE38649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5FC860-6F61-4359-A075-35F02937B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75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03DE6D6-663C-452B-B9F3-1AA20F82140F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7D3F30-19FA-4A1B-A5D3-EE229B794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356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Marvelous Ear Presentation</a:t>
            </a:r>
          </a:p>
          <a:p>
            <a:r>
              <a:rPr lang="en-US" dirty="0" smtClean="0"/>
              <a:t>Hearing: How Do Our Ears Work? activity</a:t>
            </a:r>
            <a:r>
              <a:rPr lang="en-US" baseline="0" dirty="0" smtClean="0"/>
              <a:t>, TeachEngineering.org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D3F30-19FA-4A1B-A5D3-EE229B7944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7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sound intensity = loudness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D3F30-19FA-4A1B-A5D3-EE229B7944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r>
              <a:rPr lang="en-US" baseline="0" dirty="0" smtClean="0"/>
              <a:t> takes less than 2 minutes. Read aloud the text in the bubble graphic.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D3F30-19FA-4A1B-A5D3-EE229B7944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4469383-4BF7-4D5A-9592-B15C7C791B40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8507527-97D4-423D-9FDA-2091264B2EF5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Y" dirty="0" smtClean="0"/>
              <a:t>Pre-</a:t>
            </a:r>
            <a:r>
              <a:rPr lang="es-PY" dirty="0" err="1" smtClean="0"/>
              <a:t>Activity</a:t>
            </a:r>
            <a:r>
              <a:rPr lang="es-PY" dirty="0" smtClean="0"/>
              <a:t> </a:t>
            </a:r>
            <a:r>
              <a:rPr lang="es-PY" baseline="0" dirty="0" err="1" smtClean="0"/>
              <a:t>Quiz</a:t>
            </a:r>
            <a:endParaRPr lang="es-PY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9CEC8AE-0B0D-44F5-BCF0-B6072E4B37EA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Y" dirty="0" smtClean="0"/>
              <a:t>Pre-</a:t>
            </a:r>
            <a:r>
              <a:rPr lang="es-PY" dirty="0" err="1" smtClean="0"/>
              <a:t>Activity</a:t>
            </a:r>
            <a:r>
              <a:rPr lang="es-PY" dirty="0" smtClean="0"/>
              <a:t> </a:t>
            </a:r>
            <a:r>
              <a:rPr lang="es-PY" dirty="0" err="1" smtClean="0"/>
              <a:t>Quiz</a:t>
            </a:r>
            <a:r>
              <a:rPr lang="es-PY" dirty="0" smtClean="0"/>
              <a:t> </a:t>
            </a:r>
            <a:r>
              <a:rPr lang="es-PY" dirty="0" err="1" smtClean="0"/>
              <a:t>Answers</a:t>
            </a:r>
            <a:endParaRPr lang="es-PY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833361B-5574-4103-8952-8569F85DDBDC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C642557-B755-4164-9845-EE78110876E0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184D662-1E7B-4234-9FD2-B49C9DC180E0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47A3319-261E-47FB-AFEB-74D67EDBC879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9F88D05-4C60-4C3A-B5CC-CA3651368726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5533EC4-078E-4BEE-BE7B-3FEFF9181141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Y" dirty="0" smtClean="0"/>
              <a:t>1. </a:t>
            </a:r>
            <a:r>
              <a:rPr lang="es-PY" dirty="0" err="1" smtClean="0"/>
              <a:t>Sounds</a:t>
            </a:r>
            <a:r>
              <a:rPr lang="es-PY" dirty="0" smtClean="0"/>
              <a:t> </a:t>
            </a:r>
            <a:r>
              <a:rPr lang="es-PY" dirty="0" err="1" smtClean="0"/>
              <a:t>enter</a:t>
            </a:r>
            <a:r>
              <a:rPr lang="es-PY" dirty="0" smtClean="0"/>
              <a:t> </a:t>
            </a:r>
            <a:r>
              <a:rPr lang="es-PY" dirty="0" err="1" smtClean="0"/>
              <a:t>the</a:t>
            </a:r>
            <a:r>
              <a:rPr lang="es-PY" dirty="0" smtClean="0"/>
              <a:t> </a:t>
            </a:r>
            <a:r>
              <a:rPr lang="es-PY" dirty="0" err="1" smtClean="0"/>
              <a:t>ear</a:t>
            </a:r>
            <a:r>
              <a:rPr lang="es-PY" dirty="0" smtClean="0"/>
              <a:t>, 2. </a:t>
            </a:r>
            <a:r>
              <a:rPr lang="es-PY" dirty="0" err="1" smtClean="0"/>
              <a:t>tiny</a:t>
            </a:r>
            <a:r>
              <a:rPr lang="es-PY" dirty="0" smtClean="0"/>
              <a:t> </a:t>
            </a:r>
            <a:r>
              <a:rPr lang="es-PY" dirty="0" err="1" smtClean="0"/>
              <a:t>middle</a:t>
            </a:r>
            <a:r>
              <a:rPr lang="es-PY" dirty="0" smtClean="0"/>
              <a:t> </a:t>
            </a:r>
            <a:r>
              <a:rPr lang="es-PY" dirty="0" err="1" smtClean="0"/>
              <a:t>ear</a:t>
            </a:r>
            <a:r>
              <a:rPr lang="es-PY" dirty="0" smtClean="0"/>
              <a:t> </a:t>
            </a:r>
            <a:r>
              <a:rPr lang="es-PY" dirty="0" err="1" smtClean="0"/>
              <a:t>bones</a:t>
            </a:r>
            <a:r>
              <a:rPr lang="es-PY" dirty="0" smtClean="0"/>
              <a:t> </a:t>
            </a:r>
            <a:r>
              <a:rPr lang="es-PY" dirty="0" err="1" smtClean="0"/>
              <a:t>amplify</a:t>
            </a:r>
            <a:r>
              <a:rPr lang="es-PY" dirty="0" smtClean="0"/>
              <a:t> </a:t>
            </a:r>
            <a:r>
              <a:rPr lang="es-PY" dirty="0" err="1" smtClean="0"/>
              <a:t>sound</a:t>
            </a:r>
            <a:r>
              <a:rPr lang="es-PY" dirty="0" smtClean="0"/>
              <a:t>, 3. </a:t>
            </a:r>
            <a:r>
              <a:rPr lang="es-PY" dirty="0" err="1" smtClean="0"/>
              <a:t>cochlea</a:t>
            </a:r>
            <a:r>
              <a:rPr lang="es-PY" dirty="0" smtClean="0"/>
              <a:t> </a:t>
            </a:r>
            <a:r>
              <a:rPr lang="es-PY" dirty="0" err="1" smtClean="0"/>
              <a:t>sorts</a:t>
            </a:r>
            <a:r>
              <a:rPr lang="es-PY" dirty="0" smtClean="0"/>
              <a:t> </a:t>
            </a:r>
            <a:r>
              <a:rPr lang="es-PY" dirty="0" err="1" smtClean="0"/>
              <a:t>sounds</a:t>
            </a:r>
            <a:r>
              <a:rPr lang="es-PY" dirty="0" smtClean="0"/>
              <a:t> by </a:t>
            </a:r>
            <a:r>
              <a:rPr lang="es-PY" dirty="0" err="1" smtClean="0"/>
              <a:t>frequency</a:t>
            </a:r>
            <a:r>
              <a:rPr lang="es-PY" dirty="0" smtClean="0"/>
              <a:t>, 4. </a:t>
            </a:r>
            <a:r>
              <a:rPr lang="es-PY" dirty="0" err="1" smtClean="0"/>
              <a:t>nerve</a:t>
            </a:r>
            <a:r>
              <a:rPr lang="es-PY" baseline="0" dirty="0" smtClean="0"/>
              <a:t> </a:t>
            </a:r>
            <a:r>
              <a:rPr lang="es-PY" baseline="0" dirty="0" err="1" smtClean="0"/>
              <a:t>passes</a:t>
            </a:r>
            <a:r>
              <a:rPr lang="es-PY" baseline="0" dirty="0" smtClean="0"/>
              <a:t> </a:t>
            </a:r>
            <a:r>
              <a:rPr lang="es-PY" baseline="0" dirty="0" err="1" smtClean="0"/>
              <a:t>signal</a:t>
            </a:r>
            <a:r>
              <a:rPr lang="es-PY" baseline="0" dirty="0" smtClean="0"/>
              <a:t> </a:t>
            </a:r>
            <a:r>
              <a:rPr lang="es-PY" baseline="0" dirty="0" err="1" smtClean="0"/>
              <a:t>from</a:t>
            </a:r>
            <a:r>
              <a:rPr lang="es-PY" baseline="0" dirty="0" smtClean="0"/>
              <a:t> </a:t>
            </a:r>
            <a:r>
              <a:rPr lang="es-PY" baseline="0" dirty="0" err="1" smtClean="0"/>
              <a:t>cochlea</a:t>
            </a:r>
            <a:r>
              <a:rPr lang="es-PY" baseline="0" dirty="0" smtClean="0"/>
              <a:t> </a:t>
            </a:r>
            <a:r>
              <a:rPr lang="es-PY" baseline="0" dirty="0" err="1" smtClean="0"/>
              <a:t>to</a:t>
            </a:r>
            <a:r>
              <a:rPr lang="es-PY" baseline="0" dirty="0" smtClean="0"/>
              <a:t> </a:t>
            </a:r>
            <a:r>
              <a:rPr lang="es-PY" baseline="0" dirty="0" err="1" smtClean="0"/>
              <a:t>brain</a:t>
            </a:r>
            <a:r>
              <a:rPr lang="es-PY" baseline="0" dirty="0" smtClean="0"/>
              <a:t> </a:t>
            </a:r>
            <a:r>
              <a:rPr lang="es-PY" baseline="0" dirty="0" err="1" smtClean="0"/>
              <a:t>stem</a:t>
            </a:r>
            <a:r>
              <a:rPr lang="es-PY" baseline="0" dirty="0" smtClean="0"/>
              <a:t>, 5. </a:t>
            </a:r>
            <a:r>
              <a:rPr lang="es-PY" baseline="0" dirty="0" err="1" smtClean="0"/>
              <a:t>signal</a:t>
            </a:r>
            <a:r>
              <a:rPr lang="es-PY" baseline="0" dirty="0" smtClean="0"/>
              <a:t> </a:t>
            </a:r>
            <a:r>
              <a:rPr lang="es-PY" baseline="0" dirty="0" err="1" smtClean="0"/>
              <a:t>travels</a:t>
            </a:r>
            <a:r>
              <a:rPr lang="es-PY" baseline="0" dirty="0" smtClean="0"/>
              <a:t> </a:t>
            </a:r>
            <a:r>
              <a:rPr lang="es-PY" baseline="0" dirty="0" err="1" smtClean="0"/>
              <a:t>through</a:t>
            </a:r>
            <a:r>
              <a:rPr lang="es-PY" baseline="0" dirty="0" smtClean="0"/>
              <a:t> </a:t>
            </a:r>
            <a:r>
              <a:rPr lang="es-PY" baseline="0" dirty="0" err="1" smtClean="0"/>
              <a:t>brain</a:t>
            </a:r>
            <a:r>
              <a:rPr lang="es-PY" baseline="0" dirty="0" smtClean="0"/>
              <a:t>, </a:t>
            </a:r>
            <a:r>
              <a:rPr lang="es-PY" baseline="0" dirty="0" err="1" smtClean="0"/>
              <a:t>getting</a:t>
            </a:r>
            <a:r>
              <a:rPr lang="es-PY" baseline="0" dirty="0" smtClean="0"/>
              <a:t> </a:t>
            </a:r>
            <a:r>
              <a:rPr lang="es-PY" baseline="0" dirty="0" err="1" smtClean="0"/>
              <a:t>decoded</a:t>
            </a:r>
            <a:r>
              <a:rPr lang="es-PY" baseline="0" dirty="0" smtClean="0"/>
              <a:t> </a:t>
            </a:r>
            <a:r>
              <a:rPr lang="es-PY" baseline="0" dirty="0" err="1" smtClean="0"/>
              <a:t>along</a:t>
            </a:r>
            <a:r>
              <a:rPr lang="es-PY" baseline="0" dirty="0" smtClean="0"/>
              <a:t> </a:t>
            </a:r>
            <a:r>
              <a:rPr lang="es-PY" baseline="0" dirty="0" err="1" smtClean="0"/>
              <a:t>the</a:t>
            </a:r>
            <a:r>
              <a:rPr lang="es-PY" baseline="0" dirty="0" smtClean="0"/>
              <a:t> </a:t>
            </a:r>
            <a:r>
              <a:rPr lang="es-PY" baseline="0" dirty="0" err="1" smtClean="0"/>
              <a:t>way</a:t>
            </a:r>
            <a:r>
              <a:rPr lang="es-PY" baseline="0" dirty="0" smtClean="0"/>
              <a:t>, 6. </a:t>
            </a:r>
            <a:r>
              <a:rPr lang="es-PY" baseline="0" dirty="0" err="1" smtClean="0"/>
              <a:t>auditory</a:t>
            </a:r>
            <a:r>
              <a:rPr lang="es-PY" baseline="0" dirty="0" smtClean="0"/>
              <a:t> </a:t>
            </a:r>
            <a:r>
              <a:rPr lang="es-PY" baseline="0" dirty="0" err="1" smtClean="0"/>
              <a:t>cortex</a:t>
            </a:r>
            <a:r>
              <a:rPr lang="es-PY" baseline="0" dirty="0" smtClean="0"/>
              <a:t> </a:t>
            </a:r>
            <a:r>
              <a:rPr lang="es-PY" baseline="0" dirty="0" err="1" smtClean="0"/>
              <a:t>recognizes</a:t>
            </a:r>
            <a:r>
              <a:rPr lang="es-PY" baseline="0" dirty="0" smtClean="0"/>
              <a:t>, </a:t>
            </a:r>
            <a:r>
              <a:rPr lang="es-PY" baseline="0" dirty="0" err="1" smtClean="0"/>
              <a:t>processes</a:t>
            </a:r>
            <a:r>
              <a:rPr lang="es-PY" baseline="0" dirty="0" smtClean="0"/>
              <a:t> </a:t>
            </a:r>
            <a:r>
              <a:rPr lang="es-PY" baseline="0" dirty="0" err="1" smtClean="0"/>
              <a:t>sound</a:t>
            </a:r>
            <a:endParaRPr lang="es-PY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7A4A35-4F12-4065-8086-9B27CEFDCF8F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1548C6EB-B905-4135-914F-6AE781062B94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>
            <a:off x="1727200" y="6473825"/>
            <a:ext cx="4978400" cy="3841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r>
              <a:rPr lang="en-US"/>
              <a:t>Center for Computational Neurobiology, University of Missouri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273EB89-45B8-4B69-A6A0-F4590D6BD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CB0EC-BF2A-4828-8512-C1B75560E80E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F814-C13B-4C32-959D-EB6DB7315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2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949A29-6B50-413C-A6B7-CFE8F7FAACE1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16B8C-22C0-4C85-B845-4816BA9BF7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C9CCD-F4A4-4AEF-A1A2-49642AAC199F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30219D-E017-4E39-B23C-A269EA07C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066800" y="6473825"/>
            <a:ext cx="4648200" cy="36512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5713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D8BF9296-CBBF-4C31-867F-7ADF9DF6A450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66913" y="6473825"/>
            <a:ext cx="5043487" cy="3841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r>
              <a:rPr lang="en-US"/>
              <a:t>Center for Computational Neurobiology, University of Missouri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0F3E69A-1D8A-4D56-999E-E4F514D9A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EB34E5-A259-469B-830A-AAE53DBF4D6C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8138" y="6402388"/>
            <a:ext cx="4487862" cy="36512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243D-DE17-4C94-9B5B-B80BB6BD1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2CD0FF-0450-440A-96AB-F66B1EA9BB8F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8B6BE-F6EC-47F1-BDE5-F4C51E351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4525B-2E6D-42F7-B11E-3C2899B0D83F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56897-E2E1-404E-A6ED-A8D414746E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5939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5B099-51F7-42AE-B089-D60A78619AA9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E10A-7B97-413B-B7FB-8C84F043C1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EF6EC-CE34-470A-B134-2E409BEF55B8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7E977A-A9CF-40B9-AFD3-54E1F50F0A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318650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72A1E-8D1E-42D9-91AB-170D53452691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DF1D2-3E6E-4A24-BEE5-7B70695B1E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56218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65C1C9-0C17-4A17-9944-3CC208BA9124}" type="datetime1">
              <a:rPr lang="en-US"/>
              <a:pPr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DDA8E4EC-629D-462C-96F7-A4F8566D07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76" r:id="rId5"/>
    <p:sldLayoutId id="2147484684" r:id="rId6"/>
    <p:sldLayoutId id="2147484677" r:id="rId7"/>
    <p:sldLayoutId id="2147484685" r:id="rId8"/>
    <p:sldLayoutId id="2147484686" r:id="rId9"/>
    <p:sldLayoutId id="2147484678" r:id="rId10"/>
    <p:sldLayoutId id="214748467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uter,_middle_and_inner_ear.jpg" TargetMode="External"/><Relationship Id="rId7" Type="http://schemas.openxmlformats.org/officeDocument/2006/relationships/hyperlink" Target="http://www.lego.com/" TargetMode="External"/><Relationship Id="rId2" Type="http://schemas.openxmlformats.org/officeDocument/2006/relationships/hyperlink" Target="http://www.tclw.das.ohio.gov/Default.aspx?tabid=3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Hearing_mechanics.jpg" TargetMode="External"/><Relationship Id="rId5" Type="http://schemas.openxmlformats.org/officeDocument/2006/relationships/hyperlink" Target="http://commons.wikimedia.org/wiki/File:HumanEar.jpg" TargetMode="External"/><Relationship Id="rId4" Type="http://schemas.openxmlformats.org/officeDocument/2006/relationships/hyperlink" Target="http://office.microsoft.com/en-us/imag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457200" y="914400"/>
            <a:ext cx="4419600" cy="3200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6600" cap="none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</a:t>
            </a:r>
            <a:br>
              <a:rPr lang="en-US" sz="6600" cap="none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</a:br>
            <a:r>
              <a:rPr lang="en-US" sz="6600" cap="none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Marvelous</a:t>
            </a:r>
            <a:br>
              <a:rPr lang="en-US" sz="6600" cap="none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</a:br>
            <a:r>
              <a:rPr lang="en-US" sz="6600" cap="none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Ear</a:t>
            </a:r>
            <a:endParaRPr lang="es-PY" sz="6600" cap="none" dirty="0">
              <a:solidFill>
                <a:srgbClr val="0070C0"/>
              </a:solidFill>
              <a:latin typeface="Calibri" pitchFamily="34" charset="0"/>
              <a:cs typeface="Times New Roman" charset="0"/>
            </a:endParaRPr>
          </a:p>
        </p:txBody>
      </p:sp>
      <p:pic>
        <p:nvPicPr>
          <p:cNvPr id="4" name="Picture 5" descr="http://www.tclw.das.ohio.gov/Portals/0/Can%20you%20repeat%20that%20plea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01"/>
          <a:stretch/>
        </p:blipFill>
        <p:spPr bwMode="auto">
          <a:xfrm>
            <a:off x="5077265" y="2286000"/>
            <a:ext cx="4005389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HumanE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/>
          <a:stretch/>
        </p:blipFill>
        <p:spPr bwMode="auto">
          <a:xfrm>
            <a:off x="4876800" y="1644031"/>
            <a:ext cx="3845312" cy="34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86831"/>
            <a:ext cx="7772400" cy="5290169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Sound waves enter the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outer ear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and cause the </a:t>
            </a:r>
            <a:r>
              <a:rPr lang="en-US" sz="2000" b="1" i="1" dirty="0" smtClean="0">
                <a:latin typeface="Calibri" pitchFamily="34" charset="0"/>
                <a:cs typeface="Times New Roman" charset="0"/>
              </a:rPr>
              <a:t>eardrum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 to vibrate.</a:t>
            </a: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Vibrations of the eardrum are carried </a:t>
            </a:r>
          </a:p>
          <a:p>
            <a:pPr eaLnBrk="1" hangingPunct="1">
              <a:buFont typeface="Wingdings 3" charset="2"/>
              <a:buNone/>
            </a:pPr>
            <a:r>
              <a:rPr lang="en-US" sz="2000" b="1" dirty="0" smtClean="0">
                <a:latin typeface="Calibri" pitchFamily="34" charset="0"/>
                <a:cs typeface="Times New Roman" charset="0"/>
              </a:rPr>
              <a:t>	through the middle ear (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hammer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,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 anvil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, </a:t>
            </a:r>
          </a:p>
          <a:p>
            <a:pPr eaLnBrk="1" hangingPunct="1">
              <a:buFont typeface="Wingdings 3" charset="2"/>
              <a:buNone/>
            </a:pPr>
            <a:r>
              <a:rPr lang="en-US" sz="2000" b="1" dirty="0" smtClean="0">
                <a:latin typeface="Calibri" pitchFamily="34" charset="0"/>
                <a:cs typeface="Times New Roman" charset="0"/>
              </a:rPr>
              <a:t>	 and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stirrup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)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to a fluid-filled structure </a:t>
            </a:r>
          </a:p>
          <a:p>
            <a:pPr eaLnBrk="1" hangingPunct="1">
              <a:buFont typeface="Wingdings 3" charset="2"/>
              <a:buNone/>
            </a:pPr>
            <a:r>
              <a:rPr lang="en-US" sz="2000" b="1" dirty="0" smtClean="0">
                <a:latin typeface="Calibri" pitchFamily="34" charset="0"/>
                <a:cs typeface="Times New Roman" charset="0"/>
              </a:rPr>
              <a:t>	called the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cochlea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.  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>
              <a:buFont typeface="Wingdings 3" charset="2"/>
              <a:buNone/>
            </a:pPr>
            <a:endParaRPr lang="en-US" sz="2000" b="1" dirty="0">
              <a:latin typeface="Calibri" pitchFamily="34" charset="0"/>
              <a:cs typeface="Times New Roman" charset="0"/>
            </a:endParaRPr>
          </a:p>
          <a:p>
            <a:pPr eaLnBrk="1" hangingPunct="1">
              <a:buFont typeface="Wingdings 3" charset="2"/>
              <a:buNone/>
            </a:pP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>
              <a:buFont typeface="Wingdings 3" charset="2"/>
              <a:buNone/>
            </a:pP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>
              <a:buFont typeface="Wingdings 3" charset="2"/>
              <a:buNone/>
            </a:pP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Different pitches cause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different</a:t>
            </a:r>
            <a:br>
              <a:rPr lang="en-US" sz="2000" b="1" dirty="0" smtClean="0">
                <a:latin typeface="Calibri" pitchFamily="34" charset="0"/>
                <a:cs typeface="Times New Roman" charset="0"/>
              </a:rPr>
            </a:br>
            <a:r>
              <a:rPr lang="en-US" sz="2000" b="1" dirty="0" smtClean="0">
                <a:latin typeface="Calibri" pitchFamily="34" charset="0"/>
                <a:cs typeface="Times New Roman" charset="0"/>
              </a:rPr>
              <a:t>parts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of the fluid in the cochlea to vibrate.</a:t>
            </a: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When cochlear fluid vibrates, it moves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the hairs (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cilia) connected to nerve cells, which send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signals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to the brain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via the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auditory nerve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The brain helps you recognize the sound.</a:t>
            </a:r>
          </a:p>
          <a:p>
            <a:pPr eaLnBrk="1" hangingPunct="1">
              <a:buFont typeface="Wingdings 3" charset="2"/>
              <a:buNone/>
            </a:pPr>
            <a:endParaRPr lang="en-US" sz="2000" b="1" dirty="0" smtClean="0">
              <a:latin typeface="Calibri" pitchFamily="34" charset="0"/>
              <a:cs typeface="Times New Roman" charset="0"/>
            </a:endParaRP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12512" y="5562600"/>
            <a:ext cx="609600" cy="718169"/>
          </a:xfrm>
          <a:solidFill>
            <a:schemeClr val="bg1"/>
          </a:solidFill>
          <a:extLst/>
        </p:spPr>
        <p:txBody>
          <a:bodyPr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33963"/>
            <a:ext cx="8569712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cap="none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Let’s Review: </a:t>
            </a:r>
            <a:r>
              <a:rPr lang="en-US" sz="40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Does Hearing Work?</a:t>
            </a:r>
            <a:endParaRPr lang="en-US" sz="40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129588" y="5638800"/>
            <a:ext cx="609600" cy="717550"/>
          </a:xfrm>
          <a:solidFill>
            <a:schemeClr val="bg1"/>
          </a:solidFill>
          <a:extLst/>
        </p:spPr>
        <p:txBody>
          <a:bodyPr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4821" name="Picture 2" descr="File:Hearing mechanic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13968" r="3886" b="12487"/>
          <a:stretch/>
        </p:blipFill>
        <p:spPr bwMode="auto">
          <a:xfrm>
            <a:off x="723330" y="617382"/>
            <a:ext cx="7406258" cy="62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33963"/>
            <a:ext cx="8586788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Does Hearing Work?</a:t>
            </a:r>
            <a:endParaRPr lang="en-US" sz="44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0297"/>
              </p:ext>
            </p:extLst>
          </p:nvPr>
        </p:nvGraphicFramePr>
        <p:xfrm>
          <a:off x="1425498" y="2286000"/>
          <a:ext cx="5867400" cy="43815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55800"/>
                <a:gridCol w="1955800"/>
                <a:gridCol w="1955800"/>
              </a:tblGrid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Calibri" pitchFamily="34" charset="0"/>
                          <a:cs typeface="Times New Roman" pitchFamily="18" charset="0"/>
                        </a:rPr>
                        <a:t>Sound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Calibri" pitchFamily="34" charset="0"/>
                          <a:cs typeface="Times New Roman" pitchFamily="18" charset="0"/>
                        </a:rPr>
                        <a:t>Intensity (dB)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watch</a:t>
                      </a:r>
                      <a:r>
                        <a:rPr lang="en-US" sz="2000" u="none" strike="noStrike" baseline="0" dirty="0" smtClean="0">
                          <a:latin typeface="Calibri" pitchFamily="34" charset="0"/>
                          <a:cs typeface="Times New Roman" pitchFamily="18" charset="0"/>
                        </a:rPr>
                        <a:t> t</a:t>
                      </a:r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icking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whisper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normal speech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50-60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car traffic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alarm clock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law mower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chain saw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110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jackhammer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120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 pitchFamily="34" charset="0"/>
                          <a:cs typeface="Times New Roman" pitchFamily="18" charset="0"/>
                        </a:rPr>
                        <a:t>jet engine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Times New Roman" pitchFamily="18" charset="0"/>
                        </a:rPr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6868" name="Picture 2" descr="C:\Users\Marianne\AppData\Local\Microsoft\Windows\Temporary Internet Files\Content.IE5\SIOK5KWP\MCj043260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03" y="419816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10800000">
            <a:off x="5486400" y="4549701"/>
            <a:ext cx="3048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5428203" y="4869367"/>
            <a:ext cx="30480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5491392" y="4999464"/>
            <a:ext cx="3048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6851416" y="5029200"/>
            <a:ext cx="3048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851415" y="4876800"/>
            <a:ext cx="30480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6851414" y="4549700"/>
            <a:ext cx="3048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75" name="Picture 3" descr="C:\Users\Marianne\AppData\Local\Microsoft\Windows\Temporary Internet Files\Content.IE5\3BLJSJ0J\MCj0367408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28" y="5638800"/>
            <a:ext cx="183991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6" descr="C:\Users\Marianne\AppData\Local\Microsoft\Windows\Temporary Internet Files\Content.IE5\3BLJSJ0J\MCj0281028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09" y="2514600"/>
            <a:ext cx="8223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Slide Number Placeholder 15"/>
          <p:cNvSpPr>
            <a:spLocks noGrp="1"/>
          </p:cNvSpPr>
          <p:nvPr>
            <p:ph type="sldNum" sz="quarter" idx="11"/>
          </p:nvPr>
        </p:nvSpPr>
        <p:spPr bwMode="auto">
          <a:xfrm>
            <a:off x="8129588" y="5638800"/>
            <a:ext cx="609600" cy="615950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90600" y="567622"/>
            <a:ext cx="6851413" cy="1762900"/>
          </a:xfrm>
        </p:spPr>
        <p:txBody>
          <a:bodyPr/>
          <a:lstStyle/>
          <a:p>
            <a:r>
              <a:rPr lang="en-US" sz="2000" b="1" dirty="0" smtClean="0">
                <a:latin typeface="Calibri" pitchFamily="34" charset="0"/>
                <a:cs typeface="Times New Roman" charset="0"/>
              </a:rPr>
              <a:t>Loudness is measured in decibels (dB): 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…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louder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 sound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 more 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decibels</a:t>
            </a:r>
            <a:endParaRPr lang="en-US" sz="2000" b="1" dirty="0" smtClean="0">
              <a:solidFill>
                <a:srgbClr val="0070C0"/>
              </a:solidFill>
              <a:latin typeface="Calibri" pitchFamily="34" charset="0"/>
              <a:cs typeface="Times New Roman" charset="0"/>
            </a:endParaRPr>
          </a:p>
          <a:p>
            <a:r>
              <a:rPr lang="en-US" sz="2000" b="1" dirty="0" smtClean="0">
                <a:latin typeface="Calibri" pitchFamily="34" charset="0"/>
                <a:cs typeface="Times New Roman" charset="0"/>
              </a:rPr>
              <a:t>Decibels measure the force of sound waves.</a:t>
            </a:r>
          </a:p>
          <a:p>
            <a:r>
              <a:rPr lang="en-US" sz="2000" b="1" dirty="0" smtClean="0">
                <a:latin typeface="Calibri" pitchFamily="34" charset="0"/>
                <a:cs typeface="Times New Roman" charset="0"/>
              </a:rPr>
              <a:t>Approximate 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decibel levels for some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everyday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sounds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Times New Roman" charset="0"/>
                <a:sym typeface="Wingdings"/>
              </a:rPr>
              <a:t>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65096"/>
            <a:ext cx="8229600" cy="5334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/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LOUDNESS!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2762"/>
            <a:ext cx="8510588" cy="6857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Hearing Works: Animation</a:t>
            </a:r>
            <a:endParaRPr lang="en-US" sz="4400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16764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b="1" dirty="0" smtClean="0">
                <a:latin typeface="Calibri" pitchFamily="34" charset="0"/>
                <a:cs typeface="Times New Roman" charset="0"/>
              </a:rPr>
              <a:t>Watch the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short animation </a:t>
            </a:r>
            <a:r>
              <a:rPr lang="en-US" b="1" dirty="0" smtClean="0">
                <a:latin typeface="Calibri" pitchFamily="34" charset="0"/>
                <a:cs typeface="Times New Roman" charset="0"/>
              </a:rPr>
              <a:t>at </a:t>
            </a:r>
            <a:r>
              <a:rPr lang="en-US" b="1" dirty="0" smtClean="0">
                <a:latin typeface="Calibri" pitchFamily="34" charset="0"/>
                <a:cs typeface="Times New Roman" charset="0"/>
              </a:rPr>
              <a:t>this </a:t>
            </a:r>
            <a:r>
              <a:rPr lang="en-US" b="1" dirty="0" smtClean="0">
                <a:latin typeface="Calibri" pitchFamily="34" charset="0"/>
                <a:cs typeface="Times New Roman" charset="0"/>
              </a:rPr>
              <a:t>website </a:t>
            </a:r>
            <a:br>
              <a:rPr lang="en-US" b="1" dirty="0" smtClean="0">
                <a:latin typeface="Calibri" pitchFamily="34" charset="0"/>
                <a:cs typeface="Times New Roman" charset="0"/>
              </a:rPr>
            </a:br>
            <a:r>
              <a:rPr lang="en-US" b="1" dirty="0" smtClean="0">
                <a:latin typeface="Calibri" pitchFamily="34" charset="0"/>
                <a:cs typeface="Times New Roman" charset="0"/>
              </a:rPr>
              <a:t>for a nice illustration </a:t>
            </a:r>
            <a:r>
              <a:rPr lang="en-US" b="1" dirty="0" smtClean="0">
                <a:latin typeface="Calibri" pitchFamily="34" charset="0"/>
                <a:cs typeface="Times New Roman" charset="0"/>
              </a:rPr>
              <a:t>of how our ears work</a:t>
            </a:r>
            <a:r>
              <a:rPr lang="en-US" b="1" dirty="0" smtClean="0">
                <a:latin typeface="Calibri" pitchFamily="34" charset="0"/>
                <a:cs typeface="Times New Roman" charset="0"/>
              </a:rPr>
              <a:t>:</a:t>
            </a:r>
            <a:endParaRPr lang="en-US" b="1" dirty="0" smtClean="0">
              <a:latin typeface="Calibri" pitchFamily="34" charset="0"/>
              <a:cs typeface="Times New Roman" charset="0"/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http://cliftonaudiology.com/flash/howhearingworks.htm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027" name="Picture 3" descr="C:\Users\denise.CARLSON-MOBILE\AppData\Local\Microsoft\Windows\Temporary Internet Files\Content.IE5\X4A437TF\MP900448593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3" r="14549"/>
          <a:stretch/>
        </p:blipFill>
        <p:spPr bwMode="auto">
          <a:xfrm>
            <a:off x="457200" y="3962400"/>
            <a:ext cx="402111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nise.CARLSON-MOBILE\AppData\Local\Microsoft\Windows\Temporary Internet Files\Content.IE5\S318JLMW\MP90042233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399794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86788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cap="none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Activity: </a:t>
            </a: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Use the NXT </a:t>
            </a: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Robot </a:t>
            </a: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Sound Sensor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to Determine Intensities of Various Sounds</a:t>
            </a:r>
            <a:endParaRPr lang="en-US" sz="32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89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23759" r="3841" b="21960"/>
          <a:stretch>
            <a:fillRect/>
          </a:stretch>
        </p:blipFill>
        <p:spPr bwMode="auto">
          <a:xfrm>
            <a:off x="4432300" y="2743200"/>
            <a:ext cx="471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0010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Steps to prepare for the activity:</a:t>
            </a:r>
          </a:p>
          <a:p>
            <a:pPr eaLnBrk="1" hangingPunct="1"/>
            <a:r>
              <a:rPr lang="en-US" sz="2200" b="1" dirty="0" smtClean="0">
                <a:latin typeface="Calibri" pitchFamily="34" charset="0"/>
                <a:cs typeface="Times New Roman" charset="0"/>
              </a:rPr>
              <a:t>Attach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the sound sensor to any one of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ports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1-4 of the NXT brick.  </a:t>
            </a:r>
          </a:p>
          <a:p>
            <a:pPr marL="0" eaLnBrk="1" hangingPunct="1"/>
            <a:r>
              <a:rPr lang="en-US" sz="2200" b="1" dirty="0" smtClean="0">
                <a:latin typeface="Calibri" pitchFamily="34" charset="0"/>
                <a:cs typeface="Times New Roman" charset="0"/>
              </a:rPr>
              <a:t>Press the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charset="0"/>
              </a:rPr>
              <a:t>orange button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to t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urn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ON t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he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NXT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brick. </a:t>
            </a:r>
            <a:endParaRPr lang="en-US" sz="2200" b="1" dirty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200" b="1" dirty="0" smtClean="0">
                <a:latin typeface="Calibri" pitchFamily="34" charset="0"/>
                <a:cs typeface="Times New Roman" charset="0"/>
              </a:rPr>
              <a:t>Use the right and left move </a:t>
            </a:r>
            <a:br>
              <a:rPr lang="en-US" sz="2200" b="1" dirty="0" smtClean="0">
                <a:latin typeface="Calibri" pitchFamily="34" charset="0"/>
                <a:cs typeface="Times New Roman" charset="0"/>
              </a:rPr>
            </a:br>
            <a:r>
              <a:rPr lang="en-US" sz="2200" b="1" dirty="0" smtClean="0">
                <a:latin typeface="Calibri" pitchFamily="34" charset="0"/>
                <a:cs typeface="Times New Roman" charset="0"/>
              </a:rPr>
              <a:t>buttons to s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croll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over to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VIEW. </a:t>
            </a:r>
            <a:endParaRPr lang="en-US" sz="2200" b="1" dirty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200" b="1" dirty="0">
                <a:latin typeface="Calibri" pitchFamily="34" charset="0"/>
                <a:cs typeface="Times New Roman" charset="0"/>
              </a:rPr>
              <a:t>Select Sound Sensor </a:t>
            </a:r>
            <a:r>
              <a:rPr lang="en-US" sz="2200" b="1" dirty="0" err="1" smtClean="0">
                <a:latin typeface="Calibri" pitchFamily="34" charset="0"/>
                <a:cs typeface="Times New Roman" charset="0"/>
              </a:rPr>
              <a:t>dBA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and</a:t>
            </a:r>
            <a:br>
              <a:rPr lang="en-US" sz="2200" b="1" dirty="0" smtClean="0">
                <a:latin typeface="Calibri" pitchFamily="34" charset="0"/>
                <a:cs typeface="Times New Roman" charset="0"/>
              </a:rPr>
            </a:br>
            <a:r>
              <a:rPr lang="en-US" sz="2200" b="1" dirty="0" smtClean="0">
                <a:latin typeface="Calibri" pitchFamily="34" charset="0"/>
                <a:cs typeface="Times New Roman" charset="0"/>
              </a:rPr>
              <a:t>indicate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the port that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the</a:t>
            </a:r>
            <a:br>
              <a:rPr lang="en-US" sz="2200" b="1" dirty="0" smtClean="0">
                <a:latin typeface="Calibri" pitchFamily="34" charset="0"/>
                <a:cs typeface="Times New Roman" charset="0"/>
              </a:rPr>
            </a:br>
            <a:r>
              <a:rPr lang="en-US" sz="2200" b="1" dirty="0" smtClean="0">
                <a:latin typeface="Calibri" pitchFamily="34" charset="0"/>
                <a:cs typeface="Times New Roman" charset="0"/>
              </a:rPr>
              <a:t>sound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sensor is connected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to.</a:t>
            </a:r>
            <a:endParaRPr lang="en-US" sz="2200" b="1" dirty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200" b="1" dirty="0" smtClean="0">
                <a:latin typeface="Calibri" pitchFamily="34" charset="0"/>
                <a:cs typeface="Times New Roman" charset="0"/>
              </a:rPr>
              <a:t>Look for a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box and a %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/>
            </a:r>
            <a:br>
              <a:rPr lang="en-US" sz="2200" b="1" dirty="0" smtClean="0">
                <a:latin typeface="Calibri" pitchFamily="34" charset="0"/>
                <a:cs typeface="Times New Roman" charset="0"/>
              </a:rPr>
            </a:br>
            <a:r>
              <a:rPr lang="en-US" sz="2200" b="1" dirty="0" smtClean="0">
                <a:latin typeface="Calibri" pitchFamily="34" charset="0"/>
                <a:cs typeface="Times New Roman" charset="0"/>
              </a:rPr>
              <a:t>indicated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within of the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/>
            </a:r>
            <a:br>
              <a:rPr lang="en-US" sz="2200" b="1" dirty="0" smtClean="0">
                <a:latin typeface="Calibri" pitchFamily="34" charset="0"/>
                <a:cs typeface="Times New Roman" charset="0"/>
              </a:rPr>
            </a:br>
            <a:r>
              <a:rPr lang="en-US" sz="2200" b="1" dirty="0" smtClean="0">
                <a:latin typeface="Calibri" pitchFamily="34" charset="0"/>
                <a:cs typeface="Times New Roman" charset="0"/>
              </a:rPr>
              <a:t>loudness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of the sound that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/>
            </a:r>
            <a:br>
              <a:rPr lang="en-US" sz="2200" b="1" dirty="0" smtClean="0">
                <a:latin typeface="Calibri" pitchFamily="34" charset="0"/>
                <a:cs typeface="Times New Roman" charset="0"/>
              </a:rPr>
            </a:br>
            <a:r>
              <a:rPr lang="en-US" sz="22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NXT sound sensor is </a:t>
            </a:r>
            <a:r>
              <a:rPr lang="en-US" sz="2200" b="1" dirty="0" smtClean="0">
                <a:latin typeface="Calibri" pitchFamily="34" charset="0"/>
                <a:cs typeface="Times New Roman" charset="0"/>
              </a:rPr>
              <a:t>hearing</a:t>
            </a:r>
            <a:br>
              <a:rPr lang="en-US" sz="2200" b="1" dirty="0" smtClean="0">
                <a:latin typeface="Calibri" pitchFamily="34" charset="0"/>
                <a:cs typeface="Times New Roman" charset="0"/>
              </a:rPr>
            </a:br>
            <a:r>
              <a:rPr lang="en-US" sz="2200" b="1" dirty="0" smtClean="0">
                <a:latin typeface="Calibri" pitchFamily="34" charset="0"/>
                <a:cs typeface="Times New Roman" charset="0"/>
              </a:rPr>
              <a:t>—on </a:t>
            </a:r>
            <a:r>
              <a:rPr lang="en-US" sz="2200" b="1" dirty="0">
                <a:latin typeface="Calibri" pitchFamily="34" charset="0"/>
                <a:cs typeface="Times New Roman" charset="0"/>
              </a:rPr>
              <a:t>a scale of 0 to 100. </a:t>
            </a:r>
            <a:endParaRPr lang="en-US" sz="2200" b="1" dirty="0" smtClean="0">
              <a:latin typeface="Calibri" pitchFamily="34" charset="0"/>
              <a:cs typeface="Times New Roman" charset="0"/>
            </a:endParaRPr>
          </a:p>
          <a:p>
            <a:pPr marL="0" indent="0" algn="r" eaLnBrk="1" hangingPunct="1"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Now you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are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ready begin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experiment!</a:t>
            </a:r>
            <a:endParaRPr lang="en-US" b="1" dirty="0">
              <a:solidFill>
                <a:srgbClr val="0070C0"/>
              </a:solidFill>
              <a:latin typeface="Calibri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Sound Intensity Worksheet</a:t>
            </a:r>
            <a:endParaRPr lang="en-US" sz="44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838200" y="1066800"/>
            <a:ext cx="729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s-PY" sz="18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72324"/>
              </p:ext>
            </p:extLst>
          </p:nvPr>
        </p:nvGraphicFramePr>
        <p:xfrm>
          <a:off x="788194" y="3553522"/>
          <a:ext cx="6858000" cy="314325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SOUND SOURCE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NXT SENSOR READING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6 inch distance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12 inch distance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no sound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clap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soft whistle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loud whistle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telephone ring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charset="0"/>
                        </a:rPr>
                        <a:t>vacuum cleaner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6" name="Rectangle 7"/>
          <p:cNvSpPr>
            <a:spLocks noChangeArrowheads="1"/>
          </p:cNvSpPr>
          <p:nvPr/>
        </p:nvSpPr>
        <p:spPr bwMode="auto">
          <a:xfrm>
            <a:off x="304800" y="901987"/>
            <a:ext cx="78247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Font typeface="Calibri" pitchFamily="34" charset="0"/>
              <a:buChar char="○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Measure each sound with the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sound sensor approximately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6 inches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away from the source of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sound, then approximately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12 inches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away.</a:t>
            </a:r>
          </a:p>
          <a:p>
            <a:pPr marL="342900" indent="-342900" eaLnBrk="0" hangingPunct="0">
              <a:buClr>
                <a:schemeClr val="accent1"/>
              </a:buClr>
              <a:buFont typeface="Calibri" pitchFamily="34" charset="0"/>
              <a:buChar char="○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Use a ruler to measure each distance.</a:t>
            </a:r>
          </a:p>
          <a:p>
            <a:pPr marL="342900" indent="-342900" eaLnBrk="0" hangingPunct="0">
              <a:buClr>
                <a:schemeClr val="accent1"/>
              </a:buClr>
              <a:buFont typeface="Calibri" pitchFamily="34" charset="0"/>
              <a:buChar char="○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Take note of what happens to the sensor reading when the distance to the sound changes.</a:t>
            </a:r>
          </a:p>
          <a:p>
            <a:pPr marL="342900" indent="-342900" eaLnBrk="0" hangingPunct="0">
              <a:buClr>
                <a:schemeClr val="accent1"/>
              </a:buClr>
              <a:buFont typeface="Calibri" pitchFamily="34" charset="0"/>
              <a:buChar char="○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Use table on the worksheet to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record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your data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on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loudness of the various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tested sounds,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include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some of your own choices for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sound-making sources in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the blank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charset="0"/>
              </a:rPr>
              <a:t>cells. </a:t>
            </a:r>
            <a:endParaRPr lang="en-US" sz="2000" b="1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The Marvelous Ear Quiz</a:t>
            </a:r>
            <a:endParaRPr lang="en-US" sz="4400" b="1" cap="none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6755" y="1978490"/>
            <a:ext cx="8510588" cy="4276260"/>
          </a:xfrm>
        </p:spPr>
        <p:txBody>
          <a:bodyPr/>
          <a:lstStyle/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1. 	How do humans hear sounds? </a:t>
            </a: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2. 	How does hearing </a:t>
            </a:r>
            <a:r>
              <a:rPr lang="en-US" sz="2000" b="1" dirty="0" smtClean="0">
                <a:latin typeface="Calibri" pitchFamily="34" charset="0"/>
              </a:rPr>
              <a:t>work? Sketch and label the system.</a:t>
            </a: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3. 	What did you learn from the sound sensor activity?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denise.CARLSON-MOBILE\AppData\Local\Microsoft\Windows\Temporary Internet Files\Content.IE5\S318JLMW\MC90001319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620317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5734050"/>
            <a:ext cx="738188" cy="819150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715000"/>
          </a:xfrm>
        </p:spPr>
        <p:txBody>
          <a:bodyPr/>
          <a:lstStyle/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1. 	How do humans hear sounds? </a:t>
            </a: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	Using our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ears,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which have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a fascinating set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of bones and a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fluid-filled structure, to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determine sound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types.</a:t>
            </a:r>
            <a:endParaRPr lang="en-US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2. 	How does hearing </a:t>
            </a:r>
            <a:r>
              <a:rPr lang="en-US" sz="2000" b="1" dirty="0" smtClean="0">
                <a:latin typeface="Calibri" pitchFamily="34" charset="0"/>
              </a:rPr>
              <a:t>work? </a:t>
            </a:r>
            <a:br>
              <a:rPr lang="en-US" sz="2000" b="1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Sketch and label the system.</a:t>
            </a: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Sound enters through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outer ear, is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amplified</a:t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by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the middle ear, and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is </a:t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converted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into electrical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impulses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within the inner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ear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.  </a:t>
            </a:r>
            <a:endParaRPr lang="en-US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			sketch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sym typeface="Wingdings"/>
              </a:rPr>
              <a:t></a:t>
            </a: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3</a:t>
            </a:r>
            <a:r>
              <a:rPr lang="en-US" sz="2000" b="1" dirty="0" smtClean="0">
                <a:latin typeface="Calibri" pitchFamily="34" charset="0"/>
              </a:rPr>
              <a:t>. 	What did you learn from the sound sensor activity?</a:t>
            </a: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Intensity of sound decreases with increasing distance.</a:t>
            </a: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	NXT robot can determine intensity of sound, similar to our own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ears.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	Human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hearing is a mechanical and electrical process.</a:t>
            </a:r>
          </a:p>
          <a:p>
            <a:pPr marL="514350" indent="-514350">
              <a:buFont typeface="Wingdings" charset="2"/>
              <a:buNone/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10588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The Marvelous Ear Quiz Answers</a:t>
            </a:r>
            <a:endParaRPr lang="en-US" sz="4400" b="1" cap="none" dirty="0" smtClean="0"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3" descr="Human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25098" b="26471"/>
          <a:stretch>
            <a:fillRect/>
          </a:stretch>
        </p:blipFill>
        <p:spPr bwMode="auto">
          <a:xfrm>
            <a:off x="4067929" y="2133600"/>
            <a:ext cx="4525611" cy="284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212" y="274638"/>
            <a:ext cx="8411976" cy="7159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cap="none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Image Sources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305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alibri" pitchFamily="34" charset="0"/>
              </a:rPr>
              <a:t>Slide </a:t>
            </a:r>
            <a:r>
              <a:rPr lang="en-US" sz="1600" b="1" dirty="0" smtClean="0">
                <a:latin typeface="Calibri" pitchFamily="34" charset="0"/>
              </a:rPr>
              <a:t> 1: </a:t>
            </a:r>
            <a:r>
              <a:rPr lang="en-US" sz="1600" b="1" dirty="0" smtClean="0">
                <a:latin typeface="Calibri" pitchFamily="34" charset="0"/>
              </a:rPr>
              <a:t>photo of ear;  State of Ohio </a:t>
            </a:r>
            <a:r>
              <a:rPr lang="en-US" sz="1600" b="1" dirty="0" smtClean="0">
                <a:latin typeface="Calibri" pitchFamily="34" charset="0"/>
                <a:hlinkClick r:id="rId2"/>
              </a:rPr>
              <a:t>http://</a:t>
            </a:r>
            <a:r>
              <a:rPr lang="en-US" sz="1600" b="1" dirty="0" smtClean="0">
                <a:latin typeface="Calibri" pitchFamily="34" charset="0"/>
                <a:hlinkClick r:id="rId2"/>
              </a:rPr>
              <a:t>www.tclw.das.ohio.gov/Default.aspx?tabid=325</a:t>
            </a:r>
            <a:endParaRPr lang="en-US" sz="16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libri" pitchFamily="34" charset="0"/>
              </a:rPr>
              <a:t>Slide </a:t>
            </a:r>
            <a:r>
              <a:rPr lang="en-US" sz="1600" b="1" dirty="0" smtClean="0">
                <a:latin typeface="Calibri" pitchFamily="34" charset="0"/>
              </a:rPr>
              <a:t>s 3 and 6: cutaway drawing of ear anatomy; NASA via Wikimedia </a:t>
            </a:r>
            <a:r>
              <a:rPr lang="en-US" sz="1600" b="1" dirty="0">
                <a:latin typeface="Calibri" pitchFamily="34" charset="0"/>
              </a:rPr>
              <a:t>Commons  </a:t>
            </a:r>
            <a:r>
              <a:rPr lang="en-US" sz="1600" b="1" u="sng" dirty="0">
                <a:latin typeface="Calibri" pitchFamily="34" charset="0"/>
                <a:hlinkClick r:id="rId3"/>
              </a:rPr>
              <a:t>http://commons.wikimedia.org/wiki/File:Outer,_middle_and_inner_ear.jpg</a:t>
            </a:r>
            <a:r>
              <a:rPr lang="en-US" sz="1600" b="1" dirty="0">
                <a:latin typeface="Calibri" pitchFamily="34" charset="0"/>
              </a:rPr>
              <a:t> </a:t>
            </a:r>
            <a:endParaRPr lang="en-US" sz="16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alibri" pitchFamily="34" charset="0"/>
              </a:rPr>
              <a:t>Slide </a:t>
            </a:r>
            <a:r>
              <a:rPr lang="en-US" sz="1600" b="1" dirty="0">
                <a:latin typeface="Calibri" pitchFamily="34" charset="0"/>
              </a:rPr>
              <a:t>5: Man with megaphone at ear; Microsoft clipart </a:t>
            </a:r>
            <a:r>
              <a:rPr lang="en-US" sz="1600" b="1" u="sng" dirty="0">
                <a:latin typeface="Calibri" pitchFamily="34" charset="0"/>
                <a:hlinkClick r:id="rId4"/>
              </a:rPr>
              <a:t>http://office.microsoft.com/en-us/images/</a:t>
            </a:r>
            <a:endParaRPr lang="en-US" sz="16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alibri" pitchFamily="34" charset="0"/>
              </a:rPr>
              <a:t>Slides 7-10, and 17: </a:t>
            </a:r>
            <a:r>
              <a:rPr lang="en-US" sz="1600" b="1" dirty="0">
                <a:latin typeface="Calibri" pitchFamily="34" charset="0"/>
              </a:rPr>
              <a:t>Human ear anatomy; Dan Pickard, Wikimedia Commons </a:t>
            </a:r>
            <a:r>
              <a:rPr lang="en-US" sz="1600" b="1" dirty="0" smtClean="0">
                <a:latin typeface="Calibri" pitchFamily="34" charset="0"/>
              </a:rPr>
              <a:t>{PD} </a:t>
            </a:r>
            <a:r>
              <a:rPr lang="en-US" sz="1600" b="1" dirty="0" smtClean="0">
                <a:latin typeface="Calibri" pitchFamily="34" charset="0"/>
                <a:hlinkClick r:id="rId5"/>
              </a:rPr>
              <a:t>http</a:t>
            </a:r>
            <a:r>
              <a:rPr lang="en-US" sz="1600" b="1" dirty="0">
                <a:latin typeface="Calibri" pitchFamily="34" charset="0"/>
                <a:hlinkClick r:id="rId5"/>
              </a:rPr>
              <a:t>://commons.wikimedia.org/wiki/File:HumanEar.jpg </a:t>
            </a:r>
            <a:endParaRPr lang="en-US" sz="16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alibri" pitchFamily="34" charset="0"/>
              </a:rPr>
              <a:t>Slide  11</a:t>
            </a:r>
            <a:r>
              <a:rPr lang="en-US" sz="1600" b="1" dirty="0">
                <a:latin typeface="Calibri" pitchFamily="34" charset="0"/>
              </a:rPr>
              <a:t>: Hearing mechanics medical illustration; </a:t>
            </a:r>
            <a:r>
              <a:rPr lang="en-US" sz="1600" b="1" dirty="0" err="1">
                <a:latin typeface="Calibri" pitchFamily="34" charset="0"/>
              </a:rPr>
              <a:t>Zina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Deretsky</a:t>
            </a:r>
            <a:r>
              <a:rPr lang="en-US" sz="1600" b="1" dirty="0">
                <a:latin typeface="Calibri" pitchFamily="34" charset="0"/>
              </a:rPr>
              <a:t>, National Science Foundation  via Wikimedia Commons {PD} </a:t>
            </a:r>
            <a:r>
              <a:rPr lang="en-US" sz="1600" b="1" dirty="0">
                <a:latin typeface="Calibri" pitchFamily="34" charset="0"/>
                <a:hlinkClick r:id="rId6"/>
              </a:rPr>
              <a:t>http://commons.wikimedia.org/wiki/File:Hearing_mechanics.jpg</a:t>
            </a:r>
            <a:endParaRPr lang="en-US" sz="16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alibri" pitchFamily="34" charset="0"/>
              </a:rPr>
              <a:t>Slide </a:t>
            </a:r>
            <a:r>
              <a:rPr lang="en-US" sz="1600" b="1" dirty="0">
                <a:latin typeface="Calibri" pitchFamily="34" charset="0"/>
              </a:rPr>
              <a:t>12: graphics of watch, clock, jet, Microsoft clipart </a:t>
            </a:r>
            <a:r>
              <a:rPr lang="en-US" sz="1600" b="1" u="sng" dirty="0">
                <a:latin typeface="Calibri" pitchFamily="34" charset="0"/>
                <a:hlinkClick r:id="rId4"/>
              </a:rPr>
              <a:t>http://office.microsoft.com/en-us/images/</a:t>
            </a:r>
            <a:endParaRPr lang="en-US" sz="16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libri" pitchFamily="34" charset="0"/>
              </a:rPr>
              <a:t>Slide 13; two girls </a:t>
            </a:r>
            <a:r>
              <a:rPr lang="en-US" sz="1600" b="1" dirty="0" smtClean="0">
                <a:latin typeface="Calibri" pitchFamily="34" charset="0"/>
              </a:rPr>
              <a:t>whispering &amp; woman with bullhorn; </a:t>
            </a:r>
            <a:r>
              <a:rPr lang="en-US" sz="1600" b="1" dirty="0">
                <a:latin typeface="Calibri" pitchFamily="34" charset="0"/>
              </a:rPr>
              <a:t>Microsoft clipart </a:t>
            </a:r>
            <a:r>
              <a:rPr lang="en-US" sz="1600" b="1" u="sng" dirty="0">
                <a:latin typeface="Calibri" pitchFamily="34" charset="0"/>
                <a:hlinkClick r:id="rId4"/>
              </a:rPr>
              <a:t>http://office.microsoft.com/en-us/images/</a:t>
            </a:r>
            <a:endParaRPr lang="en-US" sz="16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libri" pitchFamily="34" charset="0"/>
              </a:rPr>
              <a:t>Slide 14: LEGO robotics sensors; </a:t>
            </a:r>
            <a:r>
              <a:rPr lang="en-US" sz="1600" b="1" u="sng" dirty="0" smtClean="0">
                <a:latin typeface="Calibri" pitchFamily="34" charset="0"/>
                <a:hlinkClick r:id="rId7"/>
              </a:rPr>
              <a:t>www.LEGO.com</a:t>
            </a:r>
            <a:endParaRPr lang="en-US" sz="1600" b="1" u="sng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libri" pitchFamily="34" charset="0"/>
              </a:rPr>
              <a:t>Slide 16; whistle; Microsoft clipart </a:t>
            </a:r>
            <a:r>
              <a:rPr lang="en-US" sz="1600" b="1" u="sng" dirty="0">
                <a:latin typeface="Calibri" pitchFamily="34" charset="0"/>
                <a:hlinkClick r:id="rId4"/>
              </a:rPr>
              <a:t>http://office.microsoft.com/en-us/images</a:t>
            </a:r>
            <a:r>
              <a:rPr lang="en-US" sz="1600" b="1" u="sng" dirty="0" smtClean="0">
                <a:latin typeface="Calibri" pitchFamily="34" charset="0"/>
                <a:hlinkClick r:id="rId4"/>
              </a:rPr>
              <a:t>/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Do Our Ears Work? Quiz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10588" cy="4264025"/>
          </a:xfrm>
        </p:spPr>
        <p:txBody>
          <a:bodyPr/>
          <a:lstStyle/>
          <a:p>
            <a:pPr marL="514350" indent="-514350">
              <a:buFont typeface="Wingdings" charset="2"/>
              <a:buNone/>
            </a:pPr>
            <a:r>
              <a:rPr lang="en-US" sz="2000" b="1" dirty="0" smtClean="0"/>
              <a:t>1</a:t>
            </a:r>
            <a:r>
              <a:rPr lang="en-US" sz="2000" b="1" dirty="0" smtClean="0">
                <a:latin typeface="Calibri" pitchFamily="34" charset="0"/>
              </a:rPr>
              <a:t>. 	How do humans hear sounds? </a:t>
            </a: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2. 	How does human hearing work? </a:t>
            </a:r>
            <a:r>
              <a:rPr lang="en-US" sz="2000" b="1" dirty="0" smtClean="0">
                <a:latin typeface="Calibri" pitchFamily="34" charset="0"/>
              </a:rPr>
              <a:t>Sketch and label the system.</a:t>
            </a: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3. 	Do you know </a:t>
            </a:r>
            <a:r>
              <a:rPr lang="en-US" sz="2000" b="1" dirty="0" smtClean="0">
                <a:latin typeface="Calibri" pitchFamily="34" charset="0"/>
              </a:rPr>
              <a:t>any sensors </a:t>
            </a:r>
            <a:r>
              <a:rPr lang="en-US" sz="2000" b="1" dirty="0" smtClean="0">
                <a:latin typeface="Calibri" pitchFamily="34" charset="0"/>
              </a:rPr>
              <a:t>that </a:t>
            </a:r>
            <a:r>
              <a:rPr lang="en-US" sz="2000" b="1" dirty="0" smtClean="0">
                <a:latin typeface="Calibri" pitchFamily="34" charset="0"/>
              </a:rPr>
              <a:t>detect </a:t>
            </a:r>
            <a:r>
              <a:rPr lang="en-US" sz="2000" b="1" dirty="0" smtClean="0">
                <a:latin typeface="Calibri" pitchFamily="34" charset="0"/>
              </a:rPr>
              <a:t>sound and how </a:t>
            </a:r>
            <a:r>
              <a:rPr lang="en-US" sz="2000" b="1" dirty="0" smtClean="0">
                <a:latin typeface="Calibri" pitchFamily="34" charset="0"/>
              </a:rPr>
              <a:t>they might </a:t>
            </a:r>
            <a:r>
              <a:rPr lang="en-US" sz="2000" b="1" dirty="0" smtClean="0">
                <a:latin typeface="Calibri" pitchFamily="34" charset="0"/>
              </a:rPr>
              <a:t>do it</a:t>
            </a:r>
            <a:r>
              <a:rPr lang="en-US" sz="2000" b="1" dirty="0" smtClean="0">
                <a:latin typeface="Calibri" pitchFamily="34" charset="0"/>
              </a:rPr>
              <a:t>?</a:t>
            </a:r>
            <a:br>
              <a:rPr lang="en-US" sz="2000" b="1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Explain.</a:t>
            </a:r>
            <a:endParaRPr lang="en-US" sz="2000" b="1" dirty="0" smtClean="0">
              <a:latin typeface="Calibri" pitchFamily="34" charset="0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8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Do Our Ears Work? Quiz Answers</a:t>
            </a:r>
            <a:endParaRPr lang="en-US" sz="3800" b="1" cap="none" dirty="0" smtClean="0">
              <a:latin typeface="Calibri" pitchFamily="34" charset="0"/>
              <a:cs typeface="Times New Roman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10588" cy="5334000"/>
          </a:xfrm>
        </p:spPr>
        <p:txBody>
          <a:bodyPr/>
          <a:lstStyle/>
          <a:p>
            <a:pPr marL="514350" indent="-514350">
              <a:buFont typeface="Wingdings" charset="2"/>
              <a:buNone/>
            </a:pPr>
            <a:r>
              <a:rPr lang="en-US" sz="2000" b="1" dirty="0" smtClean="0"/>
              <a:t>1. 	</a:t>
            </a:r>
            <a:r>
              <a:rPr lang="en-US" sz="2000" b="1" dirty="0" smtClean="0">
                <a:latin typeface="Calibri" pitchFamily="34" charset="0"/>
              </a:rPr>
              <a:t>How do humans hear sounds? </a:t>
            </a: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	Humans hear sounds by using our ears, which have an interesting set of bones and a fluid-filled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structure, to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determine sound types.</a:t>
            </a: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2. 	How does hearing </a:t>
            </a:r>
            <a:r>
              <a:rPr lang="en-US" sz="2000" b="1" dirty="0" smtClean="0">
                <a:latin typeface="Calibri" pitchFamily="34" charset="0"/>
              </a:rPr>
              <a:t>work? </a:t>
            </a:r>
            <a:br>
              <a:rPr lang="en-US" sz="2000" b="1" dirty="0" smtClean="0">
                <a:latin typeface="Calibri" pitchFamily="34" charset="0"/>
              </a:rPr>
            </a:br>
            <a:r>
              <a:rPr lang="en-US" sz="2000" b="1" dirty="0" smtClean="0">
                <a:latin typeface="Calibri" pitchFamily="34" charset="0"/>
              </a:rPr>
              <a:t>Sketch and label the system.</a:t>
            </a:r>
            <a:endParaRPr lang="en-US" sz="2000" b="1" dirty="0" smtClean="0"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	Sound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waves enter through the </a:t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outer ear, are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amplified by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middle ear, and are converted</a:t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into electrical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impulses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within </a:t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inner ear. 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      </a:t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			sketch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</a:t>
            </a:r>
            <a:endParaRPr lang="en-US" sz="2000" b="1" dirty="0">
              <a:solidFill>
                <a:srgbClr val="0070C0"/>
              </a:solidFill>
              <a:latin typeface="Calibri" pitchFamily="34" charset="0"/>
              <a:sym typeface="Wingdings" pitchFamily="2" charset="2"/>
            </a:endParaRPr>
          </a:p>
          <a:p>
            <a:pPr marL="514350" indent="-514350">
              <a:buFont typeface="Wingdings" charset="2"/>
              <a:buNone/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latin typeface="Calibri" pitchFamily="34" charset="0"/>
              </a:rPr>
              <a:t>3. 	Do you know any sensors that detect sound and how they might do it?</a:t>
            </a:r>
          </a:p>
          <a:p>
            <a:pPr marL="514350" indent="-514350">
              <a:buFont typeface="Wingdings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	A microphone is an example of a sensor that detects sound. It detects voices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and instruments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and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converts them into electricity,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which is sent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to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speakers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that convert it back into sound.</a:t>
            </a:r>
          </a:p>
        </p:txBody>
      </p:sp>
      <p:pic>
        <p:nvPicPr>
          <p:cNvPr id="6" name="Picture 5" descr="File:Outer, middle and inner ea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3"/>
          <a:stretch>
            <a:fillRect/>
          </a:stretch>
        </p:blipFill>
        <p:spPr bwMode="auto">
          <a:xfrm>
            <a:off x="4800600" y="2286000"/>
            <a:ext cx="3514725" cy="26670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</a:rPr>
              <a:t>Hearing: How </a:t>
            </a:r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</a:rPr>
              <a:t>Do Our Ears Work</a:t>
            </a:r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  <a:endParaRPr lang="en-US" sz="3200" b="1" cap="none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950200" cy="4730750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Activity Objective</a:t>
            </a:r>
            <a:endParaRPr lang="en-US" sz="3200" b="1" dirty="0" smtClean="0">
              <a:solidFill>
                <a:srgbClr val="0070C0"/>
              </a:solidFill>
              <a:latin typeface="Calibri" pitchFamily="34" charset="0"/>
              <a:cs typeface="Times New Roman" charset="0"/>
            </a:endParaRPr>
          </a:p>
          <a:p>
            <a:r>
              <a:rPr lang="en-US" sz="2800" b="1" dirty="0" smtClean="0">
                <a:latin typeface="Calibri" pitchFamily="34" charset="0"/>
                <a:cs typeface="Times New Roman" charset="0"/>
              </a:rPr>
              <a:t>Investigate </a:t>
            </a:r>
            <a:r>
              <a:rPr lang="en-US" sz="2800" b="1" dirty="0" smtClean="0">
                <a:latin typeface="Calibri" pitchFamily="34" charset="0"/>
                <a:cs typeface="Times New Roman" charset="0"/>
              </a:rPr>
              <a:t>how hearing </a:t>
            </a:r>
            <a:r>
              <a:rPr lang="en-US" sz="2800" b="1" dirty="0" smtClean="0">
                <a:latin typeface="Calibri" pitchFamily="34" charset="0"/>
                <a:cs typeface="Times New Roman" charset="0"/>
              </a:rPr>
              <a:t>works.</a:t>
            </a:r>
            <a:endParaRPr lang="en-US" sz="2800" b="1" dirty="0" smtClean="0">
              <a:latin typeface="Calibri" pitchFamily="34" charset="0"/>
              <a:cs typeface="Times New Roman" charset="0"/>
            </a:endParaRPr>
          </a:p>
          <a:p>
            <a:r>
              <a:rPr lang="en-US" sz="2800" b="1" dirty="0" smtClean="0">
                <a:latin typeface="Calibri" pitchFamily="34" charset="0"/>
                <a:cs typeface="Times New Roman" charset="0"/>
              </a:rPr>
              <a:t>Learn about the differences in detecting sound intensities (loudness</a:t>
            </a:r>
            <a:r>
              <a:rPr lang="en-US" sz="2800" b="1" dirty="0" smtClean="0">
                <a:latin typeface="Calibri" pitchFamily="34" charset="0"/>
                <a:cs typeface="Times New Roman" charset="0"/>
              </a:rPr>
              <a:t>).</a:t>
            </a:r>
            <a:endParaRPr lang="en-US" sz="2800" b="1" dirty="0" smtClean="0">
              <a:latin typeface="Calibri" pitchFamily="34" charset="0"/>
              <a:cs typeface="Times New Roman" charset="0"/>
            </a:endParaRPr>
          </a:p>
          <a:p>
            <a:r>
              <a:rPr lang="en-US" sz="2800" b="1" dirty="0" smtClean="0">
                <a:latin typeface="Calibri" pitchFamily="34" charset="0"/>
                <a:cs typeface="Times New Roman" charset="0"/>
              </a:rPr>
              <a:t>Conduct </a:t>
            </a:r>
            <a:r>
              <a:rPr lang="en-US" sz="2800" b="1" dirty="0" smtClean="0">
                <a:latin typeface="Calibri" pitchFamily="34" charset="0"/>
                <a:cs typeface="Times New Roman" charset="0"/>
              </a:rPr>
              <a:t>a hands-on activity with </a:t>
            </a:r>
            <a:r>
              <a:rPr lang="en-US" sz="2800" b="1" dirty="0" smtClean="0">
                <a:latin typeface="Calibri" pitchFamily="34" charset="0"/>
                <a:cs typeface="Times New Roman" charset="0"/>
              </a:rPr>
              <a:t>LEGO </a:t>
            </a:r>
            <a:r>
              <a:rPr lang="en-US" sz="2800" b="1" dirty="0" err="1" smtClean="0">
                <a:latin typeface="Calibri" pitchFamily="34" charset="0"/>
                <a:cs typeface="Times New Roman" charset="0"/>
              </a:rPr>
              <a:t>TaskBots</a:t>
            </a:r>
            <a:r>
              <a:rPr lang="en-US" sz="2800" b="1" dirty="0" smtClean="0">
                <a:latin typeface="Calibri" pitchFamily="34" charset="0"/>
                <a:cs typeface="Times New Roman" charset="0"/>
              </a:rPr>
              <a:t> </a:t>
            </a:r>
            <a:r>
              <a:rPr lang="en-US" sz="2800" b="1" dirty="0" smtClean="0">
                <a:latin typeface="Calibri" pitchFamily="34" charset="0"/>
                <a:cs typeface="Times New Roman" charset="0"/>
              </a:rPr>
              <a:t>that uses a sound command to help understand the relationship between different noise levels created and the different sound intensities </a:t>
            </a:r>
            <a:r>
              <a:rPr lang="en-US" sz="2800" b="1" dirty="0" smtClean="0">
                <a:latin typeface="Calibri" pitchFamily="34" charset="0"/>
                <a:cs typeface="Times New Roman" charset="0"/>
              </a:rPr>
              <a:t>detected.</a:t>
            </a:r>
            <a:endParaRPr lang="en-US" sz="2000" b="1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8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2296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What Is It and How Does It Work?</a:t>
            </a:r>
            <a:endParaRPr lang="en-US" sz="44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24579" name="Content Placeholder 9"/>
          <p:cNvSpPr>
            <a:spLocks noGrp="1"/>
          </p:cNvSpPr>
          <p:nvPr>
            <p:ph idx="1"/>
          </p:nvPr>
        </p:nvSpPr>
        <p:spPr>
          <a:xfrm>
            <a:off x="189187" y="1363762"/>
            <a:ext cx="6287813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Our ears are extraordinary organs! </a:t>
            </a:r>
          </a:p>
          <a:p>
            <a:r>
              <a:rPr lang="en-US" sz="2000" b="1" dirty="0" smtClean="0">
                <a:latin typeface="Calibri" pitchFamily="34" charset="0"/>
                <a:cs typeface="Times New Roman" charset="0"/>
              </a:rPr>
              <a:t>Our ears pick up all the sounds around us and translate this information into a form our brains can understand.</a:t>
            </a:r>
          </a:p>
          <a:p>
            <a:r>
              <a:rPr lang="en-US" sz="2000" b="1" dirty="0" smtClean="0">
                <a:latin typeface="Calibri" pitchFamily="34" charset="0"/>
                <a:cs typeface="Times New Roman" charset="0"/>
              </a:rPr>
              <a:t>One of the most remarkable things about</a:t>
            </a:r>
            <a:br>
              <a:rPr lang="en-US" sz="2000" b="1" dirty="0" smtClean="0">
                <a:latin typeface="Calibri" pitchFamily="34" charset="0"/>
                <a:cs typeface="Times New Roman" charset="0"/>
              </a:rPr>
            </a:br>
            <a:r>
              <a:rPr lang="en-US" sz="2000" b="1" dirty="0" smtClean="0">
                <a:latin typeface="Calibri" pitchFamily="34" charset="0"/>
                <a:cs typeface="Times New Roman" charset="0"/>
              </a:rPr>
              <a:t>this process is that it is completely</a:t>
            </a:r>
            <a:br>
              <a:rPr lang="en-US" sz="2000" b="1" dirty="0" smtClean="0">
                <a:latin typeface="Calibri" pitchFamily="34" charset="0"/>
                <a:cs typeface="Times New Roman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mechanical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, until it reaches the nerves</a:t>
            </a:r>
            <a:br>
              <a:rPr lang="en-US" sz="2000" b="1" dirty="0" smtClean="0">
                <a:latin typeface="Calibri" pitchFamily="34" charset="0"/>
                <a:cs typeface="Times New Roman" charset="0"/>
              </a:rPr>
            </a:br>
            <a:r>
              <a:rPr lang="en-US" sz="2000" b="1" dirty="0" smtClean="0">
                <a:latin typeface="Calibri" pitchFamily="34" charset="0"/>
                <a:cs typeface="Times New Roman" charset="0"/>
              </a:rPr>
              <a:t>when it becomes an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electrical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 process. </a:t>
            </a:r>
          </a:p>
          <a:p>
            <a:r>
              <a:rPr lang="en-US" sz="2000" b="1" dirty="0" smtClean="0">
                <a:latin typeface="Calibri" pitchFamily="34" charset="0"/>
                <a:cs typeface="Times New Roman" charset="0"/>
              </a:rPr>
              <a:t>On the othe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r hand, t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he senses of smell,</a:t>
            </a:r>
            <a:br>
              <a:rPr lang="en-US" sz="2000" b="1" dirty="0" smtClean="0">
                <a:latin typeface="Calibri" pitchFamily="34" charset="0"/>
                <a:cs typeface="Times New Roman" charset="0"/>
              </a:rPr>
            </a:br>
            <a:r>
              <a:rPr lang="en-US" sz="2000" b="1" dirty="0" smtClean="0">
                <a:latin typeface="Calibri" pitchFamily="34" charset="0"/>
                <a:cs typeface="Times New Roman" charset="0"/>
              </a:rPr>
              <a:t>taste and vision involve chemical reactions</a:t>
            </a:r>
            <a:br>
              <a:rPr lang="en-US" sz="2000" b="1" dirty="0" smtClean="0">
                <a:latin typeface="Calibri" pitchFamily="34" charset="0"/>
                <a:cs typeface="Times New Roman" charset="0"/>
              </a:rPr>
            </a:br>
            <a:r>
              <a:rPr lang="en-US" sz="2000" b="1" dirty="0" smtClean="0">
                <a:latin typeface="Calibri" pitchFamily="34" charset="0"/>
                <a:cs typeface="Times New Roman" charset="0"/>
              </a:rPr>
              <a:t>and electrical signals, while hearing sense</a:t>
            </a:r>
            <a:br>
              <a:rPr lang="en-US" sz="2000" b="1" dirty="0" smtClean="0">
                <a:latin typeface="Calibri" pitchFamily="34" charset="0"/>
                <a:cs typeface="Times New Roman" charset="0"/>
              </a:rPr>
            </a:br>
            <a:r>
              <a:rPr lang="en-US" sz="2000" b="1" dirty="0" smtClean="0">
                <a:latin typeface="Calibri" pitchFamily="34" charset="0"/>
                <a:cs typeface="Times New Roman" charset="0"/>
              </a:rPr>
              <a:t>is based solely on physical movement .</a:t>
            </a:r>
          </a:p>
        </p:txBody>
      </p:sp>
      <p:pic>
        <p:nvPicPr>
          <p:cNvPr id="24580" name="Picture 2" descr="C:\Users\Marianne\AppData\Local\Microsoft\Windows\Temporary Internet Files\Content.IE5\GXHVBZBQ\MCj025053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20" y="1439962"/>
            <a:ext cx="2987880" cy="35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5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152400" y="5173762"/>
            <a:ext cx="8550001" cy="15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dirty="0" smtClean="0">
                <a:latin typeface="Calibri" pitchFamily="34" charset="0"/>
                <a:cs typeface="Times New Roman" charset="0"/>
              </a:rPr>
              <a:t>Sound waves cause the tympanic membrane (eardrum) to vibrate.</a:t>
            </a:r>
          </a:p>
          <a:p>
            <a:pPr defTabSz="914400"/>
            <a:r>
              <a:rPr lang="en-US" sz="2000" b="1" dirty="0" smtClean="0">
                <a:latin typeface="Calibri" pitchFamily="34" charset="0"/>
                <a:cs typeface="Times New Roman" charset="0"/>
              </a:rPr>
              <a:t>Humans can hear sounds waves with frequencies between 20 and 20,000 Hz.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41772" y="3585079"/>
            <a:ext cx="79009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700" dirty="0">
                <a:latin typeface="Calibri" pitchFamily="34" charset="0"/>
                <a:cs typeface="Times New Roman" charset="0"/>
              </a:rPr>
              <a:t/>
            </a:r>
            <a:br>
              <a:rPr lang="en-US" sz="700" dirty="0">
                <a:latin typeface="Calibri" pitchFamily="34" charset="0"/>
                <a:cs typeface="Times New Roman" charset="0"/>
              </a:rPr>
            </a:br>
            <a:endParaRPr lang="en-US" sz="2000" dirty="0">
              <a:latin typeface="Calibri" pitchFamily="34" charset="0"/>
              <a:cs typeface="Times New Roman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57200" y="2416314"/>
            <a:ext cx="3352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 Outer Ear</a:t>
            </a:r>
            <a:endParaRPr lang="en-US" sz="4000" b="1" dirty="0">
              <a:solidFill>
                <a:srgbClr val="0070C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5607" name="Picture 9" descr="File:Outer, middle and inner 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3"/>
          <a:stretch>
            <a:fillRect/>
          </a:stretch>
        </p:blipFill>
        <p:spPr bwMode="auto">
          <a:xfrm>
            <a:off x="4171705" y="251022"/>
            <a:ext cx="3709988" cy="28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3483" y="2800813"/>
            <a:ext cx="7465741" cy="3787698"/>
          </a:xfrm>
        </p:spPr>
        <p:txBody>
          <a:bodyPr/>
          <a:lstStyle/>
          <a:p>
            <a:pPr>
              <a:buFont typeface="Wingdings" charset="2"/>
              <a:buNone/>
            </a:pP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r>
              <a:rPr lang="en-US" sz="2000" b="1" dirty="0">
                <a:latin typeface="Calibri" pitchFamily="34" charset="0"/>
                <a:cs typeface="Times New Roman" charset="0"/>
              </a:rPr>
              <a:t>The outer ear, also called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pinna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, catches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sound waves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and funnels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them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through the ear canal. 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>
                <a:latin typeface="Calibri" pitchFamily="34" charset="0"/>
                <a:cs typeface="Times New Roman" charset="0"/>
              </a:rPr>
              <a:t>The human outer ear is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angled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forward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so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we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hear sounds in front of us better than sounds behind us. 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eardrum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 marks the boundary to the middle ear. It is stretched tight, just like the skin of a real drum, and it is very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sensitive.</a:t>
            </a:r>
            <a:endParaRPr lang="en-US" sz="2000" b="1" dirty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>
                <a:latin typeface="Calibri" pitchFamily="34" charset="0"/>
                <a:cs typeface="Times New Roman" charset="0"/>
              </a:rPr>
              <a:t>Another function of the eardrum is to stop noisy, low-pitched background sounds that come in through the ear canal. By doing this, the eardrum helps us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distinguish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 more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important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sounds,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such as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conversations.</a:t>
            </a:r>
            <a:endParaRPr lang="en-US" sz="2000" b="1" dirty="0">
              <a:latin typeface="Calibri" pitchFamily="34" charset="0"/>
              <a:cs typeface="Times New Roman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233962"/>
            <a:ext cx="2571345" cy="20520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r" defTabSz="914400"/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Does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Hearing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Work?</a:t>
            </a:r>
            <a:endParaRPr lang="en-US" sz="32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04801" y="2449351"/>
            <a:ext cx="37143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 </a:t>
            </a:r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Middle Ear</a:t>
            </a:r>
            <a:endParaRPr lang="en-US" sz="4000" b="1" dirty="0">
              <a:solidFill>
                <a:srgbClr val="0070C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7655" name="Picture 3" descr="Human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25098" b="26471"/>
          <a:stretch>
            <a:fillRect/>
          </a:stretch>
        </p:blipFill>
        <p:spPr bwMode="auto">
          <a:xfrm>
            <a:off x="4114800" y="228600"/>
            <a:ext cx="4525611" cy="284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305800" cy="345807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middle ear has three tiny bones called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ossicles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. 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first bone is the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hammer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 (malleus), which is connected to the inner wall of the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eardrum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. On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the other side, the hammer is attached to the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anvil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 (incus), which in turn is attached to the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stirrup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 (stapes). 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When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sound makes the ear drum move, the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eardrum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pushes on the hammer and moves the anvil and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stirrup.</a:t>
            </a:r>
            <a:endParaRPr lang="en-US" sz="2000" b="1" dirty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By these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mechanical steps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, t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he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vibrations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from sounds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travel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all the way to the middle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and inner ears. </a:t>
            </a: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2000" b="1" dirty="0" err="1">
                <a:latin typeface="Calibri" pitchFamily="34" charset="0"/>
                <a:cs typeface="Times New Roman" charset="0"/>
              </a:rPr>
              <a:t>ossicles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 (three bones of the middle ear) are pushed harder for louder sounds and softer for softer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sounds.</a:t>
            </a:r>
            <a:endParaRPr lang="en-US" sz="2000" b="1" dirty="0">
              <a:latin typeface="Calibri" pitchFamily="34" charset="0"/>
              <a:cs typeface="Times New Roman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233962"/>
            <a:ext cx="2571345" cy="2052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Does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Hearing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Work?</a:t>
            </a:r>
            <a:endParaRPr lang="en-US" sz="32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381000" y="3124200"/>
            <a:ext cx="3010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 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Inner Ear</a:t>
            </a:r>
            <a:endParaRPr lang="en-US" sz="4000" b="1" dirty="0">
              <a:solidFill>
                <a:srgbClr val="0070C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8679" name="Picture 3" descr="HumanE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3" t="25098" b="26471"/>
          <a:stretch/>
        </p:blipFill>
        <p:spPr bwMode="auto">
          <a:xfrm>
            <a:off x="3505200" y="216939"/>
            <a:ext cx="4624593" cy="35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908502"/>
            <a:ext cx="7918943" cy="2720898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stirrup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is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a very complex part of the ear. It contains  a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fluid-filled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system called the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cochlea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, which is responsible for hearing. </a:t>
            </a:r>
            <a:endParaRPr lang="en-US" sz="20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 smtClean="0">
                <a:latin typeface="Calibri" pitchFamily="34" charset="0"/>
                <a:cs typeface="Times New Roman" charset="0"/>
              </a:rPr>
              <a:t>In the cochlea, the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vibrations transmitted from the eardrum through the stirrup are converted into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electrical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impulses,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which are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sent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along the auditory nerve to the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brain.</a:t>
            </a:r>
            <a:endParaRPr lang="en-US" sz="2000" b="1" dirty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2000" b="1" dirty="0">
                <a:latin typeface="Calibri" pitchFamily="34" charset="0"/>
                <a:cs typeface="Times New Roman" charset="0"/>
              </a:rPr>
              <a:t>Next to the cochlea,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are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three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arches filled with fluid called 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vestibular system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, which is </a:t>
            </a:r>
            <a:r>
              <a:rPr lang="en-US" sz="2000" b="1" dirty="0">
                <a:latin typeface="Calibri" pitchFamily="34" charset="0"/>
                <a:cs typeface="Times New Roman" charset="0"/>
              </a:rPr>
              <a:t>responsible for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sense of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balance</a:t>
            </a:r>
            <a:r>
              <a:rPr lang="en-US" sz="2000" b="1" dirty="0" smtClean="0">
                <a:latin typeface="Calibri" pitchFamily="34" charset="0"/>
                <a:cs typeface="Times New Roman" charset="0"/>
              </a:rPr>
              <a:t>.</a:t>
            </a:r>
            <a:endParaRPr lang="en-US" sz="1800" b="1" dirty="0">
              <a:latin typeface="Calibri" pitchFamily="34" charset="0"/>
              <a:cs typeface="Times New Roman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7655" y="230910"/>
            <a:ext cx="2571345" cy="2052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Does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Hearing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Work?</a:t>
            </a:r>
            <a:endParaRPr lang="en-US" sz="32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28600" y="2323053"/>
            <a:ext cx="50735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The Inner Ear - Cochlea</a:t>
            </a:r>
            <a:endParaRPr lang="en-US" sz="4000" b="1" dirty="0">
              <a:solidFill>
                <a:srgbClr val="0070C0"/>
              </a:solidFill>
              <a:latin typeface="Calibri" pitchFamily="34" charset="0"/>
              <a:cs typeface="Times New Roman" charset="0"/>
            </a:endParaRP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1"/>
          </p:nvPr>
        </p:nvSpPr>
        <p:spPr bwMode="auto">
          <a:solidFill>
            <a:schemeClr val="bg1"/>
          </a:solidFill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0727" name="Picture 3" descr="HumanE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5" t="25098" b="41559"/>
          <a:stretch/>
        </p:blipFill>
        <p:spPr bwMode="auto">
          <a:xfrm>
            <a:off x="5510986" y="271016"/>
            <a:ext cx="3205456" cy="26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0500" y="3124200"/>
            <a:ext cx="8724900" cy="35814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most interesting aspect of hearing takes place in the 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cochlea</a:t>
            </a:r>
            <a:r>
              <a:rPr lang="en-US" sz="1800" b="1" dirty="0" smtClean="0">
                <a:latin typeface="Calibri" pitchFamily="34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 sz="18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cochlea is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a tapered tube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, which circles around itself like the scroll on a violin. </a:t>
            </a:r>
            <a:endParaRPr lang="en-US" sz="18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1800" b="1" dirty="0" smtClean="0">
                <a:latin typeface="Calibri" pitchFamily="34" charset="0"/>
                <a:cs typeface="Times New Roman" charset="0"/>
              </a:rPr>
              <a:t>A 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basilar membrane divides the </a:t>
            </a:r>
            <a:r>
              <a:rPr lang="en-US" sz="1800" b="1" dirty="0" err="1">
                <a:latin typeface="Calibri" pitchFamily="34" charset="0"/>
                <a:cs typeface="Times New Roman" charset="0"/>
              </a:rPr>
              <a:t>cochleal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 tube lengthwise into two fluid-filled canals, which are joined at the tapered end. </a:t>
            </a:r>
            <a:endParaRPr lang="en-US" sz="18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18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1800" b="1" dirty="0" err="1">
                <a:latin typeface="Calibri" pitchFamily="34" charset="0"/>
                <a:cs typeface="Times New Roman" charset="0"/>
              </a:rPr>
              <a:t>ossicles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 transmit the vibration to the cochlea where they attach at the oval window. </a:t>
            </a:r>
            <a:endParaRPr lang="en-US" sz="18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1800" b="1" dirty="0" smtClean="0">
                <a:latin typeface="Calibri" pitchFamily="34" charset="0"/>
                <a:cs typeface="Times New Roman" charset="0"/>
              </a:rPr>
              <a:t>The 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resultant waves travel down the basilar membrane where they are “sensed” by </a:t>
            </a:r>
            <a:r>
              <a:rPr lang="en-US" sz="1800" b="1" dirty="0" smtClean="0">
                <a:latin typeface="Calibri" pitchFamily="34" charset="0"/>
                <a:cs typeface="Times New Roman" charset="0"/>
              </a:rPr>
              <a:t>the 16,000-20,000 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hair cells (cilia) attached to </a:t>
            </a:r>
            <a:r>
              <a:rPr lang="en-US" sz="1800" b="1" dirty="0" smtClean="0">
                <a:latin typeface="Calibri" pitchFamily="34" charset="0"/>
                <a:cs typeface="Times New Roman" charset="0"/>
              </a:rPr>
              <a:t>it, 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which poke up from a third canal called the 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organ of </a:t>
            </a:r>
            <a:r>
              <a:rPr lang="en-US" sz="1800" b="1" dirty="0" err="1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Corti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. </a:t>
            </a:r>
            <a:endParaRPr lang="en-US" sz="1800" b="1" dirty="0" smtClean="0">
              <a:latin typeface="Calibri" pitchFamily="34" charset="0"/>
              <a:cs typeface="Times New Roman" charset="0"/>
            </a:endParaRPr>
          </a:p>
          <a:p>
            <a:pPr eaLnBrk="1" hangingPunct="1"/>
            <a:r>
              <a:rPr lang="en-US" sz="1800" b="1" dirty="0" smtClean="0">
                <a:latin typeface="Calibri" pitchFamily="34" charset="0"/>
                <a:cs typeface="Times New Roman" charset="0"/>
              </a:rPr>
              <a:t>The organ 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of </a:t>
            </a:r>
            <a:r>
              <a:rPr lang="en-US" sz="1800" b="1" dirty="0" err="1">
                <a:latin typeface="Calibri" pitchFamily="34" charset="0"/>
                <a:cs typeface="Times New Roman" charset="0"/>
              </a:rPr>
              <a:t>Corti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Times New Roman" charset="0"/>
              </a:rPr>
              <a:t>transforms 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the stimulated hair cells into nerve (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  <a:cs typeface="Times New Roman" charset="0"/>
              </a:rPr>
              <a:t>electrical</a:t>
            </a:r>
            <a:r>
              <a:rPr lang="en-US" sz="1800" b="1" dirty="0">
                <a:latin typeface="Calibri" pitchFamily="34" charset="0"/>
                <a:cs typeface="Times New Roman" charset="0"/>
              </a:rPr>
              <a:t>) </a:t>
            </a:r>
            <a:r>
              <a:rPr lang="en-US" sz="1800" b="1" dirty="0" smtClean="0">
                <a:latin typeface="Calibri" pitchFamily="34" charset="0"/>
                <a:cs typeface="Times New Roman" charset="0"/>
              </a:rPr>
              <a:t>impulses.</a:t>
            </a:r>
            <a:endParaRPr lang="en-US" sz="1800" b="1" dirty="0">
              <a:latin typeface="Calibri" pitchFamily="34" charset="0"/>
              <a:cs typeface="Times New Roman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1582" y="271016"/>
            <a:ext cx="2571345" cy="20520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r" defTabSz="914400"/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How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Does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Hearing </a:t>
            </a:r>
            <a:b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</a:br>
            <a:r>
              <a:rPr lang="en-US" sz="3200" b="1" cap="none" dirty="0" smtClean="0">
                <a:solidFill>
                  <a:srgbClr val="FF0000"/>
                </a:solidFill>
                <a:latin typeface="Calibri" pitchFamily="34" charset="0"/>
                <a:cs typeface="Times New Roman" charset="0"/>
              </a:rPr>
              <a:t>Work?</a:t>
            </a:r>
            <a:endParaRPr lang="en-US" sz="3200" b="1" cap="none" dirty="0" smtClean="0">
              <a:solidFill>
                <a:srgbClr val="FF0000"/>
              </a:solidFill>
              <a:latin typeface="Calibri" pitchFamily="34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26D94C9-F374-4AB8-B308-AF6F314E5CFE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2701</TotalTime>
  <Words>1152</Words>
  <Application>Microsoft Office PowerPoint</Application>
  <PresentationFormat>On-screen Show (4:3)</PresentationFormat>
  <Paragraphs>184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The Marvelous Ear</vt:lpstr>
      <vt:lpstr>How Do Our Ears Work? Quiz</vt:lpstr>
      <vt:lpstr>How Do Our Ears Work? Quiz Answers</vt:lpstr>
      <vt:lpstr>Hearing: How Do Our Ears Work?</vt:lpstr>
      <vt:lpstr>What Is It and How Does It Work?</vt:lpstr>
      <vt:lpstr>PowerPoint Presentation</vt:lpstr>
      <vt:lpstr>How  Does  Hearing  Work?</vt:lpstr>
      <vt:lpstr>How  Does  Hearing  Work?</vt:lpstr>
      <vt:lpstr>PowerPoint Presentation</vt:lpstr>
      <vt:lpstr>Let’s Review: How Does Hearing Work?</vt:lpstr>
      <vt:lpstr>How Does Hearing Work?</vt:lpstr>
      <vt:lpstr>PowerPoint Presentation</vt:lpstr>
      <vt:lpstr>How Hearing Works: Animation</vt:lpstr>
      <vt:lpstr>Activity: Use the NXT Robot Sound Sensor  to Determine Intensities of Various Sounds</vt:lpstr>
      <vt:lpstr>Sound Intensity Worksheet</vt:lpstr>
      <vt:lpstr>The Marvelous Ear Quiz</vt:lpstr>
      <vt:lpstr>The Marvelous Ear Quiz Answers</vt:lpstr>
      <vt:lpstr>Image Sources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denise</cp:lastModifiedBy>
  <cp:revision>317</cp:revision>
  <dcterms:created xsi:type="dcterms:W3CDTF">2009-07-19T21:20:08Z</dcterms:created>
  <dcterms:modified xsi:type="dcterms:W3CDTF">2013-04-21T22:46:01Z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