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6"/>
  </p:notesMasterIdLst>
  <p:handoutMasterIdLst>
    <p:handoutMasterId r:id="rId27"/>
  </p:handoutMasterIdLst>
  <p:sldIdLst>
    <p:sldId id="256" r:id="rId2"/>
    <p:sldId id="269" r:id="rId3"/>
    <p:sldId id="270" r:id="rId4"/>
    <p:sldId id="271" r:id="rId5"/>
    <p:sldId id="272" r:id="rId6"/>
    <p:sldId id="274" r:id="rId7"/>
    <p:sldId id="275" r:id="rId8"/>
    <p:sldId id="276" r:id="rId9"/>
    <p:sldId id="277" r:id="rId10"/>
    <p:sldId id="278" r:id="rId11"/>
    <p:sldId id="282" r:id="rId12"/>
    <p:sldId id="280" r:id="rId13"/>
    <p:sldId id="293" r:id="rId14"/>
    <p:sldId id="295" r:id="rId15"/>
    <p:sldId id="296" r:id="rId16"/>
    <p:sldId id="297" r:id="rId17"/>
    <p:sldId id="298" r:id="rId18"/>
    <p:sldId id="299" r:id="rId19"/>
    <p:sldId id="300" r:id="rId20"/>
    <p:sldId id="301" r:id="rId21"/>
    <p:sldId id="302" r:id="rId22"/>
    <p:sldId id="305" r:id="rId23"/>
    <p:sldId id="303" r:id="rId24"/>
    <p:sldId id="3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5" autoAdjust="0"/>
  </p:normalViewPr>
  <p:slideViewPr>
    <p:cSldViewPr snapToGrid="0" snapToObjects="1">
      <p:cViewPr varScale="1">
        <p:scale>
          <a:sx n="66" d="100"/>
          <a:sy n="66" d="100"/>
        </p:scale>
        <p:origin x="128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D64871-933B-8043-A78D-8BFC7FEA8AA5}" type="datetimeFigureOut">
              <a:rPr lang="en-US" smtClean="0"/>
              <a:pPr/>
              <a:t>10/13/2017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D1D269-D8E1-8D4B-B439-2846B3C5A05D}" type="slidenum">
              <a:rPr lang="en-US" smtClean="0"/>
              <a:pPr/>
              <a:t>‹#›</a:t>
            </a:fld>
            <a:endParaRPr lang="en-US"/>
          </a:p>
        </p:txBody>
      </p:sp>
    </p:spTree>
    <p:extLst>
      <p:ext uri="{BB962C8B-B14F-4D97-AF65-F5344CB8AC3E}">
        <p14:creationId xmlns:p14="http://schemas.microsoft.com/office/powerpoint/2010/main" val="2798324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DEF76-EDDD-1A40-85B3-3A000C76FB07}"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61C14-28F6-B744-98F9-BD0D6B3492A0}" type="slidenum">
              <a:rPr lang="en-US" smtClean="0"/>
              <a:pPr/>
              <a:t>‹#›</a:t>
            </a:fld>
            <a:endParaRPr lang="en-US"/>
          </a:p>
        </p:txBody>
      </p:sp>
    </p:spTree>
    <p:extLst>
      <p:ext uri="{BB962C8B-B14F-4D97-AF65-F5344CB8AC3E}">
        <p14:creationId xmlns:p14="http://schemas.microsoft.com/office/powerpoint/2010/main" val="7939037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8" name="Slide Number Placeholder 3"/>
          <p:cNvSpPr>
            <a:spLocks noGrp="1"/>
          </p:cNvSpPr>
          <p:nvPr>
            <p:ph type="sldNum" sz="quarter" idx="5"/>
          </p:nvPr>
        </p:nvSpPr>
        <p:spPr bwMode="auto">
          <a:ln>
            <a:miter lim="800000"/>
            <a:headEnd/>
            <a:tailEnd/>
          </a:ln>
        </p:spPr>
        <p:txBody>
          <a:bodyPr/>
          <a:lstStyle/>
          <a:p>
            <a:fld id="{8D5015C8-9A35-664A-92FB-2EA57D030DB5}" type="slidenum">
              <a:rPr lang="en-US"/>
              <a:pPr/>
              <a:t>7</a:t>
            </a:fld>
            <a:endParaRPr lang="en-US"/>
          </a:p>
        </p:txBody>
      </p:sp>
    </p:spTree>
    <p:extLst>
      <p:ext uri="{BB962C8B-B14F-4D97-AF65-F5344CB8AC3E}">
        <p14:creationId xmlns:p14="http://schemas.microsoft.com/office/powerpoint/2010/main" val="383646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a:lstStyle/>
          <a:p>
            <a:fld id="{3A14CC6E-0F3D-7B41-AE48-C05F299DD2A4}" type="slidenum">
              <a:rPr lang="en-US"/>
              <a:pPr/>
              <a:t>11</a:t>
            </a:fld>
            <a:endParaRPr lang="en-US"/>
          </a:p>
        </p:txBody>
      </p:sp>
    </p:spTree>
    <p:extLst>
      <p:ext uri="{BB962C8B-B14F-4D97-AF65-F5344CB8AC3E}">
        <p14:creationId xmlns:p14="http://schemas.microsoft.com/office/powerpoint/2010/main" val="107674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fld id="{8A35570F-A85E-E04D-B742-5EBF8A5AEF1F}" type="slidenum">
              <a:rPr lang="en-US"/>
              <a:pPr/>
              <a:t>21</a:t>
            </a:fld>
            <a:endParaRPr lang="en-US"/>
          </a:p>
        </p:txBody>
      </p:sp>
    </p:spTree>
    <p:extLst>
      <p:ext uri="{BB962C8B-B14F-4D97-AF65-F5344CB8AC3E}">
        <p14:creationId xmlns:p14="http://schemas.microsoft.com/office/powerpoint/2010/main" val="209833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23</a:t>
            </a:fld>
            <a:endParaRPr lang="en-US"/>
          </a:p>
        </p:txBody>
      </p:sp>
    </p:spTree>
    <p:extLst>
      <p:ext uri="{BB962C8B-B14F-4D97-AF65-F5344CB8AC3E}">
        <p14:creationId xmlns:p14="http://schemas.microsoft.com/office/powerpoint/2010/main" val="69768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24</a:t>
            </a:fld>
            <a:endParaRPr lang="en-US"/>
          </a:p>
        </p:txBody>
      </p:sp>
    </p:spTree>
    <p:extLst>
      <p:ext uri="{BB962C8B-B14F-4D97-AF65-F5344CB8AC3E}">
        <p14:creationId xmlns:p14="http://schemas.microsoft.com/office/powerpoint/2010/main" val="326329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1E18DFB-E4F5-E34B-A892-81769F9B66C1}" type="datetime1">
              <a:rPr lang="en-US" smtClean="0"/>
              <a:pPr/>
              <a:t>10/13/2017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F42FDE4-A7DD-41A7-A0A6-9B649FB43336}" type="slidenum">
              <a:rPr kumimoji="0" lang="en-US" smtClean="0"/>
              <a:pPr/>
              <a:t>‹#›</a:t>
            </a:fld>
            <a:endParaRPr kumimoji="0" lang="en-US" sz="1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08182D-6C46-F848-82EC-286974B09880}" type="datetime1">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18A3F0-C5BD-8F4C-AF10-0364B0BE30F4}" type="datetime1">
              <a:rPr lang="en-US" smtClean="0"/>
              <a:pPr/>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6825530-246D-064B-9490-905922C2B31B}" type="datetime1">
              <a:rPr lang="en-US" smtClean="0"/>
              <a:pPr/>
              <a:t>10/13/2017</a:t>
            </a:fld>
            <a:endParaRPr lang="en-US"/>
          </a:p>
        </p:txBody>
      </p:sp>
      <p:sp>
        <p:nvSpPr>
          <p:cNvPr id="9" name="Slide Number Placeholder 8"/>
          <p:cNvSpPr>
            <a:spLocks noGrp="1"/>
          </p:cNvSpPr>
          <p:nvPr>
            <p:ph type="sldNum" sz="quarter" idx="15"/>
          </p:nvPr>
        </p:nvSpPr>
        <p:spPr/>
        <p:txBody>
          <a:bodyPr rtlCol="0"/>
          <a:lstStyle/>
          <a:p>
            <a:fld id="{75EBDF71-3D54-6244-9F65-7B2AD3B2FB0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3E34D59-8815-7040-9534-1C7A5D64B02E}" type="datetime1">
              <a:rPr lang="en-US" smtClean="0"/>
              <a:pPr/>
              <a:t>10/13/2017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EBDF71-3D54-6244-9F65-7B2AD3B2FB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BDE8181-F167-C14E-9507-F7ED76879D90}" type="datetime1">
              <a:rPr lang="en-US" smtClean="0"/>
              <a:pPr/>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DF71-3D54-6244-9F65-7B2AD3B2FB0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B9E9020-DA33-2E49-9AD6-7F00234DDD99}" type="datetime1">
              <a:rPr lang="en-US" smtClean="0"/>
              <a:pPr/>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BDF71-3D54-6244-9F65-7B2AD3B2FB0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1F495F8-E131-E44D-B570-33BF1A02AB89}" type="datetime1">
              <a:rPr lang="en-US" smtClean="0"/>
              <a:pPr/>
              <a:t>10/13/2017</a:t>
            </a:fld>
            <a:endParaRPr lang="en-US"/>
          </a:p>
        </p:txBody>
      </p:sp>
      <p:sp>
        <p:nvSpPr>
          <p:cNvPr id="7" name="Slide Number Placeholder 6"/>
          <p:cNvSpPr>
            <a:spLocks noGrp="1"/>
          </p:cNvSpPr>
          <p:nvPr>
            <p:ph type="sldNum" sz="quarter" idx="11"/>
          </p:nvPr>
        </p:nvSpPr>
        <p:spPr/>
        <p:txBody>
          <a:bodyPr rtlCol="0"/>
          <a:lstStyle/>
          <a:p>
            <a:fld id="{75EBDF71-3D54-6244-9F65-7B2AD3B2FB0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3BFF-1A02-064F-AEB8-1744BA7B6D34}" type="datetime1">
              <a:rPr lang="en-US" smtClean="0"/>
              <a:pPr/>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E8AC3B0-E512-2144-A341-D1D90BD3C74B}" type="datetime1">
              <a:rPr lang="en-US" smtClean="0"/>
              <a:pPr/>
              <a:t>10/13/2017</a:t>
            </a:fld>
            <a:endParaRPr lang="en-US"/>
          </a:p>
        </p:txBody>
      </p:sp>
      <p:sp>
        <p:nvSpPr>
          <p:cNvPr id="22" name="Slide Number Placeholder 21"/>
          <p:cNvSpPr>
            <a:spLocks noGrp="1"/>
          </p:cNvSpPr>
          <p:nvPr>
            <p:ph type="sldNum" sz="quarter" idx="15"/>
          </p:nvPr>
        </p:nvSpPr>
        <p:spPr/>
        <p:txBody>
          <a:bodyPr rtlCol="0"/>
          <a:lstStyle/>
          <a:p>
            <a:fld id="{75EBDF71-3D54-6244-9F65-7B2AD3B2FB0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5FA277-F5C1-B14B-B261-777A315369A5}" type="datetime1">
              <a:rPr lang="en-US" smtClean="0"/>
              <a:pPr/>
              <a:t>10/13/2017</a:t>
            </a:fld>
            <a:endParaRPr lang="en-US"/>
          </a:p>
        </p:txBody>
      </p:sp>
      <p:sp>
        <p:nvSpPr>
          <p:cNvPr id="18" name="Slide Number Placeholder 17"/>
          <p:cNvSpPr>
            <a:spLocks noGrp="1"/>
          </p:cNvSpPr>
          <p:nvPr>
            <p:ph type="sldNum" sz="quarter" idx="11"/>
          </p:nvPr>
        </p:nvSpPr>
        <p:spPr/>
        <p:txBody>
          <a:bodyPr rtlCol="0"/>
          <a:lstStyle/>
          <a:p>
            <a:fld id="{75EBDF71-3D54-6244-9F65-7B2AD3B2FB0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A90536B-5AF4-294B-B98E-DC7C7E32680C}" type="datetime1">
              <a:rPr lang="en-US" smtClean="0"/>
              <a:pPr/>
              <a:t>10/13/2017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EBDF71-3D54-6244-9F65-7B2AD3B2FB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9" y="4490112"/>
            <a:ext cx="6642903" cy="1583142"/>
          </a:xfrm>
        </p:spPr>
        <p:txBody>
          <a:bodyPr>
            <a:normAutofit fontScale="90000"/>
          </a:bodyPr>
          <a:lstStyle/>
          <a:p>
            <a:r>
              <a:rPr lang="en-US" sz="4900" dirty="0">
                <a:latin typeface="Calibri" pitchFamily="34" charset="0"/>
              </a:rPr>
              <a:t>Understanding Communication with a Robot?  </a:t>
            </a:r>
            <a:r>
              <a:rPr lang="en-US" sz="4000" dirty="0">
                <a:latin typeface="Calibri" pitchFamily="34" charset="0"/>
              </a:rPr>
              <a:t>Activity (60 minutes)</a:t>
            </a:r>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1</a:t>
            </a:fld>
            <a:endParaRPr kumimoji="0" lang="en-US" sz="1400" dirty="0">
              <a:solidFill>
                <a:srgbClr val="FFFFFF"/>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515" y="477459"/>
            <a:ext cx="2184534" cy="33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ev3 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37" y="239697"/>
            <a:ext cx="3841304" cy="3841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latin typeface="Calibri"/>
              </a:rPr>
              <a:t>Your screen should now look like this</a:t>
            </a: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10</a:t>
            </a:fld>
            <a:endParaRPr lang="en-US">
              <a:latin typeface="Calibri"/>
            </a:endParaRPr>
          </a:p>
        </p:txBody>
      </p:sp>
      <p:sp>
        <p:nvSpPr>
          <p:cNvPr id="7" name="Title 1"/>
          <p:cNvSpPr>
            <a:spLocks noGrp="1"/>
          </p:cNvSpPr>
          <p:nvPr>
            <p:ph type="title"/>
          </p:nvPr>
        </p:nvSpPr>
        <p:spPr>
          <a:xfrm>
            <a:off x="482600" y="485188"/>
            <a:ext cx="7467600" cy="421101"/>
          </a:xfrm>
        </p:spPr>
        <p:txBody>
          <a:bodyPr>
            <a:normAutofit fontScale="90000"/>
          </a:bodyPr>
          <a:lstStyle/>
          <a:p>
            <a:pPr algn="ctr"/>
            <a:r>
              <a:rPr lang="en-US" b="1" dirty="0">
                <a:latin typeface="Calibri"/>
              </a:rPr>
              <a:t>Starting a Program – contd.</a:t>
            </a:r>
          </a:p>
        </p:txBody>
      </p:sp>
      <p:pic>
        <p:nvPicPr>
          <p:cNvPr id="2" name="Picture 1"/>
          <p:cNvPicPr>
            <a:picLocks noChangeAspect="1"/>
          </p:cNvPicPr>
          <p:nvPr/>
        </p:nvPicPr>
        <p:blipFill>
          <a:blip r:embed="rId2"/>
          <a:stretch>
            <a:fillRect/>
          </a:stretch>
        </p:blipFill>
        <p:spPr>
          <a:xfrm>
            <a:off x="844161" y="2006701"/>
            <a:ext cx="5103877" cy="43967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8270" y="1246931"/>
            <a:ext cx="5962440" cy="5116661"/>
          </a:xfrm>
          <a:prstGeom prst="rect">
            <a:avLst/>
          </a:prstGeom>
        </p:spPr>
      </p:pic>
      <p:sp>
        <p:nvSpPr>
          <p:cNvPr id="3074" name="Title 1"/>
          <p:cNvSpPr>
            <a:spLocks noGrp="1"/>
          </p:cNvSpPr>
          <p:nvPr>
            <p:ph type="title"/>
          </p:nvPr>
        </p:nvSpPr>
        <p:spPr>
          <a:xfrm>
            <a:off x="457200" y="274637"/>
            <a:ext cx="7671816" cy="898179"/>
          </a:xfrm>
        </p:spPr>
        <p:txBody>
          <a:bodyPr>
            <a:normAutofit fontScale="90000"/>
          </a:bodyPr>
          <a:lstStyle/>
          <a:p>
            <a:pPr algn="ctr" eaLnBrk="1" hangingPunct="1"/>
            <a:r>
              <a:rPr lang="en-US" b="1" dirty="0">
                <a:latin typeface="Calibri"/>
              </a:rPr>
              <a:t>Telling the robot what to do </a:t>
            </a:r>
            <a:br>
              <a:rPr lang="en-US" b="1" dirty="0">
                <a:latin typeface="Calibri"/>
              </a:rPr>
            </a:br>
            <a:r>
              <a:rPr lang="en-US" b="1" dirty="0">
                <a:latin typeface="Calibri"/>
              </a:rPr>
              <a:t>-- writing a ‘program’</a:t>
            </a:r>
          </a:p>
        </p:txBody>
      </p:sp>
      <p:sp>
        <p:nvSpPr>
          <p:cNvPr id="15" name="Slide Number Placeholder 14"/>
          <p:cNvSpPr>
            <a:spLocks noGrp="1"/>
          </p:cNvSpPr>
          <p:nvPr>
            <p:ph type="sldNum" sz="quarter" idx="15"/>
          </p:nvPr>
        </p:nvSpPr>
        <p:spPr/>
        <p:txBody>
          <a:bodyPr/>
          <a:lstStyle/>
          <a:p>
            <a:fld id="{75EBDF71-3D54-6244-9F65-7B2AD3B2FB04}" type="slidenum">
              <a:rPr lang="en-US" smtClean="0">
                <a:latin typeface="Calibri"/>
              </a:rPr>
              <a:pPr/>
              <a:t>11</a:t>
            </a:fld>
            <a:endParaRPr lang="en-US">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1234" y="1380986"/>
            <a:ext cx="5859261" cy="5054352"/>
          </a:xfrm>
          <a:prstGeom prst="rect">
            <a:avLst/>
          </a:prstGeom>
        </p:spPr>
      </p:pic>
      <p:sp>
        <p:nvSpPr>
          <p:cNvPr id="3" name="Content Placeholder 2"/>
          <p:cNvSpPr>
            <a:spLocks noGrp="1"/>
          </p:cNvSpPr>
          <p:nvPr>
            <p:ph sz="quarter" idx="1"/>
          </p:nvPr>
        </p:nvSpPr>
        <p:spPr>
          <a:xfrm>
            <a:off x="457200" y="648034"/>
            <a:ext cx="7467600" cy="4873752"/>
          </a:xfrm>
        </p:spPr>
        <p:txBody>
          <a:bodyPr/>
          <a:lstStyle/>
          <a:p>
            <a:r>
              <a:rPr lang="en-US" dirty="0">
                <a:latin typeface="Calibri"/>
              </a:rPr>
              <a:t>The command that we will be using in this activity is called the ‘move’ command</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12</a:t>
            </a:fld>
            <a:endParaRPr lang="en-US">
              <a:latin typeface="Calibri"/>
            </a:endParaRPr>
          </a:p>
        </p:txBody>
      </p:sp>
      <p:sp>
        <p:nvSpPr>
          <p:cNvPr id="8" name="TextBox 7"/>
          <p:cNvSpPr txBox="1"/>
          <p:nvPr/>
        </p:nvSpPr>
        <p:spPr>
          <a:xfrm>
            <a:off x="4087865" y="2550440"/>
            <a:ext cx="4650751" cy="923330"/>
          </a:xfrm>
          <a:prstGeom prst="rect">
            <a:avLst/>
          </a:prstGeom>
          <a:noFill/>
          <a:ln>
            <a:solidFill>
              <a:schemeClr val="tx1"/>
            </a:solidFill>
          </a:ln>
        </p:spPr>
        <p:txBody>
          <a:bodyPr wrap="square" rtlCol="0">
            <a:spAutoFit/>
          </a:bodyPr>
          <a:lstStyle/>
          <a:p>
            <a:r>
              <a:rPr lang="en-US" dirty="0">
                <a:latin typeface="Calibri"/>
              </a:rPr>
              <a:t>If you put a move command on to your program and make sure that it has a blue outline, you will then change the settings one by one. </a:t>
            </a:r>
          </a:p>
        </p:txBody>
      </p:sp>
      <p:cxnSp>
        <p:nvCxnSpPr>
          <p:cNvPr id="5" name="Straight Arrow Connector 4"/>
          <p:cNvCxnSpPr/>
          <p:nvPr/>
        </p:nvCxnSpPr>
        <p:spPr>
          <a:xfrm>
            <a:off x="3080551" y="2929631"/>
            <a:ext cx="10073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latin typeface="Calibri"/>
              </a:rPr>
              <a:t>First we’ll discuss the ports – A, B, C</a:t>
            </a:r>
          </a:p>
          <a:p>
            <a:endParaRPr lang="en-US" dirty="0">
              <a:latin typeface="Calibri"/>
            </a:endParaRPr>
          </a:p>
          <a:p>
            <a:r>
              <a:rPr lang="en-US" dirty="0">
                <a:latin typeface="Calibri"/>
              </a:rPr>
              <a:t>Simply make sure that the port that your motor is connected to are the same ports that are checked in in the figure above (default programming settings are B to your right motor and C to your left motor.  If you wire it that way programming will be much easier).</a:t>
            </a:r>
          </a:p>
          <a:p>
            <a:r>
              <a:rPr lang="en-US" i="1" dirty="0">
                <a:latin typeface="Calibri"/>
              </a:rPr>
              <a:t>Helpful hint: </a:t>
            </a:r>
            <a:r>
              <a:rPr lang="en-US" dirty="0">
                <a:latin typeface="Calibri"/>
              </a:rPr>
              <a:t>When navigating a maze or in any other tight spaces, it is better to use really </a:t>
            </a:r>
            <a:r>
              <a:rPr lang="en-US" b="1" dirty="0">
                <a:latin typeface="Calibri"/>
              </a:rPr>
              <a:t>sharp</a:t>
            </a:r>
            <a:r>
              <a:rPr lang="en-US" dirty="0">
                <a:latin typeface="Calibri"/>
              </a:rPr>
              <a:t> turns (move the sliding icon </a:t>
            </a:r>
            <a:r>
              <a:rPr lang="en-US" b="1" dirty="0">
                <a:latin typeface="Calibri"/>
              </a:rPr>
              <a:t>all the way over to one side</a:t>
            </a:r>
            <a:r>
              <a:rPr lang="en-US" dirty="0">
                <a:latin typeface="Calibri"/>
              </a:rPr>
              <a:t>), so that you avoid running into the walls of the maze or of what ever area you’re in.</a:t>
            </a:r>
            <a:endParaRPr lang="en-US" i="1"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13</a:t>
            </a:fld>
            <a:endParaRPr lang="en-US">
              <a:latin typeface="Calibri"/>
            </a:endParaRPr>
          </a:p>
        </p:txBody>
      </p:sp>
      <p:pic>
        <p:nvPicPr>
          <p:cNvPr id="2" name="Picture 1"/>
          <p:cNvPicPr>
            <a:picLocks noChangeAspect="1"/>
          </p:cNvPicPr>
          <p:nvPr/>
        </p:nvPicPr>
        <p:blipFill>
          <a:blip r:embed="rId2"/>
          <a:stretch>
            <a:fillRect/>
          </a:stretch>
        </p:blipFill>
        <p:spPr>
          <a:xfrm>
            <a:off x="839263" y="2061654"/>
            <a:ext cx="3256277" cy="477360"/>
          </a:xfrm>
          <a:prstGeom prst="rect">
            <a:avLst/>
          </a:prstGeom>
        </p:spPr>
      </p:pic>
      <p:sp>
        <p:nvSpPr>
          <p:cNvPr id="7" name="Title 1"/>
          <p:cNvSpPr>
            <a:spLocks noGrp="1"/>
          </p:cNvSpPr>
          <p:nvPr>
            <p:ph type="title"/>
          </p:nvPr>
        </p:nvSpPr>
        <p:spPr>
          <a:xfrm>
            <a:off x="457200" y="274638"/>
            <a:ext cx="7467600" cy="997571"/>
          </a:xfrm>
        </p:spPr>
        <p:txBody>
          <a:bodyPr>
            <a:normAutofit/>
          </a:bodyPr>
          <a:lstStyle/>
          <a:p>
            <a:pPr algn="ctr"/>
            <a:r>
              <a:rPr lang="en-US" sz="4000" b="1" dirty="0">
                <a:latin typeface="Calibri"/>
              </a:rPr>
              <a:t>Ports &amp; Steering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08119"/>
          </a:xfrm>
        </p:spPr>
        <p:txBody>
          <a:bodyPr>
            <a:normAutofit/>
          </a:bodyPr>
          <a:lstStyle/>
          <a:p>
            <a:pPr algn="ctr"/>
            <a:r>
              <a:rPr lang="en-US" sz="4800" b="1" dirty="0">
                <a:latin typeface="Calibri"/>
              </a:rPr>
              <a:t>Power</a:t>
            </a:r>
          </a:p>
        </p:txBody>
      </p:sp>
      <p:sp>
        <p:nvSpPr>
          <p:cNvPr id="3" name="Content Placeholder 2"/>
          <p:cNvSpPr>
            <a:spLocks noGrp="1"/>
          </p:cNvSpPr>
          <p:nvPr>
            <p:ph sz="quarter" idx="1"/>
          </p:nvPr>
        </p:nvSpPr>
        <p:spPr/>
        <p:txBody>
          <a:bodyPr/>
          <a:lstStyle/>
          <a:p>
            <a:r>
              <a:rPr lang="en-US" dirty="0">
                <a:latin typeface="Calibri"/>
              </a:rPr>
              <a:t>This is the power box</a:t>
            </a:r>
          </a:p>
          <a:p>
            <a:endParaRPr lang="en-US" dirty="0">
              <a:latin typeface="Calibri"/>
            </a:endParaRPr>
          </a:p>
          <a:p>
            <a:endParaRPr lang="en-US" dirty="0">
              <a:latin typeface="Calibri"/>
            </a:endParaRPr>
          </a:p>
          <a:p>
            <a:endParaRPr lang="en-US" dirty="0">
              <a:latin typeface="Calibri"/>
            </a:endParaRPr>
          </a:p>
          <a:p>
            <a:r>
              <a:rPr lang="en-US" dirty="0">
                <a:latin typeface="Calibri"/>
              </a:rPr>
              <a:t>Everyone likes to run their power up to 100 to see how fast the robot moves but BE WARNED: </a:t>
            </a:r>
            <a:r>
              <a:rPr lang="en-US" u="sng" dirty="0">
                <a:latin typeface="Calibri"/>
              </a:rPr>
              <a:t>lower power </a:t>
            </a:r>
            <a:r>
              <a:rPr lang="en-US" dirty="0">
                <a:latin typeface="Calibri"/>
              </a:rPr>
              <a:t>means better control, which makes it easier to navigate sharp turns and small areas in mazes!</a:t>
            </a: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14</a:t>
            </a:fld>
            <a:endParaRPr lang="en-US">
              <a:latin typeface="Calibri"/>
            </a:endParaRPr>
          </a:p>
        </p:txBody>
      </p:sp>
      <p:pic>
        <p:nvPicPr>
          <p:cNvPr id="6" name="Picture 5"/>
          <p:cNvPicPr>
            <a:picLocks noChangeAspect="1"/>
          </p:cNvPicPr>
          <p:nvPr/>
        </p:nvPicPr>
        <p:blipFill>
          <a:blip r:embed="rId2"/>
          <a:stretch>
            <a:fillRect/>
          </a:stretch>
        </p:blipFill>
        <p:spPr>
          <a:xfrm>
            <a:off x="833021" y="2092447"/>
            <a:ext cx="551896" cy="12072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07510"/>
          </a:xfrm>
        </p:spPr>
        <p:txBody>
          <a:bodyPr>
            <a:normAutofit/>
          </a:bodyPr>
          <a:lstStyle/>
          <a:p>
            <a:pPr algn="ctr"/>
            <a:r>
              <a:rPr lang="en-US" sz="4000" b="1" dirty="0">
                <a:latin typeface="Calibri"/>
              </a:rPr>
              <a:t>Duration</a:t>
            </a:r>
          </a:p>
        </p:txBody>
      </p:sp>
      <p:sp>
        <p:nvSpPr>
          <p:cNvPr id="3" name="Content Placeholder 2"/>
          <p:cNvSpPr>
            <a:spLocks noGrp="1"/>
          </p:cNvSpPr>
          <p:nvPr>
            <p:ph sz="quarter" idx="1"/>
          </p:nvPr>
        </p:nvSpPr>
        <p:spPr/>
        <p:txBody>
          <a:bodyPr/>
          <a:lstStyle/>
          <a:p>
            <a:r>
              <a:rPr lang="en-US" dirty="0">
                <a:latin typeface="Calibri"/>
              </a:rPr>
              <a:t>This is the duration box. Click on the arrow next to the word rotations to see all of the duration options</a:t>
            </a:r>
          </a:p>
          <a:p>
            <a:endParaRPr lang="en-US" dirty="0">
              <a:latin typeface="Calibri"/>
            </a:endParaRPr>
          </a:p>
          <a:p>
            <a:endParaRPr lang="en-US" dirty="0">
              <a:latin typeface="Calibri"/>
            </a:endParaRPr>
          </a:p>
          <a:p>
            <a:endParaRPr lang="en-US" dirty="0">
              <a:latin typeface="Calibri"/>
            </a:endParaRPr>
          </a:p>
          <a:p>
            <a:endParaRPr lang="en-US" dirty="0">
              <a:latin typeface="Calibri"/>
            </a:endParaRPr>
          </a:p>
          <a:p>
            <a:pPr marL="0" indent="0">
              <a:buNone/>
            </a:pPr>
            <a:endParaRPr lang="en-US" dirty="0">
              <a:latin typeface="Calibri"/>
            </a:endParaRPr>
          </a:p>
          <a:p>
            <a:pPr marL="0" indent="0">
              <a:buNone/>
            </a:pPr>
            <a:endParaRPr lang="en-US" dirty="0">
              <a:latin typeface="Calibri"/>
            </a:endParaRPr>
          </a:p>
          <a:p>
            <a:r>
              <a:rPr lang="en-US" dirty="0">
                <a:latin typeface="Calibri"/>
              </a:rPr>
              <a:t>For now, ignore the unlimited option, since it only makes sense to use it with advanced programming cases.</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15</a:t>
            </a:fld>
            <a:endParaRPr lang="en-US">
              <a:latin typeface="Calibri"/>
            </a:endParaRPr>
          </a:p>
        </p:txBody>
      </p:sp>
      <p:pic>
        <p:nvPicPr>
          <p:cNvPr id="7" name="Picture 6"/>
          <p:cNvPicPr>
            <a:picLocks noChangeAspect="1"/>
          </p:cNvPicPr>
          <p:nvPr/>
        </p:nvPicPr>
        <p:blipFill>
          <a:blip r:embed="rId2"/>
          <a:stretch>
            <a:fillRect/>
          </a:stretch>
        </p:blipFill>
        <p:spPr>
          <a:xfrm>
            <a:off x="837136" y="2347077"/>
            <a:ext cx="512270" cy="1009017"/>
          </a:xfrm>
          <a:prstGeom prst="rect">
            <a:avLst/>
          </a:prstGeom>
        </p:spPr>
      </p:pic>
      <p:pic>
        <p:nvPicPr>
          <p:cNvPr id="8" name="Picture 7"/>
          <p:cNvPicPr>
            <a:picLocks noChangeAspect="1"/>
          </p:cNvPicPr>
          <p:nvPr/>
        </p:nvPicPr>
        <p:blipFill>
          <a:blip r:embed="rId3"/>
          <a:stretch>
            <a:fillRect/>
          </a:stretch>
        </p:blipFill>
        <p:spPr>
          <a:xfrm>
            <a:off x="1865929" y="2347077"/>
            <a:ext cx="2695575" cy="2514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28605"/>
          </a:xfrm>
        </p:spPr>
        <p:txBody>
          <a:bodyPr>
            <a:normAutofit/>
          </a:bodyPr>
          <a:lstStyle/>
          <a:p>
            <a:pPr algn="ctr"/>
            <a:r>
              <a:rPr lang="en-US" sz="4000" b="1" dirty="0">
                <a:latin typeface="Calibri"/>
              </a:rPr>
              <a:t>Duration (cont)</a:t>
            </a:r>
          </a:p>
        </p:txBody>
      </p:sp>
      <p:sp>
        <p:nvSpPr>
          <p:cNvPr id="3" name="Content Placeholder 2"/>
          <p:cNvSpPr>
            <a:spLocks noGrp="1"/>
          </p:cNvSpPr>
          <p:nvPr>
            <p:ph sz="quarter" idx="1"/>
          </p:nvPr>
        </p:nvSpPr>
        <p:spPr/>
        <p:txBody>
          <a:bodyPr/>
          <a:lstStyle/>
          <a:p>
            <a:endParaRPr lang="en-US" dirty="0">
              <a:latin typeface="Calibri"/>
            </a:endParaRPr>
          </a:p>
          <a:p>
            <a:endParaRPr lang="en-US" dirty="0">
              <a:latin typeface="Calibri"/>
            </a:endParaRPr>
          </a:p>
          <a:p>
            <a:endParaRPr lang="en-US" dirty="0">
              <a:latin typeface="Calibri"/>
            </a:endParaRPr>
          </a:p>
          <a:p>
            <a:r>
              <a:rPr lang="en-US" dirty="0">
                <a:latin typeface="Calibri"/>
              </a:rPr>
              <a:t>Let’s go over all of the other duration options</a:t>
            </a:r>
          </a:p>
          <a:p>
            <a:pPr lvl="1"/>
            <a:r>
              <a:rPr lang="en-US" dirty="0">
                <a:latin typeface="Calibri"/>
              </a:rPr>
              <a:t>Seconds just tells your robot to use this specific command for a certain number of seconds.  </a:t>
            </a:r>
          </a:p>
          <a:p>
            <a:pPr lvl="1"/>
            <a:r>
              <a:rPr lang="en-US" dirty="0">
                <a:latin typeface="Calibri"/>
              </a:rPr>
              <a:t>Rotations tells your robot to use this specific move command until the wheels have turned a certain number of times (</a:t>
            </a:r>
            <a:r>
              <a:rPr lang="en-US" b="1" dirty="0">
                <a:latin typeface="Calibri"/>
              </a:rPr>
              <a:t>number of rotations of the wheel – not of the robot!!</a:t>
            </a:r>
            <a:r>
              <a:rPr lang="en-US" dirty="0">
                <a:latin typeface="Calibri"/>
              </a:rPr>
              <a:t>)</a:t>
            </a:r>
          </a:p>
          <a:p>
            <a:pPr lvl="1"/>
            <a:r>
              <a:rPr lang="en-US" dirty="0">
                <a:latin typeface="Calibri"/>
              </a:rPr>
              <a:t>Degrees is the same thing as rotations, except instead of number of rotations it does the number of degrees that the wheel has turned (simply the number of rotations multiplied by 360).  </a:t>
            </a:r>
          </a:p>
          <a:p>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16</a:t>
            </a:fld>
            <a:endParaRPr lang="en-US">
              <a:latin typeface="Calibri"/>
            </a:endParaRPr>
          </a:p>
        </p:txBody>
      </p:sp>
      <p:pic>
        <p:nvPicPr>
          <p:cNvPr id="6" name="Picture 5"/>
          <p:cNvPicPr>
            <a:picLocks noChangeAspect="1"/>
          </p:cNvPicPr>
          <p:nvPr/>
        </p:nvPicPr>
        <p:blipFill>
          <a:blip r:embed="rId2"/>
          <a:stretch>
            <a:fillRect/>
          </a:stretch>
        </p:blipFill>
        <p:spPr>
          <a:xfrm>
            <a:off x="969285" y="935528"/>
            <a:ext cx="2200044" cy="20523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latin typeface="Calibri"/>
              </a:rPr>
              <a:t>BIGGEST MISTAKE PEOPLE MAKE:</a:t>
            </a:r>
          </a:p>
          <a:p>
            <a:pPr lvl="1"/>
            <a:r>
              <a:rPr lang="en-US" dirty="0">
                <a:latin typeface="Calibri"/>
              </a:rPr>
              <a:t>Degrees only refers to the number of degrees the wheels of the robot will turn, not the number of degrees that the robot itself will turn!</a:t>
            </a:r>
          </a:p>
          <a:p>
            <a:pPr lvl="2"/>
            <a:r>
              <a:rPr lang="en-US" dirty="0">
                <a:latin typeface="Calibri"/>
              </a:rPr>
              <a:t>That is, if you tell the robot to turn right for 90 degrees it will NOT make a 90 degree turn!!!</a:t>
            </a:r>
          </a:p>
          <a:p>
            <a:r>
              <a:rPr lang="en-US" dirty="0">
                <a:latin typeface="Calibri"/>
              </a:rPr>
              <a:t>Other important information</a:t>
            </a:r>
          </a:p>
          <a:p>
            <a:pPr lvl="1"/>
            <a:r>
              <a:rPr lang="en-US" dirty="0">
                <a:latin typeface="Calibri"/>
              </a:rPr>
              <a:t>It’s a good idea just to use rotations to determine the duration of a move command.  It is the easiest to use since you’ll know exactly how far the robot will go using that one command.</a:t>
            </a:r>
          </a:p>
          <a:p>
            <a:pPr lvl="1"/>
            <a:endParaRPr lang="en-US" dirty="0">
              <a:latin typeface="Calibri"/>
            </a:endParaRP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17</a:t>
            </a:fld>
            <a:endParaRPr lang="en-US">
              <a:latin typeface="Calibri"/>
            </a:endParaRPr>
          </a:p>
        </p:txBody>
      </p:sp>
      <p:sp>
        <p:nvSpPr>
          <p:cNvPr id="6" name="Title 1"/>
          <p:cNvSpPr txBox="1">
            <a:spLocks/>
          </p:cNvSpPr>
          <p:nvPr/>
        </p:nvSpPr>
        <p:spPr>
          <a:xfrm>
            <a:off x="457200" y="274638"/>
            <a:ext cx="7467600" cy="828605"/>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a:ln>
                  <a:noFill/>
                </a:ln>
                <a:solidFill>
                  <a:schemeClr val="tx2"/>
                </a:solidFill>
                <a:effectLst/>
                <a:uLnTx/>
                <a:uFillTx/>
                <a:latin typeface="Calibri"/>
                <a:ea typeface="+mj-ea"/>
                <a:cs typeface="+mj-cs"/>
              </a:rPr>
              <a:t>Duration (cont)</a:t>
            </a:r>
            <a:endParaRPr kumimoji="0" lang="en-US" sz="4000" b="1" i="0" u="none" strike="noStrike" kern="1200" cap="small" spc="0" normalizeH="0" baseline="0" noProof="0" dirty="0">
              <a:ln>
                <a:noFill/>
              </a:ln>
              <a:solidFill>
                <a:schemeClr val="tx2"/>
              </a:solidFill>
              <a:effectLst/>
              <a:uLnTx/>
              <a:uFillTx/>
              <a:latin typeface="Calibri"/>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latin typeface="Calibri"/>
              </a:rPr>
              <a:t>Finally, this last command simply lets you choose what the robot does after the command is over (assuming it is the last command in your program).  Your robot will either completely stop (brake), or it will keep rolling until friction stops it (coast)</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18</a:t>
            </a:fld>
            <a:endParaRPr lang="en-US">
              <a:latin typeface="Calibri"/>
            </a:endParaRPr>
          </a:p>
        </p:txBody>
      </p:sp>
      <p:pic>
        <p:nvPicPr>
          <p:cNvPr id="2" name="Picture 1"/>
          <p:cNvPicPr>
            <a:picLocks noChangeAspect="1"/>
          </p:cNvPicPr>
          <p:nvPr/>
        </p:nvPicPr>
        <p:blipFill>
          <a:blip r:embed="rId2"/>
          <a:stretch>
            <a:fillRect/>
          </a:stretch>
        </p:blipFill>
        <p:spPr>
          <a:xfrm>
            <a:off x="853597" y="3575018"/>
            <a:ext cx="717752" cy="13579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67753"/>
          </a:xfrm>
        </p:spPr>
        <p:txBody>
          <a:bodyPr>
            <a:normAutofit/>
          </a:bodyPr>
          <a:lstStyle/>
          <a:p>
            <a:pPr algn="ctr"/>
            <a:r>
              <a:rPr lang="en-US" sz="4000" b="1" dirty="0">
                <a:latin typeface="Calibri"/>
              </a:rPr>
              <a:t>Some Hints</a:t>
            </a:r>
          </a:p>
        </p:txBody>
      </p:sp>
      <p:sp>
        <p:nvSpPr>
          <p:cNvPr id="3" name="Content Placeholder 2"/>
          <p:cNvSpPr>
            <a:spLocks noGrp="1"/>
          </p:cNvSpPr>
          <p:nvPr>
            <p:ph sz="quarter" idx="1"/>
          </p:nvPr>
        </p:nvSpPr>
        <p:spPr/>
        <p:txBody>
          <a:bodyPr/>
          <a:lstStyle/>
          <a:p>
            <a:r>
              <a:rPr lang="en-US" dirty="0">
                <a:latin typeface="Calibri"/>
              </a:rPr>
              <a:t>Each different part of the maze needs its own move command (each straight part should have its own command and each move should have its own move), so start by counting the total number of move commands you need.</a:t>
            </a:r>
          </a:p>
          <a:p>
            <a:r>
              <a:rPr lang="en-US" dirty="0">
                <a:latin typeface="Calibri"/>
              </a:rPr>
              <a:t>A right angle turn is best done by moving the sliding bar for the turn of your move command all the way over and then setting the duration for 0.5 rotations (you may need to do 0.4 or 0.6).  </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19</a:t>
            </a:fld>
            <a:endParaRPr lang="en-US">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Calibri" pitchFamily="34" charset="0"/>
              </a:rPr>
              <a:t>Summary so far</a:t>
            </a:r>
          </a:p>
        </p:txBody>
      </p:sp>
      <p:sp>
        <p:nvSpPr>
          <p:cNvPr id="3" name="Content Placeholder 2"/>
          <p:cNvSpPr>
            <a:spLocks noGrp="1"/>
          </p:cNvSpPr>
          <p:nvPr>
            <p:ph sz="quarter" idx="1"/>
          </p:nvPr>
        </p:nvSpPr>
        <p:spPr>
          <a:xfrm>
            <a:off x="232011" y="1600200"/>
            <a:ext cx="4532149" cy="4572000"/>
          </a:xfrm>
        </p:spPr>
        <p:txBody>
          <a:bodyPr>
            <a:normAutofit fontScale="92500"/>
          </a:bodyPr>
          <a:lstStyle/>
          <a:p>
            <a:r>
              <a:rPr lang="en-US" b="1" dirty="0">
                <a:latin typeface="Calibri" pitchFamily="34" charset="0"/>
              </a:rPr>
              <a:t>The parts of a robot are</a:t>
            </a:r>
          </a:p>
          <a:p>
            <a:pPr lvl="1"/>
            <a:r>
              <a:rPr lang="en-US" b="1" dirty="0">
                <a:latin typeface="Calibri" pitchFamily="34" charset="0"/>
              </a:rPr>
              <a:t>A computer that needs to be programmed </a:t>
            </a:r>
            <a:r>
              <a:rPr lang="en-US" b="1" dirty="0">
                <a:solidFill>
                  <a:srgbClr val="FF0000"/>
                </a:solidFill>
                <a:latin typeface="Calibri" pitchFamily="34" charset="0"/>
              </a:rPr>
              <a:t>(to make decisions)</a:t>
            </a:r>
          </a:p>
          <a:p>
            <a:pPr lvl="1"/>
            <a:r>
              <a:rPr lang="en-US" b="1" dirty="0">
                <a:latin typeface="Calibri" pitchFamily="34" charset="0"/>
              </a:rPr>
              <a:t>Inputs </a:t>
            </a:r>
            <a:r>
              <a:rPr lang="en-US" b="1" dirty="0">
                <a:solidFill>
                  <a:srgbClr val="FF0000"/>
                </a:solidFill>
                <a:latin typeface="Calibri" pitchFamily="34" charset="0"/>
              </a:rPr>
              <a:t>(to ‘sense’ via sensors)</a:t>
            </a:r>
          </a:p>
          <a:p>
            <a:pPr lvl="1"/>
            <a:r>
              <a:rPr lang="en-US" b="1" dirty="0">
                <a:latin typeface="Calibri" pitchFamily="34" charset="0"/>
              </a:rPr>
              <a:t>Outputs </a:t>
            </a:r>
            <a:r>
              <a:rPr lang="en-US" b="1" dirty="0">
                <a:solidFill>
                  <a:srgbClr val="FF0000"/>
                </a:solidFill>
                <a:latin typeface="Calibri" pitchFamily="34" charset="0"/>
              </a:rPr>
              <a:t>(to ‘act’, e.g., via motors)</a:t>
            </a:r>
          </a:p>
          <a:p>
            <a:pPr lvl="1">
              <a:buNone/>
            </a:pPr>
            <a:endParaRPr lang="en-US" b="1" dirty="0">
              <a:solidFill>
                <a:srgbClr val="FF0000"/>
              </a:solidFill>
              <a:latin typeface="Calibri" pitchFamily="34" charset="0"/>
            </a:endParaRPr>
          </a:p>
          <a:p>
            <a:r>
              <a:rPr lang="en-US" b="1" dirty="0">
                <a:latin typeface="Calibri" pitchFamily="34" charset="0"/>
              </a:rPr>
              <a:t>Our EV3 has all three of these, but in this activity we’ll be using the computer and outputs.</a:t>
            </a:r>
          </a:p>
          <a:p>
            <a:r>
              <a:rPr lang="en-US" b="1" dirty="0">
                <a:latin typeface="Calibri" pitchFamily="34" charset="0"/>
              </a:rPr>
              <a:t>You’ll make the EV3 robot run by creating a ‘program’ to tell the EV3 computer how to use its outputs. </a:t>
            </a:r>
          </a:p>
        </p:txBody>
      </p:sp>
      <p:sp>
        <p:nvSpPr>
          <p:cNvPr id="7" name="Slide Number Placeholder 6"/>
          <p:cNvSpPr>
            <a:spLocks noGrp="1"/>
          </p:cNvSpPr>
          <p:nvPr>
            <p:ph type="sldNum" sz="quarter" idx="12"/>
          </p:nvPr>
        </p:nvSpPr>
        <p:spPr/>
        <p:txBody>
          <a:bodyPr/>
          <a:lstStyle/>
          <a:p>
            <a:fld id="{75EBDF71-3D54-6244-9F65-7B2AD3B2FB04}" type="slidenum">
              <a:rPr lang="en-US" smtClean="0"/>
              <a:pPr/>
              <a:t>2</a:t>
            </a:fld>
            <a:endParaRPr lang="en-US"/>
          </a:p>
        </p:txBody>
      </p:sp>
      <p:pic>
        <p:nvPicPr>
          <p:cNvPr id="13" name="Picture 2" descr="Image result for ev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65179" y="2221637"/>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14"/>
            <a:ext cx="7467600" cy="967753"/>
          </a:xfrm>
        </p:spPr>
        <p:txBody>
          <a:bodyPr>
            <a:noAutofit/>
          </a:bodyPr>
          <a:lstStyle/>
          <a:p>
            <a:pPr algn="ctr"/>
            <a:r>
              <a:rPr lang="en-US" sz="7200" b="1" dirty="0">
                <a:solidFill>
                  <a:srgbClr val="FF0000"/>
                </a:solidFill>
                <a:latin typeface="Calibri"/>
              </a:rPr>
              <a:t>The challenge</a:t>
            </a:r>
          </a:p>
        </p:txBody>
      </p:sp>
      <p:sp>
        <p:nvSpPr>
          <p:cNvPr id="3" name="Content Placeholder 2"/>
          <p:cNvSpPr>
            <a:spLocks noGrp="1"/>
          </p:cNvSpPr>
          <p:nvPr>
            <p:ph sz="quarter" idx="1"/>
          </p:nvPr>
        </p:nvSpPr>
        <p:spPr>
          <a:xfrm>
            <a:off x="457200" y="2375452"/>
            <a:ext cx="7467600" cy="3180522"/>
          </a:xfrm>
        </p:spPr>
        <p:txBody>
          <a:bodyPr>
            <a:normAutofit/>
          </a:bodyPr>
          <a:lstStyle/>
          <a:p>
            <a:pPr marL="0" indent="0" algn="ctr">
              <a:buNone/>
            </a:pPr>
            <a:r>
              <a:rPr lang="en-US" sz="3600" b="1" dirty="0">
                <a:solidFill>
                  <a:srgbClr val="FF0000"/>
                </a:solidFill>
                <a:latin typeface="Calibri" pitchFamily="34" charset="0"/>
              </a:rPr>
              <a:t>Using the LEGO EV3 software, write a program to get their robots through the maze</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20</a:t>
            </a:fld>
            <a:endParaRPr lang="en-US">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75EBDF71-3D54-6244-9F65-7B2AD3B2FB04}" type="slidenum">
              <a:rPr lang="en-US" smtClean="0">
                <a:latin typeface="Calibri"/>
              </a:rPr>
              <a:pPr/>
              <a:t>21</a:t>
            </a:fld>
            <a:endParaRPr lang="en-US">
              <a:latin typeface="Calibri"/>
            </a:endParaRPr>
          </a:p>
        </p:txBody>
      </p:sp>
      <p:sp>
        <p:nvSpPr>
          <p:cNvPr id="7" name="Title 1"/>
          <p:cNvSpPr>
            <a:spLocks noGrp="1"/>
          </p:cNvSpPr>
          <p:nvPr>
            <p:ph type="title"/>
          </p:nvPr>
        </p:nvSpPr>
        <p:spPr>
          <a:xfrm>
            <a:off x="457200" y="292492"/>
            <a:ext cx="7467600" cy="570188"/>
          </a:xfrm>
        </p:spPr>
        <p:txBody>
          <a:bodyPr>
            <a:normAutofit fontScale="90000"/>
          </a:bodyPr>
          <a:lstStyle/>
          <a:p>
            <a:pPr algn="ctr" eaLnBrk="1" hangingPunct="1"/>
            <a:r>
              <a:rPr lang="en-US" sz="4000" b="1" dirty="0">
                <a:latin typeface="Calibri"/>
              </a:rPr>
              <a:t>Maze and Sample Program that works</a:t>
            </a:r>
          </a:p>
        </p:txBody>
      </p:sp>
      <p:grpSp>
        <p:nvGrpSpPr>
          <p:cNvPr id="36" name="Group 35"/>
          <p:cNvGrpSpPr/>
          <p:nvPr/>
        </p:nvGrpSpPr>
        <p:grpSpPr>
          <a:xfrm>
            <a:off x="1742950" y="1129920"/>
            <a:ext cx="4288322" cy="1410768"/>
            <a:chOff x="1043591" y="2439517"/>
            <a:chExt cx="4288322" cy="1410768"/>
          </a:xfrm>
        </p:grpSpPr>
        <p:cxnSp>
          <p:nvCxnSpPr>
            <p:cNvPr id="9" name="Straight Connector 8"/>
            <p:cNvCxnSpPr/>
            <p:nvPr/>
          </p:nvCxnSpPr>
          <p:spPr>
            <a:xfrm rot="16200000" flipH="1">
              <a:off x="528023" y="2955086"/>
              <a:ext cx="1043711" cy="12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43591" y="2439517"/>
              <a:ext cx="21374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1156711" y="3118558"/>
              <a:ext cx="72934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21381" y="2753887"/>
              <a:ext cx="11693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144890" y="3301291"/>
              <a:ext cx="10916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9610" y="2962563"/>
              <a:ext cx="10429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180274" y="3483228"/>
              <a:ext cx="163533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91502" y="3847903"/>
              <a:ext cx="26396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4294150" y="2963357"/>
              <a:ext cx="10429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4626132" y="3144504"/>
              <a:ext cx="1409974"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661416" y="3916907"/>
            <a:ext cx="7467600" cy="1200329"/>
          </a:xfrm>
          <a:prstGeom prst="rect">
            <a:avLst/>
          </a:prstGeom>
          <a:noFill/>
        </p:spPr>
        <p:txBody>
          <a:bodyPr wrap="square" rtlCol="0">
            <a:spAutoFit/>
          </a:bodyPr>
          <a:lstStyle/>
          <a:p>
            <a:r>
              <a:rPr lang="en-US" dirty="0"/>
              <a:t>The above maze requires 9 move commands, one for each straight portion and one for each turn.  Each turn should have the sliding bar pulled all the way over to the desired side and should be of a duration of 0.5 rotations, as shown in the picture below:</a:t>
            </a:r>
          </a:p>
        </p:txBody>
      </p:sp>
      <p:pic>
        <p:nvPicPr>
          <p:cNvPr id="3" name="Content Placeholder 2"/>
          <p:cNvPicPr>
            <a:picLocks noGrp="1" noChangeAspect="1"/>
          </p:cNvPicPr>
          <p:nvPr>
            <p:ph sz="quarter" idx="1"/>
          </p:nvPr>
        </p:nvPicPr>
        <p:blipFill>
          <a:blip r:embed="rId3"/>
          <a:stretch>
            <a:fillRect/>
          </a:stretch>
        </p:blipFill>
        <p:spPr>
          <a:xfrm>
            <a:off x="96590" y="2756829"/>
            <a:ext cx="8642026" cy="7175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Program (cont.)</a:t>
            </a:r>
          </a:p>
        </p:txBody>
      </p:sp>
      <p:sp>
        <p:nvSpPr>
          <p:cNvPr id="3" name="Content Placeholder 2"/>
          <p:cNvSpPr>
            <a:spLocks noGrp="1"/>
          </p:cNvSpPr>
          <p:nvPr>
            <p:ph sz="quarter" idx="1"/>
          </p:nvPr>
        </p:nvSpPr>
        <p:spPr/>
        <p:txBody>
          <a:bodyPr/>
          <a:lstStyle/>
          <a:p>
            <a:r>
              <a:rPr lang="en-US" dirty="0"/>
              <a:t>To determine the right number of rotations for the straight portions of the maze, you need to use trial and error.  Just remember to have the kids use ‘rotations’ (of wheels) for their duration, as it is the most consistent and easiest to work with. </a:t>
            </a:r>
          </a:p>
        </p:txBody>
      </p:sp>
      <p:sp>
        <p:nvSpPr>
          <p:cNvPr id="4" name="Slide Number Placeholder 3"/>
          <p:cNvSpPr>
            <a:spLocks noGrp="1"/>
          </p:cNvSpPr>
          <p:nvPr>
            <p:ph type="sldNum" sz="quarter" idx="15"/>
          </p:nvPr>
        </p:nvSpPr>
        <p:spPr/>
        <p:txBody>
          <a:bodyPr/>
          <a:lstStyle/>
          <a:p>
            <a:fld id="{75EBDF71-3D54-6244-9F65-7B2AD3B2FB0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23</a:t>
            </a:fld>
            <a:endParaRPr lang="en-US"/>
          </a:p>
        </p:txBody>
      </p:sp>
      <p:sp>
        <p:nvSpPr>
          <p:cNvPr id="5124" name="Rectangle 1"/>
          <p:cNvSpPr>
            <a:spLocks noChangeArrowheads="1"/>
          </p:cNvSpPr>
          <p:nvPr/>
        </p:nvSpPr>
        <p:spPr bwMode="auto">
          <a:xfrm>
            <a:off x="265112" y="685462"/>
            <a:ext cx="8269287" cy="4185761"/>
          </a:xfrm>
          <a:prstGeom prst="rect">
            <a:avLst/>
          </a:prstGeom>
          <a:noFill/>
          <a:ln w="9525">
            <a:noFill/>
            <a:miter lim="800000"/>
            <a:headEnd/>
            <a:tailEnd/>
          </a:ln>
        </p:spPr>
        <p:txBody>
          <a:bodyPr wrap="square" anchor="ctr">
            <a:spAutoFit/>
          </a:bodyPr>
          <a:lstStyle/>
          <a:p>
            <a:pPr algn="ctr" eaLnBrk="0" hangingPunct="0"/>
            <a:r>
              <a:rPr lang="en-US" sz="1400" b="1" dirty="0">
                <a:latin typeface="News Gothic MT" charset="0"/>
              </a:rPr>
              <a:t>PRE/POST-ASSESSMENT  SHEET -  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Describe in one sentence below what you understand by the term ‘robot’</a:t>
            </a: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What are the main parts of a robot?</a:t>
            </a:r>
          </a:p>
          <a:p>
            <a:pPr eaLnBrk="0" hangingPunct="0"/>
            <a:endParaRPr lang="en-US" sz="1200" dirty="0">
              <a:latin typeface="News Gothic MT" charset="0"/>
              <a:cs typeface="Times New Roman" charset="0"/>
            </a:endParaRPr>
          </a:p>
          <a:p>
            <a:pPr eaLnBrk="0" hangingPunct="0"/>
            <a:endParaRPr lang="en-US" b="1" dirty="0">
              <a:solidFill>
                <a:srgbClr val="FF0000"/>
              </a:solidFill>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What do you need to do to make a robot move?</a:t>
            </a: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endParaRPr lang="en-US" b="1" dirty="0">
              <a:solidFill>
                <a:srgbClr val="FF0000"/>
              </a:solidFill>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24</a:t>
            </a:fld>
            <a:endParaRPr lang="en-US"/>
          </a:p>
        </p:txBody>
      </p:sp>
      <p:sp>
        <p:nvSpPr>
          <p:cNvPr id="5124" name="Rectangle 1"/>
          <p:cNvSpPr>
            <a:spLocks noChangeArrowheads="1"/>
          </p:cNvSpPr>
          <p:nvPr/>
        </p:nvSpPr>
        <p:spPr bwMode="auto">
          <a:xfrm>
            <a:off x="265112" y="377687"/>
            <a:ext cx="8269287" cy="4801314"/>
          </a:xfrm>
          <a:prstGeom prst="rect">
            <a:avLst/>
          </a:prstGeom>
          <a:noFill/>
          <a:ln w="9525">
            <a:noFill/>
            <a:miter lim="800000"/>
            <a:headEnd/>
            <a:tailEnd/>
          </a:ln>
        </p:spPr>
        <p:txBody>
          <a:bodyPr wrap="square" anchor="ctr">
            <a:spAutoFit/>
          </a:bodyPr>
          <a:lstStyle/>
          <a:p>
            <a:pPr algn="ctr" eaLnBrk="0" hangingPunct="0"/>
            <a:r>
              <a:rPr lang="en-US" sz="1400" b="1" dirty="0">
                <a:latin typeface="News Gothic MT" charset="0"/>
              </a:rPr>
              <a:t>PRE/POST-ASSESSMENT  SHEET -  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Describe in one sentence below what you understand by the term ‘robot’</a:t>
            </a:r>
          </a:p>
          <a:p>
            <a:pPr eaLnBrk="0" hangingPunct="0"/>
            <a:endParaRPr lang="en-US" sz="1200" dirty="0">
              <a:latin typeface="News Gothic MT" charset="0"/>
              <a:cs typeface="Times New Roman" charset="0"/>
            </a:endParaRPr>
          </a:p>
          <a:p>
            <a:pPr eaLnBrk="0" hangingPunct="0"/>
            <a:r>
              <a:rPr lang="en-US" b="1" dirty="0">
                <a:solidFill>
                  <a:srgbClr val="FF0000"/>
                </a:solidFill>
                <a:latin typeface="Calibri" pitchFamily="34" charset="0"/>
              </a:rPr>
              <a:t>A robot is a machine that gathers information about its environment </a:t>
            </a:r>
            <a:r>
              <a:rPr lang="en-US" b="1" dirty="0">
                <a:solidFill>
                  <a:srgbClr val="C00000"/>
                </a:solidFill>
                <a:latin typeface="Calibri" pitchFamily="34" charset="0"/>
              </a:rPr>
              <a:t>(senses) </a:t>
            </a:r>
            <a:r>
              <a:rPr lang="en-US" b="1" dirty="0">
                <a:solidFill>
                  <a:srgbClr val="FF0000"/>
                </a:solidFill>
                <a:latin typeface="Calibri" pitchFamily="34" charset="0"/>
              </a:rPr>
              <a:t>and uses that information </a:t>
            </a:r>
            <a:r>
              <a:rPr lang="en-US" b="1" dirty="0">
                <a:solidFill>
                  <a:srgbClr val="C00000"/>
                </a:solidFill>
                <a:latin typeface="Calibri" pitchFamily="34" charset="0"/>
              </a:rPr>
              <a:t>(thinks) </a:t>
            </a:r>
            <a:r>
              <a:rPr lang="en-US" b="1" dirty="0">
                <a:solidFill>
                  <a:srgbClr val="FF0000"/>
                </a:solidFill>
                <a:latin typeface="Calibri" pitchFamily="34" charset="0"/>
              </a:rPr>
              <a:t>to follow instructions to do work </a:t>
            </a:r>
            <a:r>
              <a:rPr lang="en-US" b="1" dirty="0">
                <a:solidFill>
                  <a:srgbClr val="C00000"/>
                </a:solidFill>
                <a:latin typeface="Calibri" pitchFamily="34" charset="0"/>
              </a:rPr>
              <a:t>(acts).</a:t>
            </a: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What are the main parts of a robot?</a:t>
            </a:r>
          </a:p>
          <a:p>
            <a:pPr eaLnBrk="0" hangingPunct="0"/>
            <a:endParaRPr lang="en-US" sz="1200" dirty="0">
              <a:latin typeface="News Gothic MT" charset="0"/>
              <a:cs typeface="Times New Roman" charset="0"/>
            </a:endParaRPr>
          </a:p>
          <a:p>
            <a:pPr eaLnBrk="0" hangingPunct="0"/>
            <a:r>
              <a:rPr lang="en-US" b="1" dirty="0">
                <a:solidFill>
                  <a:srgbClr val="FF0000"/>
                </a:solidFill>
                <a:latin typeface="News Gothic MT" charset="0"/>
                <a:cs typeface="Times New Roman" charset="0"/>
              </a:rPr>
              <a:t>Computer (to make decisions), Input ports (connected to sensors), and Outputs (connected to motors, for example).</a:t>
            </a:r>
            <a:endParaRPr lang="en-US" b="1"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What do you need to do to make a robot move?</a:t>
            </a: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r>
              <a:rPr lang="en-US" b="1" dirty="0">
                <a:solidFill>
                  <a:srgbClr val="FF0000"/>
                </a:solidFill>
                <a:latin typeface="News Gothic MT" charset="0"/>
                <a:cs typeface="Times New Roman" charset="0"/>
              </a:rPr>
              <a:t>They program it using software telling it precisely what to do, step by step. </a:t>
            </a:r>
            <a:endParaRPr lang="en-US" b="1"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4" end="4"/>
                                            </p:txEl>
                                          </p:spTgt>
                                        </p:tgtEl>
                                        <p:attrNameLst>
                                          <p:attrName>style.visibility</p:attrName>
                                        </p:attrNameLst>
                                      </p:cBhvr>
                                      <p:to>
                                        <p:strVal val="visible"/>
                                      </p:to>
                                    </p:set>
                                    <p:anim calcmode="lin" valueType="num">
                                      <p:cBhvr additive="base">
                                        <p:cTn id="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9" end="9"/>
                                            </p:txEl>
                                          </p:spTgt>
                                        </p:tgtEl>
                                        <p:attrNameLst>
                                          <p:attrName>style.visibility</p:attrName>
                                        </p:attrNameLst>
                                      </p:cBhvr>
                                      <p:to>
                                        <p:strVal val="visible"/>
                                      </p:to>
                                    </p:set>
                                    <p:anim calcmode="lin" valueType="num">
                                      <p:cBhvr additive="base">
                                        <p:cTn id="13"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16" end="16"/>
                                            </p:txEl>
                                          </p:spTgt>
                                        </p:tgtEl>
                                        <p:attrNameLst>
                                          <p:attrName>style.visibility</p:attrName>
                                        </p:attrNameLst>
                                      </p:cBhvr>
                                      <p:to>
                                        <p:strVal val="visible"/>
                                      </p:to>
                                    </p:set>
                                    <p:anim calcmode="lin" valueType="num">
                                      <p:cBhvr additive="base">
                                        <p:cTn id="19" dur="500" fill="hold"/>
                                        <p:tgtEl>
                                          <p:spTgt spid="5124">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67600" cy="639762"/>
          </a:xfrm>
        </p:spPr>
        <p:txBody>
          <a:bodyPr>
            <a:noAutofit/>
          </a:bodyPr>
          <a:lstStyle/>
          <a:p>
            <a:pPr algn="ctr"/>
            <a:r>
              <a:rPr lang="en-US" sz="4000" b="1" dirty="0">
                <a:latin typeface="Calibri" pitchFamily="34" charset="0"/>
              </a:rPr>
              <a:t>Activity Part I – For Teacher </a:t>
            </a:r>
          </a:p>
        </p:txBody>
      </p:sp>
      <p:sp>
        <p:nvSpPr>
          <p:cNvPr id="8" name="Content Placeholder 7"/>
          <p:cNvSpPr>
            <a:spLocks noGrp="1"/>
          </p:cNvSpPr>
          <p:nvPr>
            <p:ph sz="quarter" idx="1"/>
          </p:nvPr>
        </p:nvSpPr>
        <p:spPr>
          <a:xfrm>
            <a:off x="457200" y="1146412"/>
            <a:ext cx="7671816" cy="4873752"/>
          </a:xfrm>
        </p:spPr>
        <p:txBody>
          <a:bodyPr>
            <a:normAutofit/>
          </a:bodyPr>
          <a:lstStyle/>
          <a:p>
            <a:r>
              <a:rPr lang="en-US" sz="2800" b="1" dirty="0">
                <a:latin typeface="Calibri" pitchFamily="34" charset="0"/>
              </a:rPr>
              <a:t>Split the students into groups of two</a:t>
            </a:r>
          </a:p>
          <a:p>
            <a:r>
              <a:rPr lang="en-US" sz="2800" b="1" dirty="0">
                <a:latin typeface="Calibri" pitchFamily="34" charset="0"/>
              </a:rPr>
              <a:t>Mark four points on the ground – say on the corners of a 5 foot square. Space the points farther apart to increase degree of difficulty.</a:t>
            </a:r>
          </a:p>
          <a:p>
            <a:r>
              <a:rPr lang="en-US" sz="2800" b="1" dirty="0">
                <a:latin typeface="Calibri" pitchFamily="34" charset="0"/>
              </a:rPr>
              <a:t>Have one person in each group close their eyes and have the other member direct the first around the room with verbal commands.</a:t>
            </a:r>
          </a:p>
          <a:p>
            <a:r>
              <a:rPr lang="en-US" sz="2800" b="1" dirty="0">
                <a:latin typeface="Calibri" pitchFamily="34" charset="0"/>
              </a:rPr>
              <a:t>The goal is to become the first group to have the member with his/her eyes closed touch all four points, following the RULES on the next slide.  </a:t>
            </a: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78172"/>
            <a:ext cx="7671816" cy="5486401"/>
          </a:xfrm>
        </p:spPr>
        <p:txBody>
          <a:bodyPr>
            <a:normAutofit/>
          </a:bodyPr>
          <a:lstStyle/>
          <a:p>
            <a:r>
              <a:rPr lang="en-US" sz="2200" b="1" dirty="0">
                <a:latin typeface="Calibri" pitchFamily="34" charset="0"/>
              </a:rPr>
              <a:t>Rules:</a:t>
            </a:r>
          </a:p>
          <a:p>
            <a:pPr lvl="1"/>
            <a:r>
              <a:rPr lang="en-US" sz="2200" b="1" dirty="0">
                <a:latin typeface="Calibri" pitchFamily="34" charset="0"/>
              </a:rPr>
              <a:t>The command giving partner can </a:t>
            </a:r>
            <a:r>
              <a:rPr lang="en-US" sz="2200" b="1" i="1" dirty="0">
                <a:latin typeface="Calibri" pitchFamily="34" charset="0"/>
              </a:rPr>
              <a:t>only give commands that follow a specific format</a:t>
            </a:r>
            <a:r>
              <a:rPr lang="en-US" sz="2200" b="1" dirty="0">
                <a:latin typeface="Calibri" pitchFamily="34" charset="0"/>
              </a:rPr>
              <a:t>:  </a:t>
            </a:r>
            <a:r>
              <a:rPr lang="en-US" sz="2200" b="1" dirty="0">
                <a:solidFill>
                  <a:srgbClr val="FF0000"/>
                </a:solidFill>
                <a:latin typeface="Calibri" pitchFamily="34" charset="0"/>
              </a:rPr>
              <a:t>The command must tell the partner to walk a certain number of steps in </a:t>
            </a:r>
            <a:r>
              <a:rPr lang="en-US" sz="2200" b="1" i="1" dirty="0">
                <a:solidFill>
                  <a:srgbClr val="FF0000"/>
                </a:solidFill>
                <a:latin typeface="Calibri" pitchFamily="34" charset="0"/>
              </a:rPr>
              <a:t>one</a:t>
            </a:r>
            <a:r>
              <a:rPr lang="en-US" sz="2200" b="1" dirty="0">
                <a:solidFill>
                  <a:srgbClr val="FF0000"/>
                </a:solidFill>
                <a:latin typeface="Calibri" pitchFamily="34" charset="0"/>
              </a:rPr>
              <a:t> direction.  </a:t>
            </a:r>
          </a:p>
          <a:p>
            <a:pPr lvl="2"/>
            <a:r>
              <a:rPr lang="en-US" sz="2200" b="1" dirty="0">
                <a:latin typeface="Calibri" pitchFamily="34" charset="0"/>
              </a:rPr>
              <a:t>Example: Move three steps to your right. </a:t>
            </a:r>
          </a:p>
          <a:p>
            <a:pPr lvl="2"/>
            <a:r>
              <a:rPr lang="en-US" sz="2200" b="1" dirty="0">
                <a:latin typeface="Calibri" pitchFamily="34" charset="0"/>
              </a:rPr>
              <a:t>Example of incorrect command:  Move a little to your right then turn slightly left and walk forward.	</a:t>
            </a:r>
          </a:p>
          <a:p>
            <a:pPr lvl="3"/>
            <a:r>
              <a:rPr lang="en-US" sz="2200" b="1" dirty="0">
                <a:latin typeface="Calibri" pitchFamily="34" charset="0"/>
              </a:rPr>
              <a:t>Why above command is incorrect:  First, it specifies movement in multiple directions, instead of only one direction.  Also, command doesn’t specify an exact number of steps to walk.  </a:t>
            </a:r>
          </a:p>
          <a:p>
            <a:pPr lvl="1"/>
            <a:r>
              <a:rPr lang="en-US" sz="2200" b="1" i="1" dirty="0">
                <a:solidFill>
                  <a:srgbClr val="FF0000"/>
                </a:solidFill>
                <a:latin typeface="Calibri" pitchFamily="34" charset="0"/>
              </a:rPr>
              <a:t>NO COMMAND CAN BE GIVEN WHILE THE PARTNER IS IN MOTION!!</a:t>
            </a:r>
            <a:r>
              <a:rPr lang="en-US" sz="2200" b="1" dirty="0">
                <a:solidFill>
                  <a:srgbClr val="FF0000"/>
                </a:solidFill>
                <a:latin typeface="Calibri" pitchFamily="34" charset="0"/>
              </a:rPr>
              <a:t>  Commands can only be given after previous commands have been executed.  </a:t>
            </a:r>
            <a:endParaRPr lang="en-US" sz="2200" b="1" dirty="0">
              <a:latin typeface="Calibri" pitchFamily="34" charset="0"/>
            </a:endParaRP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4</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rPr>
              <a:t>Activity Part I – Student</a:t>
            </a:r>
            <a:r>
              <a:rPr kumimoji="0" lang="en-US" sz="4000" b="1" i="0" u="none" strike="noStrike" kern="1200" cap="small" spc="0" normalizeH="0" noProof="0" dirty="0">
                <a:ln>
                  <a:noFill/>
                </a:ln>
                <a:solidFill>
                  <a:schemeClr val="tx2"/>
                </a:solidFill>
                <a:effectLst/>
                <a:uLnTx/>
                <a:uFillTx/>
                <a:latin typeface="Calibri" pitchFamily="34" charset="0"/>
                <a:ea typeface="+mj-ea"/>
                <a:cs typeface="+mj-cs"/>
              </a:rPr>
              <a:t> Rules</a:t>
            </a:r>
            <a:r>
              <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199" y="1160059"/>
            <a:ext cx="7936173" cy="5295331"/>
          </a:xfrm>
        </p:spPr>
        <p:txBody>
          <a:bodyPr>
            <a:normAutofit/>
          </a:bodyPr>
          <a:lstStyle/>
          <a:p>
            <a:r>
              <a:rPr lang="en-US" b="1" dirty="0">
                <a:latin typeface="Calibri" pitchFamily="34" charset="0"/>
              </a:rPr>
              <a:t>First you have to assemble the EV3 Robot using the documentation in the pdf “How to assemble an EV3 </a:t>
            </a:r>
            <a:r>
              <a:rPr lang="en-US" b="1" dirty="0" err="1">
                <a:latin typeface="Calibri" pitchFamily="34" charset="0"/>
              </a:rPr>
              <a:t>Taskbot</a:t>
            </a:r>
            <a:r>
              <a:rPr lang="en-US" b="1" dirty="0">
                <a:latin typeface="Calibri" pitchFamily="34" charset="0"/>
              </a:rPr>
              <a:t>”. This in the attachment section in the </a:t>
            </a:r>
            <a:r>
              <a:rPr lang="en-US" b="1" dirty="0" err="1">
                <a:latin typeface="Calibri" pitchFamily="34" charset="0"/>
              </a:rPr>
              <a:t>TeachEngineering</a:t>
            </a:r>
            <a:r>
              <a:rPr lang="en-US" b="1" dirty="0">
                <a:latin typeface="Calibri" pitchFamily="34" charset="0"/>
              </a:rPr>
              <a:t> Activity “Understanding Communication with a Robot”.</a:t>
            </a:r>
          </a:p>
          <a:p>
            <a:r>
              <a:rPr lang="en-US" b="1" dirty="0">
                <a:latin typeface="Calibri" pitchFamily="34" charset="0"/>
              </a:rPr>
              <a:t>The process of assembling takes about 45 minutes for someone who is not familiar with LEGO kits.</a:t>
            </a:r>
          </a:p>
          <a:p>
            <a:r>
              <a:rPr lang="en-US" b="1" dirty="0">
                <a:latin typeface="Calibri" pitchFamily="34" charset="0"/>
              </a:rPr>
              <a:t>TWO OPTIONS – A) This assembly can either be performed outside of class with a group of selected students, OR B) can be performed in class by the student groups. If it is to be performed in class, this will take about 45 minutes.</a:t>
            </a:r>
            <a:endParaRPr lang="en-US" dirty="0"/>
          </a:p>
          <a:p>
            <a:r>
              <a:rPr lang="en-US" b="1" dirty="0">
                <a:latin typeface="Calibri" pitchFamily="34" charset="0"/>
              </a:rPr>
              <a:t>The slides that follow assume that the </a:t>
            </a:r>
            <a:r>
              <a:rPr lang="en-US" b="1" dirty="0" err="1">
                <a:latin typeface="Calibri" pitchFamily="34" charset="0"/>
              </a:rPr>
              <a:t>Taskbot</a:t>
            </a:r>
            <a:r>
              <a:rPr lang="en-US" b="1" dirty="0">
                <a:latin typeface="Calibri" pitchFamily="34" charset="0"/>
              </a:rPr>
              <a:t> has been assembled, and so move on to how to program it.</a:t>
            </a:r>
          </a:p>
        </p:txBody>
      </p:sp>
      <p:sp>
        <p:nvSpPr>
          <p:cNvPr id="5" name="Slide Number Placeholder 4"/>
          <p:cNvSpPr>
            <a:spLocks noGrp="1"/>
          </p:cNvSpPr>
          <p:nvPr>
            <p:ph type="sldNum" sz="quarter" idx="15"/>
          </p:nvPr>
        </p:nvSpPr>
        <p:spPr/>
        <p:txBody>
          <a:bodyPr/>
          <a:lstStyle/>
          <a:p>
            <a:fld id="{75EBDF71-3D54-6244-9F65-7B2AD3B2FB04}" type="slidenum">
              <a:rPr lang="en-US" smtClean="0"/>
              <a:pPr/>
              <a:t>5</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rPr>
              <a:t>Activity Part II – for teacher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60060"/>
            <a:ext cx="7467600" cy="4873752"/>
          </a:xfrm>
        </p:spPr>
        <p:txBody>
          <a:bodyPr>
            <a:normAutofit/>
          </a:bodyPr>
          <a:lstStyle/>
          <a:p>
            <a:r>
              <a:rPr lang="en-US" b="1" dirty="0">
                <a:latin typeface="Calibri" pitchFamily="34" charset="0"/>
              </a:rPr>
              <a:t>Create a maze with wooden planks (or any other solid objects forming walls of the maze) – increase the size of the maze (add more turns) to increase difficulty.</a:t>
            </a:r>
          </a:p>
          <a:p>
            <a:r>
              <a:rPr lang="en-US" b="1" dirty="0">
                <a:latin typeface="Calibri" pitchFamily="34" charset="0"/>
              </a:rPr>
              <a:t>Use the PowerPoint slides that follow (slides 7-31) to instruct kids how to program using EV3 software.</a:t>
            </a:r>
          </a:p>
          <a:p>
            <a:r>
              <a:rPr lang="en-US" b="1" dirty="0">
                <a:solidFill>
                  <a:srgbClr val="FF0000"/>
                </a:solidFill>
                <a:latin typeface="Calibri" pitchFamily="34" charset="0"/>
              </a:rPr>
              <a:t>Engineering Design Challenge - Using the LEGO EV3 software, ask students to create programs to get their </a:t>
            </a:r>
            <a:r>
              <a:rPr lang="en-US" b="1" dirty="0" err="1">
                <a:solidFill>
                  <a:srgbClr val="FF0000"/>
                </a:solidFill>
                <a:latin typeface="Calibri" pitchFamily="34" charset="0"/>
              </a:rPr>
              <a:t>taskbots</a:t>
            </a:r>
            <a:r>
              <a:rPr lang="en-US" b="1" dirty="0">
                <a:solidFill>
                  <a:srgbClr val="FF0000"/>
                </a:solidFill>
                <a:latin typeface="Calibri" pitchFamily="34" charset="0"/>
              </a:rPr>
              <a:t> through the maze.  </a:t>
            </a:r>
          </a:p>
          <a:p>
            <a:r>
              <a:rPr lang="en-US" b="1" dirty="0">
                <a:latin typeface="Calibri"/>
              </a:rPr>
              <a:t>Suggestion – Slides 7 through 31 can be printed and provided to the students so that they can use them to troubleshoot when they begin writing their programs.</a:t>
            </a:r>
          </a:p>
          <a:p>
            <a:endParaRPr lang="en-US" b="1" dirty="0">
              <a:latin typeface="Calibri" pitchFamily="34" charset="0"/>
            </a:endParaRPr>
          </a:p>
          <a:p>
            <a:endParaRPr lang="en-US" dirty="0"/>
          </a:p>
        </p:txBody>
      </p:sp>
      <p:sp>
        <p:nvSpPr>
          <p:cNvPr id="5" name="Slide Number Placeholder 4"/>
          <p:cNvSpPr>
            <a:spLocks noGrp="1"/>
          </p:cNvSpPr>
          <p:nvPr>
            <p:ph type="sldNum" sz="quarter" idx="15"/>
          </p:nvPr>
        </p:nvSpPr>
        <p:spPr/>
        <p:txBody>
          <a:bodyPr/>
          <a:lstStyle/>
          <a:p>
            <a:fld id="{75EBDF71-3D54-6244-9F65-7B2AD3B2FB04}" type="slidenum">
              <a:rPr lang="en-US" smtClean="0"/>
              <a:pPr/>
              <a:t>6</a:t>
            </a:fld>
            <a:endParaRPr lang="en-US"/>
          </a:p>
        </p:txBody>
      </p:sp>
      <p:sp>
        <p:nvSpPr>
          <p:cNvPr id="7" name="Title 6"/>
          <p:cNvSpPr txBox="1">
            <a:spLocks/>
          </p:cNvSpPr>
          <p:nvPr/>
        </p:nvSpPr>
        <p:spPr>
          <a:xfrm>
            <a:off x="457200" y="274638"/>
            <a:ext cx="7467600" cy="63976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rPr>
              <a:t>Activity Part II – for</a:t>
            </a:r>
            <a:r>
              <a:rPr kumimoji="0" lang="en-US" sz="4000" b="1" i="0" u="none" strike="noStrike" kern="1200" cap="small" spc="0" normalizeH="0" noProof="0" dirty="0">
                <a:ln>
                  <a:noFill/>
                </a:ln>
                <a:solidFill>
                  <a:schemeClr val="tx2"/>
                </a:solidFill>
                <a:effectLst/>
                <a:uLnTx/>
                <a:uFillTx/>
                <a:latin typeface="Calibri" pitchFamily="34" charset="0"/>
                <a:ea typeface="+mj-ea"/>
                <a:cs typeface="+mj-cs"/>
              </a:rPr>
              <a:t> teacher</a:t>
            </a:r>
            <a:endParaRPr kumimoji="0" lang="en-US" sz="4000" b="1" i="0" u="none" strike="noStrike" kern="1200" cap="small"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620000" cy="1470025"/>
          </a:xfrm>
        </p:spPr>
        <p:txBody>
          <a:bodyPr>
            <a:normAutofit fontScale="90000"/>
          </a:bodyPr>
          <a:lstStyle/>
          <a:p>
            <a:pPr eaLnBrk="1" hangingPunct="1"/>
            <a:r>
              <a:rPr lang="en-US" sz="3600" b="1" dirty="0">
                <a:latin typeface="Calibri"/>
              </a:rPr>
              <a:t>Getting started with LEGO EV3 Mindstorms software</a:t>
            </a:r>
            <a:r>
              <a:rPr lang="en-US" sz="4000" dirty="0">
                <a:latin typeface="Calibri"/>
              </a:rPr>
              <a:t/>
            </a:r>
            <a:br>
              <a:rPr lang="en-US" sz="4000" dirty="0">
                <a:latin typeface="Calibri"/>
              </a:rPr>
            </a:br>
            <a:endParaRPr lang="en-US" sz="4000" dirty="0">
              <a:latin typeface="Calibri"/>
            </a:endParaRPr>
          </a:p>
        </p:txBody>
      </p:sp>
      <p:sp>
        <p:nvSpPr>
          <p:cNvPr id="11" name="TextBox 10"/>
          <p:cNvSpPr txBox="1"/>
          <p:nvPr/>
        </p:nvSpPr>
        <p:spPr>
          <a:xfrm>
            <a:off x="838200" y="2133600"/>
            <a:ext cx="7696200" cy="1200329"/>
          </a:xfrm>
          <a:prstGeom prst="rect">
            <a:avLst/>
          </a:prstGeom>
          <a:noFill/>
          <a:ln w="31750">
            <a:solidFill>
              <a:schemeClr val="tx2">
                <a:lumMod val="20000"/>
                <a:lumOff val="80000"/>
                <a:alpha val="89000"/>
              </a:schemeClr>
            </a:solidFill>
          </a:ln>
        </p:spPr>
        <p:txBody>
          <a:bodyPr>
            <a:prstTxWarp prst="textNoShape">
              <a:avLst/>
            </a:prstTxWarp>
            <a:spAutoFit/>
          </a:bodyPr>
          <a:lstStyle/>
          <a:p>
            <a:r>
              <a:rPr lang="en-US" sz="2400" dirty="0">
                <a:latin typeface="Calibri"/>
              </a:rPr>
              <a:t>There’s more to the program than what can be found here, but the slides that follow can get you started and give you enough information to complete this activity</a:t>
            </a:r>
          </a:p>
        </p:txBody>
      </p:sp>
      <p:sp>
        <p:nvSpPr>
          <p:cNvPr id="4" name="Slide Number Placeholder 3"/>
          <p:cNvSpPr>
            <a:spLocks noGrp="1"/>
          </p:cNvSpPr>
          <p:nvPr>
            <p:ph type="sldNum" sz="quarter" idx="12"/>
          </p:nvPr>
        </p:nvSpPr>
        <p:spPr/>
        <p:txBody>
          <a:bodyPr/>
          <a:lstStyle/>
          <a:p>
            <a:fld id="{F2F3041A-A4E9-1C45-8745-088BA5B2A01B}" type="slidenum">
              <a:rPr lang="en-US">
                <a:latin typeface="Calibri"/>
              </a:rPr>
              <a:pPr/>
              <a:t>7</a:t>
            </a:fld>
            <a:endParaRPr lang="en-US">
              <a:latin typeface="Calibri"/>
            </a:endParaRPr>
          </a:p>
        </p:txBody>
      </p:sp>
      <p:sp>
        <p:nvSpPr>
          <p:cNvPr id="5" name="Rectangle 4"/>
          <p:cNvSpPr/>
          <p:nvPr/>
        </p:nvSpPr>
        <p:spPr>
          <a:xfrm>
            <a:off x="2285999" y="3677478"/>
            <a:ext cx="6003235" cy="2862322"/>
          </a:xfrm>
          <a:prstGeom prst="rect">
            <a:avLst/>
          </a:prstGeom>
        </p:spPr>
        <p:txBody>
          <a:bodyPr wrap="square">
            <a:spAutoFit/>
          </a:bodyPr>
          <a:lstStyle/>
          <a:p>
            <a:pPr algn="ctr"/>
            <a:r>
              <a:rPr lang="en-US" sz="4800" b="1" dirty="0">
                <a:solidFill>
                  <a:srgbClr val="FF0000"/>
                </a:solidFill>
                <a:latin typeface="Calibri" pitchFamily="34" charset="0"/>
              </a:rPr>
              <a:t>Engineering Design Challenge</a:t>
            </a:r>
          </a:p>
          <a:p>
            <a:pPr algn="ctr"/>
            <a:r>
              <a:rPr lang="en-US" sz="2800" b="1" dirty="0">
                <a:solidFill>
                  <a:srgbClr val="FF0000"/>
                </a:solidFill>
                <a:latin typeface="Calibri" pitchFamily="34" charset="0"/>
              </a:rPr>
              <a:t>Using the LEGO EV3 software, create a program to get your </a:t>
            </a:r>
            <a:r>
              <a:rPr lang="en-US" sz="2800" b="1" dirty="0" err="1">
                <a:solidFill>
                  <a:srgbClr val="FF0000"/>
                </a:solidFill>
                <a:latin typeface="Calibri" pitchFamily="34" charset="0"/>
              </a:rPr>
              <a:t>taskbot</a:t>
            </a:r>
            <a:r>
              <a:rPr lang="en-US" sz="2800" b="1" dirty="0">
                <a:solidFill>
                  <a:srgbClr val="FF0000"/>
                </a:solidFill>
                <a:latin typeface="Calibri" pitchFamily="34" charset="0"/>
              </a:rPr>
              <a:t> through the maze.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79519"/>
          </a:xfrm>
        </p:spPr>
        <p:txBody>
          <a:bodyPr/>
          <a:lstStyle/>
          <a:p>
            <a:pPr algn="ctr"/>
            <a:r>
              <a:rPr lang="en-US" b="1" dirty="0">
                <a:latin typeface="Calibri"/>
              </a:rPr>
              <a:t>Starting a Program</a:t>
            </a:r>
          </a:p>
        </p:txBody>
      </p:sp>
      <p:sp>
        <p:nvSpPr>
          <p:cNvPr id="3" name="Content Placeholder 2"/>
          <p:cNvSpPr>
            <a:spLocks noGrp="1"/>
          </p:cNvSpPr>
          <p:nvPr>
            <p:ph sz="quarter" idx="1"/>
          </p:nvPr>
        </p:nvSpPr>
        <p:spPr>
          <a:xfrm>
            <a:off x="457200" y="954158"/>
            <a:ext cx="7305261" cy="2146852"/>
          </a:xfrm>
        </p:spPr>
        <p:txBody>
          <a:bodyPr/>
          <a:lstStyle/>
          <a:p>
            <a:r>
              <a:rPr lang="en-US" dirty="0">
                <a:latin typeface="Calibri"/>
              </a:rPr>
              <a:t>The EV3 kit comes with a software disk that you have to install on your computer (both Windows and Mac version are available). We assume you have installed it.</a:t>
            </a:r>
          </a:p>
          <a:p>
            <a:r>
              <a:rPr lang="en-US" dirty="0">
                <a:latin typeface="Calibri"/>
              </a:rPr>
              <a:t>When you open the EV3 MINDSTORMS software, you should encounter a screen that looks like this.</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8</a:t>
            </a:fld>
            <a:endParaRPr lang="en-US">
              <a:latin typeface="Calibri"/>
            </a:endParaRPr>
          </a:p>
        </p:txBody>
      </p:sp>
      <p:pic>
        <p:nvPicPr>
          <p:cNvPr id="7" name="Picture 6"/>
          <p:cNvPicPr>
            <a:picLocks noChangeAspect="1"/>
          </p:cNvPicPr>
          <p:nvPr/>
        </p:nvPicPr>
        <p:blipFill>
          <a:blip r:embed="rId2"/>
          <a:stretch>
            <a:fillRect/>
          </a:stretch>
        </p:blipFill>
        <p:spPr>
          <a:xfrm>
            <a:off x="1144688" y="3101010"/>
            <a:ext cx="5930283" cy="31322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quarter" idx="1"/>
          </p:nvPr>
        </p:nvPicPr>
        <p:blipFill>
          <a:blip r:embed="rId2"/>
          <a:stretch>
            <a:fillRect/>
          </a:stretch>
        </p:blipFill>
        <p:spPr>
          <a:xfrm>
            <a:off x="562499" y="1040924"/>
            <a:ext cx="7467600" cy="4369555"/>
          </a:xfrm>
          <a:prstGeom prst="rect">
            <a:avLst/>
          </a:prstGeom>
        </p:spPr>
      </p:pic>
      <p:sp>
        <p:nvSpPr>
          <p:cNvPr id="2" name="Title 1"/>
          <p:cNvSpPr>
            <a:spLocks noGrp="1"/>
          </p:cNvSpPr>
          <p:nvPr>
            <p:ph type="title"/>
          </p:nvPr>
        </p:nvSpPr>
        <p:spPr>
          <a:xfrm>
            <a:off x="482600" y="485188"/>
            <a:ext cx="7467600" cy="421101"/>
          </a:xfrm>
        </p:spPr>
        <p:txBody>
          <a:bodyPr>
            <a:normAutofit fontScale="90000"/>
          </a:bodyPr>
          <a:lstStyle/>
          <a:p>
            <a:pPr algn="ctr"/>
            <a:r>
              <a:rPr lang="en-US" b="1" dirty="0">
                <a:latin typeface="Calibri"/>
              </a:rPr>
              <a:t>Starting a Program – contd</a:t>
            </a:r>
            <a:r>
              <a:rPr lang="en-US" dirty="0">
                <a:latin typeface="Calibri"/>
              </a:rPr>
              <a:t>.</a:t>
            </a:r>
          </a:p>
        </p:txBody>
      </p:sp>
      <p:sp>
        <p:nvSpPr>
          <p:cNvPr id="4" name="Slide Number Placeholder 3"/>
          <p:cNvSpPr>
            <a:spLocks noGrp="1"/>
          </p:cNvSpPr>
          <p:nvPr>
            <p:ph type="sldNum" sz="quarter" idx="15"/>
          </p:nvPr>
        </p:nvSpPr>
        <p:spPr/>
        <p:txBody>
          <a:bodyPr/>
          <a:lstStyle/>
          <a:p>
            <a:fld id="{75EBDF71-3D54-6244-9F65-7B2AD3B2FB04}" type="slidenum">
              <a:rPr lang="en-US" smtClean="0">
                <a:latin typeface="Calibri"/>
              </a:rPr>
              <a:pPr/>
              <a:t>9</a:t>
            </a:fld>
            <a:endParaRPr lang="en-US">
              <a:latin typeface="Calibri"/>
            </a:endParaRPr>
          </a:p>
        </p:txBody>
      </p:sp>
      <p:grpSp>
        <p:nvGrpSpPr>
          <p:cNvPr id="14" name="Group 13"/>
          <p:cNvGrpSpPr/>
          <p:nvPr/>
        </p:nvGrpSpPr>
        <p:grpSpPr>
          <a:xfrm>
            <a:off x="2539014" y="3009530"/>
            <a:ext cx="1191632" cy="630314"/>
            <a:chOff x="2666206" y="4394994"/>
            <a:chExt cx="1716088" cy="345282"/>
          </a:xfrm>
        </p:grpSpPr>
        <p:cxnSp>
          <p:nvCxnSpPr>
            <p:cNvPr id="7" name="Straight Connector 6"/>
            <p:cNvCxnSpPr/>
            <p:nvPr/>
          </p:nvCxnSpPr>
          <p:spPr>
            <a:xfrm rot="5400000" flipH="1" flipV="1">
              <a:off x="2495550" y="4565650"/>
              <a:ext cx="3429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67794" y="4394994"/>
              <a:ext cx="17137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7794" y="4737894"/>
              <a:ext cx="17137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209256" y="4567238"/>
              <a:ext cx="344488"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49703" y="5508213"/>
            <a:ext cx="6757194" cy="369332"/>
          </a:xfrm>
          <a:prstGeom prst="rect">
            <a:avLst/>
          </a:prstGeom>
          <a:noFill/>
        </p:spPr>
        <p:txBody>
          <a:bodyPr wrap="square" rtlCol="0">
            <a:spAutoFit/>
          </a:bodyPr>
          <a:lstStyle/>
          <a:p>
            <a:r>
              <a:rPr lang="en-US" dirty="0">
                <a:latin typeface="Calibri"/>
              </a:rPr>
              <a:t>On this screen, press “New Project &gt;&gt;&gt; Program”.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2084</TotalTime>
  <Words>1566</Words>
  <Application>Microsoft Office PowerPoint</Application>
  <PresentationFormat>On-screen Show (4:3)</PresentationFormat>
  <Paragraphs>161</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Century Schoolbook</vt:lpstr>
      <vt:lpstr>News Gothic MT</vt:lpstr>
      <vt:lpstr>Times New Roman</vt:lpstr>
      <vt:lpstr>Wingdings</vt:lpstr>
      <vt:lpstr>Wingdings 2</vt:lpstr>
      <vt:lpstr>Oriel</vt:lpstr>
      <vt:lpstr>Understanding Communication with a Robot?  Activity (60 minutes)</vt:lpstr>
      <vt:lpstr>Summary so far</vt:lpstr>
      <vt:lpstr>Activity Part I – For Teacher </vt:lpstr>
      <vt:lpstr>PowerPoint Presentation</vt:lpstr>
      <vt:lpstr>PowerPoint Presentation</vt:lpstr>
      <vt:lpstr>PowerPoint Presentation</vt:lpstr>
      <vt:lpstr>Getting started with LEGO EV3 Mindstorms software </vt:lpstr>
      <vt:lpstr>Starting a Program</vt:lpstr>
      <vt:lpstr>Starting a Program – contd.</vt:lpstr>
      <vt:lpstr>Starting a Program – contd.</vt:lpstr>
      <vt:lpstr>Telling the robot what to do  -- writing a ‘program’</vt:lpstr>
      <vt:lpstr>PowerPoint Presentation</vt:lpstr>
      <vt:lpstr>Ports &amp; Steering</vt:lpstr>
      <vt:lpstr>Power</vt:lpstr>
      <vt:lpstr>Duration</vt:lpstr>
      <vt:lpstr>Duration (cont)</vt:lpstr>
      <vt:lpstr>PowerPoint Presentation</vt:lpstr>
      <vt:lpstr>PowerPoint Presentation</vt:lpstr>
      <vt:lpstr>Some Hints</vt:lpstr>
      <vt:lpstr>The challenge</vt:lpstr>
      <vt:lpstr>Maze and Sample Program that works</vt:lpstr>
      <vt:lpstr>Sample Program (cont.)</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Robot?</dc:title>
  <dc:creator>Ajay Nair</dc:creator>
  <cp:lastModifiedBy>dua_92@yahoo.com</cp:lastModifiedBy>
  <cp:revision>166</cp:revision>
  <dcterms:created xsi:type="dcterms:W3CDTF">2010-01-06T04:35:51Z</dcterms:created>
  <dcterms:modified xsi:type="dcterms:W3CDTF">2017-10-13T18:03:24Z</dcterms:modified>
</cp:coreProperties>
</file>