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49"/>
  </p:notesMasterIdLst>
  <p:handoutMasterIdLst>
    <p:handoutMasterId r:id="rId50"/>
  </p:handoutMasterIdLst>
  <p:sldIdLst>
    <p:sldId id="332" r:id="rId5"/>
    <p:sldId id="333" r:id="rId6"/>
    <p:sldId id="334" r:id="rId7"/>
    <p:sldId id="327" r:id="rId8"/>
    <p:sldId id="344" r:id="rId9"/>
    <p:sldId id="336" r:id="rId10"/>
    <p:sldId id="337" r:id="rId11"/>
    <p:sldId id="338" r:id="rId12"/>
    <p:sldId id="376" r:id="rId13"/>
    <p:sldId id="339" r:id="rId14"/>
    <p:sldId id="375" r:id="rId15"/>
    <p:sldId id="345" r:id="rId16"/>
    <p:sldId id="340" r:id="rId17"/>
    <p:sldId id="341" r:id="rId18"/>
    <p:sldId id="342" r:id="rId19"/>
    <p:sldId id="343" r:id="rId20"/>
    <p:sldId id="346" r:id="rId21"/>
    <p:sldId id="377"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1" r:id="rId36"/>
    <p:sldId id="360" r:id="rId37"/>
    <p:sldId id="362" r:id="rId38"/>
    <p:sldId id="363" r:id="rId39"/>
    <p:sldId id="364" r:id="rId40"/>
    <p:sldId id="365" r:id="rId41"/>
    <p:sldId id="366" r:id="rId42"/>
    <p:sldId id="367" r:id="rId43"/>
    <p:sldId id="368" r:id="rId44"/>
    <p:sldId id="381" r:id="rId45"/>
    <p:sldId id="382" r:id="rId46"/>
    <p:sldId id="335" r:id="rId47"/>
    <p:sldId id="383"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57" autoAdjust="0"/>
    <p:restoredTop sz="90214" autoAdjust="0"/>
  </p:normalViewPr>
  <p:slideViewPr>
    <p:cSldViewPr snapToObjects="1">
      <p:cViewPr varScale="1">
        <p:scale>
          <a:sx n="71" d="100"/>
          <a:sy n="71" d="100"/>
        </p:scale>
        <p:origin x="8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4"/>
    </p:cViewPr>
  </p:sorterViewPr>
  <p:notesViewPr>
    <p:cSldViewPr snapToObjects="1">
      <p:cViewPr varScale="1">
        <p:scale>
          <a:sx n="79" d="100"/>
          <a:sy n="79" d="100"/>
        </p:scale>
        <p:origin x="-17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F3FACFA-6EE6-4D07-926C-E7B98153CCFC}" type="datetimeFigureOut">
              <a:rPr lang="en-US"/>
              <a:pPr>
                <a:defRPr/>
              </a:pPr>
              <a:t>2/18/2014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r>
              <a:rPr lang="en-US"/>
              <a:t>Center for Computational Neurobiology, University of Missouri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227368D-188F-4645-8E12-E533129E9AB8}" type="slidenum">
              <a:rPr lang="en-US"/>
              <a:pPr>
                <a:defRPr/>
              </a:pPr>
              <a:t>‹#›</a:t>
            </a:fld>
            <a:endParaRPr lang="en-US"/>
          </a:p>
        </p:txBody>
      </p:sp>
    </p:spTree>
    <p:extLst>
      <p:ext uri="{BB962C8B-B14F-4D97-AF65-F5344CB8AC3E}">
        <p14:creationId xmlns:p14="http://schemas.microsoft.com/office/powerpoint/2010/main" val="40063155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1B6D67E-F660-4CDA-8B35-AADA8A571FB0}" type="datetimeFigureOut">
              <a:rPr lang="en-US"/>
              <a:pPr>
                <a:defRPr/>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Center for Computational Neurobiology, University of Missouri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F1ACF4-598F-4264-8BA8-FAFDB026F5E8}" type="slidenum">
              <a:rPr lang="en-US"/>
              <a:pPr>
                <a:defRPr/>
              </a:pPr>
              <a:t>‹#›</a:t>
            </a:fld>
            <a:endParaRPr lang="en-US"/>
          </a:p>
        </p:txBody>
      </p:sp>
    </p:spTree>
    <p:extLst>
      <p:ext uri="{BB962C8B-B14F-4D97-AF65-F5344CB8AC3E}">
        <p14:creationId xmlns:p14="http://schemas.microsoft.com/office/powerpoint/2010/main" val="2295579339"/>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a:t>
            </a:r>
            <a:r>
              <a:rPr lang="en-US" baseline="0" dirty="0" smtClean="0"/>
              <a:t> a Program? lesson &gt; TeachEngineering.org</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1</a:t>
            </a:fld>
            <a:endParaRPr lang="en-US"/>
          </a:p>
        </p:txBody>
      </p:sp>
    </p:spTree>
    <p:extLst>
      <p:ext uri="{BB962C8B-B14F-4D97-AF65-F5344CB8AC3E}">
        <p14:creationId xmlns:p14="http://schemas.microsoft.com/office/powerpoint/2010/main" val="376035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smtClean="0"/>
          </a:p>
        </p:txBody>
      </p:sp>
      <p:sp>
        <p:nvSpPr>
          <p:cNvPr id="4" name="Slide Number Placeholder 3"/>
          <p:cNvSpPr>
            <a:spLocks noGrp="1"/>
          </p:cNvSpPr>
          <p:nvPr>
            <p:ph type="sldNum" sz="quarter" idx="5"/>
          </p:nvPr>
        </p:nvSpPr>
        <p:spPr/>
        <p:txBody>
          <a:bodyPr/>
          <a:lstStyle/>
          <a:p>
            <a:pPr>
              <a:defRPr/>
            </a:pPr>
            <a:fld id="{D7F8D293-C542-4D2F-8748-E3E6460F45F0}" type="slidenum">
              <a:rPr lang="en-US" smtClean="0"/>
              <a:pPr>
                <a:defRPr/>
              </a:pPr>
              <a:t>42</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54112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C1525C4-6A08-449E-B3E5-818D89993311}" type="slidenum">
              <a:rPr lang="en-US" smtClean="0"/>
              <a:pPr>
                <a:defRPr/>
              </a:pPr>
              <a:t>43</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260163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BC1525C4-6A08-449E-B3E5-818D89993311}" type="slidenum">
              <a:rPr lang="en-US" smtClean="0"/>
              <a:pPr>
                <a:defRPr/>
              </a:pPr>
              <a:t>44</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290101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smtClean="0"/>
          </a:p>
        </p:txBody>
      </p:sp>
      <p:sp>
        <p:nvSpPr>
          <p:cNvPr id="4" name="Slide Number Placeholder 3"/>
          <p:cNvSpPr>
            <a:spLocks noGrp="1"/>
          </p:cNvSpPr>
          <p:nvPr>
            <p:ph type="sldNum" sz="quarter" idx="5"/>
          </p:nvPr>
        </p:nvSpPr>
        <p:spPr/>
        <p:txBody>
          <a:bodyPr/>
          <a:lstStyle/>
          <a:p>
            <a:pPr>
              <a:defRPr/>
            </a:pPr>
            <a:fld id="{0AF74FB0-C15A-4D7F-A937-E7E324DF3665}" type="slidenum">
              <a:rPr lang="en-US" smtClean="0"/>
              <a:pPr>
                <a:defRPr/>
              </a:pPr>
              <a:t>2</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49943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smtClean="0"/>
          </a:p>
        </p:txBody>
      </p:sp>
      <p:sp>
        <p:nvSpPr>
          <p:cNvPr id="4" name="Slide Number Placeholder 3"/>
          <p:cNvSpPr>
            <a:spLocks noGrp="1"/>
          </p:cNvSpPr>
          <p:nvPr>
            <p:ph type="sldNum" sz="quarter" idx="5"/>
          </p:nvPr>
        </p:nvSpPr>
        <p:spPr/>
        <p:txBody>
          <a:bodyPr/>
          <a:lstStyle/>
          <a:p>
            <a:pPr>
              <a:defRPr/>
            </a:pPr>
            <a:fld id="{D7F8D293-C542-4D2F-8748-E3E6460F45F0}" type="slidenum">
              <a:rPr lang="en-US" smtClean="0"/>
              <a:pPr>
                <a:defRPr/>
              </a:pPr>
              <a:t>3</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65293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PY" altLang="en-US" dirty="0" smtClean="0"/>
              <a:t>50 minutes</a:t>
            </a:r>
          </a:p>
        </p:txBody>
      </p:sp>
      <p:sp>
        <p:nvSpPr>
          <p:cNvPr id="5" name="Slide Number Placeholder 4"/>
          <p:cNvSpPr>
            <a:spLocks noGrp="1"/>
          </p:cNvSpPr>
          <p:nvPr>
            <p:ph type="sldNum" sz="quarter" idx="5"/>
          </p:nvPr>
        </p:nvSpPr>
        <p:spPr/>
        <p:txBody>
          <a:bodyPr/>
          <a:lstStyle/>
          <a:p>
            <a:pPr>
              <a:defRPr/>
            </a:pPr>
            <a:fld id="{37B78A47-21E1-4F6E-ADD4-C5F3D944CDD3}" type="slidenum">
              <a:rPr lang="en-US" smtClean="0"/>
              <a:pPr>
                <a:defRPr/>
              </a:pPr>
              <a:t>4</a:t>
            </a:fld>
            <a:endParaRPr lang="en-US"/>
          </a:p>
        </p:txBody>
      </p:sp>
    </p:spTree>
    <p:extLst>
      <p:ext uri="{BB962C8B-B14F-4D97-AF65-F5344CB8AC3E}">
        <p14:creationId xmlns:p14="http://schemas.microsoft.com/office/powerpoint/2010/main" val="186927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8</a:t>
            </a:fld>
            <a:endParaRPr lang="en-US"/>
          </a:p>
        </p:txBody>
      </p:sp>
    </p:spTree>
    <p:extLst>
      <p:ext uri="{BB962C8B-B14F-4D97-AF65-F5344CB8AC3E}">
        <p14:creationId xmlns:p14="http://schemas.microsoft.com/office/powerpoint/2010/main" val="89381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students</a:t>
            </a:r>
            <a:r>
              <a:rPr lang="en-US" baseline="0" dirty="0" smtClean="0"/>
              <a:t> a bit of time to experiment and make their own quick programs using the brick.</a:t>
            </a:r>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15</a:t>
            </a:fld>
            <a:endParaRPr lang="en-US"/>
          </a:p>
        </p:txBody>
      </p:sp>
    </p:spTree>
    <p:extLst>
      <p:ext uri="{BB962C8B-B14F-4D97-AF65-F5344CB8AC3E}">
        <p14:creationId xmlns:p14="http://schemas.microsoft.com/office/powerpoint/2010/main" val="309402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32</a:t>
            </a:fld>
            <a:endParaRPr lang="en-US"/>
          </a:p>
        </p:txBody>
      </p:sp>
    </p:spTree>
    <p:extLst>
      <p:ext uri="{BB962C8B-B14F-4D97-AF65-F5344CB8AC3E}">
        <p14:creationId xmlns:p14="http://schemas.microsoft.com/office/powerpoint/2010/main" val="124174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Center for Computational Neurobiology, University of Missouri</a:t>
            </a:r>
            <a:endParaRPr lang="en-US"/>
          </a:p>
        </p:txBody>
      </p:sp>
      <p:sp>
        <p:nvSpPr>
          <p:cNvPr id="5" name="Slide Number Placeholder 4"/>
          <p:cNvSpPr>
            <a:spLocks noGrp="1"/>
          </p:cNvSpPr>
          <p:nvPr>
            <p:ph type="sldNum" sz="quarter" idx="11"/>
          </p:nvPr>
        </p:nvSpPr>
        <p:spPr/>
        <p:txBody>
          <a:bodyPr/>
          <a:lstStyle/>
          <a:p>
            <a:pPr>
              <a:defRPr/>
            </a:pPr>
            <a:fld id="{E0F1ACF4-598F-4264-8BA8-FAFDB026F5E8}" type="slidenum">
              <a:rPr lang="en-US" smtClean="0"/>
              <a:pPr>
                <a:defRPr/>
              </a:pPr>
              <a:t>36</a:t>
            </a:fld>
            <a:endParaRPr lang="en-US"/>
          </a:p>
        </p:txBody>
      </p:sp>
    </p:spTree>
    <p:extLst>
      <p:ext uri="{BB962C8B-B14F-4D97-AF65-F5344CB8AC3E}">
        <p14:creationId xmlns:p14="http://schemas.microsoft.com/office/powerpoint/2010/main" val="381067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Y" altLang="en-US" smtClean="0"/>
          </a:p>
        </p:txBody>
      </p:sp>
      <p:sp>
        <p:nvSpPr>
          <p:cNvPr id="4" name="Slide Number Placeholder 3"/>
          <p:cNvSpPr>
            <a:spLocks noGrp="1"/>
          </p:cNvSpPr>
          <p:nvPr>
            <p:ph type="sldNum" sz="quarter" idx="5"/>
          </p:nvPr>
        </p:nvSpPr>
        <p:spPr/>
        <p:txBody>
          <a:bodyPr/>
          <a:lstStyle/>
          <a:p>
            <a:pPr>
              <a:defRPr/>
            </a:pPr>
            <a:fld id="{0AF74FB0-C15A-4D7F-A937-E7E324DF3665}" type="slidenum">
              <a:rPr lang="en-US" smtClean="0"/>
              <a:pPr>
                <a:defRPr/>
              </a:pPr>
              <a:t>41</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57768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dirty="0" smtClean="0"/>
              <a:t>Click to edit Master title style</a:t>
            </a:r>
            <a:endParaRPr lang="en-US" dirty="0"/>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7B9BF07E-CA1A-4FAF-B96F-29B30F1770A2}" type="datetime1">
              <a:rPr lang="en-US"/>
              <a:pPr>
                <a:defRPr/>
              </a:pPr>
              <a:t>2/18/2014</a:t>
            </a:fld>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65877617-FD92-4975-9E12-1458FFB0FC03}" type="slidenum">
              <a:rPr lang="en-US"/>
              <a:pPr>
                <a:defRPr/>
              </a:pPr>
              <a:t>‹#›</a:t>
            </a:fld>
            <a:endParaRPr lang="en-US"/>
          </a:p>
        </p:txBody>
      </p:sp>
    </p:spTree>
    <p:extLst>
      <p:ext uri="{BB962C8B-B14F-4D97-AF65-F5344CB8AC3E}">
        <p14:creationId xmlns:p14="http://schemas.microsoft.com/office/powerpoint/2010/main" val="6579953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2E38870-9B8D-4F82-B472-BF99FBCAAFE0}" type="datetime1">
              <a:rPr lang="en-US"/>
              <a:pPr>
                <a:defRPr/>
              </a:pPr>
              <a:t>2/18/2014</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598D184-33B0-4010-8FE2-6EB6969E9EB7}" type="slidenum">
              <a:rPr lang="en-US"/>
              <a:pPr>
                <a:defRPr/>
              </a:pPr>
              <a:t>‹#›</a:t>
            </a:fld>
            <a:endParaRPr lang="en-US"/>
          </a:p>
        </p:txBody>
      </p:sp>
    </p:spTree>
    <p:extLst>
      <p:ext uri="{BB962C8B-B14F-4D97-AF65-F5344CB8AC3E}">
        <p14:creationId xmlns:p14="http://schemas.microsoft.com/office/powerpoint/2010/main" val="271528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BA61453-3E23-4100-A77C-4063CF2A37BF}" type="datetime1">
              <a:rPr lang="en-US"/>
              <a:pPr>
                <a:defRPr/>
              </a:pPr>
              <a:t>2/18/2014</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F3B9D1F0-5296-4287-AE68-F6708ECA0552}" type="slidenum">
              <a:rPr lang="en-US"/>
              <a:pPr>
                <a:defRPr/>
              </a:pPr>
              <a:t>‹#›</a:t>
            </a:fld>
            <a:endParaRPr lang="en-US"/>
          </a:p>
        </p:txBody>
      </p:sp>
    </p:spTree>
    <p:extLst>
      <p:ext uri="{BB962C8B-B14F-4D97-AF65-F5344CB8AC3E}">
        <p14:creationId xmlns:p14="http://schemas.microsoft.com/office/powerpoint/2010/main" val="229424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6CAD685E-2693-46A9-9EA0-BC2D7AA4C26B}" type="datetime1">
              <a:rPr lang="en-US"/>
              <a:pPr>
                <a:defRPr/>
              </a:pPr>
              <a:t>2/18/2014</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58F4CDD2-C741-4276-B401-376D582815CA}" type="slidenum">
              <a:rPr lang="en-US"/>
              <a:pPr>
                <a:defRPr/>
              </a:pPr>
              <a:t>‹#›</a:t>
            </a:fld>
            <a:endParaRPr lang="en-US"/>
          </a:p>
        </p:txBody>
      </p:sp>
    </p:spTree>
    <p:extLst>
      <p:ext uri="{BB962C8B-B14F-4D97-AF65-F5344CB8AC3E}">
        <p14:creationId xmlns:p14="http://schemas.microsoft.com/office/powerpoint/2010/main" val="282058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normAutofit/>
          </a:bodyPr>
          <a:lstStyle>
            <a:lvl1pPr algn="l">
              <a:buNone/>
              <a:defRPr sz="4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C71AD41C-1C7A-43F5-9C86-C67EE6706AF4}" type="datetime1">
              <a:rPr lang="en-US"/>
              <a:pPr>
                <a:defRPr/>
              </a:pPr>
              <a:t>2/18/2014</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A645D181-BF90-4C4A-BF6D-68ACFB0E5A7B}" type="slidenum">
              <a:rPr lang="en-US"/>
              <a:pPr>
                <a:defRPr/>
              </a:pPr>
              <a:t>‹#›</a:t>
            </a:fld>
            <a:endParaRPr lang="en-US"/>
          </a:p>
        </p:txBody>
      </p:sp>
    </p:spTree>
    <p:extLst>
      <p:ext uri="{BB962C8B-B14F-4D97-AF65-F5344CB8AC3E}">
        <p14:creationId xmlns:p14="http://schemas.microsoft.com/office/powerpoint/2010/main" val="35144711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384E161-BBAB-4872-A063-F427E723D009}" type="datetime1">
              <a:rPr lang="en-US"/>
              <a:pPr>
                <a:defRPr/>
              </a:pPr>
              <a:t>2/18/2014</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D19EA175-D5C4-443F-9755-29952B8E69FC}" type="slidenum">
              <a:rPr lang="en-US"/>
              <a:pPr>
                <a:defRPr/>
              </a:pPr>
              <a:t>‹#›</a:t>
            </a:fld>
            <a:endParaRPr lang="en-US"/>
          </a:p>
        </p:txBody>
      </p:sp>
    </p:spTree>
    <p:extLst>
      <p:ext uri="{BB962C8B-B14F-4D97-AF65-F5344CB8AC3E}">
        <p14:creationId xmlns:p14="http://schemas.microsoft.com/office/powerpoint/2010/main" val="48685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044CC9BC-9C70-432B-AD63-5DBAF2642675}" type="datetime1">
              <a:rPr lang="en-US"/>
              <a:pPr>
                <a:defRPr/>
              </a:pPr>
              <a:t>2/18/2014</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ECB2C5E0-7488-4248-B7AE-99699D03EA66}" type="slidenum">
              <a:rPr lang="en-US"/>
              <a:pPr>
                <a:defRPr/>
              </a:pPr>
              <a:t>‹#›</a:t>
            </a:fld>
            <a:endParaRPr lang="en-US"/>
          </a:p>
        </p:txBody>
      </p:sp>
    </p:spTree>
    <p:extLst>
      <p:ext uri="{BB962C8B-B14F-4D97-AF65-F5344CB8AC3E}">
        <p14:creationId xmlns:p14="http://schemas.microsoft.com/office/powerpoint/2010/main" val="223022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E8002F1E-EFA3-4150-9DC9-55CEF7BA93F6}" type="datetime1">
              <a:rPr lang="en-US"/>
              <a:pPr>
                <a:defRPr/>
              </a:pPr>
              <a:t>2/18/2014</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080B20E-32EA-469A-86C2-34487688270C}" type="slidenum">
              <a:rPr lang="en-US"/>
              <a:pPr>
                <a:defRPr/>
              </a:pPr>
              <a:t>‹#›</a:t>
            </a:fld>
            <a:endParaRPr lang="en-US"/>
          </a:p>
        </p:txBody>
      </p:sp>
    </p:spTree>
    <p:extLst>
      <p:ext uri="{BB962C8B-B14F-4D97-AF65-F5344CB8AC3E}">
        <p14:creationId xmlns:p14="http://schemas.microsoft.com/office/powerpoint/2010/main" val="282762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326BF4B-FCD8-4EA0-8C7E-2DBC987A0D20}" type="datetime1">
              <a:rPr lang="en-US"/>
              <a:pPr>
                <a:defRPr/>
              </a:pPr>
              <a:t>2/18/2014</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EF9E78E2-9D11-4711-913C-86E55D2D1E9F}" type="slidenum">
              <a:rPr lang="en-US"/>
              <a:pPr>
                <a:defRPr/>
              </a:pPr>
              <a:t>‹#›</a:t>
            </a:fld>
            <a:endParaRPr lang="en-US"/>
          </a:p>
        </p:txBody>
      </p:sp>
    </p:spTree>
    <p:extLst>
      <p:ext uri="{BB962C8B-B14F-4D97-AF65-F5344CB8AC3E}">
        <p14:creationId xmlns:p14="http://schemas.microsoft.com/office/powerpoint/2010/main" val="133604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8" name="Straight Connector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35E5C709-D5E2-4349-830E-C45A794F592D}" type="datetime1">
              <a:rPr lang="en-US"/>
              <a:pPr>
                <a:defRPr/>
              </a:pPr>
              <a:t>2/18/2014</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DE2183D9-2353-4993-85BD-D0504D1C59C9}" type="slidenum">
              <a:rPr lang="en-US"/>
              <a:pPr>
                <a:defRPr/>
              </a:pPr>
              <a:t>‹#›</a:t>
            </a:fld>
            <a:endParaRPr lang="en-US"/>
          </a:p>
        </p:txBody>
      </p:sp>
    </p:spTree>
    <p:extLst>
      <p:ext uri="{BB962C8B-B14F-4D97-AF65-F5344CB8AC3E}">
        <p14:creationId xmlns:p14="http://schemas.microsoft.com/office/powerpoint/2010/main" val="371111058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08067DD9-137E-422C-BE18-7BEB32D572D5}" type="datetime1">
              <a:rPr lang="en-US"/>
              <a:pPr>
                <a:defRPr/>
              </a:pPr>
              <a:t>2/18/2014</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CF56027-8081-4B12-A6B8-137487DB5619}" type="slidenum">
              <a:rPr lang="en-US"/>
              <a:pPr>
                <a:defRPr/>
              </a:pPr>
              <a:t>‹#›</a:t>
            </a:fld>
            <a:endParaRPr lang="en-US"/>
          </a:p>
        </p:txBody>
      </p:sp>
    </p:spTree>
    <p:extLst>
      <p:ext uri="{BB962C8B-B14F-4D97-AF65-F5344CB8AC3E}">
        <p14:creationId xmlns:p14="http://schemas.microsoft.com/office/powerpoint/2010/main" val="193526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dirty="0" smtClean="0"/>
              <a:t>Click to edit Master title style</a:t>
            </a:r>
            <a:endParaRPr lang="en-US" dirty="0"/>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fld id="{B701ED18-072E-469A-9D67-19BE776EA9FE}" type="datetime1">
              <a:rPr lang="en-US"/>
              <a:pPr>
                <a:defRPr/>
              </a:pPr>
              <a:t>2/18/2014</a:t>
            </a:fld>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81704646-F731-4FEB-8942-09157E881A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4" r:id="rId1"/>
    <p:sldLayoutId id="2147484915" r:id="rId2"/>
    <p:sldLayoutId id="2147484916" r:id="rId3"/>
    <p:sldLayoutId id="2147484917" r:id="rId4"/>
    <p:sldLayoutId id="2147484910" r:id="rId5"/>
    <p:sldLayoutId id="2147484918" r:id="rId6"/>
    <p:sldLayoutId id="2147484911" r:id="rId7"/>
    <p:sldLayoutId id="2147484919" r:id="rId8"/>
    <p:sldLayoutId id="2147484920" r:id="rId9"/>
    <p:sldLayoutId id="2147484912" r:id="rId10"/>
    <p:sldLayoutId id="2147484913" r:id="rId11"/>
  </p:sldLayoutIdLst>
  <p:hf hdr="0" dt="0"/>
  <p:txStyles>
    <p:title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office.microsoft.com/en-us/images/results.aspx?qu=feet&amp;ex=1#ai:MP900425511|" TargetMode="External"/><Relationship Id="rId3" Type="http://schemas.openxmlformats.org/officeDocument/2006/relationships/hyperlink" Target="http://office.microsoft.com/en-us/images/results.aspx?qu=computer&amp;ex=1#ai:MP900430487|" TargetMode="External"/><Relationship Id="rId7" Type="http://schemas.openxmlformats.org/officeDocument/2006/relationships/hyperlink" Target="http://office.microsoft.com/en-us/images/results.aspx?qu=computer&amp;ex=1#ai:MP90044859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commons.wikimedia.org/wiki/File:Maze01-01.png" TargetMode="External"/><Relationship Id="rId5" Type="http://schemas.openxmlformats.org/officeDocument/2006/relationships/hyperlink" Target="http://www.ncparks.gov/Visit/parks/hari/pics/harp_maze.jpg" TargetMode="External"/><Relationship Id="rId4" Type="http://schemas.openxmlformats.org/officeDocument/2006/relationships/hyperlink" Target="http://commons.wikimedia.org/wiki/File:Blindfoldlowres.gif" TargetMode="External"/><Relationship Id="rId9" Type="http://schemas.openxmlformats.org/officeDocument/2006/relationships/hyperlink" Target="http://goo.gl/wuhSU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nise\Documents\Documents\4 umo What Is a Computer Program unit 545\MH900430487.JPG"/>
          <p:cNvPicPr/>
          <p:nvPr/>
        </p:nvPicPr>
        <p:blipFill>
          <a:blip r:embed="rId3">
            <a:extLst>
              <a:ext uri="{28A0092B-C50C-407E-A947-70E740481C1C}">
                <a14:useLocalDpi xmlns:a14="http://schemas.microsoft.com/office/drawing/2010/main" val="0"/>
              </a:ext>
            </a:extLst>
          </a:blip>
          <a:srcRect/>
          <a:stretch>
            <a:fillRect/>
          </a:stretch>
        </p:blipFill>
        <p:spPr bwMode="auto">
          <a:xfrm>
            <a:off x="2246376" y="0"/>
            <a:ext cx="6858000" cy="6858000"/>
          </a:xfrm>
          <a:prstGeom prst="rect">
            <a:avLst/>
          </a:prstGeom>
          <a:noFill/>
          <a:ln>
            <a:noFill/>
          </a:ln>
        </p:spPr>
      </p:pic>
      <p:sp>
        <p:nvSpPr>
          <p:cNvPr id="2" name="Title 1"/>
          <p:cNvSpPr>
            <a:spLocks noGrp="1"/>
          </p:cNvSpPr>
          <p:nvPr>
            <p:ph type="ctrTitle"/>
          </p:nvPr>
        </p:nvSpPr>
        <p:spPr>
          <a:xfrm>
            <a:off x="457200" y="457200"/>
            <a:ext cx="3886200" cy="2057400"/>
          </a:xfrm>
        </p:spPr>
        <p:txBody>
          <a:bodyPr anchor="t">
            <a:noAutofit/>
          </a:bodyPr>
          <a:lstStyle/>
          <a:p>
            <a:pPr algn="ctr">
              <a:defRPr/>
            </a:pPr>
            <a:r>
              <a:rPr lang="en-US" sz="6000" dirty="0" smtClean="0"/>
              <a:t>What Is a Program?</a:t>
            </a:r>
            <a:endParaRPr lang="es-PY"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
          </p:nvPr>
        </p:nvSpPr>
        <p:spPr>
          <a:xfrm>
            <a:off x="259764" y="1146175"/>
            <a:ext cx="5226636" cy="2892425"/>
          </a:xfrm>
        </p:spPr>
        <p:txBody>
          <a:bodyPr/>
          <a:lstStyle/>
          <a:p>
            <a:r>
              <a:rPr lang="en-US" altLang="en-US" sz="2800" b="1" dirty="0" smtClean="0">
                <a:latin typeface="Calibri" panose="020F0502020204030204" pitchFamily="34" charset="0"/>
              </a:rPr>
              <a:t>Choose a new volunteer to be blindfolded.</a:t>
            </a:r>
          </a:p>
          <a:p>
            <a:r>
              <a:rPr lang="en-US" altLang="en-US" sz="2800" b="1" dirty="0" smtClean="0">
                <a:latin typeface="Calibri" panose="020F0502020204030204" pitchFamily="34" charset="0"/>
              </a:rPr>
              <a:t>This time, permit the volunteer “robot” to stretch out his hands in front of his body to sense when he is approaching a wall</a:t>
            </a:r>
            <a:r>
              <a:rPr lang="en-US" altLang="en-US" sz="2800" b="1" dirty="0" smtClean="0">
                <a:latin typeface="Calibri" panose="020F0502020204030204" pitchFamily="34" charset="0"/>
              </a:rPr>
              <a:t>.</a:t>
            </a:r>
            <a:endParaRPr lang="en-US" altLang="en-US" sz="2800" b="1" dirty="0" smtClean="0">
              <a:latin typeface="Calibri" panose="020F0502020204030204" pitchFamily="34" charset="0"/>
            </a:endParaRPr>
          </a:p>
        </p:txBody>
      </p:sp>
      <p:sp>
        <p:nvSpPr>
          <p:cNvPr id="18437" name="Slide Number Placeholder 1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912D5FF-7E5B-4A4D-AA92-0E03831B6744}" type="slidenum">
              <a:rPr lang="en-US" altLang="en-US" smtClean="0">
                <a:solidFill>
                  <a:srgbClr val="FFFFFF"/>
                </a:solidFill>
              </a:rPr>
              <a:pPr eaLnBrk="1" hangingPunct="1"/>
              <a:t>10</a:t>
            </a:fld>
            <a:endParaRPr lang="en-US" altLang="en-US" smtClean="0">
              <a:solidFill>
                <a:srgbClr val="FFFFFF"/>
              </a:solidFill>
            </a:endParaRPr>
          </a:p>
        </p:txBody>
      </p:sp>
      <p:grpSp>
        <p:nvGrpSpPr>
          <p:cNvPr id="19" name="Group 13"/>
          <p:cNvGrpSpPr>
            <a:grpSpLocks/>
          </p:cNvGrpSpPr>
          <p:nvPr/>
        </p:nvGrpSpPr>
        <p:grpSpPr bwMode="auto">
          <a:xfrm>
            <a:off x="5486400" y="1543087"/>
            <a:ext cx="3022780" cy="3265425"/>
            <a:chOff x="5486400" y="1600200"/>
            <a:chExt cx="3023025" cy="3264869"/>
          </a:xfrm>
        </p:grpSpPr>
        <p:cxnSp>
          <p:nvCxnSpPr>
            <p:cNvPr id="20" name="Straight Connector 19"/>
            <p:cNvCxnSpPr/>
            <p:nvPr/>
          </p:nvCxnSpPr>
          <p:spPr>
            <a:xfrm flipV="1">
              <a:off x="8077411"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781905"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81905" y="2590631"/>
              <a:ext cx="12955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9"/>
            <p:cNvSpPr txBox="1">
              <a:spLocks noChangeArrowheads="1"/>
            </p:cNvSpPr>
            <p:nvPr/>
          </p:nvSpPr>
          <p:spPr bwMode="auto">
            <a:xfrm>
              <a:off x="7596094" y="33913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25" name="TextBox 28"/>
            <p:cNvSpPr txBox="1">
              <a:spLocks noChangeArrowheads="1"/>
            </p:cNvSpPr>
            <p:nvPr/>
          </p:nvSpPr>
          <p:spPr bwMode="auto">
            <a:xfrm>
              <a:off x="6781800" y="3358634"/>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26" name="TextBox 29"/>
            <p:cNvSpPr txBox="1">
              <a:spLocks noChangeArrowheads="1"/>
            </p:cNvSpPr>
            <p:nvPr/>
          </p:nvSpPr>
          <p:spPr bwMode="auto">
            <a:xfrm>
              <a:off x="7215724" y="26277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3 </a:t>
              </a:r>
              <a:r>
                <a:rPr lang="en-US" altLang="en-US" b="1" dirty="0" err="1"/>
                <a:t>ft</a:t>
              </a:r>
              <a:endParaRPr lang="en-US" altLang="en-US" b="1" dirty="0"/>
            </a:p>
          </p:txBody>
        </p:sp>
        <p:sp>
          <p:nvSpPr>
            <p:cNvPr id="27" name="TextBox 34"/>
            <p:cNvSpPr txBox="1">
              <a:spLocks noChangeArrowheads="1"/>
            </p:cNvSpPr>
            <p:nvPr/>
          </p:nvSpPr>
          <p:spPr bwMode="auto">
            <a:xfrm>
              <a:off x="6501033" y="4495800"/>
              <a:ext cx="595083"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e</a:t>
              </a:r>
              <a:r>
                <a:rPr lang="en-US" altLang="en-US" b="1" dirty="0" smtClean="0">
                  <a:solidFill>
                    <a:srgbClr val="7030A0"/>
                  </a:solidFill>
                </a:rPr>
                <a:t>nd</a:t>
              </a:r>
              <a:endParaRPr lang="en-US" altLang="en-US" b="1" dirty="0">
                <a:solidFill>
                  <a:srgbClr val="7030A0"/>
                </a:solidFill>
              </a:endParaRPr>
            </a:p>
          </p:txBody>
        </p:sp>
        <p:sp>
          <p:nvSpPr>
            <p:cNvPr id="28" name="TextBox 35"/>
            <p:cNvSpPr txBox="1">
              <a:spLocks noChangeArrowheads="1"/>
            </p:cNvSpPr>
            <p:nvPr/>
          </p:nvSpPr>
          <p:spPr bwMode="auto">
            <a:xfrm>
              <a:off x="7824566" y="4495800"/>
              <a:ext cx="684859"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s</a:t>
              </a:r>
              <a:r>
                <a:rPr lang="en-US" altLang="en-US" b="1" dirty="0" smtClean="0">
                  <a:solidFill>
                    <a:srgbClr val="7030A0"/>
                  </a:solidFill>
                </a:rPr>
                <a:t>tart</a:t>
              </a:r>
              <a:endParaRPr lang="en-US" altLang="en-US" b="1" dirty="0">
                <a:solidFill>
                  <a:srgbClr val="7030A0"/>
                </a:solidFill>
              </a:endParaRPr>
            </a:p>
          </p:txBody>
        </p:sp>
        <p:sp>
          <p:nvSpPr>
            <p:cNvPr id="29" name="Rectangle 28"/>
            <p:cNvSpPr/>
            <p:nvPr/>
          </p:nvSpPr>
          <p:spPr>
            <a:xfrm>
              <a:off x="6326255" y="2057322"/>
              <a:ext cx="183371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226235" y="2057322"/>
              <a:ext cx="100020" cy="2209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12"/>
            <p:cNvSpPr txBox="1">
              <a:spLocks noChangeArrowheads="1"/>
            </p:cNvSpPr>
            <p:nvPr/>
          </p:nvSpPr>
          <p:spPr bwMode="auto">
            <a:xfrm>
              <a:off x="6808302" y="1600200"/>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t>
              </a:r>
              <a:r>
                <a:rPr lang="en-US" altLang="en-US" b="1" dirty="0" smtClean="0"/>
                <a:t>all</a:t>
              </a:r>
              <a:endParaRPr lang="en-US" altLang="en-US" b="1" dirty="0"/>
            </a:p>
          </p:txBody>
        </p:sp>
        <p:sp>
          <p:nvSpPr>
            <p:cNvPr id="32" name="Rectangle 31"/>
            <p:cNvSpPr/>
            <p:nvPr/>
          </p:nvSpPr>
          <p:spPr>
            <a:xfrm>
              <a:off x="6781905" y="2057322"/>
              <a:ext cx="137806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9"/>
            <p:cNvSpPr txBox="1">
              <a:spLocks noChangeArrowheads="1"/>
            </p:cNvSpPr>
            <p:nvPr/>
          </p:nvSpPr>
          <p:spPr bwMode="auto">
            <a:xfrm>
              <a:off x="5486400" y="2837881"/>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t>
              </a:r>
              <a:r>
                <a:rPr lang="en-US" altLang="en-US" b="1" dirty="0" smtClean="0"/>
                <a:t>all</a:t>
              </a:r>
              <a:endParaRPr lang="en-US" altLang="en-US" b="1" dirty="0"/>
            </a:p>
          </p:txBody>
        </p:sp>
      </p:grpSp>
      <p:pic>
        <p:nvPicPr>
          <p:cNvPr id="34" name="Picture 4" descr="http://www.ncparks.gov/Visit/parks/hari/pics/harp_maze.jpg"/>
          <p:cNvPicPr>
            <a:picLocks noChangeAspect="1" noChangeArrowheads="1"/>
          </p:cNvPicPr>
          <p:nvPr/>
        </p:nvPicPr>
        <p:blipFill rotWithShape="1">
          <a:blip r:embed="rId2">
            <a:extLst>
              <a:ext uri="{28A0092B-C50C-407E-A947-70E740481C1C}">
                <a14:useLocalDpi xmlns:a14="http://schemas.microsoft.com/office/drawing/2010/main" val="0"/>
              </a:ext>
            </a:extLst>
          </a:blip>
          <a:srcRect l="36602"/>
          <a:stretch/>
        </p:blipFill>
        <p:spPr bwMode="auto">
          <a:xfrm>
            <a:off x="259764" y="3987133"/>
            <a:ext cx="1538205" cy="1746917"/>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p:cNvSpPr>
            <a:spLocks noGrp="1"/>
          </p:cNvSpPr>
          <p:nvPr>
            <p:ph type="title"/>
          </p:nvPr>
        </p:nvSpPr>
        <p:spPr>
          <a:xfrm>
            <a:off x="152400" y="284182"/>
            <a:ext cx="8586788" cy="654268"/>
          </a:xfrm>
        </p:spPr>
        <p:txBody>
          <a:bodyPr>
            <a:noAutofit/>
          </a:bodyPr>
          <a:lstStyle/>
          <a:p>
            <a:pPr algn="ctr">
              <a:defRPr/>
            </a:pPr>
            <a:r>
              <a:rPr lang="en-US" sz="3600" dirty="0" smtClean="0">
                <a:solidFill>
                  <a:srgbClr val="7030A0"/>
                </a:solidFill>
              </a:rPr>
              <a:t>Mini-Activity: </a:t>
            </a:r>
            <a:r>
              <a:rPr lang="en-US" sz="3600" dirty="0" smtClean="0"/>
              <a:t>Programming as an Algorithm</a:t>
            </a:r>
            <a:endParaRPr lang="en-US" sz="3600" dirty="0"/>
          </a:p>
        </p:txBody>
      </p:sp>
      <p:sp>
        <p:nvSpPr>
          <p:cNvPr id="36"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smtClean="0"/>
              <a:t>(continued)</a:t>
            </a:r>
            <a:endParaRPr lang="en-US" sz="2800" dirty="0"/>
          </a:p>
        </p:txBody>
      </p:sp>
      <p:sp>
        <p:nvSpPr>
          <p:cNvPr id="21" name="Content Placeholder 2"/>
          <p:cNvSpPr txBox="1">
            <a:spLocks/>
          </p:cNvSpPr>
          <p:nvPr/>
        </p:nvSpPr>
        <p:spPr bwMode="auto">
          <a:xfrm>
            <a:off x="1828800" y="3886200"/>
            <a:ext cx="4347739" cy="182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sz="2800" b="1" dirty="0" smtClean="0">
                <a:latin typeface="Calibri" panose="020F0502020204030204" pitchFamily="34" charset="0"/>
              </a:rPr>
              <a:t>Have another student give commands to instruct the volunteer to get through the maze.</a:t>
            </a:r>
          </a:p>
        </p:txBody>
      </p:sp>
      <p:sp>
        <p:nvSpPr>
          <p:cNvPr id="37" name="Content Placeholder 2"/>
          <p:cNvSpPr txBox="1">
            <a:spLocks/>
          </p:cNvSpPr>
          <p:nvPr/>
        </p:nvSpPr>
        <p:spPr bwMode="auto">
          <a:xfrm>
            <a:off x="259763" y="5765396"/>
            <a:ext cx="7336159" cy="13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sz="2800" b="1" dirty="0" smtClean="0">
                <a:latin typeface="Calibri" panose="020F0502020204030204" pitchFamily="34" charset="0"/>
              </a:rPr>
              <a:t>Now, commands such as “go forward until you hit a wall” are permitted.</a:t>
            </a:r>
            <a:endParaRPr lang="en-US" altLang="en-US" sz="2800" b="1"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p:txBody>
          <a:bodyPr/>
          <a:lstStyle/>
          <a:p>
            <a:r>
              <a:rPr lang="en-US" altLang="en-US" sz="3200" b="1" dirty="0" smtClean="0">
                <a:latin typeface="Calibri" panose="020F0502020204030204" pitchFamily="34" charset="0"/>
              </a:rPr>
              <a:t>Was it easier to give instructions the first time or second time?</a:t>
            </a:r>
          </a:p>
          <a:p>
            <a:endParaRPr lang="en-US" altLang="en-US" sz="3200" b="1" dirty="0" smtClean="0">
              <a:latin typeface="Calibri" panose="020F0502020204030204" pitchFamily="34" charset="0"/>
            </a:endParaRPr>
          </a:p>
          <a:p>
            <a:r>
              <a:rPr lang="en-US" altLang="en-US" sz="3200" b="1" dirty="0" smtClean="0">
                <a:latin typeface="Calibri" panose="020F0502020204030204" pitchFamily="34" charset="0"/>
              </a:rPr>
              <a:t>It is generally easier to tell a robot to go forward until it senses something (such as a wall) than to tell it exactly how far it should go before it turns.</a:t>
            </a: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13D3A18-B126-45C3-BD67-5B68F163C6AD}" type="slidenum">
              <a:rPr lang="en-US" altLang="en-US" smtClean="0">
                <a:solidFill>
                  <a:srgbClr val="FFFFFF"/>
                </a:solidFill>
              </a:rPr>
              <a:pPr eaLnBrk="1" hangingPunct="1"/>
              <a:t>11</a:t>
            </a:fld>
            <a:endParaRPr lang="en-US" altLang="en-US" smtClean="0">
              <a:solidFill>
                <a:srgbClr val="FFFFFF"/>
              </a:solidFill>
            </a:endParaRPr>
          </a:p>
        </p:txBody>
      </p:sp>
      <p:pic>
        <p:nvPicPr>
          <p:cNvPr id="5" name="Picture 4" descr="http://www.ncparks.gov/Visit/parks/hari/pics/harp_ma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86591"/>
            <a:ext cx="2522168" cy="181596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52400" y="284182"/>
            <a:ext cx="8586788" cy="654268"/>
          </a:xfrm>
        </p:spPr>
        <p:txBody>
          <a:bodyPr>
            <a:noAutofit/>
          </a:bodyPr>
          <a:lstStyle/>
          <a:p>
            <a:pPr algn="ctr">
              <a:defRPr/>
            </a:pPr>
            <a:r>
              <a:rPr lang="en-US" sz="3600" dirty="0" smtClean="0">
                <a:solidFill>
                  <a:srgbClr val="7030A0"/>
                </a:solidFill>
              </a:rPr>
              <a:t>Mini-Activity: </a:t>
            </a:r>
            <a:r>
              <a:rPr lang="en-US" sz="3600" dirty="0" smtClean="0"/>
              <a:t>Programming as an Algorithm</a:t>
            </a:r>
            <a:endParaRPr lang="en-US" sz="3600" dirty="0"/>
          </a:p>
        </p:txBody>
      </p:sp>
      <p:sp>
        <p:nvSpPr>
          <p:cNvPr id="9"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smtClean="0"/>
              <a:t>(continued)</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
          </p:nvPr>
        </p:nvSpPr>
        <p:spPr>
          <a:xfrm>
            <a:off x="457200" y="1600200"/>
            <a:ext cx="7672388" cy="4873625"/>
          </a:xfrm>
        </p:spPr>
        <p:txBody>
          <a:bodyPr/>
          <a:lstStyle/>
          <a:p>
            <a:pPr>
              <a:spcAft>
                <a:spcPts val="1200"/>
              </a:spcAft>
            </a:pPr>
            <a:r>
              <a:rPr lang="en-US" altLang="en-US" sz="2800" b="1" dirty="0" smtClean="0">
                <a:latin typeface="Calibri" panose="020F0502020204030204" pitchFamily="34" charset="0"/>
              </a:rPr>
              <a:t>Note that the volunteer had to be told everything, that is, which direction s/he should move in, how long to move in that direction, how much to turn, etc.</a:t>
            </a:r>
          </a:p>
          <a:p>
            <a:pPr>
              <a:spcAft>
                <a:spcPts val="1200"/>
              </a:spcAft>
            </a:pPr>
            <a:r>
              <a:rPr lang="en-US" altLang="en-US" sz="2800" b="1" dirty="0" smtClean="0">
                <a:latin typeface="Calibri" panose="020F0502020204030204" pitchFamily="34" charset="0"/>
              </a:rPr>
              <a:t>The LEGO NXT robot needs to be given exactly the same information. It knows nothing and is “blind” and will do exactly what you tell it to do.  If you make an error in programming, the NXT won’t do what you want.</a:t>
            </a:r>
          </a:p>
        </p:txBody>
      </p:sp>
      <p:sp>
        <p:nvSpPr>
          <p:cNvPr id="20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17E3D35B-18E1-4AEE-99B4-8CE2EA73540F}" type="slidenum">
              <a:rPr lang="en-US" altLang="en-US" smtClean="0">
                <a:solidFill>
                  <a:srgbClr val="FFFFFF"/>
                </a:solidFill>
              </a:rPr>
              <a:pPr eaLnBrk="1" hangingPunct="1"/>
              <a:t>12</a:t>
            </a:fld>
            <a:endParaRPr lang="en-US" altLang="en-US" smtClean="0">
              <a:solidFill>
                <a:srgbClr val="FFFFFF"/>
              </a:solidFill>
            </a:endParaRPr>
          </a:p>
        </p:txBody>
      </p:sp>
      <p:sp>
        <p:nvSpPr>
          <p:cNvPr id="6" name="Title 1"/>
          <p:cNvSpPr>
            <a:spLocks noGrp="1"/>
          </p:cNvSpPr>
          <p:nvPr>
            <p:ph type="title"/>
          </p:nvPr>
        </p:nvSpPr>
        <p:spPr>
          <a:xfrm>
            <a:off x="152400" y="284182"/>
            <a:ext cx="8586788" cy="654268"/>
          </a:xfrm>
        </p:spPr>
        <p:txBody>
          <a:bodyPr>
            <a:noAutofit/>
          </a:bodyPr>
          <a:lstStyle/>
          <a:p>
            <a:pPr algn="ctr">
              <a:defRPr/>
            </a:pPr>
            <a:r>
              <a:rPr lang="en-US" sz="3600" dirty="0" smtClean="0">
                <a:solidFill>
                  <a:srgbClr val="7030A0"/>
                </a:solidFill>
              </a:rPr>
              <a:t>Mini-Activity: </a:t>
            </a:r>
            <a:r>
              <a:rPr lang="en-US" sz="3600" dirty="0" smtClean="0"/>
              <a:t>Programming as an Algorithm</a:t>
            </a:r>
            <a:endParaRPr lang="en-US" sz="3600" dirty="0"/>
          </a:p>
        </p:txBody>
      </p:sp>
      <p:sp>
        <p:nvSpPr>
          <p:cNvPr id="8"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smtClean="0"/>
              <a:t>(continued)</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152400" y="1676400"/>
            <a:ext cx="4267200" cy="4492625"/>
          </a:xfrm>
        </p:spPr>
        <p:txBody>
          <a:bodyPr/>
          <a:lstStyle/>
          <a:p>
            <a:r>
              <a:rPr lang="en-US" altLang="en-US" b="1" dirty="0" smtClean="0">
                <a:latin typeface="Calibri" panose="020F0502020204030204" pitchFamily="34" charset="0"/>
              </a:rPr>
              <a:t>We can program a robot to do some simple tasks just by using the LEGO NXT brick because the brick is </a:t>
            </a:r>
            <a:r>
              <a:rPr lang="en-US" altLang="en-US" b="1" dirty="0" smtClean="0">
                <a:latin typeface="Calibri" panose="020F0502020204030204" pitchFamily="34" charset="0"/>
              </a:rPr>
              <a:t>a </a:t>
            </a:r>
            <a:r>
              <a:rPr lang="en-US" altLang="en-US" b="1" dirty="0" smtClean="0">
                <a:latin typeface="Calibri" panose="020F0502020204030204" pitchFamily="34" charset="0"/>
              </a:rPr>
              <a:t>small computer.</a:t>
            </a:r>
          </a:p>
          <a:p>
            <a:r>
              <a:rPr lang="en-US" altLang="en-US" b="1" dirty="0" smtClean="0">
                <a:latin typeface="Calibri" panose="020F0502020204030204" pitchFamily="34" charset="0"/>
              </a:rPr>
              <a:t>To turn on the brick, press the </a:t>
            </a:r>
            <a:r>
              <a:rPr lang="en-US" altLang="en-US" b="1" dirty="0" smtClean="0">
                <a:solidFill>
                  <a:schemeClr val="accent1"/>
                </a:solidFill>
                <a:latin typeface="Calibri" panose="020F0502020204030204" pitchFamily="34" charset="0"/>
              </a:rPr>
              <a:t>orange button </a:t>
            </a:r>
            <a:endParaRPr lang="en-US" altLang="en-US" b="1" dirty="0" smtClean="0">
              <a:latin typeface="Calibri" panose="020F0502020204030204" pitchFamily="34" charset="0"/>
            </a:endParaRPr>
          </a:p>
          <a:p>
            <a:r>
              <a:rPr lang="en-US" altLang="en-US" b="1" dirty="0" smtClean="0">
                <a:latin typeface="Calibri" panose="020F0502020204030204" pitchFamily="34" charset="0"/>
              </a:rPr>
              <a:t>Then use the arrows to scroll to the “NXT Program” screen and press the </a:t>
            </a:r>
            <a:r>
              <a:rPr lang="en-US" altLang="en-US" b="1" dirty="0" smtClean="0">
                <a:solidFill>
                  <a:schemeClr val="accent1"/>
                </a:solidFill>
                <a:latin typeface="Calibri" panose="020F0502020204030204" pitchFamily="34" charset="0"/>
              </a:rPr>
              <a:t>orange button </a:t>
            </a:r>
            <a:r>
              <a:rPr lang="en-US" altLang="en-US" b="1" dirty="0" smtClean="0">
                <a:latin typeface="Calibri" panose="020F0502020204030204" pitchFamily="34" charset="0"/>
              </a:rPr>
              <a:t>twice more</a:t>
            </a:r>
          </a:p>
        </p:txBody>
      </p:sp>
      <p:sp>
        <p:nvSpPr>
          <p:cNvPr id="215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8BECD1A-8A48-43BE-8674-BF2572555987}" type="slidenum">
              <a:rPr lang="en-US" altLang="en-US" smtClean="0">
                <a:solidFill>
                  <a:srgbClr val="FFFFFF"/>
                </a:solidFill>
              </a:rPr>
              <a:pPr eaLnBrk="1" hangingPunct="1"/>
              <a:t>13</a:t>
            </a:fld>
            <a:endParaRPr lang="en-US" altLang="en-US" smtClean="0">
              <a:solidFill>
                <a:srgbClr val="FFFFFF"/>
              </a:solidFill>
            </a:endParaRPr>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447800"/>
            <a:ext cx="419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52400" y="274638"/>
            <a:ext cx="8586788" cy="6397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3600" dirty="0" smtClean="0"/>
              <a:t>Quick Programming Using the NXT Brick</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
          </p:nvPr>
        </p:nvSpPr>
        <p:spPr>
          <a:xfrm>
            <a:off x="1524000" y="2626962"/>
            <a:ext cx="6910388" cy="4002438"/>
          </a:xfrm>
        </p:spPr>
        <p:txBody>
          <a:bodyPr/>
          <a:lstStyle/>
          <a:p>
            <a:pPr>
              <a:spcBef>
                <a:spcPts val="0"/>
              </a:spcBef>
              <a:spcAft>
                <a:spcPts val="1800"/>
              </a:spcAft>
            </a:pPr>
            <a:r>
              <a:rPr lang="en-US" altLang="en-US" b="1" dirty="0" smtClean="0">
                <a:latin typeface="Calibri" panose="020F0502020204030204" pitchFamily="34" charset="0"/>
              </a:rPr>
              <a:t>Select the “</a:t>
            </a:r>
            <a:r>
              <a:rPr lang="en-US" altLang="en-US" b="1" dirty="0" smtClean="0">
                <a:solidFill>
                  <a:srgbClr val="7030A0"/>
                </a:solidFill>
                <a:latin typeface="Calibri" panose="020F0502020204030204" pitchFamily="34" charset="0"/>
              </a:rPr>
              <a:t>Forward 5</a:t>
            </a:r>
            <a:r>
              <a:rPr lang="en-US" altLang="en-US" b="1" dirty="0" smtClean="0">
                <a:latin typeface="Calibri" panose="020F0502020204030204" pitchFamily="34" charset="0"/>
              </a:rPr>
              <a:t>” block. </a:t>
            </a:r>
          </a:p>
          <a:p>
            <a:pPr>
              <a:spcBef>
                <a:spcPts val="0"/>
              </a:spcBef>
              <a:spcAft>
                <a:spcPts val="1800"/>
              </a:spcAft>
            </a:pPr>
            <a:r>
              <a:rPr lang="en-US" altLang="en-US" b="1" dirty="0" smtClean="0">
                <a:latin typeface="Calibri" panose="020F0502020204030204" pitchFamily="34" charset="0"/>
              </a:rPr>
              <a:t>Then use the gray buttons to scroll to the “</a:t>
            </a:r>
            <a:r>
              <a:rPr lang="en-US" altLang="en-US" b="1" dirty="0" smtClean="0">
                <a:solidFill>
                  <a:srgbClr val="7030A0"/>
                </a:solidFill>
                <a:latin typeface="Calibri" panose="020F0502020204030204" pitchFamily="34" charset="0"/>
              </a:rPr>
              <a:t>Wait 2</a:t>
            </a:r>
            <a:r>
              <a:rPr lang="en-US" altLang="en-US" b="1" dirty="0" smtClean="0">
                <a:latin typeface="Calibri" panose="020F0502020204030204" pitchFamily="34" charset="0"/>
              </a:rPr>
              <a:t>” block and select it with the </a:t>
            </a:r>
            <a:r>
              <a:rPr lang="en-US" altLang="en-US" b="1" dirty="0" smtClean="0">
                <a:solidFill>
                  <a:schemeClr val="accent1"/>
                </a:solidFill>
                <a:latin typeface="Calibri" panose="020F0502020204030204" pitchFamily="34" charset="0"/>
              </a:rPr>
              <a:t>orange button</a:t>
            </a:r>
            <a:r>
              <a:rPr lang="en-US" altLang="en-US" b="1" dirty="0" smtClean="0">
                <a:latin typeface="Calibri" panose="020F0502020204030204" pitchFamily="34" charset="0"/>
              </a:rPr>
              <a:t>.</a:t>
            </a:r>
          </a:p>
          <a:p>
            <a:pPr>
              <a:spcBef>
                <a:spcPts val="0"/>
              </a:spcBef>
              <a:spcAft>
                <a:spcPts val="1800"/>
              </a:spcAft>
            </a:pPr>
            <a:r>
              <a:rPr lang="en-US" altLang="en-US" b="1" dirty="0" smtClean="0">
                <a:latin typeface="Calibri" panose="020F0502020204030204" pitchFamily="34" charset="0"/>
              </a:rPr>
              <a:t>Now scroll over to the “</a:t>
            </a:r>
            <a:r>
              <a:rPr lang="en-US" altLang="en-US" b="1" dirty="0" smtClean="0">
                <a:solidFill>
                  <a:srgbClr val="7030A0"/>
                </a:solidFill>
                <a:latin typeface="Calibri" panose="020F0502020204030204" pitchFamily="34" charset="0"/>
              </a:rPr>
              <a:t>Right 2</a:t>
            </a:r>
            <a:r>
              <a:rPr lang="en-US" altLang="en-US" b="1" dirty="0" smtClean="0">
                <a:latin typeface="Calibri" panose="020F0502020204030204" pitchFamily="34" charset="0"/>
              </a:rPr>
              <a:t>” block and select it.</a:t>
            </a:r>
          </a:p>
          <a:p>
            <a:pPr>
              <a:spcBef>
                <a:spcPts val="0"/>
              </a:spcBef>
              <a:spcAft>
                <a:spcPts val="1800"/>
              </a:spcAft>
            </a:pPr>
            <a:r>
              <a:rPr lang="en-US" altLang="en-US" b="1" dirty="0" smtClean="0">
                <a:latin typeface="Calibri" panose="020F0502020204030204" pitchFamily="34" charset="0"/>
              </a:rPr>
              <a:t>Scroll over to the “</a:t>
            </a:r>
            <a:r>
              <a:rPr lang="en-US" altLang="en-US" b="1" dirty="0" smtClean="0">
                <a:solidFill>
                  <a:srgbClr val="7030A0"/>
                </a:solidFill>
                <a:latin typeface="Calibri" panose="020F0502020204030204" pitchFamily="34" charset="0"/>
              </a:rPr>
              <a:t>Wait 5</a:t>
            </a:r>
            <a:r>
              <a:rPr lang="en-US" altLang="en-US" b="1" dirty="0" smtClean="0">
                <a:latin typeface="Calibri" panose="020F0502020204030204" pitchFamily="34" charset="0"/>
              </a:rPr>
              <a:t>” block and select it.</a:t>
            </a:r>
          </a:p>
          <a:p>
            <a:pPr>
              <a:spcBef>
                <a:spcPts val="0"/>
              </a:spcBef>
              <a:spcAft>
                <a:spcPts val="1800"/>
              </a:spcAft>
            </a:pPr>
            <a:r>
              <a:rPr lang="en-US" altLang="en-US" b="1" dirty="0" smtClean="0">
                <a:latin typeface="Calibri" panose="020F0502020204030204" pitchFamily="34" charset="0"/>
              </a:rPr>
              <a:t>Scroll over to the “</a:t>
            </a:r>
            <a:r>
              <a:rPr lang="en-US" altLang="en-US" b="1" dirty="0" smtClean="0">
                <a:solidFill>
                  <a:srgbClr val="7030A0"/>
                </a:solidFill>
                <a:latin typeface="Calibri" panose="020F0502020204030204" pitchFamily="34" charset="0"/>
              </a:rPr>
              <a:t>Stop</a:t>
            </a:r>
            <a:r>
              <a:rPr lang="en-US" altLang="en-US" b="1" dirty="0" smtClean="0">
                <a:latin typeface="Calibri" panose="020F0502020204030204" pitchFamily="34" charset="0"/>
              </a:rPr>
              <a:t>” block and select it.</a:t>
            </a:r>
          </a:p>
          <a:p>
            <a:pPr>
              <a:spcBef>
                <a:spcPts val="0"/>
              </a:spcBef>
              <a:spcAft>
                <a:spcPts val="1800"/>
              </a:spcAft>
            </a:pPr>
            <a:r>
              <a:rPr lang="en-US" altLang="en-US" b="1" dirty="0" smtClean="0">
                <a:latin typeface="Calibri" panose="020F0502020204030204" pitchFamily="34" charset="0"/>
              </a:rPr>
              <a:t>Press the </a:t>
            </a:r>
            <a:r>
              <a:rPr lang="en-US" altLang="en-US" b="1" dirty="0" smtClean="0">
                <a:solidFill>
                  <a:schemeClr val="accent1"/>
                </a:solidFill>
                <a:latin typeface="Calibri" panose="020F0502020204030204" pitchFamily="34" charset="0"/>
              </a:rPr>
              <a:t>orange button </a:t>
            </a:r>
            <a:r>
              <a:rPr lang="en-US" altLang="en-US" b="1" dirty="0" smtClean="0">
                <a:latin typeface="Calibri" panose="020F0502020204030204" pitchFamily="34" charset="0"/>
              </a:rPr>
              <a:t>to run the program.</a:t>
            </a:r>
          </a:p>
          <a:p>
            <a:endParaRPr lang="en-US" altLang="en-US" dirty="0" smtClean="0"/>
          </a:p>
        </p:txBody>
      </p:sp>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74E98B3-9998-4B10-8707-DA303C406977}" type="slidenum">
              <a:rPr lang="en-US" altLang="en-US" smtClean="0">
                <a:solidFill>
                  <a:srgbClr val="FFFFFF"/>
                </a:solidFill>
              </a:rPr>
              <a:pPr eaLnBrk="1" hangingPunct="1"/>
              <a:t>14</a:t>
            </a:fld>
            <a:endParaRPr lang="en-US" altLang="en-US" smtClean="0">
              <a:solidFill>
                <a:srgbClr val="FFFFFF"/>
              </a:solidFill>
            </a:endParaRPr>
          </a:p>
        </p:txBody>
      </p:sp>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78" y="2626962"/>
            <a:ext cx="6286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78" y="3416775"/>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78" y="4922012"/>
            <a:ext cx="619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78" y="5702300"/>
            <a:ext cx="619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978" y="4197063"/>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685800" y="1296417"/>
            <a:ext cx="7443788" cy="12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None/>
            </a:pPr>
            <a:r>
              <a:rPr lang="en-US" altLang="en-US" b="1" dirty="0" smtClean="0">
                <a:solidFill>
                  <a:srgbClr val="7030A0"/>
                </a:solidFill>
                <a:latin typeface="Calibri" panose="020F0502020204030204" pitchFamily="34" charset="0"/>
              </a:rPr>
              <a:t>Do This: </a:t>
            </a:r>
            <a:r>
              <a:rPr lang="en-US" altLang="en-US" b="1" dirty="0" smtClean="0">
                <a:latin typeface="Calibri" panose="020F0502020204030204" pitchFamily="34" charset="0"/>
              </a:rPr>
              <a:t>Let’s program the robot to move forward for 5 seconds, then wait 2 seconds, turn right for 2 seconds, wait for 5 seconds, and then stop.</a:t>
            </a:r>
            <a:endParaRPr lang="en-US" altLang="en-US" dirty="0" smtClean="0"/>
          </a:p>
        </p:txBody>
      </p:sp>
      <p:sp>
        <p:nvSpPr>
          <p:cNvPr id="11" name="Title 1"/>
          <p:cNvSpPr>
            <a:spLocks noGrp="1"/>
          </p:cNvSpPr>
          <p:nvPr>
            <p:ph type="title"/>
          </p:nvPr>
        </p:nvSpPr>
        <p:spPr>
          <a:xfrm>
            <a:off x="152400" y="371351"/>
            <a:ext cx="8586788" cy="619249"/>
          </a:xfrm>
        </p:spPr>
        <p:txBody>
          <a:bodyPr anchor="t">
            <a:noAutofit/>
          </a:bodyPr>
          <a:lstStyle/>
          <a:p>
            <a:pPr algn="ctr">
              <a:defRPr/>
            </a:pPr>
            <a:r>
              <a:rPr lang="en-US" sz="3200" dirty="0" smtClean="0"/>
              <a:t>Quick Programming Using the NXT Brick </a:t>
            </a:r>
            <a:r>
              <a:rPr lang="en-US" sz="2400" dirty="0" smtClean="0">
                <a:solidFill>
                  <a:schemeClr val="bg1">
                    <a:lumMod val="50000"/>
                  </a:schemeClr>
                </a:solidFill>
              </a:rPr>
              <a:t>(continued)</a:t>
            </a:r>
            <a:endParaRPr lang="en-US" sz="2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427038"/>
            <a:ext cx="8586788" cy="639762"/>
          </a:xfrm>
        </p:spPr>
        <p:txBody>
          <a:bodyPr anchor="t">
            <a:noAutofit/>
          </a:bodyPr>
          <a:lstStyle/>
          <a:p>
            <a:pPr algn="ctr">
              <a:defRPr/>
            </a:pPr>
            <a:r>
              <a:rPr lang="en-US" sz="3200" dirty="0" smtClean="0"/>
              <a:t>Quick Programming Using the NXT Brick </a:t>
            </a:r>
            <a:r>
              <a:rPr lang="en-US" sz="2400" dirty="0" smtClean="0">
                <a:solidFill>
                  <a:schemeClr val="bg1">
                    <a:lumMod val="50000"/>
                  </a:schemeClr>
                </a:solidFill>
              </a:rPr>
              <a:t>(continued)</a:t>
            </a:r>
            <a:endParaRPr lang="en-US" sz="2800" dirty="0">
              <a:solidFill>
                <a:schemeClr val="bg1">
                  <a:lumMod val="50000"/>
                </a:schemeClr>
              </a:solidFill>
            </a:endParaRPr>
          </a:p>
        </p:txBody>
      </p:sp>
      <p:sp>
        <p:nvSpPr>
          <p:cNvPr id="23554" name="Content Placeholder 2"/>
          <p:cNvSpPr>
            <a:spLocks noGrp="1"/>
          </p:cNvSpPr>
          <p:nvPr>
            <p:ph sz="quarter" idx="1"/>
          </p:nvPr>
        </p:nvSpPr>
        <p:spPr>
          <a:xfrm>
            <a:off x="457200" y="1600200"/>
            <a:ext cx="7924800" cy="4873752"/>
          </a:xfrm>
        </p:spPr>
        <p:txBody>
          <a:bodyPr/>
          <a:lstStyle/>
          <a:p>
            <a:pPr marL="0" indent="0">
              <a:buNone/>
            </a:pPr>
            <a:r>
              <a:rPr lang="en-US" altLang="en-US" sz="3200" b="1" dirty="0">
                <a:solidFill>
                  <a:srgbClr val="7030A0"/>
                </a:solidFill>
                <a:latin typeface="Calibri" panose="020F0502020204030204" pitchFamily="34" charset="0"/>
              </a:rPr>
              <a:t>Do This: </a:t>
            </a:r>
            <a:endParaRPr lang="en-US" altLang="en-US" sz="3200" b="1" dirty="0" smtClean="0">
              <a:solidFill>
                <a:srgbClr val="7030A0"/>
              </a:solidFill>
              <a:latin typeface="Calibri" panose="020F0502020204030204" pitchFamily="34" charset="0"/>
            </a:endParaRPr>
          </a:p>
          <a:p>
            <a:r>
              <a:rPr lang="en-US" altLang="en-US" sz="3200" b="1" dirty="0" smtClean="0">
                <a:latin typeface="Calibri" panose="020F0502020204030204" pitchFamily="34" charset="0"/>
              </a:rPr>
              <a:t>Press the gray button</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until you have cleared the</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5 slots of the NXT Program.</a:t>
            </a:r>
          </a:p>
          <a:p>
            <a:r>
              <a:rPr lang="en-US" altLang="en-US" sz="3200" b="1" dirty="0" smtClean="0">
                <a:latin typeface="Calibri" panose="020F0502020204030204" pitchFamily="34" charset="0"/>
              </a:rPr>
              <a:t>Select different blocks and </a:t>
            </a:r>
            <a:br>
              <a:rPr lang="en-US" altLang="en-US" sz="3200" b="1" dirty="0" smtClean="0">
                <a:latin typeface="Calibri" panose="020F0502020204030204" pitchFamily="34" charset="0"/>
              </a:rPr>
            </a:br>
            <a:r>
              <a:rPr lang="en-US" altLang="en-US" sz="3200" b="1" dirty="0" smtClean="0">
                <a:solidFill>
                  <a:srgbClr val="FF0000"/>
                </a:solidFill>
                <a:latin typeface="Calibri" panose="020F0502020204030204" pitchFamily="34" charset="0"/>
              </a:rPr>
              <a:t>make your own </a:t>
            </a:r>
            <a:br>
              <a:rPr lang="en-US" altLang="en-US" sz="3200" b="1" dirty="0" smtClean="0">
                <a:solidFill>
                  <a:srgbClr val="FF0000"/>
                </a:solidFill>
                <a:latin typeface="Calibri" panose="020F0502020204030204" pitchFamily="34" charset="0"/>
              </a:rPr>
            </a:br>
            <a:r>
              <a:rPr lang="en-US" altLang="en-US" sz="3200" b="1" dirty="0" smtClean="0">
                <a:solidFill>
                  <a:srgbClr val="FF0000"/>
                </a:solidFill>
                <a:latin typeface="Calibri" panose="020F0502020204030204" pitchFamily="34" charset="0"/>
              </a:rPr>
              <a:t>quick programs</a:t>
            </a:r>
            <a:r>
              <a:rPr lang="en-US" altLang="en-US" sz="3200" b="1" dirty="0" smtClean="0">
                <a:latin typeface="Calibri" panose="020F0502020204030204" pitchFamily="34" charset="0"/>
              </a:rPr>
              <a:t>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on the NXT brick.</a:t>
            </a:r>
          </a:p>
        </p:txBody>
      </p:sp>
      <p:sp>
        <p:nvSpPr>
          <p:cNvPr id="235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5F0CFDC-6B88-418C-8ED7-3D3F91305F11}" type="slidenum">
              <a:rPr lang="en-US" altLang="en-US" smtClean="0">
                <a:solidFill>
                  <a:srgbClr val="FFFFFF"/>
                </a:solidFill>
              </a:rPr>
              <a:pPr eaLnBrk="1" hangingPunct="1"/>
              <a:t>15</a:t>
            </a:fld>
            <a:endParaRPr lang="en-US" altLang="en-US" smtClean="0">
              <a:solidFill>
                <a:srgbClr val="FFFFFF"/>
              </a:solidFill>
            </a:endParaRPr>
          </a:p>
        </p:txBody>
      </p:sp>
      <p:pic>
        <p:nvPicPr>
          <p:cNvPr id="5" name="Picture 4" descr="C:\Users\Denise\Documents\Documents\4 umo What Is a Computer Program unit 545\MH900448599.JPG"/>
          <p:cNvPicPr/>
          <p:nvPr/>
        </p:nvPicPr>
        <p:blipFill rotWithShape="1">
          <a:blip r:embed="rId3">
            <a:extLst>
              <a:ext uri="{28A0092B-C50C-407E-A947-70E740481C1C}">
                <a14:useLocalDpi xmlns:a14="http://schemas.microsoft.com/office/drawing/2010/main" val="0"/>
              </a:ext>
            </a:extLst>
          </a:blip>
          <a:srcRect l="20923" t="8445" r="20000" b="5445"/>
          <a:stretch/>
        </p:blipFill>
        <p:spPr bwMode="auto">
          <a:xfrm>
            <a:off x="5486400" y="1853676"/>
            <a:ext cx="3216929" cy="4689253"/>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15962"/>
          </a:xfrm>
        </p:spPr>
        <p:txBody>
          <a:bodyPr>
            <a:noAutofit/>
          </a:bodyPr>
          <a:lstStyle/>
          <a:p>
            <a:pPr algn="ctr">
              <a:defRPr/>
            </a:pPr>
            <a:r>
              <a:rPr lang="en-US" dirty="0" smtClean="0"/>
              <a:t>Quick Programming Using the NXT</a:t>
            </a:r>
            <a:endParaRPr lang="en-US" dirty="0">
              <a:solidFill>
                <a:srgbClr val="7030A0"/>
              </a:solidFill>
            </a:endParaRPr>
          </a:p>
        </p:txBody>
      </p:sp>
      <p:sp>
        <p:nvSpPr>
          <p:cNvPr id="19459" name="Content Placeholder 2"/>
          <p:cNvSpPr>
            <a:spLocks noGrp="1"/>
          </p:cNvSpPr>
          <p:nvPr>
            <p:ph sz="quarter" idx="1"/>
          </p:nvPr>
        </p:nvSpPr>
        <p:spPr>
          <a:xfrm>
            <a:off x="457200" y="1752600"/>
            <a:ext cx="7924800" cy="4721352"/>
          </a:xfrm>
        </p:spPr>
        <p:txBody>
          <a:bodyPr/>
          <a:lstStyle/>
          <a:p>
            <a:pPr marL="0" indent="0">
              <a:buNone/>
              <a:defRPr/>
            </a:pPr>
            <a:r>
              <a:rPr lang="en-US" sz="2600" b="1" dirty="0" smtClean="0">
                <a:latin typeface="Calibri" panose="020F0502020204030204" pitchFamily="34" charset="0"/>
              </a:rPr>
              <a:t>Programming directly on the NXT brick is a </a:t>
            </a:r>
            <a:r>
              <a:rPr lang="en-US" sz="2600" b="1" dirty="0" smtClean="0">
                <a:solidFill>
                  <a:schemeClr val="accent1"/>
                </a:solidFill>
                <a:latin typeface="Calibri" panose="020F0502020204030204" pitchFamily="34" charset="0"/>
              </a:rPr>
              <a:t>convenient</a:t>
            </a:r>
            <a:r>
              <a:rPr lang="en-US" sz="2600" b="1" dirty="0" smtClean="0">
                <a:latin typeface="Calibri" panose="020F0502020204030204" pitchFamily="34" charset="0"/>
              </a:rPr>
              <a:t> way to make simple programs and it is helpful to know the different features of the NXT brick.</a:t>
            </a:r>
          </a:p>
          <a:p>
            <a:pPr marL="0" indent="0">
              <a:buNone/>
              <a:defRPr/>
            </a:pPr>
            <a:r>
              <a:rPr lang="en-US" sz="2600" b="1" dirty="0" smtClean="0">
                <a:latin typeface="Calibri" panose="020F0502020204030204" pitchFamily="34" charset="0"/>
              </a:rPr>
              <a:t>However, this method of programming is not very efficient and won’t work for everything we want to do, for the following the reasons:</a:t>
            </a:r>
          </a:p>
          <a:p>
            <a:pPr>
              <a:defRPr/>
            </a:pPr>
            <a:r>
              <a:rPr lang="en-US" sz="2600" b="1" dirty="0" smtClean="0">
                <a:latin typeface="Calibri" panose="020F0502020204030204" pitchFamily="34" charset="0"/>
              </a:rPr>
              <a:t>The NXT brick only provides a </a:t>
            </a:r>
            <a:r>
              <a:rPr lang="en-US" sz="2600" b="1" dirty="0" smtClean="0">
                <a:solidFill>
                  <a:schemeClr val="accent1"/>
                </a:solidFill>
                <a:latin typeface="Calibri" panose="020F0502020204030204" pitchFamily="34" charset="0"/>
              </a:rPr>
              <a:t>small set of commands and durations</a:t>
            </a:r>
            <a:r>
              <a:rPr lang="en-US" sz="2600" b="1" dirty="0" smtClean="0">
                <a:latin typeface="Calibri" panose="020F0502020204030204" pitchFamily="34" charset="0"/>
              </a:rPr>
              <a:t> (timing choices) for programming.</a:t>
            </a:r>
          </a:p>
          <a:p>
            <a:pPr>
              <a:defRPr/>
            </a:pPr>
            <a:r>
              <a:rPr lang="en-US" sz="2600" b="1" dirty="0" smtClean="0">
                <a:latin typeface="Calibri" panose="020F0502020204030204" pitchFamily="34" charset="0"/>
              </a:rPr>
              <a:t>The NXT brick can only make programs that are a </a:t>
            </a:r>
            <a:r>
              <a:rPr lang="en-US" sz="2600" b="1" dirty="0" smtClean="0">
                <a:solidFill>
                  <a:schemeClr val="accent1"/>
                </a:solidFill>
                <a:latin typeface="Calibri" panose="020F0502020204030204" pitchFamily="34" charset="0"/>
              </a:rPr>
              <a:t>maximum of 5 blocks long</a:t>
            </a:r>
            <a:r>
              <a:rPr lang="en-US" sz="2600" b="1" dirty="0" smtClean="0">
                <a:latin typeface="Calibri" panose="020F0502020204030204" pitchFamily="34" charset="0"/>
              </a:rPr>
              <a:t>.</a:t>
            </a:r>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92465E3F-C793-42AA-B180-D82E2DD448AC}" type="slidenum">
              <a:rPr lang="en-US" altLang="en-US" smtClean="0">
                <a:solidFill>
                  <a:srgbClr val="FFFFFF"/>
                </a:solidFill>
              </a:rPr>
              <a:pPr eaLnBrk="1" hangingPunct="1"/>
              <a:t>16</a:t>
            </a:fld>
            <a:endParaRPr lang="en-US" altLang="en-US" smtClean="0">
              <a:solidFill>
                <a:srgbClr val="FFFFFF"/>
              </a:solidFill>
            </a:endParaRPr>
          </a:p>
        </p:txBody>
      </p:sp>
      <p:sp>
        <p:nvSpPr>
          <p:cNvPr id="5" name="Title 1"/>
          <p:cNvSpPr txBox="1">
            <a:spLocks/>
          </p:cNvSpPr>
          <p:nvPr/>
        </p:nvSpPr>
        <p:spPr>
          <a:xfrm>
            <a:off x="126206" y="762000"/>
            <a:ext cx="8586788" cy="71596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3600" dirty="0" smtClean="0">
                <a:solidFill>
                  <a:srgbClr val="7030A0"/>
                </a:solidFill>
              </a:rPr>
              <a:t>Drawbacks</a:t>
            </a:r>
            <a:endParaRPr lang="en-US" sz="3600"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
          </p:nvPr>
        </p:nvSpPr>
        <p:spPr>
          <a:xfrm>
            <a:off x="457200" y="2286000"/>
            <a:ext cx="7848600" cy="4187952"/>
          </a:xfrm>
        </p:spPr>
        <p:txBody>
          <a:bodyPr/>
          <a:lstStyle/>
          <a:p>
            <a:pPr marL="0" indent="0">
              <a:buNone/>
            </a:pPr>
            <a:r>
              <a:rPr lang="en-US" altLang="en-US" b="1" dirty="0" smtClean="0">
                <a:latin typeface="Calibri" panose="020F0502020204030204" pitchFamily="34" charset="0"/>
              </a:rPr>
              <a:t>It is not even possible to complete the maze you worked through in the activity by programming on the NXT brick.</a:t>
            </a:r>
          </a:p>
          <a:p>
            <a:pPr marL="0" indent="0">
              <a:buNone/>
            </a:pPr>
            <a:r>
              <a:rPr lang="en-US" altLang="en-US" b="1" dirty="0" smtClean="0">
                <a:latin typeface="Calibri" panose="020F0502020204030204" pitchFamily="34" charset="0"/>
              </a:rPr>
              <a:t>So, from this point forward, we will use </a:t>
            </a:r>
            <a:r>
              <a:rPr lang="en-US" altLang="en-US" b="1" dirty="0" smtClean="0">
                <a:solidFill>
                  <a:schemeClr val="accent1"/>
                </a:solidFill>
                <a:latin typeface="Calibri" panose="020F0502020204030204" pitchFamily="34" charset="0"/>
              </a:rPr>
              <a:t>LEGO MINSTORMS NXT software</a:t>
            </a:r>
            <a:r>
              <a:rPr lang="en-US" altLang="en-US" b="1" dirty="0" smtClean="0">
                <a:latin typeface="Calibri" panose="020F0502020204030204" pitchFamily="34" charset="0"/>
              </a:rPr>
              <a:t>.</a:t>
            </a:r>
          </a:p>
          <a:p>
            <a:pPr marL="0" indent="0">
              <a:buNone/>
            </a:pPr>
            <a:r>
              <a:rPr lang="en-US" altLang="en-US" b="1" dirty="0" smtClean="0">
                <a:latin typeface="Calibri" panose="020F0502020204030204" pitchFamily="34" charset="0"/>
              </a:rPr>
              <a:t>This software enables us to:</a:t>
            </a:r>
          </a:p>
          <a:p>
            <a:r>
              <a:rPr lang="en-US" altLang="en-US" b="1" dirty="0" smtClean="0">
                <a:latin typeface="Calibri" panose="020F0502020204030204" pitchFamily="34" charset="0"/>
              </a:rPr>
              <a:t>make </a:t>
            </a:r>
            <a:r>
              <a:rPr lang="en-US" altLang="en-US" b="1" dirty="0" smtClean="0">
                <a:latin typeface="Calibri" panose="020F0502020204030204" pitchFamily="34" charset="0"/>
              </a:rPr>
              <a:t>longer programs</a:t>
            </a:r>
          </a:p>
          <a:p>
            <a:r>
              <a:rPr lang="en-US" altLang="en-US" b="1" dirty="0" smtClean="0">
                <a:latin typeface="Calibri" panose="020F0502020204030204" pitchFamily="34" charset="0"/>
              </a:rPr>
              <a:t>use more sophisticated commands</a:t>
            </a:r>
          </a:p>
          <a:p>
            <a:r>
              <a:rPr lang="en-US" altLang="en-US" b="1" dirty="0" smtClean="0">
                <a:latin typeface="Calibri" panose="020F0502020204030204" pitchFamily="34" charset="0"/>
              </a:rPr>
              <a:t>have control over the fine details of the program</a:t>
            </a:r>
          </a:p>
        </p:txBody>
      </p:sp>
      <p:sp>
        <p:nvSpPr>
          <p:cNvPr id="256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3469526-DD94-4009-919E-008BAD32A064}" type="slidenum">
              <a:rPr lang="en-US" altLang="en-US" smtClean="0">
                <a:solidFill>
                  <a:srgbClr val="FFFFFF"/>
                </a:solidFill>
              </a:rPr>
              <a:pPr eaLnBrk="1" hangingPunct="1"/>
              <a:t>17</a:t>
            </a:fld>
            <a:endParaRPr lang="en-US" altLang="en-US" smtClean="0">
              <a:solidFill>
                <a:srgbClr val="FFFFFF"/>
              </a:solidFill>
            </a:endParaRPr>
          </a:p>
        </p:txBody>
      </p:sp>
      <p:sp>
        <p:nvSpPr>
          <p:cNvPr id="8" name="Title 1"/>
          <p:cNvSpPr>
            <a:spLocks noGrp="1"/>
          </p:cNvSpPr>
          <p:nvPr>
            <p:ph type="title"/>
          </p:nvPr>
        </p:nvSpPr>
        <p:spPr>
          <a:xfrm>
            <a:off x="152400" y="274638"/>
            <a:ext cx="8586788" cy="715962"/>
          </a:xfrm>
        </p:spPr>
        <p:txBody>
          <a:bodyPr>
            <a:noAutofit/>
          </a:bodyPr>
          <a:lstStyle/>
          <a:p>
            <a:pPr algn="ctr">
              <a:defRPr/>
            </a:pPr>
            <a:r>
              <a:rPr lang="en-US" dirty="0" smtClean="0"/>
              <a:t>Quick Programming Using the NXT</a:t>
            </a:r>
            <a:endParaRPr lang="en-US" dirty="0">
              <a:solidFill>
                <a:srgbClr val="7030A0"/>
              </a:solidFill>
            </a:endParaRPr>
          </a:p>
        </p:txBody>
      </p:sp>
      <p:sp>
        <p:nvSpPr>
          <p:cNvPr id="9" name="Title 1"/>
          <p:cNvSpPr txBox="1">
            <a:spLocks/>
          </p:cNvSpPr>
          <p:nvPr/>
        </p:nvSpPr>
        <p:spPr>
          <a:xfrm>
            <a:off x="126206" y="914399"/>
            <a:ext cx="8586788" cy="586581"/>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3600" dirty="0" smtClean="0">
                <a:solidFill>
                  <a:srgbClr val="7030A0"/>
                </a:solidFill>
              </a:rPr>
              <a:t>Drawbacks </a:t>
            </a:r>
            <a:r>
              <a:rPr lang="en-US" sz="2800" dirty="0" smtClean="0">
                <a:solidFill>
                  <a:schemeClr val="bg1">
                    <a:lumMod val="50000"/>
                  </a:schemeClr>
                </a:solidFill>
              </a:rPr>
              <a:t>(continued)</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55638" y="2209800"/>
            <a:ext cx="7467600" cy="1143000"/>
          </a:xfrm>
        </p:spPr>
        <p:txBody>
          <a:bodyPr>
            <a:normAutofit/>
          </a:bodyPr>
          <a:lstStyle/>
          <a:p>
            <a:pPr algn="ctr">
              <a:defRPr/>
            </a:pPr>
            <a:r>
              <a:rPr lang="en-US" sz="6000" b="1" dirty="0" smtClean="0"/>
              <a:t>DAY 2</a:t>
            </a:r>
            <a:endParaRPr lang="en-US" sz="6000" b="1" dirty="0"/>
          </a:p>
        </p:txBody>
      </p:sp>
      <p:sp>
        <p:nvSpPr>
          <p:cNvPr id="2662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DD15565-79A6-4237-9753-8CAE60A03C46}" type="slidenum">
              <a:rPr lang="en-US" altLang="en-US" smtClean="0">
                <a:solidFill>
                  <a:srgbClr val="FFFFFF"/>
                </a:solidFill>
              </a:rPr>
              <a:pPr eaLnBrk="1" hangingPunct="1"/>
              <a:t>18</a:t>
            </a:fld>
            <a:endParaRPr lang="en-US" altLang="en-US" smtClean="0">
              <a:solidFill>
                <a:srgbClr val="FFFFFF"/>
              </a:solidFill>
            </a:endParaRPr>
          </a:p>
        </p:txBody>
      </p:sp>
      <p:pic>
        <p:nvPicPr>
          <p:cNvPr id="1026" name="Picture 2" descr="accidents,banana peels,business,metaphors,challenges,feet,humor,men,people,slipping,stepping"/>
          <p:cNvPicPr>
            <a:picLocks noChangeAspect="1" noChangeArrowheads="1"/>
          </p:cNvPicPr>
          <p:nvPr/>
        </p:nvPicPr>
        <p:blipFill rotWithShape="1">
          <a:blip r:embed="rId2">
            <a:extLst>
              <a:ext uri="{28A0092B-C50C-407E-A947-70E740481C1C}">
                <a14:useLocalDpi xmlns:a14="http://schemas.microsoft.com/office/drawing/2010/main" val="0"/>
              </a:ext>
            </a:extLst>
          </a:blip>
          <a:srcRect b="47077"/>
          <a:stretch/>
        </p:blipFill>
        <p:spPr bwMode="auto">
          <a:xfrm>
            <a:off x="2525526" y="3581400"/>
            <a:ext cx="619125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86787" cy="762000"/>
          </a:xfrm>
        </p:spPr>
        <p:txBody>
          <a:bodyPr>
            <a:normAutofit/>
          </a:bodyPr>
          <a:lstStyle/>
          <a:p>
            <a:pPr algn="ctr">
              <a:defRPr/>
            </a:pPr>
            <a:r>
              <a:rPr lang="en-US" dirty="0" smtClean="0"/>
              <a:t>Getting Started with MINDSTORMS</a:t>
            </a:r>
            <a:endParaRPr lang="en-US" dirty="0"/>
          </a:p>
        </p:txBody>
      </p:sp>
      <p:sp>
        <p:nvSpPr>
          <p:cNvPr id="27651" name="Content Placeholder 2"/>
          <p:cNvSpPr>
            <a:spLocks noGrp="1"/>
          </p:cNvSpPr>
          <p:nvPr>
            <p:ph sz="quarter" idx="1"/>
          </p:nvPr>
        </p:nvSpPr>
        <p:spPr>
          <a:xfrm>
            <a:off x="460374" y="1219201"/>
            <a:ext cx="7769225" cy="1524000"/>
          </a:xfrm>
        </p:spPr>
        <p:txBody>
          <a:bodyPr/>
          <a:lstStyle/>
          <a:p>
            <a:pPr marL="0" indent="0">
              <a:buNone/>
            </a:pPr>
            <a:r>
              <a:rPr lang="en-US" altLang="en-US" b="1" dirty="0" smtClean="0">
                <a:latin typeface="Calibri" panose="020F0502020204030204" pitchFamily="34" charset="0"/>
              </a:rPr>
              <a:t>Open the MINDSTORMS software by clicking on the </a:t>
            </a:r>
            <a:r>
              <a:rPr lang="en-US" altLang="en-US" b="1" dirty="0" smtClean="0">
                <a:solidFill>
                  <a:schemeClr val="accent1"/>
                </a:solidFill>
                <a:latin typeface="Calibri" panose="020F0502020204030204" pitchFamily="34" charset="0"/>
              </a:rPr>
              <a:t>start menu </a:t>
            </a:r>
            <a:r>
              <a:rPr lang="en-US" altLang="en-US" b="1" dirty="0" smtClean="0">
                <a:latin typeface="Calibri" panose="020F0502020204030204" pitchFamily="34" charset="0"/>
              </a:rPr>
              <a:t>and selecting the “LEGO MINDSTORMS NXT” </a:t>
            </a:r>
            <a:r>
              <a:rPr lang="en-US" altLang="en-US" b="1" dirty="0" smtClean="0">
                <a:solidFill>
                  <a:schemeClr val="accent1"/>
                </a:solidFill>
                <a:latin typeface="Calibri" panose="020F0502020204030204" pitchFamily="34" charset="0"/>
              </a:rPr>
              <a:t>icon</a:t>
            </a:r>
            <a:r>
              <a:rPr lang="en-US" altLang="en-US" b="1" dirty="0" smtClean="0">
                <a:latin typeface="Calibri" panose="020F0502020204030204" pitchFamily="34" charset="0"/>
              </a:rPr>
              <a:t>.</a:t>
            </a:r>
          </a:p>
          <a:p>
            <a:pPr marL="0" indent="0">
              <a:buNone/>
            </a:pPr>
            <a:r>
              <a:rPr lang="en-US" altLang="en-US" b="1" dirty="0" smtClean="0">
                <a:latin typeface="Calibri" panose="020F0502020204030204" pitchFamily="34" charset="0"/>
              </a:rPr>
              <a:t> A window should open, looking like the one below. </a:t>
            </a:r>
            <a:r>
              <a:rPr lang="en-US" altLang="en-US" b="1" dirty="0" smtClean="0">
                <a:latin typeface="Calibri" panose="020F0502020204030204" pitchFamily="34" charset="0"/>
                <a:sym typeface="Wingdings" panose="05000000000000000000" pitchFamily="2" charset="2"/>
              </a:rPr>
              <a:t></a:t>
            </a:r>
            <a:endParaRPr lang="en-US" altLang="en-US" dirty="0" smtClean="0"/>
          </a:p>
        </p:txBody>
      </p:sp>
      <p:sp>
        <p:nvSpPr>
          <p:cNvPr id="2765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B283A6C-5EF7-4221-A01D-8BC07C0E128A}" type="slidenum">
              <a:rPr lang="en-US" altLang="en-US" smtClean="0">
                <a:solidFill>
                  <a:srgbClr val="FFFFFF"/>
                </a:solidFill>
              </a:rPr>
              <a:pPr eaLnBrk="1" hangingPunct="1"/>
              <a:t>19</a:t>
            </a:fld>
            <a:endParaRPr lang="en-US" altLang="en-US" smtClean="0">
              <a:solidFill>
                <a:srgbClr val="FFFFFF"/>
              </a:solidFill>
            </a:endParaRPr>
          </a:p>
        </p:txBody>
      </p:sp>
      <p:pic>
        <p:nvPicPr>
          <p:cNvPr id="276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65438"/>
            <a:ext cx="677545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62988" cy="715962"/>
          </a:xfrm>
        </p:spPr>
        <p:txBody>
          <a:bodyPr>
            <a:noAutofit/>
          </a:bodyPr>
          <a:lstStyle/>
          <a:p>
            <a:pPr algn="ctr">
              <a:defRPr/>
            </a:pPr>
            <a:r>
              <a:rPr lang="en-US" dirty="0" smtClean="0">
                <a:cs typeface="Times New Roman" pitchFamily="18" charset="0"/>
              </a:rPr>
              <a:t>What Is a Program? Pre-Quiz</a:t>
            </a:r>
            <a:endParaRPr lang="en-US" dirty="0">
              <a:cs typeface="Times New Roman" pitchFamily="18" charset="0"/>
            </a:endParaRPr>
          </a:p>
        </p:txBody>
      </p:sp>
      <p:sp>
        <p:nvSpPr>
          <p:cNvPr id="10243" name="Content Placeholder 2"/>
          <p:cNvSpPr>
            <a:spLocks noGrp="1"/>
          </p:cNvSpPr>
          <p:nvPr>
            <p:ph sz="quarter" idx="1"/>
          </p:nvPr>
        </p:nvSpPr>
        <p:spPr>
          <a:xfrm>
            <a:off x="228600" y="1828800"/>
            <a:ext cx="8510588" cy="4264025"/>
          </a:xfrm>
        </p:spPr>
        <p:txBody>
          <a:bodyPr/>
          <a:lstStyle/>
          <a:p>
            <a:pPr marL="514350" indent="-514350">
              <a:buFont typeface="+mj-lt"/>
              <a:buAutoNum type="arabicPeriod"/>
            </a:pPr>
            <a:r>
              <a:rPr lang="en-US" altLang="en-US" sz="3200" b="1" dirty="0" smtClean="0">
                <a:latin typeface="Calibri" panose="020F0502020204030204" pitchFamily="34" charset="0"/>
              </a:rPr>
              <a:t>What is a program?</a:t>
            </a:r>
          </a:p>
          <a:p>
            <a:pPr marL="514350" indent="-514350">
              <a:buFont typeface="Wingdings" pitchFamily="2" charset="2"/>
              <a:buAutoNum type="arabicPeriod"/>
            </a:pPr>
            <a:endParaRPr lang="en-US" altLang="en-US" sz="3200" b="1" dirty="0" smtClean="0">
              <a:latin typeface="Calibri" panose="020F0502020204030204" pitchFamily="34" charset="0"/>
            </a:endParaRPr>
          </a:p>
          <a:p>
            <a:pPr marL="514350" indent="-514350">
              <a:buFont typeface="Wingdings" pitchFamily="2" charset="2"/>
              <a:buAutoNum type="arabicPeriod"/>
            </a:pPr>
            <a:endParaRPr lang="en-US" altLang="en-US" sz="3200" b="1" dirty="0" smtClean="0">
              <a:latin typeface="Calibri" panose="020F0502020204030204" pitchFamily="34" charset="0"/>
            </a:endParaRPr>
          </a:p>
          <a:p>
            <a:pPr marL="514350" indent="-514350">
              <a:buFont typeface="Wingdings" pitchFamily="2" charset="2"/>
              <a:buNone/>
            </a:pPr>
            <a:endParaRPr lang="en-US" altLang="en-US" sz="3200" b="1" dirty="0" smtClean="0">
              <a:latin typeface="Calibri" panose="020F0502020204030204" pitchFamily="34" charset="0"/>
            </a:endParaRPr>
          </a:p>
          <a:p>
            <a:pPr marL="514350" indent="-514350">
              <a:buFont typeface="Wingdings" pitchFamily="2" charset="2"/>
              <a:buNone/>
            </a:pPr>
            <a:endParaRPr lang="en-US" altLang="en-US" sz="3200" b="1" dirty="0" smtClean="0">
              <a:latin typeface="Calibri" panose="020F0502020204030204" pitchFamily="34" charset="0"/>
            </a:endParaRPr>
          </a:p>
          <a:p>
            <a:pPr marL="514350" indent="-514350">
              <a:buFont typeface="+mj-lt"/>
              <a:buAutoNum type="arabicPeriod" startAt="2"/>
            </a:pPr>
            <a:r>
              <a:rPr lang="en-US" altLang="en-US" sz="3200" b="1" dirty="0" smtClean="0">
                <a:latin typeface="Calibri" panose="020F0502020204030204" pitchFamily="34" charset="0"/>
              </a:rPr>
              <a:t>What is an algorithm? Give an example</a:t>
            </a:r>
            <a:r>
              <a:rPr lang="en-US" altLang="en-US" sz="3200" b="1" dirty="0">
                <a:latin typeface="Calibri" panose="020F0502020204030204" pitchFamily="34" charset="0"/>
              </a:rPr>
              <a:t>.</a:t>
            </a:r>
            <a:endParaRPr lang="en-US" altLang="en-US" sz="3200" b="1" dirty="0" smtClean="0">
              <a:latin typeface="Calibri" panose="020F0502020204030204" pitchFamily="34" charset="0"/>
            </a:endParaRPr>
          </a:p>
          <a:p>
            <a:pPr marL="514350" indent="-514350">
              <a:buFont typeface="Wingdings" pitchFamily="2" charset="2"/>
              <a:buAutoNum type="arabicPeriod" startAt="2"/>
            </a:pPr>
            <a:endParaRPr lang="en-US" altLang="en-US" sz="3200" b="1" dirty="0" smtClean="0">
              <a:latin typeface="Calibri" panose="020F0502020204030204" pitchFamily="34" charset="0"/>
            </a:endParaRPr>
          </a:p>
          <a:p>
            <a:pPr marL="514350" indent="-514350">
              <a:buFont typeface="Wingdings" pitchFamily="2" charset="2"/>
              <a:buAutoNum type="arabicPeriod" startAt="2"/>
            </a:pPr>
            <a:endParaRPr lang="en-US" altLang="en-US" sz="3200" b="1" dirty="0" smtClean="0">
              <a:latin typeface="Calibri" panose="020F0502020204030204" pitchFamily="34" charset="0"/>
            </a:endParaRPr>
          </a:p>
        </p:txBody>
      </p:sp>
      <p:sp>
        <p:nvSpPr>
          <p:cNvPr id="102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AFDCA6D-02C2-40E3-B6B7-46CB3590486F}" type="slidenum">
              <a:rPr lang="en-US" altLang="en-US" smtClean="0">
                <a:solidFill>
                  <a:srgbClr val="FFFFFF"/>
                </a:solidFill>
              </a:rPr>
              <a:pPr eaLnBrk="1" hangingPunct="1"/>
              <a:t>2</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sz="quarter" idx="1"/>
          </p:nvPr>
        </p:nvSpPr>
        <p:spPr/>
        <p:txBody>
          <a:bodyPr/>
          <a:lstStyle/>
          <a:p>
            <a:pPr marL="0" indent="0">
              <a:buNone/>
            </a:pPr>
            <a:r>
              <a:rPr lang="en-US" altLang="en-US" b="1" dirty="0" smtClean="0">
                <a:latin typeface="Calibri" panose="020F0502020204030204" pitchFamily="34" charset="0"/>
              </a:rPr>
              <a:t>Move the cursor inside the dialogue box next to “</a:t>
            </a:r>
            <a:r>
              <a:rPr lang="en-US" altLang="en-US" b="1" dirty="0" smtClean="0">
                <a:solidFill>
                  <a:schemeClr val="accent1"/>
                </a:solidFill>
                <a:latin typeface="Calibri" panose="020F0502020204030204" pitchFamily="34" charset="0"/>
              </a:rPr>
              <a:t>Create new program</a:t>
            </a:r>
            <a:r>
              <a:rPr lang="en-US" altLang="en-US" b="1" dirty="0" smtClean="0">
                <a:latin typeface="Calibri" panose="020F0502020204030204" pitchFamily="34" charset="0"/>
              </a:rPr>
              <a:t>” and type in a name for your program. </a:t>
            </a:r>
          </a:p>
          <a:p>
            <a:pPr marL="0" indent="0">
              <a:buNone/>
            </a:pPr>
            <a:r>
              <a:rPr lang="en-US" altLang="en-US" b="1" dirty="0" smtClean="0">
                <a:latin typeface="Calibri" panose="020F0502020204030204" pitchFamily="34" charset="0"/>
              </a:rPr>
              <a:t>Then click “</a:t>
            </a:r>
            <a:r>
              <a:rPr lang="en-US" altLang="en-US" b="1" dirty="0" smtClean="0">
                <a:solidFill>
                  <a:schemeClr val="accent1"/>
                </a:solidFill>
                <a:latin typeface="Calibri" panose="020F0502020204030204" pitchFamily="34" charset="0"/>
              </a:rPr>
              <a:t>Go &gt;&gt;”</a:t>
            </a:r>
          </a:p>
        </p:txBody>
      </p:sp>
      <p:sp>
        <p:nvSpPr>
          <p:cNvPr id="2867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3D42434-B6B7-4879-8157-3762DDEFCE26}" type="slidenum">
              <a:rPr lang="en-US" altLang="en-US" smtClean="0">
                <a:solidFill>
                  <a:srgbClr val="FFFFFF"/>
                </a:solidFill>
              </a:rPr>
              <a:pPr eaLnBrk="1" hangingPunct="1"/>
              <a:t>20</a:t>
            </a:fld>
            <a:endParaRPr lang="en-US" altLang="en-US" smtClean="0">
              <a:solidFill>
                <a:srgbClr val="FFFFFF"/>
              </a:solidFill>
            </a:endParaRPr>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73421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304800"/>
            <a:ext cx="8586787" cy="762000"/>
          </a:xfrm>
        </p:spPr>
        <p:txBody>
          <a:bodyPr>
            <a:normAutofit fontScale="90000"/>
          </a:bodyPr>
          <a:lstStyle/>
          <a:p>
            <a:pPr algn="ctr">
              <a:defRPr/>
            </a:pPr>
            <a:r>
              <a:rPr lang="en-US" sz="3600" dirty="0" smtClean="0"/>
              <a:t>Getting Started with MINDSTORMS </a:t>
            </a:r>
            <a:r>
              <a:rPr lang="en-US" sz="3600" dirty="0" smtClean="0">
                <a:solidFill>
                  <a:schemeClr val="bg1">
                    <a:lumMod val="50000"/>
                  </a:schemeClr>
                </a:solidFill>
              </a:rPr>
              <a:t>(continued)</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sz="quarter" idx="1"/>
          </p:nvPr>
        </p:nvSpPr>
        <p:spPr>
          <a:xfrm>
            <a:off x="457200" y="1600200"/>
            <a:ext cx="7924800" cy="990600"/>
          </a:xfrm>
        </p:spPr>
        <p:txBody>
          <a:bodyPr/>
          <a:lstStyle/>
          <a:p>
            <a:pPr marL="0" indent="0">
              <a:buNone/>
            </a:pPr>
            <a:r>
              <a:rPr lang="en-US" altLang="en-US" b="1" dirty="0" smtClean="0">
                <a:latin typeface="Calibri" panose="020F0502020204030204" pitchFamily="34" charset="0"/>
              </a:rPr>
              <a:t>Your screen should now resemble the image below. </a:t>
            </a:r>
            <a:r>
              <a:rPr lang="en-US" altLang="en-US" b="1" dirty="0">
                <a:latin typeface="Calibri" panose="020F0502020204030204" pitchFamily="34" charset="0"/>
                <a:sym typeface="Wingdings" panose="05000000000000000000" pitchFamily="2" charset="2"/>
              </a:rPr>
              <a:t></a:t>
            </a:r>
            <a:r>
              <a:rPr lang="en-US" altLang="en-US" b="1" dirty="0" smtClean="0">
                <a:latin typeface="Calibri" panose="020F0502020204030204" pitchFamily="34" charset="0"/>
              </a:rPr>
              <a:t/>
            </a:r>
            <a:br>
              <a:rPr lang="en-US" altLang="en-US" b="1" dirty="0" smtClean="0">
                <a:latin typeface="Calibri" panose="020F0502020204030204" pitchFamily="34" charset="0"/>
              </a:rPr>
            </a:br>
            <a:r>
              <a:rPr lang="en-US" altLang="en-US" b="1" dirty="0" smtClean="0">
                <a:latin typeface="Calibri" panose="020F0502020204030204" pitchFamily="34" charset="0"/>
              </a:rPr>
              <a:t>This is the </a:t>
            </a:r>
            <a:r>
              <a:rPr lang="en-US" altLang="en-US" b="1" dirty="0" smtClean="0">
                <a:solidFill>
                  <a:schemeClr val="accent1"/>
                </a:solidFill>
                <a:latin typeface="Calibri" panose="020F0502020204030204" pitchFamily="34" charset="0"/>
              </a:rPr>
              <a:t>workspace</a:t>
            </a:r>
            <a:r>
              <a:rPr lang="en-US" altLang="en-US" b="1" dirty="0" smtClean="0">
                <a:latin typeface="Calibri" panose="020F0502020204030204" pitchFamily="34" charset="0"/>
              </a:rPr>
              <a:t> you will use to create your programs.</a:t>
            </a:r>
          </a:p>
        </p:txBody>
      </p:sp>
      <p:sp>
        <p:nvSpPr>
          <p:cNvPr id="296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1C1B2869-601E-4B7E-ADFB-ABCA372E93EE}" type="slidenum">
              <a:rPr lang="en-US" altLang="en-US" smtClean="0">
                <a:solidFill>
                  <a:srgbClr val="FFFFFF"/>
                </a:solidFill>
              </a:rPr>
              <a:pPr eaLnBrk="1" hangingPunct="1"/>
              <a:t>21</a:t>
            </a:fld>
            <a:endParaRPr lang="en-US" altLang="en-US" smtClean="0">
              <a:solidFill>
                <a:srgbClr val="FFFFFF"/>
              </a:solidFill>
            </a:endParaRP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34" y="2819400"/>
            <a:ext cx="8284553"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304800"/>
            <a:ext cx="8586787" cy="762000"/>
          </a:xfrm>
        </p:spPr>
        <p:txBody>
          <a:bodyPr>
            <a:normAutofit fontScale="90000"/>
          </a:bodyPr>
          <a:lstStyle/>
          <a:p>
            <a:pPr algn="ctr">
              <a:defRPr/>
            </a:pPr>
            <a:r>
              <a:rPr lang="en-US" sz="3600" dirty="0" smtClean="0"/>
              <a:t>Getting Started with MINDSTORMS </a:t>
            </a:r>
            <a:r>
              <a:rPr lang="en-US" sz="3600" dirty="0" smtClean="0">
                <a:solidFill>
                  <a:schemeClr val="bg1">
                    <a:lumMod val="50000"/>
                  </a:schemeClr>
                </a:solidFill>
              </a:rPr>
              <a:t>(continued)</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2743200" y="1834451"/>
            <a:ext cx="5386388" cy="3886200"/>
          </a:xfrm>
        </p:spPr>
        <p:txBody>
          <a:bodyPr/>
          <a:lstStyle/>
          <a:p>
            <a:r>
              <a:rPr lang="en-US" altLang="en-US" b="1" dirty="0" smtClean="0">
                <a:latin typeface="Calibri" panose="020F0502020204030204" pitchFamily="34" charset="0"/>
              </a:rPr>
              <a:t>The square icons on the left side of the screen represent different blocks that can be used </a:t>
            </a:r>
            <a:r>
              <a:rPr lang="en-US" altLang="en-US" b="1" dirty="0" smtClean="0">
                <a:latin typeface="Calibri" panose="020F0502020204030204" pitchFamily="34" charset="0"/>
              </a:rPr>
              <a:t>for programming</a:t>
            </a:r>
            <a:r>
              <a:rPr lang="en-US" altLang="en-US" b="1" dirty="0" smtClean="0">
                <a:latin typeface="Calibri" panose="020F0502020204030204" pitchFamily="34" charset="0"/>
              </a:rPr>
              <a:t>.</a:t>
            </a:r>
          </a:p>
          <a:p>
            <a:r>
              <a:rPr lang="en-US" altLang="en-US" b="1" dirty="0" smtClean="0">
                <a:latin typeface="Calibri" panose="020F0502020204030204" pitchFamily="34" charset="0"/>
              </a:rPr>
              <a:t>In this lesson, we will be using only the </a:t>
            </a:r>
            <a:r>
              <a:rPr lang="en-US" altLang="en-US" b="1" dirty="0" smtClean="0">
                <a:solidFill>
                  <a:srgbClr val="7030A0"/>
                </a:solidFill>
                <a:latin typeface="Calibri" panose="020F0502020204030204" pitchFamily="34" charset="0"/>
              </a:rPr>
              <a:t>move block</a:t>
            </a:r>
            <a:r>
              <a:rPr lang="en-US" altLang="en-US" b="1" dirty="0" smtClean="0">
                <a:latin typeface="Calibri" panose="020F0502020204030204" pitchFamily="34" charset="0"/>
              </a:rPr>
              <a:t>, which looks like this: </a:t>
            </a:r>
          </a:p>
        </p:txBody>
      </p:sp>
      <p:sp>
        <p:nvSpPr>
          <p:cNvPr id="307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770916C-A0D2-4273-83B7-D8E9909499CB}" type="slidenum">
              <a:rPr lang="en-US" altLang="en-US" smtClean="0">
                <a:solidFill>
                  <a:srgbClr val="FFFFFF"/>
                </a:solidFill>
              </a:rPr>
              <a:pPr eaLnBrk="1" hangingPunct="1"/>
              <a:t>22</a:t>
            </a:fld>
            <a:endParaRPr lang="en-US" altLang="en-US" smtClean="0">
              <a:solidFill>
                <a:srgbClr val="FFFFFF"/>
              </a:solidFill>
            </a:endParaRPr>
          </a:p>
        </p:txBody>
      </p:sp>
      <p:pic>
        <p:nvPicPr>
          <p:cNvPr id="30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7" y="1609344"/>
            <a:ext cx="224631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487271"/>
            <a:ext cx="111926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52400" y="304800"/>
            <a:ext cx="8586787" cy="762000"/>
          </a:xfrm>
        </p:spPr>
        <p:txBody>
          <a:bodyPr>
            <a:normAutofit fontScale="90000"/>
          </a:bodyPr>
          <a:lstStyle/>
          <a:p>
            <a:pPr algn="ctr">
              <a:defRPr/>
            </a:pPr>
            <a:r>
              <a:rPr lang="en-US" sz="3600" dirty="0" smtClean="0"/>
              <a:t>Getting Started with MINDSTORMS </a:t>
            </a:r>
            <a:r>
              <a:rPr lang="en-US" sz="3600" dirty="0" smtClean="0">
                <a:solidFill>
                  <a:schemeClr val="bg1">
                    <a:lumMod val="50000"/>
                  </a:schemeClr>
                </a:solidFill>
              </a:rPr>
              <a:t>(continued)</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077200" cy="4873752"/>
          </a:xfrm>
        </p:spPr>
        <p:txBody>
          <a:bodyPr/>
          <a:lstStyle/>
          <a:p>
            <a:pPr>
              <a:defRPr/>
            </a:pPr>
            <a:r>
              <a:rPr lang="en-US" b="1" dirty="0" smtClean="0">
                <a:latin typeface="Calibri" panose="020F0502020204030204" pitchFamily="34" charset="0"/>
              </a:rPr>
              <a:t>Move your cursor over the move block icon.</a:t>
            </a:r>
          </a:p>
          <a:p>
            <a:pPr>
              <a:defRPr/>
            </a:pPr>
            <a:r>
              <a:rPr lang="en-US" b="1" dirty="0" smtClean="0">
                <a:latin typeface="Calibri" panose="020F0502020204030204" pitchFamily="34" charset="0"/>
              </a:rPr>
              <a:t>Click and drag the move block into the blue “start square”  </a:t>
            </a:r>
            <a:endParaRPr lang="en-US" b="1" dirty="0">
              <a:latin typeface="Calibri" panose="020F0502020204030204" pitchFamily="34" charset="0"/>
            </a:endParaRPr>
          </a:p>
          <a:p>
            <a:pPr>
              <a:defRPr/>
            </a:pPr>
            <a:endParaRPr lang="en-US" b="1" dirty="0">
              <a:latin typeface="Calibri" panose="020F0502020204030204" pitchFamily="34" charset="0"/>
            </a:endParaRPr>
          </a:p>
          <a:p>
            <a:pPr>
              <a:defRPr/>
            </a:pPr>
            <a:endParaRPr lang="en-US" sz="3200" b="1" dirty="0" smtClean="0">
              <a:latin typeface="Calibri" panose="020F0502020204030204" pitchFamily="34" charset="0"/>
            </a:endParaRPr>
          </a:p>
          <a:p>
            <a:pPr>
              <a:defRPr/>
            </a:pPr>
            <a:endParaRPr lang="en-US" sz="3200" b="1" dirty="0" smtClean="0">
              <a:latin typeface="Calibri" panose="020F0502020204030204" pitchFamily="34" charset="0"/>
            </a:endParaRPr>
          </a:p>
          <a:p>
            <a:pPr>
              <a:defRPr/>
            </a:pPr>
            <a:r>
              <a:rPr lang="en-US" b="1" dirty="0" smtClean="0">
                <a:latin typeface="Calibri" panose="020F0502020204030204" pitchFamily="34" charset="0"/>
              </a:rPr>
              <a:t>When you are done, t</a:t>
            </a:r>
            <a:r>
              <a:rPr lang="en-US" b="1" dirty="0" smtClean="0">
                <a:latin typeface="Calibri" panose="020F0502020204030204" pitchFamily="34" charset="0"/>
              </a:rPr>
              <a:t>he </a:t>
            </a:r>
            <a:r>
              <a:rPr lang="en-US" b="1" dirty="0" smtClean="0">
                <a:latin typeface="Calibri" panose="020F0502020204030204" pitchFamily="34" charset="0"/>
              </a:rPr>
              <a:t>top </a:t>
            </a:r>
            <a:r>
              <a:rPr lang="en-US" b="1" dirty="0" smtClean="0">
                <a:latin typeface="Calibri" panose="020F0502020204030204" pitchFamily="34" charset="0"/>
              </a:rPr>
              <a:t/>
            </a:r>
            <a:br>
              <a:rPr lang="en-US" b="1" dirty="0" smtClean="0">
                <a:latin typeface="Calibri" panose="020F0502020204030204" pitchFamily="34" charset="0"/>
              </a:rPr>
            </a:br>
            <a:r>
              <a:rPr lang="en-US" b="1" dirty="0" smtClean="0">
                <a:latin typeface="Calibri" panose="020F0502020204030204" pitchFamily="34" charset="0"/>
              </a:rPr>
              <a:t>left </a:t>
            </a:r>
            <a:r>
              <a:rPr lang="en-US" b="1" dirty="0" smtClean="0">
                <a:latin typeface="Calibri" panose="020F0502020204030204" pitchFamily="34" charset="0"/>
              </a:rPr>
              <a:t>quarter of your </a:t>
            </a:r>
            <a:r>
              <a:rPr lang="en-US" b="1" dirty="0" smtClean="0">
                <a:latin typeface="Calibri" panose="020F0502020204030204" pitchFamily="34" charset="0"/>
              </a:rPr>
              <a:t>screen</a:t>
            </a:r>
            <a:r>
              <a:rPr lang="en-US" b="1" dirty="0" smtClean="0">
                <a:latin typeface="Calibri" panose="020F0502020204030204" pitchFamily="34" charset="0"/>
              </a:rPr>
              <a:t/>
            </a:r>
            <a:br>
              <a:rPr lang="en-US" b="1" dirty="0" smtClean="0">
                <a:latin typeface="Calibri" panose="020F0502020204030204" pitchFamily="34" charset="0"/>
              </a:rPr>
            </a:br>
            <a:r>
              <a:rPr lang="en-US" b="1" dirty="0" smtClean="0">
                <a:latin typeface="Calibri" panose="020F0502020204030204" pitchFamily="34" charset="0"/>
              </a:rPr>
              <a:t>should </a:t>
            </a:r>
            <a:r>
              <a:rPr lang="en-US" b="1" dirty="0" smtClean="0">
                <a:latin typeface="Calibri" panose="020F0502020204030204" pitchFamily="34" charset="0"/>
              </a:rPr>
              <a:t>resemble </a:t>
            </a:r>
            <a:r>
              <a:rPr lang="en-US" b="1" dirty="0" smtClean="0">
                <a:latin typeface="Calibri" panose="020F0502020204030204" pitchFamily="34" charset="0"/>
              </a:rPr>
              <a:t>the image </a:t>
            </a:r>
            <a:r>
              <a:rPr lang="en-US" b="1" dirty="0" smtClean="0">
                <a:latin typeface="Calibri" panose="020F0502020204030204" pitchFamily="34" charset="0"/>
              </a:rPr>
              <a:t/>
            </a:r>
            <a:br>
              <a:rPr lang="en-US" b="1" dirty="0" smtClean="0">
                <a:latin typeface="Calibri" panose="020F0502020204030204" pitchFamily="34" charset="0"/>
              </a:rPr>
            </a:br>
            <a:r>
              <a:rPr lang="en-US" b="1" dirty="0" smtClean="0">
                <a:latin typeface="Calibri" panose="020F0502020204030204" pitchFamily="34" charset="0"/>
              </a:rPr>
              <a:t>shown </a:t>
            </a:r>
            <a:r>
              <a:rPr lang="en-US" b="1" dirty="0" smtClean="0">
                <a:latin typeface="Calibri" panose="020F0502020204030204" pitchFamily="34" charset="0"/>
              </a:rPr>
              <a:t>to the right </a:t>
            </a:r>
            <a:r>
              <a:rPr lang="en-US" b="1" dirty="0" smtClean="0">
                <a:latin typeface="Calibri" panose="020F0502020204030204" pitchFamily="34" charset="0"/>
                <a:sym typeface="Wingdings" panose="05000000000000000000" pitchFamily="2" charset="2"/>
              </a:rPr>
              <a:t></a:t>
            </a:r>
            <a:endParaRPr lang="en-US" b="1" dirty="0" smtClean="0">
              <a:latin typeface="Calibri" panose="020F0502020204030204" pitchFamily="34" charset="0"/>
            </a:endParaRPr>
          </a:p>
        </p:txBody>
      </p:sp>
      <p:sp>
        <p:nvSpPr>
          <p:cNvPr id="317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F262FFA-3ABF-4360-A17A-97A19367D8E2}" type="slidenum">
              <a:rPr lang="en-US" altLang="en-US" smtClean="0">
                <a:solidFill>
                  <a:srgbClr val="FFFFFF"/>
                </a:solidFill>
              </a:rPr>
              <a:pPr eaLnBrk="1" hangingPunct="1"/>
              <a:t>23</a:t>
            </a:fld>
            <a:endParaRPr lang="en-US" altLang="en-US" smtClean="0">
              <a:solidFill>
                <a:srgbClr val="FFFFFF"/>
              </a:solidFill>
            </a:endParaRPr>
          </a:p>
        </p:txBody>
      </p:sp>
      <p:pic>
        <p:nvPicPr>
          <p:cNvPr id="317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447800"/>
            <a:ext cx="60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525" y="2638044"/>
            <a:ext cx="14192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76319"/>
            <a:ext cx="20812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76200" y="304800"/>
            <a:ext cx="8662987" cy="762000"/>
          </a:xfrm>
        </p:spPr>
        <p:txBody>
          <a:bodyPr>
            <a:normAutofit/>
          </a:bodyPr>
          <a:lstStyle/>
          <a:p>
            <a:pPr algn="ctr">
              <a:defRPr/>
            </a:pPr>
            <a:r>
              <a:rPr lang="en-US" dirty="0" smtClean="0"/>
              <a:t>The Move Block</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sz="quarter" idx="1"/>
          </p:nvPr>
        </p:nvSpPr>
        <p:spPr>
          <a:xfrm>
            <a:off x="381000" y="1600200"/>
            <a:ext cx="7958328" cy="3048000"/>
          </a:xfrm>
        </p:spPr>
        <p:txBody>
          <a:bodyPr/>
          <a:lstStyle/>
          <a:p>
            <a:r>
              <a:rPr lang="en-US" altLang="en-US" b="1" dirty="0" smtClean="0">
                <a:latin typeface="Calibri" panose="020F0502020204030204" pitchFamily="34" charset="0"/>
              </a:rPr>
              <a:t>The move block in your program should be highlighted in a thin light blue outline.  If it is not, highlight the block by clicking on it.</a:t>
            </a:r>
          </a:p>
          <a:p>
            <a:r>
              <a:rPr lang="en-US" altLang="en-US" b="1" dirty="0" smtClean="0">
                <a:latin typeface="Calibri" panose="020F0502020204030204" pitchFamily="34" charset="0"/>
              </a:rPr>
              <a:t>Whenever you highlight a block, the bottom of the screen gives you details about that block.</a:t>
            </a:r>
          </a:p>
          <a:p>
            <a:r>
              <a:rPr lang="en-US" altLang="en-US" b="1" dirty="0" smtClean="0">
                <a:latin typeface="Calibri" panose="020F0502020204030204" pitchFamily="34" charset="0"/>
              </a:rPr>
              <a:t>The bottom of your screen should resemble the image below. </a:t>
            </a:r>
            <a:r>
              <a:rPr lang="en-US" altLang="en-US" b="1" dirty="0">
                <a:latin typeface="Calibri" panose="020F0502020204030204" pitchFamily="34" charset="0"/>
                <a:sym typeface="Wingdings" panose="05000000000000000000" pitchFamily="2" charset="2"/>
              </a:rPr>
              <a:t></a:t>
            </a:r>
            <a:endParaRPr lang="en-US" altLang="en-US" b="1" dirty="0" smtClean="0">
              <a:latin typeface="Calibri" panose="020F0502020204030204" pitchFamily="34" charset="0"/>
            </a:endParaRPr>
          </a:p>
        </p:txBody>
      </p:sp>
      <p:sp>
        <p:nvSpPr>
          <p:cNvPr id="3277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4B5B245-382C-40E7-A39E-14375A374FC3}" type="slidenum">
              <a:rPr lang="en-US" altLang="en-US" smtClean="0">
                <a:solidFill>
                  <a:srgbClr val="FFFFFF"/>
                </a:solidFill>
              </a:rPr>
              <a:pPr eaLnBrk="1" hangingPunct="1"/>
              <a:t>24</a:t>
            </a:fld>
            <a:endParaRPr lang="en-US" altLang="en-US" smtClean="0">
              <a:solidFill>
                <a:srgbClr val="FFFFFF"/>
              </a:solidFill>
            </a:endParaRPr>
          </a:p>
        </p:txBody>
      </p:sp>
      <p:pic>
        <p:nvPicPr>
          <p:cNvPr id="327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5" y="4648200"/>
            <a:ext cx="7599355" cy="153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6200" y="304800"/>
            <a:ext cx="8662987" cy="762000"/>
          </a:xfrm>
        </p:spPr>
        <p:txBody>
          <a:bodyPr>
            <a:normAutofit/>
          </a:bodyPr>
          <a:lstStyle/>
          <a:p>
            <a:pPr algn="ctr">
              <a:defRPr/>
            </a:pPr>
            <a:r>
              <a:rPr lang="en-US" dirty="0" smtClean="0"/>
              <a:t>The Move Block </a:t>
            </a:r>
            <a:r>
              <a:rPr lang="en-US" sz="3600" dirty="0" smtClean="0"/>
              <a:t>(continued)</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sz="quarter" idx="1"/>
          </p:nvPr>
        </p:nvSpPr>
        <p:spPr>
          <a:xfrm>
            <a:off x="304800" y="2514600"/>
            <a:ext cx="8229600" cy="3302000"/>
          </a:xfrm>
        </p:spPr>
        <p:txBody>
          <a:bodyPr/>
          <a:lstStyle/>
          <a:p>
            <a:r>
              <a:rPr lang="en-US" altLang="en-US" sz="2600" b="1" dirty="0" smtClean="0">
                <a:latin typeface="Calibri" panose="020F0502020204030204" pitchFamily="34" charset="0"/>
              </a:rPr>
              <a:t>A move block is used to control one or more motors.</a:t>
            </a:r>
          </a:p>
          <a:p>
            <a:r>
              <a:rPr lang="en-US" altLang="en-US" sz="2600" b="1" dirty="0" smtClean="0">
                <a:latin typeface="Calibri" panose="020F0502020204030204" pitchFamily="34" charset="0"/>
              </a:rPr>
              <a:t>Next to “Port:” notice the checkmarks next to “B” and “C.”  This means that this block is set to control the motors attached to ports B and C of the NXT.</a:t>
            </a:r>
          </a:p>
          <a:p>
            <a:r>
              <a:rPr lang="en-US" altLang="en-US" sz="2600" b="1" dirty="0" smtClean="0">
                <a:latin typeface="Calibri" panose="020F0502020204030204" pitchFamily="34" charset="0"/>
              </a:rPr>
              <a:t>This is good for us, because the motors of the </a:t>
            </a:r>
            <a:r>
              <a:rPr lang="en-US" altLang="en-US" sz="2600" b="1" dirty="0" err="1" smtClean="0">
                <a:latin typeface="Calibri" panose="020F0502020204030204" pitchFamily="34" charset="0"/>
              </a:rPr>
              <a:t>taskbot</a:t>
            </a:r>
            <a:r>
              <a:rPr lang="en-US" altLang="en-US" sz="2600" b="1" dirty="0" smtClean="0">
                <a:latin typeface="Calibri" panose="020F0502020204030204" pitchFamily="34" charset="0"/>
              </a:rPr>
              <a:t> we built should already be connected to ports B and C.</a:t>
            </a:r>
          </a:p>
          <a:p>
            <a:r>
              <a:rPr lang="en-US" altLang="en-US" sz="2600" b="1" dirty="0" smtClean="0">
                <a:latin typeface="Calibri" panose="020F0502020204030204" pitchFamily="34" charset="0"/>
              </a:rPr>
              <a:t>You will rarely need to change the “Port” settings.</a:t>
            </a:r>
          </a:p>
        </p:txBody>
      </p:sp>
      <p:sp>
        <p:nvSpPr>
          <p:cNvPr id="337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AB4AD4F1-5CC9-4C21-81B8-3FD5CDF8AB2D}" type="slidenum">
              <a:rPr lang="en-US" altLang="en-US" smtClean="0">
                <a:solidFill>
                  <a:srgbClr val="FFFFFF"/>
                </a:solidFill>
              </a:rPr>
              <a:pPr eaLnBrk="1" hangingPunct="1"/>
              <a:t>25</a:t>
            </a:fld>
            <a:endParaRPr lang="en-US" altLang="en-US" smtClean="0">
              <a:solidFill>
                <a:srgbClr val="FFFFFF"/>
              </a:solidFill>
            </a:endParaRPr>
          </a:p>
        </p:txBody>
      </p:sp>
      <p:pic>
        <p:nvPicPr>
          <p:cNvPr id="337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1038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304800"/>
            <a:ext cx="8586787" cy="762000"/>
          </a:xfrm>
        </p:spPr>
        <p:txBody>
          <a:bodyPr>
            <a:normAutofit/>
          </a:bodyPr>
          <a:lstStyle/>
          <a:p>
            <a:pPr algn="ctr">
              <a:defRPr/>
            </a:pPr>
            <a:r>
              <a:rPr lang="en-US" dirty="0" smtClean="0"/>
              <a:t>The Move Block: Port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sz="quarter" idx="1"/>
          </p:nvPr>
        </p:nvSpPr>
        <p:spPr>
          <a:xfrm>
            <a:off x="457200" y="2409825"/>
            <a:ext cx="7848600" cy="4064000"/>
          </a:xfrm>
        </p:spPr>
        <p:txBody>
          <a:bodyPr/>
          <a:lstStyle/>
          <a:p>
            <a:r>
              <a:rPr lang="en-US" altLang="en-US" sz="2800" b="1" dirty="0" smtClean="0">
                <a:latin typeface="Calibri" panose="020F0502020204030204" pitchFamily="34" charset="0"/>
              </a:rPr>
              <a:t>“</a:t>
            </a:r>
            <a:r>
              <a:rPr lang="en-US" altLang="en-US" sz="2800" b="1" dirty="0" smtClean="0">
                <a:solidFill>
                  <a:srgbClr val="7030A0"/>
                </a:solidFill>
                <a:latin typeface="Calibri" panose="020F0502020204030204" pitchFamily="34" charset="0"/>
              </a:rPr>
              <a:t>Direction</a:t>
            </a:r>
            <a:r>
              <a:rPr lang="en-US" altLang="en-US" sz="2800" b="1" dirty="0" smtClean="0">
                <a:latin typeface="Calibri" panose="020F0502020204030204" pitchFamily="34" charset="0"/>
              </a:rPr>
              <a:t>” controls which way the motors are set to rotate.</a:t>
            </a:r>
          </a:p>
          <a:p>
            <a:r>
              <a:rPr lang="en-US" altLang="en-US" sz="2800" b="1" dirty="0" smtClean="0">
                <a:latin typeface="Calibri" panose="020F0502020204030204" pitchFamily="34" charset="0"/>
              </a:rPr>
              <a:t>The upward arrow (currently selected) means </a:t>
            </a:r>
            <a:r>
              <a:rPr lang="en-US" altLang="en-US" sz="2800" b="1" dirty="0" smtClean="0">
                <a:solidFill>
                  <a:schemeClr val="accent1"/>
                </a:solidFill>
                <a:latin typeface="Calibri" panose="020F0502020204030204" pitchFamily="34" charset="0"/>
              </a:rPr>
              <a:t>forwards</a:t>
            </a:r>
            <a:r>
              <a:rPr lang="en-US" altLang="en-US" sz="2800" b="1" dirty="0" smtClean="0">
                <a:latin typeface="Calibri" panose="020F0502020204030204" pitchFamily="34" charset="0"/>
              </a:rPr>
              <a:t>, but we also have the options of selecting </a:t>
            </a:r>
            <a:r>
              <a:rPr lang="en-US" altLang="en-US" sz="2800" b="1" dirty="0" smtClean="0">
                <a:solidFill>
                  <a:schemeClr val="accent1"/>
                </a:solidFill>
                <a:latin typeface="Calibri" panose="020F0502020204030204" pitchFamily="34" charset="0"/>
              </a:rPr>
              <a:t>backwards</a:t>
            </a:r>
            <a:r>
              <a:rPr lang="en-US" altLang="en-US" sz="2800" b="1" dirty="0" smtClean="0">
                <a:latin typeface="Calibri" panose="020F0502020204030204" pitchFamily="34" charset="0"/>
              </a:rPr>
              <a:t> (the down arrow) or </a:t>
            </a:r>
            <a:r>
              <a:rPr lang="en-US" altLang="en-US" sz="2800" b="1" dirty="0" smtClean="0">
                <a:solidFill>
                  <a:schemeClr val="accent1"/>
                </a:solidFill>
                <a:latin typeface="Calibri" panose="020F0502020204030204" pitchFamily="34" charset="0"/>
              </a:rPr>
              <a:t>stop</a:t>
            </a:r>
            <a:r>
              <a:rPr lang="en-US" altLang="en-US" sz="2800" b="1" dirty="0" smtClean="0">
                <a:latin typeface="Calibri" panose="020F0502020204030204" pitchFamily="34" charset="0"/>
              </a:rPr>
              <a:t> (the stop sign).</a:t>
            </a:r>
          </a:p>
        </p:txBody>
      </p:sp>
      <p:sp>
        <p:nvSpPr>
          <p:cNvPr id="348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A0A7102-6AA6-4A99-A522-4660C5FAEA68}" type="slidenum">
              <a:rPr lang="en-US" altLang="en-US" smtClean="0">
                <a:solidFill>
                  <a:srgbClr val="FFFFFF"/>
                </a:solidFill>
              </a:rPr>
              <a:pPr eaLnBrk="1" hangingPunct="1"/>
              <a:t>26</a:t>
            </a:fld>
            <a:endParaRPr lang="en-US" altLang="en-US" smtClean="0">
              <a:solidFill>
                <a:srgbClr val="FFFFFF"/>
              </a:solidFill>
            </a:endParaRPr>
          </a:p>
        </p:txBody>
      </p:sp>
      <p:pic>
        <p:nvPicPr>
          <p:cNvPr id="348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55725"/>
            <a:ext cx="59832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304800"/>
            <a:ext cx="8586787" cy="762000"/>
          </a:xfrm>
        </p:spPr>
        <p:txBody>
          <a:bodyPr>
            <a:normAutofit/>
          </a:bodyPr>
          <a:lstStyle/>
          <a:p>
            <a:pPr algn="ctr">
              <a:defRPr/>
            </a:pPr>
            <a:r>
              <a:rPr lang="en-US" dirty="0" smtClean="0"/>
              <a:t>The Move Block: Direction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quarter" idx="1"/>
          </p:nvPr>
        </p:nvSpPr>
        <p:spPr>
          <a:xfrm>
            <a:off x="228600" y="3048000"/>
            <a:ext cx="8305800" cy="3428999"/>
          </a:xfrm>
        </p:spPr>
        <p:txBody>
          <a:bodyPr/>
          <a:lstStyle/>
          <a:p>
            <a:r>
              <a:rPr lang="en-US" altLang="en-US" sz="2800" b="1" dirty="0" smtClean="0">
                <a:solidFill>
                  <a:srgbClr val="7030A0"/>
                </a:solidFill>
                <a:latin typeface="Calibri" panose="020F0502020204030204" pitchFamily="34" charset="0"/>
              </a:rPr>
              <a:t>Steering</a:t>
            </a:r>
            <a:r>
              <a:rPr lang="en-US" altLang="en-US" sz="2800" b="1" dirty="0" smtClean="0">
                <a:latin typeface="Calibri" panose="020F0502020204030204" pitchFamily="34" charset="0"/>
              </a:rPr>
              <a:t> allows us to easily make the robot turn.</a:t>
            </a:r>
          </a:p>
          <a:p>
            <a:pPr lvl="1"/>
            <a:r>
              <a:rPr lang="en-US" altLang="en-US" sz="2500" b="1" dirty="0" smtClean="0">
                <a:latin typeface="Calibri" panose="020F0502020204030204" pitchFamily="34" charset="0"/>
              </a:rPr>
              <a:t>Dragging the pointer to the left makes the robot </a:t>
            </a:r>
            <a:r>
              <a:rPr lang="en-US" altLang="en-US" sz="2500" b="1" dirty="0" smtClean="0">
                <a:solidFill>
                  <a:schemeClr val="accent1"/>
                </a:solidFill>
                <a:latin typeface="Calibri" panose="020F0502020204030204" pitchFamily="34" charset="0"/>
              </a:rPr>
              <a:t>turn</a:t>
            </a:r>
            <a:r>
              <a:rPr lang="en-US" altLang="en-US" sz="2500" b="1" dirty="0" smtClean="0">
                <a:latin typeface="Calibri" panose="020F0502020204030204" pitchFamily="34" charset="0"/>
              </a:rPr>
              <a:t> </a:t>
            </a:r>
            <a:r>
              <a:rPr lang="en-US" altLang="en-US" sz="2500" b="1" dirty="0" smtClean="0">
                <a:solidFill>
                  <a:schemeClr val="accent1"/>
                </a:solidFill>
                <a:latin typeface="Calibri" panose="020F0502020204030204" pitchFamily="34" charset="0"/>
              </a:rPr>
              <a:t>left</a:t>
            </a:r>
          </a:p>
          <a:p>
            <a:pPr lvl="1"/>
            <a:r>
              <a:rPr lang="en-US" altLang="en-US" sz="2500" b="1" dirty="0" smtClean="0">
                <a:latin typeface="Calibri" panose="020F0502020204030204" pitchFamily="34" charset="0"/>
              </a:rPr>
              <a:t>Dragging it to the right makes the robot </a:t>
            </a:r>
            <a:r>
              <a:rPr lang="en-US" altLang="en-US" sz="2500" b="1" dirty="0" smtClean="0">
                <a:solidFill>
                  <a:schemeClr val="accent1"/>
                </a:solidFill>
                <a:latin typeface="Calibri" panose="020F0502020204030204" pitchFamily="34" charset="0"/>
              </a:rPr>
              <a:t>turn</a:t>
            </a:r>
            <a:r>
              <a:rPr lang="en-US" altLang="en-US" sz="2500" b="1" dirty="0" smtClean="0">
                <a:latin typeface="Calibri" panose="020F0502020204030204" pitchFamily="34" charset="0"/>
              </a:rPr>
              <a:t> </a:t>
            </a:r>
            <a:r>
              <a:rPr lang="en-US" altLang="en-US" sz="2500" b="1" dirty="0" smtClean="0">
                <a:solidFill>
                  <a:schemeClr val="accent1"/>
                </a:solidFill>
                <a:latin typeface="Calibri" panose="020F0502020204030204" pitchFamily="34" charset="0"/>
              </a:rPr>
              <a:t>right</a:t>
            </a:r>
          </a:p>
          <a:p>
            <a:pPr lvl="1"/>
            <a:r>
              <a:rPr lang="en-US" altLang="en-US" sz="2500" b="1" dirty="0" smtClean="0">
                <a:latin typeface="Calibri" panose="020F0502020204030204" pitchFamily="34" charset="0"/>
              </a:rPr>
              <a:t>The farther to one side the pointer is dragged, the </a:t>
            </a:r>
            <a:r>
              <a:rPr lang="en-US" altLang="en-US" sz="2500" b="1" dirty="0" smtClean="0">
                <a:solidFill>
                  <a:schemeClr val="accent1"/>
                </a:solidFill>
                <a:latin typeface="Calibri" panose="020F0502020204030204" pitchFamily="34" charset="0"/>
              </a:rPr>
              <a:t>sharper the turn </a:t>
            </a:r>
            <a:r>
              <a:rPr lang="en-US" altLang="en-US" sz="2500" b="1" dirty="0" smtClean="0">
                <a:latin typeface="Calibri" panose="020F0502020204030204" pitchFamily="34" charset="0"/>
              </a:rPr>
              <a:t>will be</a:t>
            </a:r>
          </a:p>
          <a:p>
            <a:pPr lvl="1"/>
            <a:r>
              <a:rPr lang="en-US" altLang="en-US" sz="2500" b="1" dirty="0">
                <a:latin typeface="Calibri" panose="020F0502020204030204" pitchFamily="34" charset="0"/>
              </a:rPr>
              <a:t>I</a:t>
            </a:r>
            <a:r>
              <a:rPr lang="en-US" altLang="en-US" sz="2500" b="1" dirty="0" smtClean="0">
                <a:latin typeface="Calibri" panose="020F0502020204030204" pitchFamily="34" charset="0"/>
              </a:rPr>
              <a:t>f the pointer is dragged all the way to one side, the robot should </a:t>
            </a:r>
            <a:r>
              <a:rPr lang="en-US" altLang="en-US" sz="2500" b="1" dirty="0" smtClean="0">
                <a:solidFill>
                  <a:schemeClr val="accent1"/>
                </a:solidFill>
                <a:latin typeface="Calibri" panose="020F0502020204030204" pitchFamily="34" charset="0"/>
              </a:rPr>
              <a:t>turn in place</a:t>
            </a:r>
            <a:endParaRPr lang="en-US" altLang="en-US" sz="2500" b="1" dirty="0" smtClean="0">
              <a:latin typeface="Calibri" panose="020F0502020204030204" pitchFamily="34" charset="0"/>
            </a:endParaRPr>
          </a:p>
        </p:txBody>
      </p:sp>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9C90EFF1-A9B6-40DF-A262-FBE3C93A7C3E}" type="slidenum">
              <a:rPr lang="en-US" altLang="en-US" smtClean="0">
                <a:solidFill>
                  <a:srgbClr val="FFFFFF"/>
                </a:solidFill>
              </a:rPr>
              <a:pPr eaLnBrk="1" hangingPunct="1"/>
              <a:t>27</a:t>
            </a:fld>
            <a:endParaRPr lang="en-US" altLang="en-US" smtClean="0">
              <a:solidFill>
                <a:srgbClr val="FFFFFF"/>
              </a:solidFill>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62" y="1524000"/>
            <a:ext cx="48164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304800"/>
            <a:ext cx="8586787" cy="762000"/>
          </a:xfrm>
        </p:spPr>
        <p:txBody>
          <a:bodyPr>
            <a:normAutofit/>
          </a:bodyPr>
          <a:lstStyle/>
          <a:p>
            <a:pPr algn="ctr">
              <a:defRPr/>
            </a:pPr>
            <a:r>
              <a:rPr lang="en-US" dirty="0" smtClean="0"/>
              <a:t>The Move Block: Steering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228600" y="3072257"/>
            <a:ext cx="8358187" cy="3425825"/>
          </a:xfrm>
        </p:spPr>
        <p:txBody>
          <a:bodyPr/>
          <a:lstStyle/>
          <a:p>
            <a:pPr>
              <a:spcBef>
                <a:spcPts val="0"/>
              </a:spcBef>
              <a:spcAft>
                <a:spcPts val="1200"/>
              </a:spcAft>
            </a:pPr>
            <a:r>
              <a:rPr lang="en-US" altLang="en-US" sz="2800" b="1" dirty="0" smtClean="0">
                <a:latin typeface="Calibri" panose="020F0502020204030204" pitchFamily="34" charset="0"/>
              </a:rPr>
              <a:t>The Power setting controls </a:t>
            </a:r>
            <a:r>
              <a:rPr lang="en-US" altLang="en-US" sz="2800" b="1" dirty="0" smtClean="0">
                <a:solidFill>
                  <a:schemeClr val="accent1"/>
                </a:solidFill>
                <a:latin typeface="Calibri" panose="020F0502020204030204" pitchFamily="34" charset="0"/>
              </a:rPr>
              <a:t>how fast the motors turn</a:t>
            </a:r>
            <a:r>
              <a:rPr lang="en-US" altLang="en-US" sz="2800" b="1" dirty="0" smtClean="0">
                <a:latin typeface="Calibri" panose="020F0502020204030204" pitchFamily="34" charset="0"/>
              </a:rPr>
              <a:t>.  </a:t>
            </a:r>
          </a:p>
          <a:p>
            <a:pPr>
              <a:spcBef>
                <a:spcPts val="0"/>
              </a:spcBef>
              <a:spcAft>
                <a:spcPts val="1200"/>
              </a:spcAft>
            </a:pPr>
            <a:r>
              <a:rPr lang="en-US" altLang="en-US" sz="2800" b="1" dirty="0" smtClean="0">
                <a:latin typeface="Calibri" panose="020F0502020204030204" pitchFamily="34" charset="0"/>
              </a:rPr>
              <a:t>Increasing or decreasing the power too much tends to decrease the consistency of the motor movement, so it is recommended that “75” is used, unless there is a good reason to change it.</a:t>
            </a:r>
          </a:p>
        </p:txBody>
      </p:sp>
      <p:sp>
        <p:nvSpPr>
          <p:cNvPr id="368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01D6D9DA-FF9F-496F-A1F1-8AFC23F9D377}" type="slidenum">
              <a:rPr lang="en-US" altLang="en-US" smtClean="0">
                <a:solidFill>
                  <a:srgbClr val="FFFFFF"/>
                </a:solidFill>
              </a:rPr>
              <a:pPr eaLnBrk="1" hangingPunct="1"/>
              <a:t>28</a:t>
            </a:fld>
            <a:endParaRPr lang="en-US" altLang="en-US" smtClean="0">
              <a:solidFill>
                <a:srgbClr val="FFFFFF"/>
              </a:solidFill>
            </a:endParaRP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85938"/>
            <a:ext cx="56451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304800"/>
            <a:ext cx="8586787" cy="762000"/>
          </a:xfrm>
        </p:spPr>
        <p:txBody>
          <a:bodyPr>
            <a:normAutofit/>
          </a:bodyPr>
          <a:lstStyle/>
          <a:p>
            <a:pPr algn="ctr">
              <a:defRPr/>
            </a:pPr>
            <a:r>
              <a:rPr lang="en-US" dirty="0" smtClean="0"/>
              <a:t>The Move Block: Power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905000"/>
            <a:ext cx="8153400" cy="4800600"/>
          </a:xfrm>
        </p:spPr>
        <p:txBody>
          <a:bodyPr/>
          <a:lstStyle/>
          <a:p>
            <a:pPr>
              <a:defRPr/>
            </a:pPr>
            <a:r>
              <a:rPr lang="en-US" b="1" dirty="0" smtClean="0">
                <a:solidFill>
                  <a:srgbClr val="7030A0"/>
                </a:solidFill>
                <a:latin typeface="Calibri" panose="020F0502020204030204" pitchFamily="34" charset="0"/>
              </a:rPr>
              <a:t>Duration</a:t>
            </a:r>
            <a:r>
              <a:rPr lang="en-US" b="1" dirty="0" smtClean="0">
                <a:latin typeface="Calibri" panose="020F0502020204030204" pitchFamily="34" charset="0"/>
              </a:rPr>
              <a:t> controls </a:t>
            </a:r>
            <a:r>
              <a:rPr lang="en-US" b="1" dirty="0" smtClean="0">
                <a:solidFill>
                  <a:schemeClr val="accent1"/>
                </a:solidFill>
                <a:latin typeface="Calibri" panose="020F0502020204030204" pitchFamily="34" charset="0"/>
              </a:rPr>
              <a:t>how long the motors rotate</a:t>
            </a:r>
            <a:r>
              <a:rPr lang="en-US" b="1" dirty="0" smtClean="0">
                <a:latin typeface="Calibri" panose="020F0502020204030204" pitchFamily="34" charset="0"/>
              </a:rPr>
              <a:t>.</a:t>
            </a:r>
          </a:p>
          <a:p>
            <a:pPr>
              <a:defRPr/>
            </a:pPr>
            <a:r>
              <a:rPr lang="en-US" b="1" dirty="0">
                <a:latin typeface="Calibri" panose="020F0502020204030204" pitchFamily="34" charset="0"/>
              </a:rPr>
              <a:t>C</a:t>
            </a:r>
            <a:r>
              <a:rPr lang="en-US" b="1" dirty="0" smtClean="0">
                <a:latin typeface="Calibri" panose="020F0502020204030204" pitchFamily="34" charset="0"/>
              </a:rPr>
              <a:t>licking the dropdown arrow, reveals several options. </a:t>
            </a:r>
            <a:r>
              <a:rPr lang="en-US" altLang="en-US" b="1" dirty="0">
                <a:latin typeface="Calibri" panose="020F0502020204030204" pitchFamily="34" charset="0"/>
                <a:sym typeface="Wingdings" panose="05000000000000000000" pitchFamily="2" charset="2"/>
              </a:rPr>
              <a:t></a:t>
            </a:r>
            <a:endParaRPr lang="en-US" altLang="en-US" b="1" dirty="0">
              <a:latin typeface="Calibri" panose="020F0502020204030204" pitchFamily="34" charset="0"/>
            </a:endParaRPr>
          </a:p>
          <a:p>
            <a:pPr>
              <a:defRPr/>
            </a:pPr>
            <a:r>
              <a:rPr lang="en-US" b="1" dirty="0" smtClean="0">
                <a:latin typeface="Calibri" panose="020F0502020204030204" pitchFamily="34" charset="0"/>
              </a:rPr>
              <a:t>We will talk about when/how </a:t>
            </a:r>
          </a:p>
          <a:p>
            <a:pPr marL="0" indent="0">
              <a:buFont typeface="Wingdings" pitchFamily="2" charset="2"/>
              <a:buNone/>
              <a:defRPr/>
            </a:pPr>
            <a:r>
              <a:rPr lang="en-US" b="1" dirty="0" smtClean="0">
                <a:latin typeface="Calibri" panose="020F0502020204030204" pitchFamily="34" charset="0"/>
              </a:rPr>
              <a:t>    to use “</a:t>
            </a:r>
            <a:r>
              <a:rPr lang="en-US" b="1" dirty="0" smtClean="0">
                <a:solidFill>
                  <a:schemeClr val="accent1"/>
                </a:solidFill>
                <a:latin typeface="Calibri" panose="020F0502020204030204" pitchFamily="34" charset="0"/>
              </a:rPr>
              <a:t>Unlimited</a:t>
            </a:r>
            <a:r>
              <a:rPr lang="en-US" b="1" dirty="0" smtClean="0">
                <a:latin typeface="Calibri" panose="020F0502020204030204" pitchFamily="34" charset="0"/>
              </a:rPr>
              <a:t>” in the next </a:t>
            </a:r>
          </a:p>
          <a:p>
            <a:pPr marL="0" indent="0">
              <a:buFont typeface="Wingdings" pitchFamily="2" charset="2"/>
              <a:buNone/>
              <a:defRPr/>
            </a:pPr>
            <a:r>
              <a:rPr lang="en-US" b="1" dirty="0" smtClean="0">
                <a:latin typeface="Calibri" panose="020F0502020204030204" pitchFamily="34" charset="0"/>
              </a:rPr>
              <a:t>    lesson; it will NOT make the robot go forever if   </a:t>
            </a:r>
          </a:p>
          <a:p>
            <a:pPr marL="0" indent="0">
              <a:buFont typeface="Wingdings" pitchFamily="2" charset="2"/>
              <a:buNone/>
              <a:defRPr/>
            </a:pPr>
            <a:r>
              <a:rPr lang="en-US" b="1" dirty="0" smtClean="0">
                <a:latin typeface="Calibri" panose="020F0502020204030204" pitchFamily="34" charset="0"/>
              </a:rPr>
              <a:t>    used on its own.</a:t>
            </a:r>
          </a:p>
          <a:p>
            <a:pPr>
              <a:defRPr/>
            </a:pPr>
            <a:r>
              <a:rPr lang="en-US" b="1" dirty="0" smtClean="0">
                <a:latin typeface="Calibri" panose="020F0502020204030204" pitchFamily="34" charset="0"/>
              </a:rPr>
              <a:t> “</a:t>
            </a:r>
            <a:r>
              <a:rPr lang="en-US" b="1" dirty="0" smtClean="0">
                <a:solidFill>
                  <a:schemeClr val="accent1"/>
                </a:solidFill>
                <a:latin typeface="Calibri" panose="020F0502020204030204" pitchFamily="34" charset="0"/>
              </a:rPr>
              <a:t>Degrees</a:t>
            </a:r>
            <a:r>
              <a:rPr lang="en-US" b="1" dirty="0" smtClean="0">
                <a:latin typeface="Calibri" panose="020F0502020204030204" pitchFamily="34" charset="0"/>
              </a:rPr>
              <a:t>” allows you to control precisely how many degrees the motor spins, where 360° is one rotation of the motor. </a:t>
            </a:r>
          </a:p>
          <a:p>
            <a:pPr>
              <a:defRPr/>
            </a:pPr>
            <a:r>
              <a:rPr lang="en-US" b="1" dirty="0" smtClean="0">
                <a:latin typeface="Calibri" panose="020F0502020204030204" pitchFamily="34" charset="0"/>
              </a:rPr>
              <a:t>“</a:t>
            </a:r>
            <a:r>
              <a:rPr lang="en-US" b="1" dirty="0" smtClean="0">
                <a:solidFill>
                  <a:schemeClr val="accent1"/>
                </a:solidFill>
                <a:latin typeface="Calibri" panose="020F0502020204030204" pitchFamily="34" charset="0"/>
              </a:rPr>
              <a:t>Rotations</a:t>
            </a:r>
            <a:r>
              <a:rPr lang="en-US" b="1" dirty="0" smtClean="0">
                <a:latin typeface="Calibri" panose="020F0502020204030204" pitchFamily="34" charset="0"/>
              </a:rPr>
              <a:t>” allows you to control how many times the motor spins. (1 rotation = 1 full spin)</a:t>
            </a:r>
            <a:endParaRPr lang="en-US" b="1" dirty="0">
              <a:latin typeface="Calibri" panose="020F0502020204030204" pitchFamily="34" charset="0"/>
            </a:endParaRPr>
          </a:p>
        </p:txBody>
      </p:sp>
      <p:sp>
        <p:nvSpPr>
          <p:cNvPr id="378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EF7C652D-BC60-494B-9CD1-C35FBE1F856C}" type="slidenum">
              <a:rPr lang="en-US" altLang="en-US" smtClean="0">
                <a:solidFill>
                  <a:srgbClr val="FFFFFF"/>
                </a:solidFill>
              </a:rPr>
              <a:pPr eaLnBrk="1" hangingPunct="1"/>
              <a:t>29</a:t>
            </a:fld>
            <a:endParaRPr lang="en-US" altLang="en-US" smtClean="0">
              <a:solidFill>
                <a:srgbClr val="FFFFFF"/>
              </a:solidFill>
            </a:endParaRPr>
          </a:p>
        </p:txBody>
      </p:sp>
      <p:pic>
        <p:nvPicPr>
          <p:cNvPr id="378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73969"/>
            <a:ext cx="45069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895600"/>
            <a:ext cx="35750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304800"/>
            <a:ext cx="8586787" cy="762000"/>
          </a:xfrm>
        </p:spPr>
        <p:txBody>
          <a:bodyPr>
            <a:normAutofit/>
          </a:bodyPr>
          <a:lstStyle/>
          <a:p>
            <a:pPr algn="ctr">
              <a:defRPr/>
            </a:pPr>
            <a:r>
              <a:rPr lang="en-US" dirty="0" smtClean="0"/>
              <a:t>The Move Block: Duration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8662988" cy="715962"/>
          </a:xfrm>
        </p:spPr>
        <p:txBody>
          <a:bodyPr>
            <a:noAutofit/>
          </a:bodyPr>
          <a:lstStyle/>
          <a:p>
            <a:pPr algn="ctr"/>
            <a:r>
              <a:rPr lang="en-US" sz="4000" dirty="0" smtClean="0"/>
              <a:t>What Is a Program? Pre-Quiz </a:t>
            </a:r>
            <a:r>
              <a:rPr lang="en-US" sz="4000" dirty="0" smtClean="0">
                <a:solidFill>
                  <a:srgbClr val="FF0000"/>
                </a:solidFill>
              </a:rPr>
              <a:t>Answers</a:t>
            </a:r>
            <a:endParaRPr lang="en-US" sz="4000" dirty="0">
              <a:solidFill>
                <a:srgbClr val="FF0000"/>
              </a:solidFill>
            </a:endParaRPr>
          </a:p>
        </p:txBody>
      </p:sp>
      <p:sp>
        <p:nvSpPr>
          <p:cNvPr id="11267" name="Content Placeholder 2"/>
          <p:cNvSpPr>
            <a:spLocks noGrp="1"/>
          </p:cNvSpPr>
          <p:nvPr>
            <p:ph sz="quarter" idx="1"/>
          </p:nvPr>
        </p:nvSpPr>
        <p:spPr>
          <a:xfrm>
            <a:off x="152400" y="1295400"/>
            <a:ext cx="8510588" cy="5334000"/>
          </a:xfrm>
        </p:spPr>
        <p:txBody>
          <a:bodyPr/>
          <a:lstStyle/>
          <a:p>
            <a:pPr marL="514350" indent="-514350">
              <a:buFont typeface="+mj-lt"/>
              <a:buAutoNum type="arabicPeriod"/>
            </a:pPr>
            <a:r>
              <a:rPr lang="en-US" altLang="en-US" sz="3200" b="1" dirty="0" smtClean="0">
                <a:latin typeface="Calibri" panose="020F0502020204030204" pitchFamily="34" charset="0"/>
              </a:rPr>
              <a:t>What is a program?</a:t>
            </a:r>
          </a:p>
          <a:p>
            <a:pPr marL="514350" indent="-514350">
              <a:buFont typeface="Wingdings" pitchFamily="2" charset="2"/>
              <a:buNone/>
            </a:pPr>
            <a:r>
              <a:rPr lang="en-US" altLang="en-US" sz="3200" b="1" dirty="0" smtClean="0">
                <a:solidFill>
                  <a:srgbClr val="FF0000"/>
                </a:solidFill>
                <a:latin typeface="Calibri" panose="020F0502020204030204" pitchFamily="34" charset="0"/>
              </a:rPr>
              <a:t>	A program is a sequence of instructions written to direct a computer to perform a task.</a:t>
            </a:r>
          </a:p>
          <a:p>
            <a:pPr marL="514350" indent="-514350">
              <a:buFont typeface="+mj-lt"/>
              <a:buAutoNum type="arabicPeriod" startAt="2"/>
            </a:pPr>
            <a:r>
              <a:rPr lang="en-US" altLang="en-US" sz="3200" b="1" dirty="0" smtClean="0">
                <a:latin typeface="Calibri" panose="020F0502020204030204" pitchFamily="34" charset="0"/>
              </a:rPr>
              <a:t>What is an algorithm? Give an example.</a:t>
            </a:r>
          </a:p>
          <a:p>
            <a:pPr marL="514350" indent="-514350">
              <a:buFont typeface="Wingdings" pitchFamily="2" charset="2"/>
              <a:buNone/>
            </a:pPr>
            <a:r>
              <a:rPr lang="en-US" altLang="en-US" sz="3200" b="1" dirty="0" smtClean="0">
                <a:solidFill>
                  <a:srgbClr val="FF0000"/>
                </a:solidFill>
                <a:latin typeface="Calibri" panose="020F0502020204030204" pitchFamily="34" charset="0"/>
              </a:rPr>
              <a:t>	An algorithm is a clear and specific procedure for solving a problem in a finite number of steps.</a:t>
            </a:r>
            <a:br>
              <a:rPr lang="en-US" altLang="en-US" sz="3200" b="1" dirty="0" smtClean="0">
                <a:solidFill>
                  <a:srgbClr val="FF0000"/>
                </a:solidFill>
                <a:latin typeface="Calibri" panose="020F0502020204030204" pitchFamily="34" charset="0"/>
              </a:rPr>
            </a:br>
            <a:r>
              <a:rPr lang="en-US" altLang="en-US" sz="3200" b="1" i="1" dirty="0" smtClean="0">
                <a:solidFill>
                  <a:srgbClr val="FF0000"/>
                </a:solidFill>
                <a:latin typeface="Calibri" panose="020F0502020204030204" pitchFamily="34" charset="0"/>
              </a:rPr>
              <a:t>Example</a:t>
            </a:r>
            <a:r>
              <a:rPr lang="en-US" altLang="en-US" sz="3200" b="1" dirty="0" smtClean="0">
                <a:solidFill>
                  <a:srgbClr val="FF0000"/>
                </a:solidFill>
                <a:latin typeface="Calibri" panose="020F0502020204030204" pitchFamily="34" charset="0"/>
              </a:rPr>
              <a:t>: The “addition algorithm” is a procedure for how to add any two numbers.</a:t>
            </a:r>
            <a:endParaRPr lang="en-US" altLang="en-US" sz="3200" dirty="0" smtClean="0">
              <a:solidFill>
                <a:srgbClr val="FF0000"/>
              </a:solidFill>
              <a:latin typeface="Calibri" panose="020F0502020204030204" pitchFamily="34" charset="0"/>
            </a:endParaRPr>
          </a:p>
        </p:txBody>
      </p:sp>
      <p:sp>
        <p:nvSpPr>
          <p:cNvPr id="112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ABAC397D-DE7E-443A-B1F4-6C0BF17E8105}" type="slidenum">
              <a:rPr lang="en-US" altLang="en-US" smtClean="0">
                <a:solidFill>
                  <a:srgbClr val="FFFFFF"/>
                </a:solidFill>
              </a:rPr>
              <a:pPr eaLnBrk="1" hangingPunct="1"/>
              <a:t>3</a:t>
            </a:fld>
            <a:endParaRPr lang="en-US" altLang="en-US"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randombar(horizontal)">
                                      <p:cBhvr>
                                        <p:cTn id="1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514600"/>
            <a:ext cx="8739188" cy="1371600"/>
          </a:xfrm>
        </p:spPr>
        <p:txBody>
          <a:bodyPr/>
          <a:lstStyle/>
          <a:p>
            <a:pPr>
              <a:defRPr/>
            </a:pPr>
            <a:r>
              <a:rPr lang="en-US" b="1" dirty="0" smtClean="0">
                <a:latin typeface="Calibri" panose="020F0502020204030204" pitchFamily="34" charset="0"/>
              </a:rPr>
              <a:t>“</a:t>
            </a:r>
            <a:r>
              <a:rPr lang="en-US" b="1" dirty="0" smtClean="0">
                <a:solidFill>
                  <a:schemeClr val="accent1"/>
                </a:solidFill>
                <a:latin typeface="Calibri" panose="020F0502020204030204" pitchFamily="34" charset="0"/>
              </a:rPr>
              <a:t>Seconds</a:t>
            </a:r>
            <a:r>
              <a:rPr lang="en-US" b="1" dirty="0" smtClean="0">
                <a:latin typeface="Calibri" panose="020F0502020204030204" pitchFamily="34" charset="0"/>
              </a:rPr>
              <a:t>” allows you to control the length of time the motors turn for.</a:t>
            </a:r>
          </a:p>
          <a:p>
            <a:pPr>
              <a:defRPr/>
            </a:pPr>
            <a:r>
              <a:rPr lang="en-US" b="1" dirty="0" smtClean="0">
                <a:latin typeface="Calibri" panose="020F0502020204030204" pitchFamily="34" charset="0"/>
              </a:rPr>
              <a:t>Rotations is generally preferred over Degrees/Seconds because:</a:t>
            </a:r>
          </a:p>
        </p:txBody>
      </p:sp>
      <p:sp>
        <p:nvSpPr>
          <p:cNvPr id="389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74254D51-910A-4A3D-9E47-F72B3588C401}" type="slidenum">
              <a:rPr lang="en-US" altLang="en-US" smtClean="0">
                <a:solidFill>
                  <a:srgbClr val="FFFFFF"/>
                </a:solidFill>
              </a:rPr>
              <a:pPr eaLnBrk="1" hangingPunct="1"/>
              <a:t>30</a:t>
            </a:fld>
            <a:endParaRPr lang="en-US" altLang="en-US" smtClean="0">
              <a:solidFill>
                <a:srgbClr val="FFFFFF"/>
              </a:solidFill>
            </a:endParaRPr>
          </a:p>
        </p:txBody>
      </p:sp>
      <p:pic>
        <p:nvPicPr>
          <p:cNvPr id="389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20" y="1524000"/>
            <a:ext cx="34877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6200" y="304800"/>
            <a:ext cx="8662987" cy="762000"/>
          </a:xfrm>
        </p:spPr>
        <p:txBody>
          <a:bodyPr>
            <a:noAutofit/>
          </a:bodyPr>
          <a:lstStyle/>
          <a:p>
            <a:pPr algn="ctr">
              <a:defRPr/>
            </a:pPr>
            <a:r>
              <a:rPr lang="en-US" dirty="0" smtClean="0"/>
              <a:t>The Move Block: Duration </a:t>
            </a:r>
            <a:r>
              <a:rPr lang="en-US" sz="3200" dirty="0" smtClean="0"/>
              <a:t>(continued)</a:t>
            </a:r>
            <a:endParaRPr lang="en-US" sz="3200" dirty="0"/>
          </a:p>
        </p:txBody>
      </p:sp>
      <p:sp>
        <p:nvSpPr>
          <p:cNvPr id="6" name="Content Placeholder 2"/>
          <p:cNvSpPr txBox="1">
            <a:spLocks/>
          </p:cNvSpPr>
          <p:nvPr/>
        </p:nvSpPr>
        <p:spPr bwMode="auto">
          <a:xfrm>
            <a:off x="76200" y="3794125"/>
            <a:ext cx="792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defTabSz="914400">
              <a:defRPr/>
            </a:pPr>
            <a:r>
              <a:rPr lang="en-US" sz="2200" b="1" dirty="0" smtClean="0">
                <a:latin typeface="Calibri" panose="020F0502020204030204" pitchFamily="34" charset="0"/>
              </a:rPr>
              <a:t>We generally need to make the robot move a few rotations in a direction and 3 rotations is much less tedious to type than 3*360 degrees = 1080 degrees.</a:t>
            </a:r>
          </a:p>
          <a:p>
            <a:pPr lvl="1" defTabSz="914400">
              <a:defRPr/>
            </a:pPr>
            <a:r>
              <a:rPr lang="en-US" sz="2200" b="1" dirty="0" smtClean="0">
                <a:latin typeface="Calibri" panose="020F0502020204030204" pitchFamily="34" charset="0"/>
              </a:rPr>
              <a:t>Depending on factors such as the power setting </a:t>
            </a:r>
            <a:r>
              <a:rPr lang="en-US" sz="2200" b="1" dirty="0" smtClean="0">
                <a:latin typeface="Calibri" panose="020F0502020204030204" pitchFamily="34" charset="0"/>
              </a:rPr>
              <a:t>and the amount of battery charge, </a:t>
            </a:r>
            <a:r>
              <a:rPr lang="en-US" sz="2200" b="1" dirty="0" smtClean="0">
                <a:latin typeface="Calibri" panose="020F0502020204030204" pitchFamily="34" charset="0"/>
              </a:rPr>
              <a:t>the motors can spin different amounts of time in a second. But a motor spinning </a:t>
            </a:r>
            <a:r>
              <a:rPr lang="en-US" sz="2200" b="1" dirty="0" smtClean="0">
                <a:latin typeface="Calibri" panose="020F0502020204030204" pitchFamily="34" charset="0"/>
              </a:rPr>
              <a:t>1 rotation </a:t>
            </a:r>
            <a:r>
              <a:rPr lang="en-US" sz="2200" b="1" dirty="0" smtClean="0">
                <a:latin typeface="Calibri" panose="020F0502020204030204" pitchFamily="34" charset="0"/>
              </a:rPr>
              <a:t>should always spin exactly the same amount.</a:t>
            </a:r>
            <a:endParaRPr lang="en-US" sz="22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0196"/>
            <a:ext cx="8586788" cy="776604"/>
          </a:xfrm>
        </p:spPr>
        <p:txBody>
          <a:bodyPr/>
          <a:lstStyle/>
          <a:p>
            <a:pPr algn="ctr">
              <a:defRPr/>
            </a:pPr>
            <a:r>
              <a:rPr lang="en-US" dirty="0" smtClean="0"/>
              <a:t>The Move Block: Next Action</a:t>
            </a:r>
            <a:endParaRPr lang="en-US" dirty="0"/>
          </a:p>
        </p:txBody>
      </p:sp>
      <p:sp>
        <p:nvSpPr>
          <p:cNvPr id="39939" name="Content Placeholder 2"/>
          <p:cNvSpPr>
            <a:spLocks noGrp="1"/>
          </p:cNvSpPr>
          <p:nvPr>
            <p:ph sz="quarter" idx="1"/>
          </p:nvPr>
        </p:nvSpPr>
        <p:spPr>
          <a:xfrm>
            <a:off x="304800" y="2971800"/>
            <a:ext cx="8358188" cy="3657600"/>
          </a:xfrm>
        </p:spPr>
        <p:txBody>
          <a:bodyPr/>
          <a:lstStyle/>
          <a:p>
            <a:r>
              <a:rPr lang="en-US" altLang="en-US" sz="2600" b="1" dirty="0" smtClean="0">
                <a:latin typeface="Calibri" panose="020F0502020204030204" pitchFamily="34" charset="0"/>
              </a:rPr>
              <a:t>You will almost never need to use the Next Action option</a:t>
            </a:r>
          </a:p>
          <a:p>
            <a:r>
              <a:rPr lang="en-US" altLang="en-US" sz="2600" b="1" dirty="0" smtClean="0">
                <a:latin typeface="Calibri" panose="020F0502020204030204" pitchFamily="34" charset="0"/>
              </a:rPr>
              <a:t>It simply controls whether the motors are locked after performing a command or not</a:t>
            </a:r>
          </a:p>
          <a:p>
            <a:r>
              <a:rPr lang="en-US" altLang="en-US" sz="2600" b="1" dirty="0" smtClean="0">
                <a:latin typeface="Calibri" panose="020F0502020204030204" pitchFamily="34" charset="0"/>
              </a:rPr>
              <a:t>This option matters if the robot is on a steep incline. </a:t>
            </a:r>
          </a:p>
          <a:p>
            <a:pPr lvl="1"/>
            <a:r>
              <a:rPr lang="en-US" altLang="en-US" sz="2400" b="1" dirty="0" smtClean="0">
                <a:latin typeface="Calibri" panose="020F0502020204030204" pitchFamily="34" charset="0"/>
              </a:rPr>
              <a:t>“Brake” prevents the robot from rolling back down after it executes a command</a:t>
            </a:r>
          </a:p>
          <a:p>
            <a:pPr lvl="1"/>
            <a:r>
              <a:rPr lang="en-US" altLang="en-US" sz="2400" b="1" dirty="0" smtClean="0">
                <a:latin typeface="Calibri" panose="020F0502020204030204" pitchFamily="34" charset="0"/>
              </a:rPr>
              <a:t>“Coast” allows the motors to be turned by gravity</a:t>
            </a:r>
          </a:p>
        </p:txBody>
      </p:sp>
      <p:sp>
        <p:nvSpPr>
          <p:cNvPr id="399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8D09DC01-2C6B-40E5-B487-90A427161661}" type="slidenum">
              <a:rPr lang="en-US" altLang="en-US" smtClean="0">
                <a:solidFill>
                  <a:srgbClr val="FFFFFF"/>
                </a:solidFill>
              </a:rPr>
              <a:pPr eaLnBrk="1" hangingPunct="1"/>
              <a:t>31</a:t>
            </a:fld>
            <a:endParaRPr lang="en-US" altLang="en-US" smtClean="0">
              <a:solidFill>
                <a:srgbClr val="FFFFFF"/>
              </a:solidFill>
            </a:endParaRPr>
          </a:p>
        </p:txBody>
      </p:sp>
      <p:pic>
        <p:nvPicPr>
          <p:cNvPr id="399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3259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86788" cy="731838"/>
          </a:xfrm>
        </p:spPr>
        <p:txBody>
          <a:bodyPr>
            <a:normAutofit fontScale="90000"/>
          </a:bodyPr>
          <a:lstStyle/>
          <a:p>
            <a:pPr algn="ctr">
              <a:defRPr/>
            </a:pPr>
            <a:r>
              <a:rPr lang="en-US" dirty="0" smtClean="0"/>
              <a:t>Move Block: </a:t>
            </a:r>
            <a:r>
              <a:rPr lang="en-US" dirty="0" smtClean="0">
                <a:solidFill>
                  <a:srgbClr val="7030A0"/>
                </a:solidFill>
              </a:rPr>
              <a:t>Helpful Hints</a:t>
            </a:r>
            <a:endParaRPr lang="en-US" dirty="0">
              <a:solidFill>
                <a:srgbClr val="7030A0"/>
              </a:solidFill>
            </a:endParaRPr>
          </a:p>
        </p:txBody>
      </p:sp>
      <p:sp>
        <p:nvSpPr>
          <p:cNvPr id="40963" name="Content Placeholder 2"/>
          <p:cNvSpPr>
            <a:spLocks noGrp="1"/>
          </p:cNvSpPr>
          <p:nvPr>
            <p:ph sz="quarter" idx="1"/>
          </p:nvPr>
        </p:nvSpPr>
        <p:spPr>
          <a:xfrm>
            <a:off x="228600" y="1295401"/>
            <a:ext cx="8382000" cy="3886200"/>
          </a:xfrm>
        </p:spPr>
        <p:txBody>
          <a:bodyPr/>
          <a:lstStyle/>
          <a:p>
            <a:pPr marL="0" indent="0">
              <a:buNone/>
            </a:pPr>
            <a:r>
              <a:rPr lang="en-US" altLang="en-US" sz="2500" b="1" dirty="0" smtClean="0">
                <a:latin typeface="Calibri" panose="020F0502020204030204" pitchFamily="34" charset="0"/>
              </a:rPr>
              <a:t>The robots are not perfectly consistent or alike but generally:</a:t>
            </a:r>
          </a:p>
          <a:p>
            <a:r>
              <a:rPr lang="en-US" altLang="en-US" b="1" dirty="0" smtClean="0">
                <a:latin typeface="Calibri" panose="020F0502020204030204" pitchFamily="34" charset="0"/>
              </a:rPr>
              <a:t>For every </a:t>
            </a:r>
            <a:r>
              <a:rPr lang="en-US" altLang="en-US" b="1" dirty="0" smtClean="0">
                <a:solidFill>
                  <a:srgbClr val="7030A0"/>
                </a:solidFill>
                <a:latin typeface="Calibri" panose="020F0502020204030204" pitchFamily="34" charset="0"/>
              </a:rPr>
              <a:t>1 rotation forward</a:t>
            </a:r>
            <a:r>
              <a:rPr lang="en-US" altLang="en-US" b="1" dirty="0" smtClean="0">
                <a:latin typeface="Calibri" panose="020F0502020204030204" pitchFamily="34" charset="0"/>
              </a:rPr>
              <a:t>, the robot moves </a:t>
            </a:r>
            <a:r>
              <a:rPr lang="en-US" altLang="en-US" b="1" dirty="0" smtClean="0">
                <a:solidFill>
                  <a:srgbClr val="7030A0"/>
                </a:solidFill>
                <a:latin typeface="Calibri" panose="020F0502020204030204" pitchFamily="34" charset="0"/>
              </a:rPr>
              <a:t>about 7 inches</a:t>
            </a:r>
            <a:r>
              <a:rPr lang="en-US" altLang="en-US" b="1" dirty="0" smtClean="0">
                <a:latin typeface="Calibri" panose="020F0502020204030204" pitchFamily="34" charset="0"/>
              </a:rPr>
              <a:t>.</a:t>
            </a:r>
          </a:p>
          <a:p>
            <a:endParaRPr lang="en-US" altLang="en-US" b="1" dirty="0" smtClean="0">
              <a:latin typeface="Calibri" panose="020F0502020204030204" pitchFamily="34" charset="0"/>
            </a:endParaRPr>
          </a:p>
          <a:p>
            <a:endParaRPr lang="en-US" altLang="en-US" b="1" dirty="0" smtClean="0">
              <a:latin typeface="Calibri" panose="020F0502020204030204" pitchFamily="34" charset="0"/>
            </a:endParaRPr>
          </a:p>
          <a:p>
            <a:endParaRPr lang="en-US" altLang="en-US" b="1" dirty="0" smtClean="0">
              <a:latin typeface="Calibri" panose="020F0502020204030204" pitchFamily="34" charset="0"/>
            </a:endParaRPr>
          </a:p>
          <a:p>
            <a:endParaRPr lang="en-US" altLang="en-US" b="1" dirty="0" smtClean="0">
              <a:latin typeface="Calibri" panose="020F0502020204030204" pitchFamily="34" charset="0"/>
            </a:endParaRPr>
          </a:p>
          <a:p>
            <a:r>
              <a:rPr lang="en-US" altLang="en-US" b="1" dirty="0" smtClean="0">
                <a:latin typeface="Calibri" panose="020F0502020204030204" pitchFamily="34" charset="0"/>
              </a:rPr>
              <a:t>Pulling the steering pointer all the way in one direction </a:t>
            </a:r>
            <a:br>
              <a:rPr lang="en-US" altLang="en-US" b="1" dirty="0" smtClean="0">
                <a:latin typeface="Calibri" panose="020F0502020204030204" pitchFamily="34" charset="0"/>
              </a:rPr>
            </a:br>
            <a:r>
              <a:rPr lang="en-US" altLang="en-US" b="1" dirty="0" smtClean="0">
                <a:latin typeface="Calibri" panose="020F0502020204030204" pitchFamily="34" charset="0"/>
              </a:rPr>
              <a:t>and setting duration to “.5 rotations” produces </a:t>
            </a:r>
            <a:r>
              <a:rPr lang="en-US" altLang="en-US" b="1" dirty="0" smtClean="0">
                <a:solidFill>
                  <a:srgbClr val="7030A0"/>
                </a:solidFill>
                <a:latin typeface="Calibri" panose="020F0502020204030204" pitchFamily="34" charset="0"/>
              </a:rPr>
              <a:t>a turn </a:t>
            </a:r>
            <a:br>
              <a:rPr lang="en-US" altLang="en-US" b="1" dirty="0" smtClean="0">
                <a:solidFill>
                  <a:srgbClr val="7030A0"/>
                </a:solidFill>
                <a:latin typeface="Calibri" panose="020F0502020204030204" pitchFamily="34" charset="0"/>
              </a:rPr>
            </a:br>
            <a:r>
              <a:rPr lang="en-US" altLang="en-US" b="1" dirty="0" smtClean="0">
                <a:solidFill>
                  <a:srgbClr val="7030A0"/>
                </a:solidFill>
                <a:latin typeface="Calibri" panose="020F0502020204030204" pitchFamily="34" charset="0"/>
              </a:rPr>
              <a:t>that is close to 90°</a:t>
            </a:r>
          </a:p>
        </p:txBody>
      </p:sp>
      <p:sp>
        <p:nvSpPr>
          <p:cNvPr id="409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CBC3D3C0-1D70-4DB9-BB8E-485FE045FBBA}" type="slidenum">
              <a:rPr lang="en-US" altLang="en-US" smtClean="0">
                <a:solidFill>
                  <a:srgbClr val="FFFFFF"/>
                </a:solidFill>
              </a:rPr>
              <a:pPr eaLnBrk="1" hangingPunct="1"/>
              <a:t>32</a:t>
            </a:fld>
            <a:endParaRPr lang="en-US" altLang="en-US" smtClean="0">
              <a:solidFill>
                <a:srgbClr val="FFFFFF"/>
              </a:solidFill>
            </a:endParaRPr>
          </a:p>
        </p:txBody>
      </p:sp>
      <p:pic>
        <p:nvPicPr>
          <p:cNvPr id="409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53832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257800"/>
            <a:ext cx="5857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19138"/>
          </a:xfrm>
        </p:spPr>
        <p:txBody>
          <a:bodyPr>
            <a:noAutofit/>
          </a:bodyPr>
          <a:lstStyle/>
          <a:p>
            <a:pPr algn="ctr">
              <a:defRPr/>
            </a:pPr>
            <a:r>
              <a:rPr lang="en-US" dirty="0" smtClean="0"/>
              <a:t>Example Program</a:t>
            </a:r>
            <a:endParaRPr lang="en-US" dirty="0"/>
          </a:p>
        </p:txBody>
      </p:sp>
      <p:sp>
        <p:nvSpPr>
          <p:cNvPr id="3" name="Content Placeholder 2"/>
          <p:cNvSpPr>
            <a:spLocks noGrp="1"/>
          </p:cNvSpPr>
          <p:nvPr>
            <p:ph sz="quarter" idx="1"/>
          </p:nvPr>
        </p:nvSpPr>
        <p:spPr>
          <a:xfrm>
            <a:off x="304800" y="3286998"/>
            <a:ext cx="4929254" cy="2809002"/>
          </a:xfrm>
        </p:spPr>
        <p:txBody>
          <a:bodyPr/>
          <a:lstStyle/>
          <a:p>
            <a:pPr marL="0" indent="0">
              <a:buNone/>
              <a:defRPr/>
            </a:pPr>
            <a:r>
              <a:rPr lang="en-US" sz="3200" b="1" dirty="0" smtClean="0">
                <a:latin typeface="Calibri" panose="020F0502020204030204" pitchFamily="34" charset="0"/>
              </a:rPr>
              <a:t>Start by breaking this</a:t>
            </a:r>
            <a:br>
              <a:rPr lang="en-US" sz="3200" b="1" dirty="0" smtClean="0">
                <a:latin typeface="Calibri" panose="020F0502020204030204" pitchFamily="34" charset="0"/>
              </a:rPr>
            </a:br>
            <a:r>
              <a:rPr lang="en-US" sz="3200" b="1" dirty="0" smtClean="0">
                <a:latin typeface="Calibri" panose="020F0502020204030204" pitchFamily="34" charset="0"/>
              </a:rPr>
              <a:t>track down into steps:</a:t>
            </a:r>
          </a:p>
          <a:p>
            <a:pPr marL="457200" indent="-457200">
              <a:buFont typeface="+mj-lt"/>
              <a:buAutoNum type="arabicPeriod"/>
              <a:defRPr/>
            </a:pPr>
            <a:r>
              <a:rPr lang="en-US" sz="2800" b="1" dirty="0" smtClean="0">
                <a:latin typeface="Calibri" panose="020F0502020204030204" pitchFamily="34" charset="0"/>
              </a:rPr>
              <a:t>Move forward for 2 feet</a:t>
            </a:r>
          </a:p>
          <a:p>
            <a:pPr marL="457200" indent="-457200">
              <a:buFont typeface="+mj-lt"/>
              <a:buAutoNum type="arabicPeriod" startAt="2"/>
              <a:defRPr/>
            </a:pPr>
            <a:r>
              <a:rPr lang="en-US" sz="2800" b="1" dirty="0" smtClean="0">
                <a:latin typeface="Calibri" panose="020F0502020204030204" pitchFamily="34" charset="0"/>
              </a:rPr>
              <a:t>Turn left</a:t>
            </a:r>
          </a:p>
          <a:p>
            <a:pPr marL="457200" indent="-457200">
              <a:buFont typeface="+mj-lt"/>
              <a:buAutoNum type="arabicPeriod" startAt="3"/>
              <a:defRPr/>
            </a:pPr>
            <a:r>
              <a:rPr lang="en-US" sz="2800" b="1" dirty="0" smtClean="0">
                <a:latin typeface="Calibri" panose="020F0502020204030204" pitchFamily="34" charset="0"/>
              </a:rPr>
              <a:t>Move forward for 1 foot</a:t>
            </a:r>
          </a:p>
          <a:p>
            <a:pPr>
              <a:defRPr/>
            </a:pPr>
            <a:endParaRPr lang="en-US" b="1" dirty="0">
              <a:latin typeface="Calibri" panose="020F0502020204030204" pitchFamily="34" charset="0"/>
            </a:endParaRPr>
          </a:p>
        </p:txBody>
      </p:sp>
      <p:sp>
        <p:nvSpPr>
          <p:cNvPr id="419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7970732-F53E-4DE0-B3C6-4C7DCBF129BF}" type="slidenum">
              <a:rPr lang="en-US" altLang="en-US" smtClean="0">
                <a:solidFill>
                  <a:srgbClr val="FFFFFF"/>
                </a:solidFill>
              </a:rPr>
              <a:pPr eaLnBrk="1" hangingPunct="1"/>
              <a:t>33</a:t>
            </a:fld>
            <a:endParaRPr lang="en-US" altLang="en-US" smtClean="0">
              <a:solidFill>
                <a:srgbClr val="FFFFFF"/>
              </a:solidFill>
            </a:endParaRPr>
          </a:p>
        </p:txBody>
      </p:sp>
      <p:grpSp>
        <p:nvGrpSpPr>
          <p:cNvPr id="41990" name="Group 15"/>
          <p:cNvGrpSpPr>
            <a:grpSpLocks/>
          </p:cNvGrpSpPr>
          <p:nvPr/>
        </p:nvGrpSpPr>
        <p:grpSpPr bwMode="auto">
          <a:xfrm>
            <a:off x="5596379" y="3362487"/>
            <a:ext cx="2296761" cy="2200825"/>
            <a:chOff x="5769016" y="2819414"/>
            <a:chExt cx="2297054" cy="2200429"/>
          </a:xfrm>
        </p:grpSpPr>
        <p:cxnSp>
          <p:nvCxnSpPr>
            <p:cNvPr id="7" name="Straight Arrow Connector 6"/>
            <p:cNvCxnSpPr/>
            <p:nvPr/>
          </p:nvCxnSpPr>
          <p:spPr>
            <a:xfrm flipV="1">
              <a:off x="7466817" y="3200345"/>
              <a:ext cx="0" cy="14475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401468" y="3200345"/>
              <a:ext cx="106534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1993" name="TextBox 10"/>
            <p:cNvSpPr txBox="1">
              <a:spLocks noChangeArrowheads="1"/>
            </p:cNvSpPr>
            <p:nvPr/>
          </p:nvSpPr>
          <p:spPr bwMode="auto">
            <a:xfrm>
              <a:off x="6772991" y="2819414"/>
              <a:ext cx="53098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1 </a:t>
              </a:r>
              <a:r>
                <a:rPr lang="en-US" altLang="en-US" b="1" dirty="0" err="1"/>
                <a:t>ft</a:t>
              </a:r>
              <a:endParaRPr lang="en-US" altLang="en-US" b="1" dirty="0"/>
            </a:p>
          </p:txBody>
        </p:sp>
        <p:sp>
          <p:nvSpPr>
            <p:cNvPr id="41994" name="TextBox 12"/>
            <p:cNvSpPr txBox="1">
              <a:spLocks noChangeArrowheads="1"/>
            </p:cNvSpPr>
            <p:nvPr/>
          </p:nvSpPr>
          <p:spPr bwMode="auto">
            <a:xfrm>
              <a:off x="7535087" y="3811105"/>
              <a:ext cx="530983"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2 </a:t>
              </a:r>
              <a:r>
                <a:rPr lang="en-US" altLang="en-US" b="1" dirty="0" err="1"/>
                <a:t>ft</a:t>
              </a:r>
              <a:endParaRPr lang="en-US" altLang="en-US" b="1" dirty="0"/>
            </a:p>
          </p:txBody>
        </p:sp>
        <p:sp>
          <p:nvSpPr>
            <p:cNvPr id="41995" name="TextBox 13"/>
            <p:cNvSpPr txBox="1">
              <a:spLocks noChangeArrowheads="1"/>
            </p:cNvSpPr>
            <p:nvPr/>
          </p:nvSpPr>
          <p:spPr bwMode="auto">
            <a:xfrm>
              <a:off x="7098846" y="4619805"/>
              <a:ext cx="739399" cy="4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7030A0"/>
                  </a:solidFill>
                </a:rPr>
                <a:t>s</a:t>
              </a:r>
              <a:r>
                <a:rPr lang="en-US" altLang="en-US" sz="2000" b="1" dirty="0" smtClean="0">
                  <a:solidFill>
                    <a:srgbClr val="7030A0"/>
                  </a:solidFill>
                </a:rPr>
                <a:t>tart</a:t>
              </a:r>
              <a:endParaRPr lang="en-US" altLang="en-US" sz="2000" b="1" dirty="0">
                <a:solidFill>
                  <a:srgbClr val="7030A0"/>
                </a:solidFill>
              </a:endParaRPr>
            </a:p>
          </p:txBody>
        </p:sp>
        <p:sp>
          <p:nvSpPr>
            <p:cNvPr id="41996" name="TextBox 14"/>
            <p:cNvSpPr txBox="1">
              <a:spLocks noChangeArrowheads="1"/>
            </p:cNvSpPr>
            <p:nvPr/>
          </p:nvSpPr>
          <p:spPr bwMode="auto">
            <a:xfrm>
              <a:off x="5769016" y="3018469"/>
              <a:ext cx="641604" cy="4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solidFill>
                    <a:srgbClr val="7030A0"/>
                  </a:solidFill>
                </a:rPr>
                <a:t>e</a:t>
              </a:r>
              <a:r>
                <a:rPr lang="en-US" altLang="en-US" sz="2000" b="1" dirty="0" smtClean="0">
                  <a:solidFill>
                    <a:srgbClr val="7030A0"/>
                  </a:solidFill>
                </a:rPr>
                <a:t>nd</a:t>
              </a:r>
              <a:endParaRPr lang="en-US" altLang="en-US" sz="2000" b="1" dirty="0">
                <a:solidFill>
                  <a:srgbClr val="7030A0"/>
                </a:solidFill>
              </a:endParaRPr>
            </a:p>
          </p:txBody>
        </p:sp>
      </p:grpSp>
      <p:sp>
        <p:nvSpPr>
          <p:cNvPr id="12" name="Content Placeholder 2"/>
          <p:cNvSpPr txBox="1">
            <a:spLocks/>
          </p:cNvSpPr>
          <p:nvPr/>
        </p:nvSpPr>
        <p:spPr bwMode="auto">
          <a:xfrm>
            <a:off x="3276601" y="1676400"/>
            <a:ext cx="4924706" cy="12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Font typeface="Wingdings" pitchFamily="2" charset="2"/>
              <a:buNone/>
              <a:defRPr/>
            </a:pPr>
            <a:r>
              <a:rPr lang="en-US" sz="3200" b="1" dirty="0" smtClean="0">
                <a:solidFill>
                  <a:srgbClr val="C00000"/>
                </a:solidFill>
                <a:latin typeface="Calibri" panose="020F0502020204030204" pitchFamily="34" charset="0"/>
              </a:rPr>
              <a:t>Program the robot to follow the track shown below. </a:t>
            </a:r>
            <a:r>
              <a:rPr lang="en-US" sz="3200" b="1" dirty="0" smtClean="0">
                <a:latin typeface="Calibri" panose="020F0502020204030204" pitchFamily="34" charset="0"/>
                <a:sym typeface="Wingdings" panose="05000000000000000000" pitchFamily="2" charset="2"/>
              </a:rPr>
              <a:t></a:t>
            </a:r>
            <a:endParaRPr lang="en-US" sz="3200" b="1"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86788" cy="871538"/>
          </a:xfrm>
        </p:spPr>
        <p:txBody>
          <a:bodyPr/>
          <a:lstStyle/>
          <a:p>
            <a:pPr algn="ctr">
              <a:defRPr/>
            </a:pPr>
            <a:r>
              <a:rPr lang="en-US" dirty="0" smtClean="0"/>
              <a:t>Part 1: Move forward for 2 feet</a:t>
            </a:r>
            <a:endParaRPr lang="en-US" dirty="0"/>
          </a:p>
        </p:txBody>
      </p:sp>
      <p:sp>
        <p:nvSpPr>
          <p:cNvPr id="43011" name="Content Placeholder 2"/>
          <p:cNvSpPr>
            <a:spLocks noGrp="1"/>
          </p:cNvSpPr>
          <p:nvPr>
            <p:ph sz="quarter" idx="1"/>
          </p:nvPr>
        </p:nvSpPr>
        <p:spPr>
          <a:xfrm>
            <a:off x="381000" y="1752600"/>
            <a:ext cx="8077200" cy="4800600"/>
          </a:xfrm>
        </p:spPr>
        <p:txBody>
          <a:bodyPr/>
          <a:lstStyle/>
          <a:p>
            <a:r>
              <a:rPr lang="en-US" altLang="en-US" b="1" dirty="0" smtClean="0">
                <a:latin typeface="Calibri" panose="020F0502020204030204" pitchFamily="34" charset="0"/>
              </a:rPr>
              <a:t>First, we drag a </a:t>
            </a:r>
            <a:r>
              <a:rPr lang="en-US" altLang="en-US" b="1" dirty="0" smtClean="0">
                <a:solidFill>
                  <a:schemeClr val="accent1"/>
                </a:solidFill>
                <a:latin typeface="Calibri" panose="020F0502020204030204" pitchFamily="34" charset="0"/>
              </a:rPr>
              <a:t>move block </a:t>
            </a:r>
            <a:r>
              <a:rPr lang="en-US" altLang="en-US" b="1" dirty="0" smtClean="0">
                <a:latin typeface="Calibri" panose="020F0502020204030204" pitchFamily="34" charset="0"/>
              </a:rPr>
              <a:t>into the program. </a:t>
            </a:r>
          </a:p>
          <a:p>
            <a:r>
              <a:rPr lang="en-US" altLang="en-US" b="1" dirty="0" smtClean="0">
                <a:latin typeface="Calibri" panose="020F0502020204030204" pitchFamily="34" charset="0"/>
              </a:rPr>
              <a:t>Now we know we are moving straight forward. So this means, that we want to keep the </a:t>
            </a:r>
            <a:r>
              <a:rPr lang="en-US" altLang="en-US" b="1" dirty="0" smtClean="0">
                <a:solidFill>
                  <a:schemeClr val="accent1"/>
                </a:solidFill>
                <a:latin typeface="Calibri" panose="020F0502020204030204" pitchFamily="34" charset="0"/>
              </a:rPr>
              <a:t>upwards arrow </a:t>
            </a:r>
            <a:r>
              <a:rPr lang="en-US" altLang="en-US" b="1" dirty="0" smtClean="0">
                <a:latin typeface="Calibri" panose="020F0502020204030204" pitchFamily="34" charset="0"/>
              </a:rPr>
              <a:t>selected. </a:t>
            </a:r>
          </a:p>
          <a:p>
            <a:r>
              <a:rPr lang="en-US" altLang="en-US" b="1" dirty="0" smtClean="0">
                <a:latin typeface="Calibri" panose="020F0502020204030204" pitchFamily="34" charset="0"/>
              </a:rPr>
              <a:t>Next, we have to decide what to do about the </a:t>
            </a:r>
            <a:r>
              <a:rPr lang="en-US" altLang="en-US" b="1" dirty="0" smtClean="0">
                <a:solidFill>
                  <a:schemeClr val="accent1"/>
                </a:solidFill>
                <a:latin typeface="Calibri" panose="020F0502020204030204" pitchFamily="34" charset="0"/>
              </a:rPr>
              <a:t>steering</a:t>
            </a:r>
            <a:r>
              <a:rPr lang="en-US" altLang="en-US" b="1" dirty="0" smtClean="0">
                <a:latin typeface="Calibri" panose="020F0502020204030204" pitchFamily="34" charset="0"/>
              </a:rPr>
              <a:t>. Since the robot is moving straight forward, we do not want the robot to turn at all, so we do not need to change the steering.</a:t>
            </a:r>
          </a:p>
          <a:p>
            <a:r>
              <a:rPr lang="en-US" altLang="en-US" b="1" dirty="0" smtClean="0">
                <a:latin typeface="Calibri" panose="020F0502020204030204" pitchFamily="34" charset="0"/>
              </a:rPr>
              <a:t>Finally, we need to determine the </a:t>
            </a:r>
            <a:r>
              <a:rPr lang="en-US" altLang="en-US" b="1" dirty="0" smtClean="0">
                <a:solidFill>
                  <a:schemeClr val="accent1"/>
                </a:solidFill>
                <a:latin typeface="Calibri" panose="020F0502020204030204" pitchFamily="34" charset="0"/>
              </a:rPr>
              <a:t>duration</a:t>
            </a:r>
            <a:r>
              <a:rPr lang="en-US" altLang="en-US" b="1" dirty="0" smtClean="0">
                <a:latin typeface="Calibri" panose="020F0502020204030204" pitchFamily="34" charset="0"/>
              </a:rPr>
              <a:t>:</a:t>
            </a:r>
          </a:p>
          <a:p>
            <a:pPr marL="366713" lvl="1" indent="0">
              <a:buNone/>
            </a:pPr>
            <a:r>
              <a:rPr lang="en-US" altLang="en-US" b="1" dirty="0" smtClean="0">
                <a:latin typeface="Calibri" panose="020F0502020204030204" pitchFamily="34" charset="0"/>
              </a:rPr>
              <a:t>In Helpful Hints, we learned that 1 rotation is about 7 inches</a:t>
            </a:r>
          </a:p>
          <a:p>
            <a:pPr marL="366713" lvl="1" indent="0">
              <a:buNone/>
            </a:pPr>
            <a:r>
              <a:rPr lang="en-US" altLang="en-US" b="1" dirty="0" smtClean="0">
                <a:latin typeface="Calibri" panose="020F0502020204030204" pitchFamily="34" charset="0"/>
              </a:rPr>
              <a:t>1 </a:t>
            </a:r>
            <a:r>
              <a:rPr lang="en-US" altLang="en-US" b="1" dirty="0" err="1" smtClean="0">
                <a:latin typeface="Calibri" panose="020F0502020204030204" pitchFamily="34" charset="0"/>
              </a:rPr>
              <a:t>ft</a:t>
            </a:r>
            <a:r>
              <a:rPr lang="en-US" altLang="en-US" b="1" dirty="0" smtClean="0">
                <a:latin typeface="Calibri" panose="020F0502020204030204" pitchFamily="34" charset="0"/>
              </a:rPr>
              <a:t> = 12 inches, so 2 </a:t>
            </a:r>
            <a:r>
              <a:rPr lang="en-US" altLang="en-US" b="1" dirty="0" err="1" smtClean="0">
                <a:latin typeface="Calibri" panose="020F0502020204030204" pitchFamily="34" charset="0"/>
              </a:rPr>
              <a:t>ft</a:t>
            </a:r>
            <a:r>
              <a:rPr lang="en-US" altLang="en-US" b="1" dirty="0" smtClean="0">
                <a:latin typeface="Calibri" panose="020F0502020204030204" pitchFamily="34" charset="0"/>
              </a:rPr>
              <a:t> = 24 inches</a:t>
            </a:r>
          </a:p>
          <a:p>
            <a:pPr marL="366713" lvl="1" indent="0">
              <a:buNone/>
            </a:pPr>
            <a:r>
              <a:rPr lang="en-US" altLang="en-US" b="1" dirty="0" smtClean="0">
                <a:latin typeface="Calibri" panose="020F0502020204030204" pitchFamily="34" charset="0"/>
              </a:rPr>
              <a:t>24 inches divided by 7 inches ≈ 3.5</a:t>
            </a:r>
          </a:p>
          <a:p>
            <a:pPr marL="366713" lvl="1" indent="0">
              <a:buNone/>
            </a:pPr>
            <a:r>
              <a:rPr lang="en-US" altLang="en-US" b="1" dirty="0" smtClean="0">
                <a:latin typeface="Calibri" panose="020F0502020204030204" pitchFamily="34" charset="0"/>
              </a:rPr>
              <a:t>So to go 2 </a:t>
            </a:r>
            <a:r>
              <a:rPr lang="en-US" altLang="en-US" b="1" dirty="0" err="1" smtClean="0">
                <a:latin typeface="Calibri" panose="020F0502020204030204" pitchFamily="34" charset="0"/>
              </a:rPr>
              <a:t>ft</a:t>
            </a:r>
            <a:r>
              <a:rPr lang="en-US" altLang="en-US" b="1" dirty="0" smtClean="0">
                <a:latin typeface="Calibri" panose="020F0502020204030204" pitchFamily="34" charset="0"/>
              </a:rPr>
              <a:t>, we need to go about 3.5 rotations</a:t>
            </a:r>
          </a:p>
        </p:txBody>
      </p:sp>
      <p:sp>
        <p:nvSpPr>
          <p:cNvPr id="430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0404248-DDB9-471F-BDAF-81220674EC0B}" type="slidenum">
              <a:rPr lang="en-US" altLang="en-US" smtClean="0">
                <a:solidFill>
                  <a:srgbClr val="FFFFFF"/>
                </a:solidFill>
              </a:rPr>
              <a:pPr eaLnBrk="1" hangingPunct="1"/>
              <a:t>34</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15962"/>
          </a:xfrm>
        </p:spPr>
        <p:txBody>
          <a:bodyPr>
            <a:noAutofit/>
          </a:bodyPr>
          <a:lstStyle/>
          <a:p>
            <a:pPr algn="ctr">
              <a:defRPr/>
            </a:pPr>
            <a:r>
              <a:rPr lang="en-US" sz="3800" dirty="0" smtClean="0"/>
              <a:t>Part 1: Move Forward for 2 feet </a:t>
            </a:r>
            <a:r>
              <a:rPr lang="en-US" sz="2800" dirty="0" smtClean="0"/>
              <a:t>(continued)</a:t>
            </a:r>
            <a:endParaRPr lang="en-US" sz="2800" dirty="0"/>
          </a:p>
        </p:txBody>
      </p:sp>
      <p:sp>
        <p:nvSpPr>
          <p:cNvPr id="44035" name="Content Placeholder 2"/>
          <p:cNvSpPr>
            <a:spLocks noGrp="1"/>
          </p:cNvSpPr>
          <p:nvPr>
            <p:ph sz="quarter" idx="1"/>
          </p:nvPr>
        </p:nvSpPr>
        <p:spPr>
          <a:xfrm>
            <a:off x="457200" y="1600200"/>
            <a:ext cx="7467600" cy="457200"/>
          </a:xfrm>
        </p:spPr>
        <p:txBody>
          <a:bodyPr/>
          <a:lstStyle/>
          <a:p>
            <a:pPr marL="0" indent="0">
              <a:buNone/>
            </a:pPr>
            <a:r>
              <a:rPr lang="en-US" altLang="en-US" b="1" dirty="0" smtClean="0">
                <a:latin typeface="Calibri" panose="020F0502020204030204" pitchFamily="34" charset="0"/>
              </a:rPr>
              <a:t>So far, the program should look like this: </a:t>
            </a:r>
            <a:r>
              <a:rPr lang="en-US" altLang="en-US" b="1" dirty="0">
                <a:latin typeface="Calibri" panose="020F0502020204030204" pitchFamily="34" charset="0"/>
                <a:sym typeface="Wingdings" panose="05000000000000000000" pitchFamily="2" charset="2"/>
              </a:rPr>
              <a:t></a:t>
            </a:r>
            <a:endParaRPr lang="en-US" altLang="en-US" b="1" dirty="0">
              <a:latin typeface="Calibri" panose="020F0502020204030204" pitchFamily="34" charset="0"/>
            </a:endParaRPr>
          </a:p>
          <a:p>
            <a:pPr marL="0" indent="0">
              <a:buNone/>
            </a:pPr>
            <a:endParaRPr lang="en-US" altLang="en-US" b="1" dirty="0" smtClean="0">
              <a:latin typeface="Calibri" panose="020F0502020204030204" pitchFamily="34" charset="0"/>
            </a:endParaRPr>
          </a:p>
        </p:txBody>
      </p:sp>
      <p:sp>
        <p:nvSpPr>
          <p:cNvPr id="440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F5C8478-1EBE-4A9D-9A25-5CA220240344}" type="slidenum">
              <a:rPr lang="en-US" altLang="en-US" smtClean="0">
                <a:solidFill>
                  <a:srgbClr val="FFFFFF"/>
                </a:solidFill>
              </a:rPr>
              <a:pPr eaLnBrk="1" hangingPunct="1"/>
              <a:t>35</a:t>
            </a:fld>
            <a:endParaRPr lang="en-US" altLang="en-US" smtClean="0">
              <a:solidFill>
                <a:srgbClr val="FFFFFF"/>
              </a:solidFill>
            </a:endParaRPr>
          </a:p>
        </p:txBody>
      </p:sp>
      <p:pic>
        <p:nvPicPr>
          <p:cNvPr id="440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428" y="2226469"/>
            <a:ext cx="2113372"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8205788" cy="165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05155"/>
            <a:ext cx="6324599" cy="765175"/>
          </a:xfrm>
        </p:spPr>
        <p:txBody>
          <a:bodyPr/>
          <a:lstStyle/>
          <a:p>
            <a:pPr algn="ctr">
              <a:defRPr/>
            </a:pPr>
            <a:r>
              <a:rPr lang="en-US" dirty="0" smtClean="0"/>
              <a:t>Part 2: Turn Left</a:t>
            </a:r>
            <a:endParaRPr lang="en-US" dirty="0"/>
          </a:p>
        </p:txBody>
      </p:sp>
      <p:sp>
        <p:nvSpPr>
          <p:cNvPr id="45059" name="Content Placeholder 2"/>
          <p:cNvSpPr>
            <a:spLocks noGrp="1"/>
          </p:cNvSpPr>
          <p:nvPr>
            <p:ph sz="quarter" idx="1"/>
          </p:nvPr>
        </p:nvSpPr>
        <p:spPr>
          <a:xfrm>
            <a:off x="228600" y="2390152"/>
            <a:ext cx="7332662" cy="831595"/>
          </a:xfrm>
        </p:spPr>
        <p:txBody>
          <a:bodyPr/>
          <a:lstStyle/>
          <a:p>
            <a:r>
              <a:rPr lang="en-US" altLang="en-US" b="1" dirty="0" smtClean="0">
                <a:latin typeface="Calibri" panose="020F0502020204030204" pitchFamily="34" charset="0"/>
              </a:rPr>
              <a:t>We want the robot to </a:t>
            </a:r>
            <a:r>
              <a:rPr lang="en-US" altLang="en-US" b="1" dirty="0" smtClean="0">
                <a:solidFill>
                  <a:schemeClr val="accent1"/>
                </a:solidFill>
                <a:latin typeface="Calibri" panose="020F0502020204030204" pitchFamily="34" charset="0"/>
              </a:rPr>
              <a:t>turn left </a:t>
            </a:r>
            <a:r>
              <a:rPr lang="en-US" altLang="en-US" b="1" dirty="0" smtClean="0">
                <a:latin typeface="Calibri" panose="020F0502020204030204" pitchFamily="34" charset="0"/>
              </a:rPr>
              <a:t>next, so drag another move block down and set it next to the first one.</a:t>
            </a:r>
          </a:p>
        </p:txBody>
      </p:sp>
      <p:sp>
        <p:nvSpPr>
          <p:cNvPr id="450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494E4A84-6F7E-46C9-BA0F-2A871391AF09}" type="slidenum">
              <a:rPr lang="en-US" altLang="en-US" smtClean="0">
                <a:solidFill>
                  <a:srgbClr val="FFFFFF"/>
                </a:solidFill>
              </a:rPr>
              <a:pPr eaLnBrk="1" hangingPunct="1"/>
              <a:t>36</a:t>
            </a:fld>
            <a:endParaRPr lang="en-US" altLang="en-US" smtClean="0">
              <a:solidFill>
                <a:srgbClr val="FFFFFF"/>
              </a:solidFill>
            </a:endParaRPr>
          </a:p>
        </p:txBody>
      </p:sp>
      <p:grpSp>
        <p:nvGrpSpPr>
          <p:cNvPr id="45062" name="Group 5"/>
          <p:cNvGrpSpPr>
            <a:grpSpLocks/>
          </p:cNvGrpSpPr>
          <p:nvPr/>
        </p:nvGrpSpPr>
        <p:grpSpPr bwMode="auto">
          <a:xfrm>
            <a:off x="6283489" y="955463"/>
            <a:ext cx="2207316" cy="2160522"/>
            <a:chOff x="5815604" y="2828937"/>
            <a:chExt cx="2207596" cy="2160134"/>
          </a:xfrm>
        </p:grpSpPr>
        <p:cxnSp>
          <p:nvCxnSpPr>
            <p:cNvPr id="7" name="Straight Arrow Connector 6"/>
            <p:cNvCxnSpPr/>
            <p:nvPr/>
          </p:nvCxnSpPr>
          <p:spPr>
            <a:xfrm flipV="1">
              <a:off x="7466816" y="3200345"/>
              <a:ext cx="0" cy="14475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401469" y="3200345"/>
              <a:ext cx="1065347"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5065" name="TextBox 8"/>
            <p:cNvSpPr txBox="1">
              <a:spLocks noChangeArrowheads="1"/>
            </p:cNvSpPr>
            <p:nvPr/>
          </p:nvSpPr>
          <p:spPr bwMode="auto">
            <a:xfrm>
              <a:off x="6934200" y="2828937"/>
              <a:ext cx="530982"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1 </a:t>
              </a:r>
              <a:r>
                <a:rPr lang="en-US" altLang="en-US" b="1" dirty="0" err="1"/>
                <a:t>ft</a:t>
              </a:r>
              <a:endParaRPr lang="en-US" altLang="en-US" b="1" dirty="0"/>
            </a:p>
          </p:txBody>
        </p:sp>
        <p:sp>
          <p:nvSpPr>
            <p:cNvPr id="45066" name="TextBox 9"/>
            <p:cNvSpPr txBox="1">
              <a:spLocks noChangeArrowheads="1"/>
            </p:cNvSpPr>
            <p:nvPr/>
          </p:nvSpPr>
          <p:spPr bwMode="auto">
            <a:xfrm>
              <a:off x="7492218" y="3831025"/>
              <a:ext cx="530982"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2 </a:t>
              </a:r>
              <a:r>
                <a:rPr lang="en-US" altLang="en-US" b="1" dirty="0" err="1"/>
                <a:t>ft</a:t>
              </a:r>
              <a:endParaRPr lang="en-US" altLang="en-US" b="1" dirty="0"/>
            </a:p>
          </p:txBody>
        </p:sp>
        <p:sp>
          <p:nvSpPr>
            <p:cNvPr id="45067" name="TextBox 10"/>
            <p:cNvSpPr txBox="1">
              <a:spLocks noChangeArrowheads="1"/>
            </p:cNvSpPr>
            <p:nvPr/>
          </p:nvSpPr>
          <p:spPr bwMode="auto">
            <a:xfrm>
              <a:off x="7111168" y="4619805"/>
              <a:ext cx="684890"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s</a:t>
              </a:r>
              <a:r>
                <a:rPr lang="en-US" altLang="en-US" b="1" dirty="0" smtClean="0"/>
                <a:t>tart</a:t>
              </a:r>
              <a:endParaRPr lang="en-US" altLang="en-US" b="1" dirty="0"/>
            </a:p>
          </p:txBody>
        </p:sp>
        <p:sp>
          <p:nvSpPr>
            <p:cNvPr id="45068" name="TextBox 11"/>
            <p:cNvSpPr txBox="1">
              <a:spLocks noChangeArrowheads="1"/>
            </p:cNvSpPr>
            <p:nvPr/>
          </p:nvSpPr>
          <p:spPr bwMode="auto">
            <a:xfrm>
              <a:off x="5815604" y="3048000"/>
              <a:ext cx="595111"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e</a:t>
              </a:r>
              <a:r>
                <a:rPr lang="en-US" altLang="en-US" b="1" dirty="0" smtClean="0"/>
                <a:t>nd</a:t>
              </a:r>
              <a:endParaRPr lang="en-US" altLang="en-US" b="1" dirty="0"/>
            </a:p>
          </p:txBody>
        </p:sp>
      </p:grpSp>
      <p:sp>
        <p:nvSpPr>
          <p:cNvPr id="12" name="Content Placeholder 2"/>
          <p:cNvSpPr txBox="1">
            <a:spLocks/>
          </p:cNvSpPr>
          <p:nvPr/>
        </p:nvSpPr>
        <p:spPr bwMode="auto">
          <a:xfrm>
            <a:off x="214062" y="3223891"/>
            <a:ext cx="7915525" cy="303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b="1" dirty="0" smtClean="0">
                <a:latin typeface="Calibri" panose="020F0502020204030204" pitchFamily="34" charset="0"/>
              </a:rPr>
              <a:t>Since the turn forms a rectangular corner, it is a </a:t>
            </a:r>
            <a:r>
              <a:rPr lang="en-US" altLang="en-US" b="1" dirty="0" smtClean="0">
                <a:solidFill>
                  <a:schemeClr val="accent1"/>
                </a:solidFill>
                <a:latin typeface="Calibri" panose="020F0502020204030204" pitchFamily="34" charset="0"/>
              </a:rPr>
              <a:t>90° turn</a:t>
            </a:r>
            <a:r>
              <a:rPr lang="en-US" altLang="en-US" b="1" dirty="0" smtClean="0">
                <a:latin typeface="Calibri" panose="020F0502020204030204" pitchFamily="34" charset="0"/>
              </a:rPr>
              <a:t>. </a:t>
            </a:r>
          </a:p>
          <a:p>
            <a:pPr defTabSz="914400"/>
            <a:r>
              <a:rPr lang="en-US" altLang="en-US" b="1" dirty="0" smtClean="0">
                <a:latin typeface="Calibri" panose="020F0502020204030204" pitchFamily="34" charset="0"/>
              </a:rPr>
              <a:t>Recall from “helpful hints” that we said moving the steering pointer all the way to one direction for a duration of .5 rotations gets us close to a 90° turn.</a:t>
            </a:r>
          </a:p>
          <a:p>
            <a:pPr defTabSz="914400"/>
            <a:r>
              <a:rPr lang="en-US" altLang="en-US" b="1" dirty="0" smtClean="0">
                <a:latin typeface="Calibri" panose="020F0502020204030204" pitchFamily="34" charset="0"/>
              </a:rPr>
              <a:t>So keeping the direction forward (the robot is moving forward as it turns), pull the steering pointer all the way to the left, and set duration to 0.5 rotations.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274638"/>
            <a:ext cx="8662988" cy="792162"/>
          </a:xfrm>
        </p:spPr>
        <p:txBody>
          <a:bodyPr/>
          <a:lstStyle/>
          <a:p>
            <a:pPr algn="ctr">
              <a:defRPr/>
            </a:pPr>
            <a:r>
              <a:rPr lang="en-US" dirty="0" smtClean="0"/>
              <a:t>Part 2: Turn Left </a:t>
            </a:r>
            <a:r>
              <a:rPr lang="en-US" sz="3600" dirty="0" smtClean="0"/>
              <a:t>(continued)</a:t>
            </a:r>
            <a:endParaRPr lang="en-US" sz="3600" dirty="0"/>
          </a:p>
        </p:txBody>
      </p:sp>
      <p:sp>
        <p:nvSpPr>
          <p:cNvPr id="46082" name="Content Placeholder 2"/>
          <p:cNvSpPr>
            <a:spLocks noGrp="1"/>
          </p:cNvSpPr>
          <p:nvPr>
            <p:ph sz="quarter" idx="1"/>
          </p:nvPr>
        </p:nvSpPr>
        <p:spPr>
          <a:xfrm>
            <a:off x="457200" y="1285082"/>
            <a:ext cx="8153400" cy="1535905"/>
          </a:xfrm>
        </p:spPr>
        <p:txBody>
          <a:bodyPr/>
          <a:lstStyle/>
          <a:p>
            <a:pPr marL="0" indent="0">
              <a:buNone/>
            </a:pPr>
            <a:r>
              <a:rPr lang="en-US" altLang="en-US" sz="2800" b="1" dirty="0" smtClean="0">
                <a:latin typeface="Calibri" panose="020F0502020204030204" pitchFamily="34" charset="0"/>
              </a:rPr>
              <a:t>So far, the program should look like this. </a:t>
            </a:r>
            <a:br>
              <a:rPr lang="en-US" altLang="en-US" sz="2800" b="1" dirty="0" smtClean="0">
                <a:latin typeface="Calibri" panose="020F0502020204030204" pitchFamily="34" charset="0"/>
              </a:rPr>
            </a:br>
            <a:r>
              <a:rPr lang="en-US" altLang="en-US" sz="2800" b="1" dirty="0" smtClean="0">
                <a:latin typeface="Calibri" panose="020F0502020204030204" pitchFamily="34" charset="0"/>
              </a:rPr>
              <a:t>The second move block is highlighted, and the details are shown below.</a:t>
            </a:r>
            <a:r>
              <a:rPr lang="en-US" altLang="en-US" sz="2800" b="1" dirty="0">
                <a:latin typeface="Calibri" panose="020F0502020204030204" pitchFamily="34" charset="0"/>
                <a:sym typeface="Wingdings" panose="05000000000000000000" pitchFamily="2" charset="2"/>
              </a:rPr>
              <a:t> </a:t>
            </a:r>
            <a:endParaRPr lang="en-US" altLang="en-US" sz="2800" b="1" dirty="0">
              <a:latin typeface="Calibri" panose="020F0502020204030204" pitchFamily="34" charset="0"/>
            </a:endParaRPr>
          </a:p>
          <a:p>
            <a:endParaRPr lang="en-US" altLang="en-US" sz="3200" b="1" dirty="0" smtClean="0">
              <a:latin typeface="Calibri" panose="020F0502020204030204" pitchFamily="34" charset="0"/>
            </a:endParaRPr>
          </a:p>
        </p:txBody>
      </p:sp>
      <p:sp>
        <p:nvSpPr>
          <p:cNvPr id="460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BDAF60CB-95B2-4867-8CD7-FA0CD748A638}" type="slidenum">
              <a:rPr lang="en-US" altLang="en-US" smtClean="0">
                <a:solidFill>
                  <a:srgbClr val="FFFFFF"/>
                </a:solidFill>
              </a:rPr>
              <a:pPr eaLnBrk="1" hangingPunct="1"/>
              <a:t>37</a:t>
            </a:fld>
            <a:endParaRPr lang="en-US" altLang="en-US" dirty="0" smtClean="0">
              <a:solidFill>
                <a:srgbClr val="FFFFFF"/>
              </a:solidFill>
            </a:endParaRPr>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29718"/>
            <a:ext cx="3249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04" y="4114800"/>
            <a:ext cx="74501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86788" cy="792162"/>
          </a:xfrm>
        </p:spPr>
        <p:txBody>
          <a:bodyPr>
            <a:normAutofit/>
          </a:bodyPr>
          <a:lstStyle/>
          <a:p>
            <a:pPr algn="ctr">
              <a:defRPr/>
            </a:pPr>
            <a:r>
              <a:rPr lang="en-US" dirty="0" smtClean="0"/>
              <a:t>Part 3: Move Forward for 1 Foot</a:t>
            </a:r>
            <a:endParaRPr lang="en-US" dirty="0"/>
          </a:p>
        </p:txBody>
      </p:sp>
      <p:sp>
        <p:nvSpPr>
          <p:cNvPr id="47107" name="Content Placeholder 2"/>
          <p:cNvSpPr>
            <a:spLocks noGrp="1"/>
          </p:cNvSpPr>
          <p:nvPr>
            <p:ph sz="quarter" idx="1"/>
          </p:nvPr>
        </p:nvSpPr>
        <p:spPr>
          <a:xfrm>
            <a:off x="381000" y="1447800"/>
            <a:ext cx="8077200" cy="4806950"/>
          </a:xfrm>
        </p:spPr>
        <p:txBody>
          <a:bodyPr/>
          <a:lstStyle/>
          <a:p>
            <a:r>
              <a:rPr lang="en-US" altLang="en-US" sz="3000" b="1" dirty="0" smtClean="0">
                <a:latin typeface="Calibri" panose="020F0502020204030204" pitchFamily="34" charset="0"/>
              </a:rPr>
              <a:t>Just as in Part 1, the robot is moving straight forward, so we do not need to change </a:t>
            </a:r>
            <a:r>
              <a:rPr lang="en-US" altLang="en-US" sz="3000" b="1" dirty="0" smtClean="0">
                <a:solidFill>
                  <a:schemeClr val="accent1"/>
                </a:solidFill>
                <a:latin typeface="Calibri" panose="020F0502020204030204" pitchFamily="34" charset="0"/>
              </a:rPr>
              <a:t>direction</a:t>
            </a:r>
            <a:r>
              <a:rPr lang="en-US" altLang="en-US" sz="3000" b="1" dirty="0" smtClean="0">
                <a:latin typeface="Calibri" panose="020F0502020204030204" pitchFamily="34" charset="0"/>
              </a:rPr>
              <a:t> or </a:t>
            </a:r>
            <a:r>
              <a:rPr lang="en-US" altLang="en-US" sz="3000" b="1" dirty="0" smtClean="0">
                <a:solidFill>
                  <a:schemeClr val="accent1"/>
                </a:solidFill>
                <a:latin typeface="Calibri" panose="020F0502020204030204" pitchFamily="34" charset="0"/>
              </a:rPr>
              <a:t>steering</a:t>
            </a:r>
            <a:r>
              <a:rPr lang="en-US" altLang="en-US" sz="3000" b="1" dirty="0" smtClean="0">
                <a:latin typeface="Calibri" panose="020F0502020204030204" pitchFamily="34" charset="0"/>
              </a:rPr>
              <a:t>.</a:t>
            </a:r>
          </a:p>
          <a:p>
            <a:r>
              <a:rPr lang="en-US" altLang="en-US" sz="3000" b="1" dirty="0" smtClean="0">
                <a:latin typeface="Calibri" panose="020F0502020204030204" pitchFamily="34" charset="0"/>
              </a:rPr>
              <a:t>We do need to figure out the </a:t>
            </a:r>
            <a:r>
              <a:rPr lang="en-US" altLang="en-US" sz="3000" b="1" dirty="0" smtClean="0">
                <a:solidFill>
                  <a:schemeClr val="accent1"/>
                </a:solidFill>
                <a:latin typeface="Calibri" panose="020F0502020204030204" pitchFamily="34" charset="0"/>
              </a:rPr>
              <a:t>duration</a:t>
            </a:r>
            <a:r>
              <a:rPr lang="en-US" altLang="en-US" sz="3000" b="1" dirty="0" smtClean="0">
                <a:latin typeface="Calibri" panose="020F0502020204030204" pitchFamily="34" charset="0"/>
              </a:rPr>
              <a:t> again.</a:t>
            </a:r>
          </a:p>
          <a:p>
            <a:pPr marL="366713" lvl="1" indent="0">
              <a:buNone/>
            </a:pPr>
            <a:r>
              <a:rPr lang="en-US" altLang="en-US" sz="2600" b="1" dirty="0" smtClean="0">
                <a:latin typeface="Calibri" panose="020F0502020204030204" pitchFamily="34" charset="0"/>
              </a:rPr>
              <a:t>This time, the robot should move 1 foot, or 12 inches forward.</a:t>
            </a:r>
          </a:p>
          <a:p>
            <a:pPr marL="366713" lvl="1" indent="0">
              <a:buNone/>
            </a:pPr>
            <a:r>
              <a:rPr lang="en-US" altLang="en-US" sz="2600" b="1" dirty="0" smtClean="0">
                <a:latin typeface="Calibri" panose="020F0502020204030204" pitchFamily="34" charset="0"/>
              </a:rPr>
              <a:t>Remember 1 rotation is about 7 inches.</a:t>
            </a:r>
          </a:p>
          <a:p>
            <a:pPr marL="366713" lvl="1" indent="0">
              <a:buNone/>
            </a:pPr>
            <a:r>
              <a:rPr lang="en-US" altLang="en-US" sz="2600" b="1" dirty="0" smtClean="0">
                <a:latin typeface="Calibri" panose="020F0502020204030204" pitchFamily="34" charset="0"/>
              </a:rPr>
              <a:t>So 12 </a:t>
            </a:r>
            <a:r>
              <a:rPr lang="en-US" altLang="en-US" sz="2600" b="1" dirty="0" smtClean="0">
                <a:latin typeface="Calibri" panose="020F0502020204030204" pitchFamily="34" charset="0"/>
              </a:rPr>
              <a:t>inches </a:t>
            </a:r>
            <a:r>
              <a:rPr lang="en-US" altLang="en-US" sz="2600" b="1" dirty="0" smtClean="0">
                <a:latin typeface="Calibri" panose="020F0502020204030204" pitchFamily="34" charset="0"/>
              </a:rPr>
              <a:t>divided by 7 </a:t>
            </a:r>
            <a:r>
              <a:rPr lang="en-US" altLang="en-US" sz="2600" b="1" dirty="0" smtClean="0">
                <a:latin typeface="Calibri" panose="020F0502020204030204" pitchFamily="34" charset="0"/>
              </a:rPr>
              <a:t>inches </a:t>
            </a:r>
            <a:r>
              <a:rPr lang="en-US" altLang="en-US" sz="2600" b="1" dirty="0" smtClean="0">
                <a:latin typeface="Calibri" panose="020F0502020204030204" pitchFamily="34" charset="0"/>
              </a:rPr>
              <a:t>≈ 1.75 </a:t>
            </a:r>
          </a:p>
          <a:p>
            <a:pPr marL="366713" lvl="1" indent="0">
              <a:buNone/>
            </a:pPr>
            <a:r>
              <a:rPr lang="en-US" altLang="en-US" sz="2600" b="1" dirty="0" smtClean="0">
                <a:latin typeface="Calibri" panose="020F0502020204030204" pitchFamily="34" charset="0"/>
              </a:rPr>
              <a:t>So let’s set the duration to 1.75 rotations</a:t>
            </a:r>
          </a:p>
        </p:txBody>
      </p:sp>
      <p:sp>
        <p:nvSpPr>
          <p:cNvPr id="471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ED9429FC-D69D-4CFD-938D-BEBE7E9B4829}" type="slidenum">
              <a:rPr lang="en-US" altLang="en-US" smtClean="0">
                <a:solidFill>
                  <a:srgbClr val="FFFFFF"/>
                </a:solidFill>
              </a:rPr>
              <a:pPr eaLnBrk="1" hangingPunct="1"/>
              <a:t>38</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quarter" idx="1"/>
          </p:nvPr>
        </p:nvSpPr>
        <p:spPr>
          <a:xfrm>
            <a:off x="533400" y="1411941"/>
            <a:ext cx="4850606" cy="1851702"/>
          </a:xfrm>
        </p:spPr>
        <p:txBody>
          <a:bodyPr/>
          <a:lstStyle/>
          <a:p>
            <a:pPr marL="0" indent="0">
              <a:buNone/>
            </a:pPr>
            <a:r>
              <a:rPr lang="en-US" altLang="en-US" sz="2800" b="1" dirty="0" smtClean="0">
                <a:latin typeface="Calibri" panose="020F0502020204030204" pitchFamily="34" charset="0"/>
              </a:rPr>
              <a:t>The </a:t>
            </a:r>
            <a:r>
              <a:rPr lang="en-US" altLang="en-US" sz="2800" b="1" dirty="0" smtClean="0">
                <a:solidFill>
                  <a:schemeClr val="accent1"/>
                </a:solidFill>
                <a:latin typeface="Calibri" panose="020F0502020204030204" pitchFamily="34" charset="0"/>
              </a:rPr>
              <a:t>complete program </a:t>
            </a:r>
            <a:r>
              <a:rPr lang="en-US" altLang="en-US" sz="2800" b="1" dirty="0" smtClean="0">
                <a:latin typeface="Calibri" panose="020F0502020204030204" pitchFamily="34" charset="0"/>
              </a:rPr>
              <a:t>should look like this, with the details of the highlighted third block shown below. </a:t>
            </a:r>
            <a:r>
              <a:rPr lang="en-US" altLang="en-US" sz="2800" b="1" dirty="0">
                <a:latin typeface="Calibri" panose="020F0502020204030204" pitchFamily="34" charset="0"/>
                <a:sym typeface="Wingdings" panose="05000000000000000000" pitchFamily="2" charset="2"/>
              </a:rPr>
              <a:t></a:t>
            </a:r>
            <a:endParaRPr lang="en-US" altLang="en-US" sz="2800" b="1" dirty="0" smtClean="0">
              <a:latin typeface="Calibri" panose="020F0502020204030204" pitchFamily="34" charset="0"/>
            </a:endParaRPr>
          </a:p>
        </p:txBody>
      </p:sp>
      <p:sp>
        <p:nvSpPr>
          <p:cNvPr id="481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C0533D18-117C-4803-BD8F-F40A7111850A}" type="slidenum">
              <a:rPr lang="en-US" altLang="en-US" smtClean="0">
                <a:solidFill>
                  <a:srgbClr val="FFFFFF"/>
                </a:solidFill>
              </a:rPr>
              <a:pPr eaLnBrk="1" hangingPunct="1"/>
              <a:t>39</a:t>
            </a:fld>
            <a:endParaRPr lang="en-US" altLang="en-US" smtClean="0">
              <a:solidFill>
                <a:srgbClr val="FFFFFF"/>
              </a:solidFill>
            </a:endParaRPr>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476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76800"/>
            <a:ext cx="75104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52400" y="274638"/>
            <a:ext cx="8586788" cy="792162"/>
          </a:xfrm>
        </p:spPr>
        <p:txBody>
          <a:bodyPr>
            <a:normAutofit fontScale="90000"/>
          </a:bodyPr>
          <a:lstStyle/>
          <a:p>
            <a:pPr algn="ctr">
              <a:defRPr/>
            </a:pPr>
            <a:r>
              <a:rPr lang="en-US" sz="4000" dirty="0" smtClean="0"/>
              <a:t>Part 3: Move Forward for 1 Foot </a:t>
            </a:r>
            <a:r>
              <a:rPr lang="en-US" sz="3100" dirty="0" smtClean="0"/>
              <a:t>(continued)</a:t>
            </a:r>
            <a:endParaRPr lang="en-US" dirty="0"/>
          </a:p>
        </p:txBody>
      </p:sp>
      <p:pic>
        <p:nvPicPr>
          <p:cNvPr id="7" name="Picture 6" descr="C:\Users\Denise\Documents\Documents\4 umo What Is a Computer Program unit 545\MH900448599.JPG"/>
          <p:cNvPicPr/>
          <p:nvPr/>
        </p:nvPicPr>
        <p:blipFill rotWithShape="1">
          <a:blip r:embed="rId4">
            <a:extLst>
              <a:ext uri="{28A0092B-C50C-407E-A947-70E740481C1C}">
                <a14:useLocalDpi xmlns:a14="http://schemas.microsoft.com/office/drawing/2010/main" val="0"/>
              </a:ext>
            </a:extLst>
          </a:blip>
          <a:srcRect l="20923" t="8445" r="20000" b="5445"/>
          <a:stretch/>
        </p:blipFill>
        <p:spPr bwMode="auto">
          <a:xfrm>
            <a:off x="5376863" y="1120097"/>
            <a:ext cx="2590800" cy="3776557"/>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86788" cy="762000"/>
          </a:xfrm>
        </p:spPr>
        <p:txBody>
          <a:bodyPr>
            <a:noAutofit/>
          </a:bodyPr>
          <a:lstStyle/>
          <a:p>
            <a:pPr algn="ctr">
              <a:defRPr/>
            </a:pPr>
            <a:r>
              <a:rPr lang="en-US" dirty="0" smtClean="0"/>
              <a:t>What is a program?</a:t>
            </a:r>
            <a:endParaRPr lang="en-US" sz="3200" b="1" dirty="0">
              <a:cs typeface="Times New Roman" pitchFamily="18" charset="0"/>
            </a:endParaRPr>
          </a:p>
        </p:txBody>
      </p:sp>
      <p:sp>
        <p:nvSpPr>
          <p:cNvPr id="9219" name="Content Placeholder 2"/>
          <p:cNvSpPr>
            <a:spLocks noGrp="1"/>
          </p:cNvSpPr>
          <p:nvPr>
            <p:ph sz="quarter" idx="1"/>
          </p:nvPr>
        </p:nvSpPr>
        <p:spPr>
          <a:xfrm>
            <a:off x="381000" y="1143000"/>
            <a:ext cx="7950200" cy="5340350"/>
          </a:xfrm>
        </p:spPr>
        <p:txBody>
          <a:bodyPr/>
          <a:lstStyle/>
          <a:p>
            <a:pPr marL="0" indent="0">
              <a:spcBef>
                <a:spcPts val="0"/>
              </a:spcBef>
              <a:spcAft>
                <a:spcPts val="1200"/>
              </a:spcAft>
              <a:buFont typeface="Wingdings" pitchFamily="2" charset="2"/>
              <a:buNone/>
              <a:defRPr/>
            </a:pPr>
            <a:r>
              <a:rPr lang="en-US" sz="2000" b="1" dirty="0" smtClean="0">
                <a:latin typeface="Calibri" panose="020F0502020204030204" pitchFamily="34" charset="0"/>
                <a:cs typeface="Times New Roman" pitchFamily="18" charset="0"/>
              </a:rPr>
              <a:t>In today’s world, </a:t>
            </a:r>
            <a:r>
              <a:rPr lang="en-US" sz="2000" b="1" dirty="0" smtClean="0">
                <a:solidFill>
                  <a:srgbClr val="7030A0"/>
                </a:solidFill>
                <a:latin typeface="Calibri" panose="020F0502020204030204" pitchFamily="34" charset="0"/>
                <a:cs typeface="Times New Roman" pitchFamily="18" charset="0"/>
              </a:rPr>
              <a:t>computers are everywhere</a:t>
            </a:r>
            <a:r>
              <a:rPr lang="en-US" sz="2000" b="1" dirty="0" smtClean="0">
                <a:latin typeface="Calibri" panose="020F0502020204030204" pitchFamily="34" charset="0"/>
                <a:cs typeface="Times New Roman" pitchFamily="18" charset="0"/>
              </a:rPr>
              <a:t>! </a:t>
            </a:r>
          </a:p>
          <a:p>
            <a:pPr marL="0" indent="0">
              <a:spcBef>
                <a:spcPts val="0"/>
              </a:spcBef>
              <a:spcAft>
                <a:spcPts val="1200"/>
              </a:spcAft>
              <a:buFont typeface="Wingdings" pitchFamily="2" charset="2"/>
              <a:buNone/>
              <a:defRPr/>
            </a:pPr>
            <a:r>
              <a:rPr lang="en-US" sz="2000" b="1" dirty="0" smtClean="0">
                <a:latin typeface="Calibri" panose="020F0502020204030204" pitchFamily="34" charset="0"/>
                <a:cs typeface="Times New Roman" pitchFamily="18" charset="0"/>
              </a:rPr>
              <a:t>They are capable of running all sorts of programs to perform a huge variety of tasks. Just think about all the applications (apps) that are available for smart phones and tablets. They can do everything from playing chess to setting alarms to enhancing pictures. </a:t>
            </a:r>
          </a:p>
          <a:p>
            <a:pPr marL="0" indent="0">
              <a:spcBef>
                <a:spcPts val="0"/>
              </a:spcBef>
              <a:spcAft>
                <a:spcPts val="1200"/>
              </a:spcAft>
              <a:buFont typeface="Wingdings" pitchFamily="2" charset="2"/>
              <a:buNone/>
              <a:defRPr/>
            </a:pPr>
            <a:r>
              <a:rPr lang="en-US" sz="2000" b="1" dirty="0" smtClean="0">
                <a:latin typeface="Calibri" panose="020F0502020204030204" pitchFamily="34" charset="0"/>
                <a:cs typeface="Times New Roman" pitchFamily="18" charset="0"/>
              </a:rPr>
              <a:t>Each app is a program designed to perform a specific task. As computers become even more widespread, the ability for people—like you—to be able to program becomes more and more important. </a:t>
            </a:r>
            <a:r>
              <a:rPr lang="en-US" sz="2000" b="1" dirty="0" smtClean="0">
                <a:solidFill>
                  <a:srgbClr val="7030A0"/>
                </a:solidFill>
                <a:latin typeface="Calibri" panose="020F0502020204030204" pitchFamily="34" charset="0"/>
                <a:cs typeface="Times New Roman" pitchFamily="18" charset="0"/>
              </a:rPr>
              <a:t>Programming is how you tell a computer how to perform a task that you</a:t>
            </a:r>
            <a:r>
              <a:rPr lang="en-US" sz="2000" b="1" i="1" dirty="0" smtClean="0">
                <a:solidFill>
                  <a:srgbClr val="7030A0"/>
                </a:solidFill>
                <a:latin typeface="Calibri" panose="020F0502020204030204" pitchFamily="34" charset="0"/>
                <a:cs typeface="Times New Roman" pitchFamily="18" charset="0"/>
              </a:rPr>
              <a:t> </a:t>
            </a:r>
            <a:r>
              <a:rPr lang="en-US" sz="2000" b="1" dirty="0" smtClean="0">
                <a:solidFill>
                  <a:srgbClr val="7030A0"/>
                </a:solidFill>
                <a:latin typeface="Calibri" panose="020F0502020204030204" pitchFamily="34" charset="0"/>
                <a:cs typeface="Times New Roman" pitchFamily="18" charset="0"/>
              </a:rPr>
              <a:t>want it to do.  </a:t>
            </a:r>
          </a:p>
          <a:p>
            <a:pPr marL="0" indent="0">
              <a:spcAft>
                <a:spcPts val="0"/>
              </a:spcAft>
              <a:buNone/>
              <a:defRPr/>
            </a:pPr>
            <a:r>
              <a:rPr lang="en-US" sz="2800" b="1" dirty="0">
                <a:solidFill>
                  <a:srgbClr val="FF0000"/>
                </a:solidFill>
                <a:latin typeface="Calibri" panose="020F0502020204030204" pitchFamily="34" charset="0"/>
                <a:cs typeface="Times New Roman" pitchFamily="18" charset="0"/>
              </a:rPr>
              <a:t>Objective </a:t>
            </a:r>
          </a:p>
          <a:p>
            <a:pPr marL="0" indent="0">
              <a:spcBef>
                <a:spcPts val="0"/>
              </a:spcBef>
              <a:spcAft>
                <a:spcPts val="0"/>
              </a:spcAft>
              <a:buFont typeface="Wingdings" pitchFamily="2" charset="2"/>
              <a:buNone/>
              <a:defRPr/>
            </a:pPr>
            <a:r>
              <a:rPr lang="en-US" b="1" dirty="0" smtClean="0">
                <a:latin typeface="Calibri" panose="020F0502020204030204" pitchFamily="34" charset="0"/>
                <a:cs typeface="Times New Roman" pitchFamily="18" charset="0"/>
              </a:rPr>
              <a:t>In today’s lesson, we:</a:t>
            </a:r>
          </a:p>
          <a:p>
            <a:pPr>
              <a:spcBef>
                <a:spcPts val="0"/>
              </a:spcBef>
              <a:spcAft>
                <a:spcPts val="0"/>
              </a:spcAft>
              <a:defRPr/>
            </a:pPr>
            <a:r>
              <a:rPr lang="en-US" sz="2000" b="1" dirty="0" smtClean="0">
                <a:latin typeface="Calibri" panose="020F0502020204030204" pitchFamily="34" charset="0"/>
                <a:cs typeface="Times New Roman" pitchFamily="18" charset="0"/>
              </a:rPr>
              <a:t>Investigate </a:t>
            </a:r>
            <a:r>
              <a:rPr lang="en-US" sz="2000" b="1" dirty="0" smtClean="0">
                <a:solidFill>
                  <a:srgbClr val="7030A0"/>
                </a:solidFill>
                <a:latin typeface="Calibri" panose="020F0502020204030204" pitchFamily="34" charset="0"/>
                <a:cs typeface="Times New Roman" pitchFamily="18" charset="0"/>
              </a:rPr>
              <a:t>programs</a:t>
            </a:r>
            <a:r>
              <a:rPr lang="en-US" sz="2000" b="1" dirty="0" smtClean="0">
                <a:latin typeface="Calibri" panose="020F0502020204030204" pitchFamily="34" charset="0"/>
                <a:cs typeface="Times New Roman" pitchFamily="18" charset="0"/>
              </a:rPr>
              <a:t> and </a:t>
            </a:r>
            <a:r>
              <a:rPr lang="en-US" sz="2000" b="1" dirty="0" smtClean="0">
                <a:solidFill>
                  <a:srgbClr val="7030A0"/>
                </a:solidFill>
                <a:latin typeface="Calibri" panose="020F0502020204030204" pitchFamily="34" charset="0"/>
                <a:cs typeface="Times New Roman" pitchFamily="18" charset="0"/>
              </a:rPr>
              <a:t>algorithms</a:t>
            </a:r>
            <a:r>
              <a:rPr lang="en-US" sz="2000" b="1" dirty="0" smtClean="0">
                <a:latin typeface="Calibri" panose="020F0502020204030204" pitchFamily="34" charset="0"/>
                <a:cs typeface="Times New Roman" pitchFamily="18" charset="0"/>
              </a:rPr>
              <a:t> — </a:t>
            </a:r>
            <a:r>
              <a:rPr lang="en-US" sz="2000" b="1" i="1" dirty="0" smtClean="0">
                <a:latin typeface="Calibri" panose="020F0502020204030204" pitchFamily="34" charset="0"/>
                <a:cs typeface="Times New Roman" pitchFamily="18" charset="0"/>
              </a:rPr>
              <a:t>What are they? </a:t>
            </a:r>
          </a:p>
          <a:p>
            <a:pPr>
              <a:spcBef>
                <a:spcPts val="0"/>
              </a:spcBef>
              <a:spcAft>
                <a:spcPts val="0"/>
              </a:spcAft>
              <a:defRPr/>
            </a:pPr>
            <a:r>
              <a:rPr lang="en-US" sz="2000" b="1" dirty="0" smtClean="0">
                <a:latin typeface="Calibri" panose="020F0502020204030204" pitchFamily="34" charset="0"/>
                <a:cs typeface="Times New Roman" pitchFamily="18" charset="0"/>
              </a:rPr>
              <a:t>Become familiar with </a:t>
            </a:r>
            <a:r>
              <a:rPr lang="en-US" sz="2000" b="1" dirty="0" smtClean="0">
                <a:solidFill>
                  <a:srgbClr val="7030A0"/>
                </a:solidFill>
                <a:latin typeface="Calibri" panose="020F0502020204030204" pitchFamily="34" charset="0"/>
                <a:cs typeface="Times New Roman" pitchFamily="18" charset="0"/>
              </a:rPr>
              <a:t>simple commands </a:t>
            </a:r>
            <a:r>
              <a:rPr lang="en-US" sz="2000" b="1" dirty="0" smtClean="0">
                <a:latin typeface="Calibri" panose="020F0502020204030204" pitchFamily="34" charset="0"/>
                <a:cs typeface="Times New Roman" pitchFamily="18" charset="0"/>
              </a:rPr>
              <a:t>that are used in programs</a:t>
            </a:r>
          </a:p>
          <a:p>
            <a:pPr>
              <a:spcBef>
                <a:spcPts val="0"/>
              </a:spcBef>
              <a:spcAft>
                <a:spcPts val="0"/>
              </a:spcAft>
              <a:defRPr/>
            </a:pPr>
            <a:r>
              <a:rPr lang="en-US" sz="2000" b="1" dirty="0">
                <a:latin typeface="Calibri" panose="020F0502020204030204" pitchFamily="34" charset="0"/>
                <a:cs typeface="Times New Roman" pitchFamily="18" charset="0"/>
              </a:rPr>
              <a:t>L</a:t>
            </a:r>
            <a:r>
              <a:rPr lang="en-US" sz="2000" b="1" dirty="0" smtClean="0">
                <a:latin typeface="Calibri" panose="020F0502020204030204" pitchFamily="34" charset="0"/>
                <a:cs typeface="Times New Roman" pitchFamily="18" charset="0"/>
              </a:rPr>
              <a:t>earn how to use LEGO MINDSTORMS NXT </a:t>
            </a:r>
            <a:r>
              <a:rPr lang="en-US" sz="2000" b="1" dirty="0" smtClean="0">
                <a:solidFill>
                  <a:srgbClr val="7030A0"/>
                </a:solidFill>
                <a:latin typeface="Calibri" panose="020F0502020204030204" pitchFamily="34" charset="0"/>
                <a:cs typeface="Times New Roman" pitchFamily="18" charset="0"/>
              </a:rPr>
              <a:t>software</a:t>
            </a:r>
            <a:r>
              <a:rPr lang="en-US" sz="2000" b="1" dirty="0" smtClean="0">
                <a:latin typeface="Calibri" panose="020F0502020204030204" pitchFamily="34" charset="0"/>
                <a:cs typeface="Times New Roman" pitchFamily="18" charset="0"/>
              </a:rPr>
              <a:t> to write programs that the LEGO robot can </a:t>
            </a:r>
            <a:r>
              <a:rPr lang="en-US" sz="2000" b="1" dirty="0" smtClean="0">
                <a:solidFill>
                  <a:srgbClr val="7030A0"/>
                </a:solidFill>
                <a:latin typeface="Calibri" panose="020F0502020204030204" pitchFamily="34" charset="0"/>
                <a:cs typeface="Times New Roman" pitchFamily="18" charset="0"/>
              </a:rPr>
              <a:t>execute</a:t>
            </a:r>
            <a:endParaRPr lang="en-US" sz="2000" b="1" dirty="0" smtClean="0">
              <a:latin typeface="Calibri" panose="020F0502020204030204" pitchFamily="34" charset="0"/>
              <a:cs typeface="Times New Roman" pitchFamily="18" charset="0"/>
            </a:endParaRPr>
          </a:p>
        </p:txBody>
      </p:sp>
      <p:sp>
        <p:nvSpPr>
          <p:cNvPr id="1229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259D1551-6921-4990-85C1-2C61D96BDCF2}" type="slidenum">
              <a:rPr lang="en-US" altLang="en-US" smtClean="0">
                <a:solidFill>
                  <a:srgbClr val="FFFFFF"/>
                </a:solidFill>
              </a:rPr>
              <a:pPr eaLnBrk="1" hangingPunct="1"/>
              <a:t>4</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662988" cy="609600"/>
          </a:xfrm>
        </p:spPr>
        <p:txBody>
          <a:bodyPr>
            <a:noAutofit/>
          </a:bodyPr>
          <a:lstStyle/>
          <a:p>
            <a:pPr algn="ctr">
              <a:defRPr/>
            </a:pPr>
            <a:r>
              <a:rPr lang="en-US" sz="3600" dirty="0" smtClean="0"/>
              <a:t>Downloading the Program onto the NXT</a:t>
            </a:r>
            <a:endParaRPr lang="en-US" sz="3600" dirty="0"/>
          </a:p>
        </p:txBody>
      </p:sp>
      <p:sp>
        <p:nvSpPr>
          <p:cNvPr id="3" name="Content Placeholder 2"/>
          <p:cNvSpPr>
            <a:spLocks noGrp="1"/>
          </p:cNvSpPr>
          <p:nvPr>
            <p:ph sz="quarter" idx="1"/>
          </p:nvPr>
        </p:nvSpPr>
        <p:spPr>
          <a:xfrm>
            <a:off x="457200" y="1066800"/>
            <a:ext cx="8153400" cy="5187950"/>
          </a:xfrm>
        </p:spPr>
        <p:txBody>
          <a:bodyPr>
            <a:noAutofit/>
          </a:bodyPr>
          <a:lstStyle/>
          <a:p>
            <a:pPr marL="0" indent="0">
              <a:spcAft>
                <a:spcPts val="600"/>
              </a:spcAft>
              <a:buNone/>
              <a:defRPr/>
            </a:pPr>
            <a:r>
              <a:rPr lang="en-US" sz="2700" b="1" dirty="0" smtClean="0">
                <a:latin typeface="Calibri" panose="020F0502020204030204" pitchFamily="34" charset="0"/>
              </a:rPr>
              <a:t>Now it’s time to download the program onto your NXT:</a:t>
            </a:r>
          </a:p>
          <a:p>
            <a:pPr marL="0" indent="0">
              <a:buNone/>
              <a:defRPr/>
            </a:pPr>
            <a:r>
              <a:rPr lang="en-US" sz="2800" b="1" dirty="0" smtClean="0">
                <a:solidFill>
                  <a:srgbClr val="7030A0"/>
                </a:solidFill>
                <a:latin typeface="Calibri" panose="020F0502020204030204" pitchFamily="34" charset="0"/>
              </a:rPr>
              <a:t>Do This:</a:t>
            </a:r>
          </a:p>
          <a:p>
            <a:pPr>
              <a:defRPr/>
            </a:pPr>
            <a:r>
              <a:rPr lang="en-US" b="1" dirty="0" smtClean="0">
                <a:solidFill>
                  <a:schemeClr val="accent1"/>
                </a:solidFill>
                <a:latin typeface="Calibri" panose="020F0502020204030204" pitchFamily="34" charset="0"/>
              </a:rPr>
              <a:t>Plug</a:t>
            </a:r>
            <a:r>
              <a:rPr lang="en-US" b="1" dirty="0" smtClean="0">
                <a:latin typeface="Calibri" panose="020F0502020204030204" pitchFamily="34" charset="0"/>
              </a:rPr>
              <a:t> one end of the USB connecting cable into the computer, the other into the NXT</a:t>
            </a:r>
          </a:p>
          <a:p>
            <a:pPr>
              <a:defRPr/>
            </a:pPr>
            <a:r>
              <a:rPr lang="en-US" b="1" dirty="0" smtClean="0">
                <a:latin typeface="Calibri" panose="020F0502020204030204" pitchFamily="34" charset="0"/>
              </a:rPr>
              <a:t>Make sure both ends are fully inserted</a:t>
            </a:r>
          </a:p>
          <a:p>
            <a:pPr>
              <a:defRPr/>
            </a:pPr>
            <a:r>
              <a:rPr lang="en-US" b="1" dirty="0" smtClean="0">
                <a:latin typeface="Calibri" panose="020F0502020204030204" pitchFamily="34" charset="0"/>
              </a:rPr>
              <a:t>Turn on the NXT by pressing the </a:t>
            </a:r>
            <a:r>
              <a:rPr lang="en-US" b="1" dirty="0" smtClean="0">
                <a:solidFill>
                  <a:schemeClr val="accent1"/>
                </a:solidFill>
                <a:latin typeface="Calibri" panose="020F0502020204030204" pitchFamily="34" charset="0"/>
              </a:rPr>
              <a:t>orange button</a:t>
            </a:r>
          </a:p>
          <a:p>
            <a:pPr>
              <a:defRPr/>
            </a:pPr>
            <a:r>
              <a:rPr lang="en-US" b="1" dirty="0" smtClean="0">
                <a:latin typeface="Calibri" panose="020F0502020204030204" pitchFamily="34" charset="0"/>
              </a:rPr>
              <a:t>Look for this set of buttons in the</a:t>
            </a:r>
            <a:br>
              <a:rPr lang="en-US" b="1" dirty="0" smtClean="0">
                <a:latin typeface="Calibri" panose="020F0502020204030204" pitchFamily="34" charset="0"/>
              </a:rPr>
            </a:br>
            <a:r>
              <a:rPr lang="en-US" b="1" dirty="0" smtClean="0">
                <a:latin typeface="Calibri" panose="020F0502020204030204" pitchFamily="34" charset="0"/>
              </a:rPr>
              <a:t>bottom right corner of your computer screen </a:t>
            </a:r>
            <a:r>
              <a:rPr lang="en-US" b="1" dirty="0" smtClean="0">
                <a:latin typeface="Calibri" panose="020F0502020204030204" pitchFamily="34" charset="0"/>
                <a:sym typeface="Wingdings" panose="05000000000000000000" pitchFamily="2" charset="2"/>
              </a:rPr>
              <a:t></a:t>
            </a:r>
            <a:endParaRPr lang="en-US" b="1" dirty="0" smtClean="0">
              <a:latin typeface="Calibri" panose="020F0502020204030204" pitchFamily="34" charset="0"/>
            </a:endParaRPr>
          </a:p>
          <a:p>
            <a:pPr>
              <a:defRPr/>
            </a:pPr>
            <a:r>
              <a:rPr lang="en-US" b="1" dirty="0" smtClean="0">
                <a:latin typeface="Calibri" panose="020F0502020204030204" pitchFamily="34" charset="0"/>
              </a:rPr>
              <a:t>To download the program, </a:t>
            </a:r>
            <a:br>
              <a:rPr lang="en-US" b="1" dirty="0" smtClean="0">
                <a:latin typeface="Calibri" panose="020F0502020204030204" pitchFamily="34" charset="0"/>
              </a:rPr>
            </a:br>
            <a:r>
              <a:rPr lang="en-US" b="1" dirty="0" smtClean="0">
                <a:latin typeface="Calibri" panose="020F0502020204030204" pitchFamily="34" charset="0"/>
              </a:rPr>
              <a:t>click on the </a:t>
            </a:r>
            <a:r>
              <a:rPr lang="en-US" b="1" dirty="0" smtClean="0">
                <a:solidFill>
                  <a:schemeClr val="accent1"/>
                </a:solidFill>
                <a:latin typeface="Calibri" panose="020F0502020204030204" pitchFamily="34" charset="0"/>
              </a:rPr>
              <a:t>down arrow </a:t>
            </a:r>
          </a:p>
          <a:p>
            <a:pPr>
              <a:defRPr/>
            </a:pPr>
            <a:r>
              <a:rPr lang="en-US" b="1" dirty="0" smtClean="0">
                <a:latin typeface="Calibri" panose="020F0502020204030204" pitchFamily="34" charset="0"/>
              </a:rPr>
              <a:t>Then press the </a:t>
            </a:r>
            <a:r>
              <a:rPr lang="en-US" b="1" dirty="0" smtClean="0">
                <a:solidFill>
                  <a:schemeClr val="accent1"/>
                </a:solidFill>
                <a:latin typeface="Calibri" panose="020F0502020204030204" pitchFamily="34" charset="0"/>
              </a:rPr>
              <a:t>orange button</a:t>
            </a:r>
            <a:br>
              <a:rPr lang="en-US" b="1" dirty="0" smtClean="0">
                <a:solidFill>
                  <a:schemeClr val="accent1"/>
                </a:solidFill>
                <a:latin typeface="Calibri" panose="020F0502020204030204" pitchFamily="34" charset="0"/>
              </a:rPr>
            </a:br>
            <a:r>
              <a:rPr lang="en-US" b="1" dirty="0" smtClean="0">
                <a:latin typeface="Calibri" panose="020F0502020204030204" pitchFamily="34" charset="0"/>
              </a:rPr>
              <a:t>until the program starts running</a:t>
            </a:r>
            <a:endParaRPr lang="en-US" b="1" dirty="0">
              <a:latin typeface="Calibri" panose="020F0502020204030204" pitchFamily="34" charset="0"/>
            </a:endParaRPr>
          </a:p>
        </p:txBody>
      </p:sp>
      <p:sp>
        <p:nvSpPr>
          <p:cNvPr id="491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D9CBD9CD-5B4D-4A88-A0C8-DDB07BD068BA}" type="slidenum">
              <a:rPr lang="en-US" altLang="en-US" smtClean="0">
                <a:solidFill>
                  <a:srgbClr val="FFFFFF"/>
                </a:solidFill>
              </a:rPr>
              <a:pPr eaLnBrk="1" hangingPunct="1"/>
              <a:t>40</a:t>
            </a:fld>
            <a:endParaRPr lang="en-US" altLang="en-US" smtClean="0">
              <a:solidFill>
                <a:srgbClr val="FFFFFF"/>
              </a:solidFill>
            </a:endParaRPr>
          </a:p>
        </p:txBody>
      </p:sp>
      <p:pic>
        <p:nvPicPr>
          <p:cNvPr id="491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827" y="4114800"/>
            <a:ext cx="13525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62988" cy="715962"/>
          </a:xfrm>
        </p:spPr>
        <p:txBody>
          <a:bodyPr>
            <a:noAutofit/>
          </a:bodyPr>
          <a:lstStyle/>
          <a:p>
            <a:pPr algn="ctr">
              <a:defRPr/>
            </a:pPr>
            <a:r>
              <a:rPr lang="en-US" dirty="0" smtClean="0">
                <a:cs typeface="Times New Roman" pitchFamily="18" charset="0"/>
              </a:rPr>
              <a:t>What Is a Program? Post-Quiz</a:t>
            </a:r>
            <a:endParaRPr lang="en-US" dirty="0">
              <a:cs typeface="Times New Roman" pitchFamily="18" charset="0"/>
            </a:endParaRPr>
          </a:p>
        </p:txBody>
      </p:sp>
      <p:sp>
        <p:nvSpPr>
          <p:cNvPr id="10243" name="Content Placeholder 2"/>
          <p:cNvSpPr>
            <a:spLocks noGrp="1"/>
          </p:cNvSpPr>
          <p:nvPr>
            <p:ph sz="quarter" idx="1"/>
          </p:nvPr>
        </p:nvSpPr>
        <p:spPr>
          <a:xfrm>
            <a:off x="457200" y="1828800"/>
            <a:ext cx="8281988" cy="4264025"/>
          </a:xfrm>
        </p:spPr>
        <p:txBody>
          <a:bodyPr/>
          <a:lstStyle/>
          <a:p>
            <a:pPr marL="514350" indent="-514350">
              <a:buFont typeface="+mj-lt"/>
              <a:buAutoNum type="arabicPeriod"/>
            </a:pPr>
            <a:r>
              <a:rPr lang="en-US" altLang="en-US" sz="3200" b="1" dirty="0" smtClean="0">
                <a:latin typeface="Calibri" panose="020F0502020204030204" pitchFamily="34" charset="0"/>
              </a:rPr>
              <a:t>What is a program?</a:t>
            </a:r>
          </a:p>
          <a:p>
            <a:pPr marL="514350" indent="-514350">
              <a:buFont typeface="Wingdings" pitchFamily="2" charset="2"/>
              <a:buAutoNum type="arabicPeriod"/>
            </a:pPr>
            <a:endParaRPr lang="en-US" altLang="en-US" sz="3200" b="1" dirty="0" smtClean="0">
              <a:latin typeface="Calibri" panose="020F0502020204030204" pitchFamily="34" charset="0"/>
            </a:endParaRPr>
          </a:p>
          <a:p>
            <a:pPr marL="514350" indent="-514350">
              <a:buFont typeface="Wingdings" pitchFamily="2" charset="2"/>
              <a:buAutoNum type="arabicPeriod"/>
            </a:pPr>
            <a:endParaRPr lang="en-US" altLang="en-US" sz="3200" b="1" dirty="0" smtClean="0">
              <a:latin typeface="Calibri" panose="020F0502020204030204" pitchFamily="34" charset="0"/>
            </a:endParaRPr>
          </a:p>
          <a:p>
            <a:pPr marL="514350" indent="-514350">
              <a:buFont typeface="Wingdings" pitchFamily="2" charset="2"/>
              <a:buNone/>
            </a:pPr>
            <a:endParaRPr lang="en-US" altLang="en-US" sz="3200" b="1" dirty="0" smtClean="0">
              <a:latin typeface="Calibri" panose="020F0502020204030204" pitchFamily="34" charset="0"/>
            </a:endParaRPr>
          </a:p>
          <a:p>
            <a:pPr marL="514350" indent="-514350">
              <a:buFont typeface="Wingdings" pitchFamily="2" charset="2"/>
              <a:buNone/>
            </a:pPr>
            <a:endParaRPr lang="en-US" altLang="en-US" sz="3200" b="1" dirty="0" smtClean="0">
              <a:latin typeface="Calibri" panose="020F0502020204030204" pitchFamily="34" charset="0"/>
            </a:endParaRPr>
          </a:p>
          <a:p>
            <a:pPr marL="514350" indent="-514350">
              <a:buFont typeface="+mj-lt"/>
              <a:buAutoNum type="arabicPeriod" startAt="2"/>
            </a:pPr>
            <a:r>
              <a:rPr lang="en-US" altLang="en-US" sz="3200" b="1" dirty="0" smtClean="0">
                <a:latin typeface="Calibri" panose="020F0502020204030204" pitchFamily="34" charset="0"/>
              </a:rPr>
              <a:t>What is an algorithm? Give an example</a:t>
            </a:r>
            <a:r>
              <a:rPr lang="en-US" altLang="en-US" sz="3200" b="1" dirty="0">
                <a:latin typeface="Calibri" panose="020F0502020204030204" pitchFamily="34" charset="0"/>
              </a:rPr>
              <a:t>.</a:t>
            </a:r>
            <a:endParaRPr lang="en-US" altLang="en-US" sz="3200" b="1" dirty="0" smtClean="0">
              <a:latin typeface="Calibri" panose="020F0502020204030204" pitchFamily="34" charset="0"/>
            </a:endParaRPr>
          </a:p>
          <a:p>
            <a:pPr marL="514350" indent="-514350">
              <a:buFont typeface="Wingdings" pitchFamily="2" charset="2"/>
              <a:buAutoNum type="arabicPeriod" startAt="2"/>
            </a:pPr>
            <a:endParaRPr lang="en-US" altLang="en-US" sz="3200" b="1" dirty="0" smtClean="0">
              <a:latin typeface="Calibri" panose="020F0502020204030204" pitchFamily="34" charset="0"/>
            </a:endParaRPr>
          </a:p>
          <a:p>
            <a:pPr marL="514350" indent="-514350">
              <a:buFont typeface="Wingdings" pitchFamily="2" charset="2"/>
              <a:buAutoNum type="arabicPeriod" startAt="2"/>
            </a:pPr>
            <a:endParaRPr lang="en-US" altLang="en-US" sz="3200" b="1" dirty="0" smtClean="0">
              <a:latin typeface="Calibri" panose="020F0502020204030204" pitchFamily="34" charset="0"/>
            </a:endParaRPr>
          </a:p>
        </p:txBody>
      </p:sp>
      <p:sp>
        <p:nvSpPr>
          <p:cNvPr id="102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3AFDCA6D-02C2-40E3-B6B7-46CB3590486F}" type="slidenum">
              <a:rPr lang="en-US" altLang="en-US" smtClean="0">
                <a:solidFill>
                  <a:srgbClr val="FFFFFF"/>
                </a:solidFill>
              </a:rPr>
              <a:pPr eaLnBrk="1" hangingPunct="1"/>
              <a:t>41</a:t>
            </a:fld>
            <a:endParaRPr lang="en-US" altLang="en-US" smtClean="0">
              <a:solidFill>
                <a:srgbClr val="FFFFFF"/>
              </a:solidFill>
            </a:endParaRPr>
          </a:p>
        </p:txBody>
      </p:sp>
    </p:spTree>
    <p:extLst>
      <p:ext uri="{BB962C8B-B14F-4D97-AF65-F5344CB8AC3E}">
        <p14:creationId xmlns:p14="http://schemas.microsoft.com/office/powerpoint/2010/main" val="1086458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8662988" cy="715962"/>
          </a:xfrm>
        </p:spPr>
        <p:txBody>
          <a:bodyPr>
            <a:noAutofit/>
          </a:bodyPr>
          <a:lstStyle/>
          <a:p>
            <a:pPr algn="ctr"/>
            <a:r>
              <a:rPr lang="en-US" sz="4000" dirty="0" smtClean="0"/>
              <a:t>What Is a Program? Post-Quiz </a:t>
            </a:r>
            <a:r>
              <a:rPr lang="en-US" sz="4000" dirty="0" smtClean="0">
                <a:solidFill>
                  <a:srgbClr val="FF0000"/>
                </a:solidFill>
              </a:rPr>
              <a:t>Answers</a:t>
            </a:r>
            <a:endParaRPr lang="en-US" sz="4000" dirty="0">
              <a:solidFill>
                <a:srgbClr val="FF0000"/>
              </a:solidFill>
            </a:endParaRPr>
          </a:p>
        </p:txBody>
      </p:sp>
      <p:sp>
        <p:nvSpPr>
          <p:cNvPr id="11267" name="Content Placeholder 2"/>
          <p:cNvSpPr>
            <a:spLocks noGrp="1"/>
          </p:cNvSpPr>
          <p:nvPr>
            <p:ph sz="quarter" idx="1"/>
          </p:nvPr>
        </p:nvSpPr>
        <p:spPr>
          <a:xfrm>
            <a:off x="152400" y="1219200"/>
            <a:ext cx="8510588" cy="5334000"/>
          </a:xfrm>
        </p:spPr>
        <p:txBody>
          <a:bodyPr/>
          <a:lstStyle/>
          <a:p>
            <a:pPr marL="514350" indent="-514350">
              <a:buFont typeface="+mj-lt"/>
              <a:buAutoNum type="arabicPeriod"/>
            </a:pPr>
            <a:r>
              <a:rPr lang="en-US" altLang="en-US" sz="3200" b="1" dirty="0" smtClean="0">
                <a:latin typeface="Calibri" panose="020F0502020204030204" pitchFamily="34" charset="0"/>
              </a:rPr>
              <a:t>What is a program?</a:t>
            </a:r>
          </a:p>
          <a:p>
            <a:pPr marL="514350" indent="-514350">
              <a:buFont typeface="Wingdings" pitchFamily="2" charset="2"/>
              <a:buNone/>
            </a:pPr>
            <a:r>
              <a:rPr lang="en-US" altLang="en-US" sz="3200" b="1" dirty="0" smtClean="0">
                <a:solidFill>
                  <a:srgbClr val="FF0000"/>
                </a:solidFill>
                <a:latin typeface="Calibri" panose="020F0502020204030204" pitchFamily="34" charset="0"/>
              </a:rPr>
              <a:t>	A program is a sequence of instructions written to direct a computer to perform a task.</a:t>
            </a:r>
          </a:p>
          <a:p>
            <a:pPr marL="514350" indent="-514350">
              <a:buFont typeface="+mj-lt"/>
              <a:buAutoNum type="arabicPeriod" startAt="2"/>
            </a:pPr>
            <a:r>
              <a:rPr lang="en-US" altLang="en-US" sz="3200" b="1" dirty="0" smtClean="0">
                <a:latin typeface="Calibri" panose="020F0502020204030204" pitchFamily="34" charset="0"/>
              </a:rPr>
              <a:t>What is an algorithm? Give an example.</a:t>
            </a:r>
          </a:p>
          <a:p>
            <a:pPr marL="514350" indent="-514350">
              <a:buFont typeface="Wingdings" pitchFamily="2" charset="2"/>
              <a:buNone/>
            </a:pPr>
            <a:r>
              <a:rPr lang="en-US" altLang="en-US" sz="3200" b="1" dirty="0" smtClean="0">
                <a:solidFill>
                  <a:srgbClr val="FF0000"/>
                </a:solidFill>
                <a:latin typeface="Calibri" panose="020F0502020204030204" pitchFamily="34" charset="0"/>
              </a:rPr>
              <a:t>	An algorithm is a clear and specific procedure for solving a problem in a finite number of steps.</a:t>
            </a:r>
            <a:br>
              <a:rPr lang="en-US" altLang="en-US" sz="3200" b="1" dirty="0" smtClean="0">
                <a:solidFill>
                  <a:srgbClr val="FF0000"/>
                </a:solidFill>
                <a:latin typeface="Calibri" panose="020F0502020204030204" pitchFamily="34" charset="0"/>
              </a:rPr>
            </a:br>
            <a:r>
              <a:rPr lang="en-US" altLang="en-US" sz="3200" b="1" i="1" dirty="0" smtClean="0">
                <a:solidFill>
                  <a:srgbClr val="FF0000"/>
                </a:solidFill>
                <a:latin typeface="Calibri" panose="020F0502020204030204" pitchFamily="34" charset="0"/>
              </a:rPr>
              <a:t>Example</a:t>
            </a:r>
            <a:r>
              <a:rPr lang="en-US" altLang="en-US" sz="3200" b="1" dirty="0" smtClean="0">
                <a:solidFill>
                  <a:srgbClr val="FF0000"/>
                </a:solidFill>
                <a:latin typeface="Calibri" panose="020F0502020204030204" pitchFamily="34" charset="0"/>
              </a:rPr>
              <a:t>: The “addition algorithm” is a procedure for how to add any two numbers.</a:t>
            </a:r>
            <a:endParaRPr lang="en-US" altLang="en-US" sz="3200" dirty="0" smtClean="0">
              <a:solidFill>
                <a:srgbClr val="FF0000"/>
              </a:solidFill>
              <a:latin typeface="Calibri" panose="020F0502020204030204" pitchFamily="34" charset="0"/>
            </a:endParaRPr>
          </a:p>
        </p:txBody>
      </p:sp>
      <p:sp>
        <p:nvSpPr>
          <p:cNvPr id="112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ABAC397D-DE7E-443A-B1F4-6C0BF17E8105}" type="slidenum">
              <a:rPr lang="en-US" altLang="en-US" smtClean="0">
                <a:solidFill>
                  <a:srgbClr val="FFFFFF"/>
                </a:solidFill>
              </a:rPr>
              <a:pPr eaLnBrk="1" hangingPunct="1"/>
              <a:t>42</a:t>
            </a:fld>
            <a:endParaRPr lang="en-US" altLang="en-US" smtClean="0">
              <a:solidFill>
                <a:srgbClr val="FFFFFF"/>
              </a:solidFill>
            </a:endParaRPr>
          </a:p>
        </p:txBody>
      </p:sp>
    </p:spTree>
    <p:extLst>
      <p:ext uri="{BB962C8B-B14F-4D97-AF65-F5344CB8AC3E}">
        <p14:creationId xmlns:p14="http://schemas.microsoft.com/office/powerpoint/2010/main" val="307133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animEffect transition="in" filter="randombar(horizontal)">
                                      <p:cBhvr>
                                        <p:cTn id="7" dur="500"/>
                                        <p:tgtEl>
                                          <p:spTgt spid="112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B218182-E5CF-4417-9F3B-27BA57F44E7C}" type="slidenum">
              <a:rPr lang="en-US" altLang="en-US" smtClean="0">
                <a:solidFill>
                  <a:srgbClr val="FFFFFF"/>
                </a:solidFill>
              </a:rPr>
              <a:pPr eaLnBrk="1" hangingPunct="1"/>
              <a:t>43</a:t>
            </a:fld>
            <a:endParaRPr lang="en-US" altLang="en-US" smtClean="0">
              <a:solidFill>
                <a:srgbClr val="FFFFFF"/>
              </a:solidFill>
            </a:endParaRPr>
          </a:p>
        </p:txBody>
      </p:sp>
      <p:sp>
        <p:nvSpPr>
          <p:cNvPr id="5" name="Rectangle 1"/>
          <p:cNvSpPr>
            <a:spLocks noChangeArrowheads="1"/>
          </p:cNvSpPr>
          <p:nvPr/>
        </p:nvSpPr>
        <p:spPr bwMode="auto">
          <a:xfrm>
            <a:off x="685800" y="2182743"/>
            <a:ext cx="7848600" cy="1754326"/>
          </a:xfrm>
          <a:prstGeom prst="rect">
            <a:avLst/>
          </a:prstGeom>
          <a:noFill/>
          <a:ln>
            <a:noFill/>
          </a:ln>
          <a:extLst/>
        </p:spPr>
        <p:txBody>
          <a:bodyPr anchor="ctr">
            <a:noAutofit/>
          </a:bodyPr>
          <a:lstStyle/>
          <a:p>
            <a:pPr eaLnBrk="0" hangingPunct="0">
              <a:spcAft>
                <a:spcPts val="600"/>
              </a:spcAft>
              <a:defRPr/>
            </a:pPr>
            <a:r>
              <a:rPr lang="en-US" sz="2400" b="1" dirty="0" smtClean="0">
                <a:solidFill>
                  <a:srgbClr val="7030A0"/>
                </a:solidFill>
                <a:latin typeface="Calibri" panose="020F0502020204030204" pitchFamily="34" charset="0"/>
                <a:cs typeface="Times New Roman" pitchFamily="18" charset="0"/>
              </a:rPr>
              <a:t>program: </a:t>
            </a:r>
            <a:r>
              <a:rPr lang="en-US" sz="2400" b="1" dirty="0" smtClean="0">
                <a:latin typeface="Calibri" panose="020F0502020204030204" pitchFamily="34" charset="0"/>
                <a:cs typeface="Times New Roman" pitchFamily="18" charset="0"/>
              </a:rPr>
              <a:t>A</a:t>
            </a:r>
            <a:r>
              <a:rPr lang="en-US" sz="2400" b="1" dirty="0" smtClean="0">
                <a:latin typeface="Calibri" panose="020F0502020204030204" pitchFamily="34" charset="0"/>
              </a:rPr>
              <a:t> </a:t>
            </a:r>
            <a:r>
              <a:rPr lang="en-US" sz="2400" b="1" dirty="0">
                <a:latin typeface="Calibri" panose="020F0502020204030204" pitchFamily="34" charset="0"/>
              </a:rPr>
              <a:t>sequence of instructions written to direct a computer to perform a </a:t>
            </a:r>
            <a:r>
              <a:rPr lang="en-US" sz="2400" b="1" dirty="0" smtClean="0">
                <a:latin typeface="Calibri" panose="020F0502020204030204" pitchFamily="34" charset="0"/>
              </a:rPr>
              <a:t>task.</a:t>
            </a:r>
            <a:endParaRPr lang="en-US" sz="2400" b="1" dirty="0">
              <a:latin typeface="Calibri" panose="020F0502020204030204" pitchFamily="34" charset="0"/>
              <a:cs typeface="Times New Roman" pitchFamily="18" charset="0"/>
            </a:endParaRPr>
          </a:p>
          <a:p>
            <a:pPr eaLnBrk="0" hangingPunct="0">
              <a:spcAft>
                <a:spcPts val="600"/>
              </a:spcAft>
              <a:defRPr/>
            </a:pPr>
            <a:r>
              <a:rPr lang="en-US" sz="2400" b="1" dirty="0" smtClean="0">
                <a:solidFill>
                  <a:srgbClr val="7030A0"/>
                </a:solidFill>
                <a:latin typeface="Calibri" panose="020F0502020204030204" pitchFamily="34" charset="0"/>
                <a:cs typeface="Times New Roman" pitchFamily="18" charset="0"/>
              </a:rPr>
              <a:t>algorithm: </a:t>
            </a:r>
            <a:r>
              <a:rPr lang="en-US" sz="2400" b="1" dirty="0" smtClean="0">
                <a:latin typeface="Calibri" panose="020F0502020204030204" pitchFamily="34" charset="0"/>
                <a:cs typeface="Times New Roman" pitchFamily="18" charset="0"/>
              </a:rPr>
              <a:t>A</a:t>
            </a:r>
            <a:r>
              <a:rPr lang="en-US" sz="2400" b="1" dirty="0" smtClean="0">
                <a:latin typeface="Calibri" panose="020F0502020204030204" pitchFamily="34" charset="0"/>
              </a:rPr>
              <a:t> </a:t>
            </a:r>
            <a:r>
              <a:rPr lang="en-US" sz="2400" b="1" dirty="0">
                <a:latin typeface="Calibri" panose="020F0502020204030204" pitchFamily="34" charset="0"/>
              </a:rPr>
              <a:t>clear and specific procedure for solving a problem in a finite number of steps.</a:t>
            </a:r>
          </a:p>
          <a:p>
            <a:pPr eaLnBrk="0" hangingPunct="0">
              <a:defRPr/>
            </a:pPr>
            <a:endParaRPr lang="en-US" sz="1200" dirty="0">
              <a:latin typeface="Calibri" panose="020F0502020204030204" pitchFamily="34" charset="0"/>
              <a:cs typeface="Times New Roman" pitchFamily="18" charset="0"/>
            </a:endParaRPr>
          </a:p>
        </p:txBody>
      </p:sp>
      <p:sp>
        <p:nvSpPr>
          <p:cNvPr id="6" name="Title 1"/>
          <p:cNvSpPr txBox="1">
            <a:spLocks/>
          </p:cNvSpPr>
          <p:nvPr/>
        </p:nvSpPr>
        <p:spPr>
          <a:xfrm>
            <a:off x="152400" y="274638"/>
            <a:ext cx="8586788" cy="715962"/>
          </a:xfrm>
          <a:prstGeom prst="rect">
            <a:avLst/>
          </a:prstGeom>
        </p:spPr>
        <p:txBody>
          <a:bodyPr>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dirty="0" smtClean="0">
                <a:cs typeface="Times New Roman" pitchFamily="18" charset="0"/>
              </a:rPr>
              <a:t>Vocabulary</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5B218182-E5CF-4417-9F3B-27BA57F44E7C}" type="slidenum">
              <a:rPr lang="en-US" altLang="en-US" smtClean="0">
                <a:solidFill>
                  <a:srgbClr val="FFFFFF"/>
                </a:solidFill>
              </a:rPr>
              <a:pPr eaLnBrk="1" hangingPunct="1"/>
              <a:t>44</a:t>
            </a:fld>
            <a:endParaRPr lang="en-US" altLang="en-US" smtClean="0">
              <a:solidFill>
                <a:srgbClr val="FFFFFF"/>
              </a:solidFill>
            </a:endParaRPr>
          </a:p>
        </p:txBody>
      </p:sp>
      <p:sp>
        <p:nvSpPr>
          <p:cNvPr id="5" name="Rectangle 1"/>
          <p:cNvSpPr>
            <a:spLocks noChangeArrowheads="1"/>
          </p:cNvSpPr>
          <p:nvPr/>
        </p:nvSpPr>
        <p:spPr bwMode="auto">
          <a:xfrm>
            <a:off x="709612" y="1371600"/>
            <a:ext cx="7519988" cy="4191000"/>
          </a:xfrm>
          <a:prstGeom prst="rect">
            <a:avLst/>
          </a:prstGeom>
          <a:noFill/>
          <a:ln>
            <a:noFill/>
          </a:ln>
          <a:extLst/>
        </p:spPr>
        <p:txBody>
          <a:bodyPr anchor="t">
            <a:noAutofit/>
          </a:bodyPr>
          <a:lstStyle/>
          <a:p>
            <a:pPr eaLnBrk="0" hangingPunct="0">
              <a:spcAft>
                <a:spcPts val="600"/>
              </a:spcAft>
            </a:pPr>
            <a:r>
              <a:rPr lang="en-US" sz="1400" dirty="0">
                <a:latin typeface="Calibri" panose="020F0502020204030204" pitchFamily="34" charset="0"/>
                <a:cs typeface="Times New Roman" pitchFamily="18" charset="0"/>
              </a:rPr>
              <a:t>Slide 1: </a:t>
            </a:r>
            <a:r>
              <a:rPr lang="en-US" sz="1400" dirty="0" smtClean="0">
                <a:latin typeface="Calibri" panose="020F0502020204030204" pitchFamily="34" charset="0"/>
                <a:cs typeface="Times New Roman" pitchFamily="18" charset="0"/>
              </a:rPr>
              <a:t>Girl </a:t>
            </a:r>
            <a:r>
              <a:rPr lang="en-US" sz="1400" dirty="0">
                <a:latin typeface="Calibri" panose="020F0502020204030204" pitchFamily="34" charset="0"/>
                <a:cs typeface="Times New Roman" pitchFamily="18" charset="0"/>
              </a:rPr>
              <a:t>looking at laptop monitor; source: Microsoft® clipart: </a:t>
            </a:r>
            <a:r>
              <a:rPr lang="en-US" sz="1400" dirty="0">
                <a:latin typeface="Calibri" panose="020F0502020204030204" pitchFamily="34" charset="0"/>
                <a:cs typeface="Times New Roman" pitchFamily="18" charset="0"/>
                <a:hlinkClick r:id="rId3"/>
              </a:rPr>
              <a:t>http://office.microsoft.com/en-us/images/results.aspx?qu=computer&amp;ex=1#ai:MP900430487|</a:t>
            </a:r>
            <a:endParaRPr lang="en-US" sz="1400" dirty="0">
              <a:latin typeface="Calibri" panose="020F0502020204030204" pitchFamily="34" charset="0"/>
              <a:cs typeface="Times New Roman" pitchFamily="18" charset="0"/>
            </a:endParaRPr>
          </a:p>
          <a:p>
            <a:pPr eaLnBrk="0" hangingPunct="0">
              <a:spcAft>
                <a:spcPts val="600"/>
              </a:spcAft>
            </a:pPr>
            <a:r>
              <a:rPr lang="en-US" sz="1400" dirty="0">
                <a:latin typeface="Calibri" panose="020F0502020204030204" pitchFamily="34" charset="0"/>
                <a:cs typeface="Times New Roman" pitchFamily="18" charset="0"/>
              </a:rPr>
              <a:t>Slide 8: </a:t>
            </a:r>
            <a:r>
              <a:rPr lang="en-US" sz="1400" dirty="0" smtClean="0">
                <a:latin typeface="Calibri" panose="020F0502020204030204" pitchFamily="34" charset="0"/>
                <a:cs typeface="Times New Roman" pitchFamily="18" charset="0"/>
              </a:rPr>
              <a:t>Girl </a:t>
            </a:r>
            <a:r>
              <a:rPr lang="en-US" sz="1400" dirty="0">
                <a:latin typeface="Calibri" panose="020F0502020204030204" pitchFamily="34" charset="0"/>
                <a:cs typeface="Times New Roman" pitchFamily="18" charset="0"/>
              </a:rPr>
              <a:t>blindfolded in trust game; source: 2005 </a:t>
            </a:r>
            <a:r>
              <a:rPr lang="en-US" sz="1400" dirty="0" err="1">
                <a:latin typeface="Calibri" panose="020F0502020204030204" pitchFamily="34" charset="0"/>
                <a:cs typeface="Times New Roman" pitchFamily="18" charset="0"/>
              </a:rPr>
              <a:t>Tracee</a:t>
            </a:r>
            <a:r>
              <a:rPr lang="en-US" sz="1400" dirty="0">
                <a:latin typeface="Calibri" panose="020F0502020204030204" pitchFamily="34" charset="0"/>
                <a:cs typeface="Times New Roman" pitchFamily="18" charset="0"/>
              </a:rPr>
              <a:t> L. Jackson, U.S. Marine Corps via Wikimedia Commons: </a:t>
            </a:r>
            <a:r>
              <a:rPr lang="en-US" sz="1400" dirty="0">
                <a:latin typeface="Calibri" panose="020F0502020204030204" pitchFamily="34" charset="0"/>
                <a:cs typeface="Times New Roman" pitchFamily="18" charset="0"/>
                <a:hlinkClick r:id="rId4"/>
              </a:rPr>
              <a:t>http://commons.wikimedia.org/wiki/File:Blindfoldlowres.gif</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Slides 10, 11: Blindfolded kids in trees; source: North Carolina State Parks: </a:t>
            </a:r>
            <a:r>
              <a:rPr lang="en-US" sz="1400" dirty="0">
                <a:latin typeface="Calibri" panose="020F0502020204030204" pitchFamily="34" charset="0"/>
                <a:cs typeface="Times New Roman" pitchFamily="18" charset="0"/>
                <a:hlinkClick r:id="rId5"/>
              </a:rPr>
              <a:t>http://www.ncparks.gov/Visit/parks/hari/pics/harp_maze.jpg</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 9: </a:t>
            </a:r>
            <a:r>
              <a:rPr lang="en-US" sz="1400" dirty="0" smtClean="0">
                <a:latin typeface="Calibri" panose="020F0502020204030204" pitchFamily="34" charset="0"/>
                <a:cs typeface="Times New Roman" pitchFamily="18" charset="0"/>
              </a:rPr>
              <a:t>Maze </a:t>
            </a:r>
            <a:r>
              <a:rPr lang="en-US" sz="1400" dirty="0">
                <a:latin typeface="Calibri" panose="020F0502020204030204" pitchFamily="34" charset="0"/>
                <a:cs typeface="Times New Roman" pitchFamily="18" charset="0"/>
              </a:rPr>
              <a:t>line drawing; source: 2005 </a:t>
            </a:r>
            <a:r>
              <a:rPr lang="en-US" sz="1400" dirty="0" err="1">
                <a:latin typeface="Calibri" panose="020F0502020204030204" pitchFamily="34" charset="0"/>
                <a:cs typeface="Times New Roman" pitchFamily="18" charset="0"/>
              </a:rPr>
              <a:t>ZeroOne</a:t>
            </a:r>
            <a:r>
              <a:rPr lang="en-US" sz="1400" dirty="0">
                <a:latin typeface="Calibri" panose="020F0502020204030204" pitchFamily="34" charset="0"/>
                <a:cs typeface="Times New Roman" pitchFamily="18" charset="0"/>
              </a:rPr>
              <a:t>, Wikimedia Commons: </a:t>
            </a:r>
            <a:r>
              <a:rPr lang="en-US" sz="1400" dirty="0">
                <a:latin typeface="Calibri" panose="020F0502020204030204" pitchFamily="34" charset="0"/>
                <a:cs typeface="Times New Roman" pitchFamily="18" charset="0"/>
                <a:hlinkClick r:id="rId6"/>
              </a:rPr>
              <a:t>http://commons.wikimedia.org/wiki/File:Maze01-01.png</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 </a:t>
            </a:r>
            <a:r>
              <a:rPr lang="en-US" sz="1400" dirty="0" smtClean="0">
                <a:latin typeface="Calibri" panose="020F0502020204030204" pitchFamily="34" charset="0"/>
                <a:cs typeface="Times New Roman" pitchFamily="18" charset="0"/>
              </a:rPr>
              <a:t>15, 39: Girl </a:t>
            </a:r>
            <a:r>
              <a:rPr lang="en-US" sz="1400" dirty="0">
                <a:latin typeface="Calibri" panose="020F0502020204030204" pitchFamily="34" charset="0"/>
                <a:cs typeface="Times New Roman" pitchFamily="18" charset="0"/>
              </a:rPr>
              <a:t>on floor with laptop and hands raised; </a:t>
            </a:r>
            <a:r>
              <a:rPr lang="en-US" sz="1400" dirty="0">
                <a:latin typeface="Calibri" panose="020F0502020204030204" pitchFamily="34" charset="0"/>
                <a:cs typeface="Times New Roman" pitchFamily="18" charset="0"/>
                <a:hlinkClick r:id="rId7"/>
              </a:rPr>
              <a:t>http://office.microsoft.com/en-us/images/results.aspx?qu=computer&amp;ex=1#ai:MP900448599|</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Slide 18: men’s feet stepping: source: Microsoft® clipart: </a:t>
            </a:r>
            <a:r>
              <a:rPr lang="en-US" sz="1400" dirty="0">
                <a:latin typeface="Calibri" panose="020F0502020204030204" pitchFamily="34" charset="0"/>
                <a:cs typeface="Times New Roman" pitchFamily="18" charset="0"/>
                <a:hlinkClick r:id="rId8"/>
              </a:rPr>
              <a:t>http://office.microsoft.com/en-us/images/results.aspx?qu=feet&amp;ex=1#ai:MP900425511</a:t>
            </a:r>
            <a:r>
              <a:rPr lang="en-US" sz="1400" dirty="0" smtClean="0">
                <a:latin typeface="Calibri" panose="020F0502020204030204" pitchFamily="34" charset="0"/>
                <a:cs typeface="Times New Roman" pitchFamily="18" charset="0"/>
                <a:hlinkClick r:id="rId8"/>
              </a:rPr>
              <a:t>|</a:t>
            </a:r>
            <a:r>
              <a:rPr lang="en-US" sz="1400" dirty="0" smtClean="0">
                <a:latin typeface="Calibri" panose="020F0502020204030204" pitchFamily="34" charset="0"/>
                <a:cs typeface="Times New Roman" pitchFamily="18" charset="0"/>
              </a:rPr>
              <a:t>  </a:t>
            </a:r>
            <a:endParaRPr lang="en-US" sz="1400" dirty="0">
              <a:latin typeface="Calibri" panose="020F0502020204030204" pitchFamily="34" charset="0"/>
              <a:cs typeface="Times New Roman" pitchFamily="18" charset="0"/>
            </a:endParaRPr>
          </a:p>
          <a:p>
            <a:pPr eaLnBrk="0" hangingPunct="0">
              <a:spcAft>
                <a:spcPts val="600"/>
              </a:spcAft>
            </a:pPr>
            <a:r>
              <a:rPr lang="en-US" sz="1400" dirty="0">
                <a:latin typeface="Calibri" panose="020F0502020204030204" pitchFamily="34" charset="0"/>
                <a:cs typeface="Times New Roman" pitchFamily="18" charset="0"/>
              </a:rPr>
              <a:t>Device and programming images from LEGO MINDSTORM NXT User’s Guide </a:t>
            </a:r>
            <a:r>
              <a:rPr lang="en-US" sz="1400" dirty="0">
                <a:latin typeface="Calibri" panose="020F0502020204030204" pitchFamily="34" charset="0"/>
                <a:cs typeface="Times New Roman" pitchFamily="18" charset="0"/>
                <a:hlinkClick r:id="rId9"/>
              </a:rPr>
              <a:t>http://goo.gl/wuhSUA</a:t>
            </a:r>
            <a:r>
              <a:rPr lang="en-US" sz="1400" dirty="0">
                <a:latin typeface="Calibri" panose="020F0502020204030204" pitchFamily="34" charset="0"/>
                <a:cs typeface="Times New Roman" pitchFamily="18" charset="0"/>
              </a:rPr>
              <a:t> </a:t>
            </a:r>
          </a:p>
          <a:p>
            <a:pPr eaLnBrk="0" hangingPunct="0">
              <a:spcAft>
                <a:spcPts val="600"/>
              </a:spcAft>
            </a:pPr>
            <a:r>
              <a:rPr lang="en-US" sz="1400" dirty="0">
                <a:latin typeface="Calibri" panose="020F0502020204030204" pitchFamily="34" charset="0"/>
                <a:cs typeface="Times New Roman" pitchFamily="18" charset="0"/>
              </a:rPr>
              <a:t>Screen captures and diagrams by author</a:t>
            </a:r>
          </a:p>
          <a:p>
            <a:pPr eaLnBrk="0" hangingPunct="0">
              <a:spcAft>
                <a:spcPts val="600"/>
              </a:spcAft>
            </a:pPr>
            <a:endParaRPr lang="en-US" sz="1400" dirty="0">
              <a:latin typeface="Calibri" panose="020F0502020204030204" pitchFamily="34" charset="0"/>
              <a:cs typeface="Times New Roman" pitchFamily="18" charset="0"/>
            </a:endParaRPr>
          </a:p>
          <a:p>
            <a:pPr eaLnBrk="0" hangingPunct="0">
              <a:spcAft>
                <a:spcPts val="600"/>
              </a:spcAft>
            </a:pPr>
            <a:endParaRPr lang="en-US" sz="1400" dirty="0">
              <a:latin typeface="Calibri" panose="020F0502020204030204" pitchFamily="34" charset="0"/>
              <a:cs typeface="Times New Roman" pitchFamily="18" charset="0"/>
            </a:endParaRPr>
          </a:p>
          <a:p>
            <a:pPr eaLnBrk="0" hangingPunct="0">
              <a:spcAft>
                <a:spcPts val="600"/>
              </a:spcAft>
            </a:pPr>
            <a:endParaRPr lang="en-US" sz="1400" dirty="0">
              <a:latin typeface="Calibri" panose="020F0502020204030204" pitchFamily="34" charset="0"/>
              <a:cs typeface="Times New Roman" pitchFamily="18" charset="0"/>
            </a:endParaRPr>
          </a:p>
        </p:txBody>
      </p:sp>
      <p:sp>
        <p:nvSpPr>
          <p:cNvPr id="6" name="Title 1"/>
          <p:cNvSpPr txBox="1">
            <a:spLocks/>
          </p:cNvSpPr>
          <p:nvPr/>
        </p:nvSpPr>
        <p:spPr>
          <a:xfrm>
            <a:off x="152400" y="274638"/>
            <a:ext cx="8586788" cy="715962"/>
          </a:xfrm>
          <a:prstGeom prst="rect">
            <a:avLst/>
          </a:prstGeom>
        </p:spPr>
        <p:txBody>
          <a:bodyPr>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dirty="0" smtClean="0">
                <a:cs typeface="Times New Roman" pitchFamily="18" charset="0"/>
              </a:rPr>
              <a:t>Images Sources</a:t>
            </a:r>
            <a:endParaRPr lang="en-US" dirty="0">
              <a:cs typeface="Times New Roman" pitchFamily="18" charset="0"/>
            </a:endParaRPr>
          </a:p>
        </p:txBody>
      </p:sp>
    </p:spTree>
    <p:extLst>
      <p:ext uri="{BB962C8B-B14F-4D97-AF65-F5344CB8AC3E}">
        <p14:creationId xmlns:p14="http://schemas.microsoft.com/office/powerpoint/2010/main" val="3260556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sz="quarter" idx="1"/>
          </p:nvPr>
        </p:nvSpPr>
        <p:spPr>
          <a:xfrm>
            <a:off x="457200" y="1600200"/>
            <a:ext cx="8077200" cy="4873752"/>
          </a:xfrm>
        </p:spPr>
        <p:txBody>
          <a:bodyPr/>
          <a:lstStyle/>
          <a:p>
            <a:pPr>
              <a:spcAft>
                <a:spcPts val="1200"/>
              </a:spcAft>
            </a:pPr>
            <a:r>
              <a:rPr lang="en-US" altLang="en-US" sz="3000" b="1" dirty="0" smtClean="0">
                <a:latin typeface="Calibri" panose="020F0502020204030204" pitchFamily="34" charset="0"/>
              </a:rPr>
              <a:t>A </a:t>
            </a:r>
            <a:r>
              <a:rPr lang="en-US" altLang="en-US" sz="3000" b="1" dirty="0" smtClean="0">
                <a:solidFill>
                  <a:srgbClr val="FF0000"/>
                </a:solidFill>
                <a:latin typeface="Calibri" panose="020F0502020204030204" pitchFamily="34" charset="0"/>
              </a:rPr>
              <a:t>program </a:t>
            </a:r>
            <a:r>
              <a:rPr lang="en-US" altLang="en-US" sz="3000" b="1" dirty="0" smtClean="0">
                <a:latin typeface="Calibri" panose="020F0502020204030204" pitchFamily="34" charset="0"/>
              </a:rPr>
              <a:t>is a sequence of instructions written to direct a computer to perform a task.</a:t>
            </a:r>
          </a:p>
          <a:p>
            <a:pPr>
              <a:spcAft>
                <a:spcPts val="1200"/>
              </a:spcAft>
            </a:pPr>
            <a:r>
              <a:rPr lang="en-US" altLang="en-US" sz="3000" b="1" dirty="0" smtClean="0">
                <a:latin typeface="Calibri" panose="020F0502020204030204" pitchFamily="34" charset="0"/>
              </a:rPr>
              <a:t>All computers can run programs.</a:t>
            </a:r>
          </a:p>
          <a:p>
            <a:pPr>
              <a:spcAft>
                <a:spcPts val="1200"/>
              </a:spcAft>
            </a:pPr>
            <a:r>
              <a:rPr lang="en-US" altLang="en-US" sz="3000" b="1" i="1" dirty="0" smtClean="0">
                <a:solidFill>
                  <a:schemeClr val="accent1"/>
                </a:solidFill>
                <a:latin typeface="Calibri" panose="020F0502020204030204" pitchFamily="34" charset="0"/>
              </a:rPr>
              <a:t>Example</a:t>
            </a:r>
            <a:r>
              <a:rPr lang="en-US" altLang="en-US" sz="3000" b="1" dirty="0" smtClean="0">
                <a:latin typeface="Calibri" panose="020F0502020204030204" pitchFamily="34" charset="0"/>
              </a:rPr>
              <a:t>: A calculator is a computer that is programmed to perform arithmetic operations.</a:t>
            </a:r>
          </a:p>
          <a:p>
            <a:pPr>
              <a:spcAft>
                <a:spcPts val="1200"/>
              </a:spcAft>
            </a:pPr>
            <a:r>
              <a:rPr lang="en-US" altLang="en-US" sz="3000" b="1" dirty="0" smtClean="0">
                <a:latin typeface="Calibri" panose="020F0502020204030204" pitchFamily="34" charset="0"/>
              </a:rPr>
              <a:t>Similarly, the </a:t>
            </a:r>
            <a:r>
              <a:rPr lang="en-US" altLang="en-US" sz="3000" b="1" dirty="0" smtClean="0">
                <a:latin typeface="Calibri" panose="020F0502020204030204" pitchFamily="34" charset="0"/>
              </a:rPr>
              <a:t>LEGO MINDSTORMS </a:t>
            </a:r>
            <a:r>
              <a:rPr lang="en-US" altLang="en-US" sz="3000" b="1" dirty="0" smtClean="0">
                <a:latin typeface="Calibri" panose="020F0502020204030204" pitchFamily="34" charset="0"/>
              </a:rPr>
              <a:t>NXT intelligent brick </a:t>
            </a:r>
            <a:r>
              <a:rPr lang="en-US" altLang="en-US" sz="3000" b="1" dirty="0" smtClean="0">
                <a:latin typeface="Calibri" panose="020F0502020204030204" pitchFamily="34" charset="0"/>
              </a:rPr>
              <a:t>is a computer that we can program to perform different </a:t>
            </a:r>
            <a:r>
              <a:rPr lang="en-US" altLang="en-US" sz="3000" b="1" dirty="0" smtClean="0">
                <a:latin typeface="Calibri" panose="020F0502020204030204" pitchFamily="34" charset="0"/>
              </a:rPr>
              <a:t>tasks, such as moving through a maze.</a:t>
            </a:r>
            <a:endParaRPr lang="en-US" altLang="en-US" sz="3000" b="1" dirty="0" smtClean="0">
              <a:latin typeface="Calibri" panose="020F0502020204030204" pitchFamily="34" charset="0"/>
            </a:endParaRP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7423E1DF-6E25-4A73-B710-48B5DE35FFBF}" type="slidenum">
              <a:rPr lang="en-US" altLang="en-US" smtClean="0">
                <a:solidFill>
                  <a:srgbClr val="FFFFFF"/>
                </a:solidFill>
              </a:rPr>
              <a:pPr eaLnBrk="1" hangingPunct="1"/>
              <a:t>5</a:t>
            </a:fld>
            <a:endParaRPr lang="en-US" altLang="en-US" smtClean="0">
              <a:solidFill>
                <a:srgbClr val="FFFFFF"/>
              </a:solidFill>
            </a:endParaRPr>
          </a:p>
        </p:txBody>
      </p:sp>
      <p:sp>
        <p:nvSpPr>
          <p:cNvPr id="3" name="Title 2"/>
          <p:cNvSpPr>
            <a:spLocks noGrp="1"/>
          </p:cNvSpPr>
          <p:nvPr>
            <p:ph type="title"/>
          </p:nvPr>
        </p:nvSpPr>
        <p:spPr>
          <a:xfrm>
            <a:off x="152400" y="274638"/>
            <a:ext cx="8586788" cy="792162"/>
          </a:xfrm>
        </p:spPr>
        <p:txBody>
          <a:bodyPr/>
          <a:lstStyle/>
          <a:p>
            <a:pPr algn="ctr"/>
            <a:r>
              <a:rPr lang="en-US" dirty="0" smtClean="0"/>
              <a:t>What is a program?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848600" cy="4873752"/>
          </a:xfrm>
        </p:spPr>
        <p:txBody>
          <a:bodyPr>
            <a:noAutofit/>
          </a:bodyPr>
          <a:lstStyle/>
          <a:p>
            <a:pPr marL="0" indent="0">
              <a:buNone/>
              <a:defRPr/>
            </a:pPr>
            <a:r>
              <a:rPr lang="en-US" sz="2800" b="1" dirty="0" smtClean="0">
                <a:latin typeface="Calibri" panose="020F0502020204030204" pitchFamily="34" charset="0"/>
              </a:rPr>
              <a:t>An </a:t>
            </a:r>
            <a:r>
              <a:rPr lang="en-US" sz="2800" b="1" dirty="0" smtClean="0">
                <a:solidFill>
                  <a:srgbClr val="FF0000"/>
                </a:solidFill>
                <a:latin typeface="Calibri" panose="020F0502020204030204" pitchFamily="34" charset="0"/>
              </a:rPr>
              <a:t>algorithm</a:t>
            </a:r>
            <a:r>
              <a:rPr lang="en-US" sz="2800" b="1" i="1" dirty="0" smtClean="0">
                <a:solidFill>
                  <a:srgbClr val="FF0000"/>
                </a:solidFill>
                <a:latin typeface="Calibri" panose="020F0502020204030204" pitchFamily="34" charset="0"/>
              </a:rPr>
              <a:t> </a:t>
            </a:r>
            <a:r>
              <a:rPr lang="en-US" sz="2800" b="1" dirty="0" smtClean="0">
                <a:latin typeface="Calibri" panose="020F0502020204030204" pitchFamily="34" charset="0"/>
              </a:rPr>
              <a:t>is a clear and specific procedure for solving a problem in a finite number of steps.</a:t>
            </a:r>
          </a:p>
          <a:p>
            <a:pPr marL="0" indent="0">
              <a:buNone/>
              <a:defRPr/>
            </a:pPr>
            <a:r>
              <a:rPr lang="en-US" sz="2800" b="1" dirty="0" smtClean="0">
                <a:solidFill>
                  <a:schemeClr val="accent1"/>
                </a:solidFill>
                <a:latin typeface="Calibri" panose="020F0502020204030204" pitchFamily="34" charset="0"/>
              </a:rPr>
              <a:t>Example</a:t>
            </a:r>
            <a:r>
              <a:rPr lang="en-US" sz="2800" b="1" dirty="0" smtClean="0">
                <a:latin typeface="Calibri" panose="020F0502020204030204" pitchFamily="34" charset="0"/>
              </a:rPr>
              <a:t>:</a:t>
            </a:r>
          </a:p>
          <a:p>
            <a:pPr marL="0" indent="0">
              <a:spcBef>
                <a:spcPts val="0"/>
              </a:spcBef>
              <a:buNone/>
              <a:defRPr/>
            </a:pPr>
            <a:r>
              <a:rPr lang="en-US" sz="2800" b="1" i="1" dirty="0" smtClean="0">
                <a:latin typeface="Calibri" panose="020F0502020204030204" pitchFamily="34" charset="0"/>
              </a:rPr>
              <a:t>Addition algorithm</a:t>
            </a:r>
            <a:r>
              <a:rPr lang="en-US" sz="2800" b="1" dirty="0" smtClean="0">
                <a:latin typeface="Calibri" panose="020F0502020204030204" pitchFamily="34" charset="0"/>
              </a:rPr>
              <a:t>: </a:t>
            </a:r>
            <a:r>
              <a:rPr lang="en-US" sz="2800" b="1" dirty="0" smtClean="0">
                <a:latin typeface="Calibri" panose="020F0502020204030204" pitchFamily="34" charset="0"/>
              </a:rPr>
              <a:t>A systematic process that always produces the correct answer when numbers are to be added.</a:t>
            </a:r>
          </a:p>
          <a:p>
            <a:pPr marL="0" indent="0">
              <a:buFont typeface="Wingdings" pitchFamily="2" charset="2"/>
              <a:buNone/>
              <a:defRPr/>
            </a:pPr>
            <a:r>
              <a:rPr lang="en-US" b="1" dirty="0" smtClean="0">
                <a:latin typeface="Calibri" panose="020F0502020204030204" pitchFamily="34" charset="0"/>
              </a:rPr>
              <a:t>    </a:t>
            </a:r>
            <a:r>
              <a:rPr lang="en-US" b="1" baseline="-25000" dirty="0" smtClean="0">
                <a:latin typeface="Calibri" panose="020F0502020204030204" pitchFamily="34" charset="0"/>
              </a:rPr>
              <a:t>1   1</a:t>
            </a:r>
            <a:endParaRPr lang="en-US" b="1" dirty="0" smtClean="0">
              <a:latin typeface="Calibri" panose="020F0502020204030204" pitchFamily="34" charset="0"/>
            </a:endParaRPr>
          </a:p>
          <a:p>
            <a:pPr marL="0" indent="0">
              <a:buFont typeface="Wingdings" pitchFamily="2" charset="2"/>
              <a:buNone/>
              <a:defRPr/>
            </a:pPr>
            <a:r>
              <a:rPr lang="en-US" b="1" dirty="0">
                <a:latin typeface="Calibri" panose="020F0502020204030204" pitchFamily="34" charset="0"/>
              </a:rPr>
              <a:t> </a:t>
            </a:r>
            <a:r>
              <a:rPr lang="en-US" b="1" dirty="0" smtClean="0">
                <a:latin typeface="Calibri" panose="020F0502020204030204" pitchFamily="34" charset="0"/>
              </a:rPr>
              <a:t>   1 2 3</a:t>
            </a:r>
          </a:p>
          <a:p>
            <a:pPr marL="0" indent="0">
              <a:buFont typeface="Wingdings" pitchFamily="2" charset="2"/>
              <a:buNone/>
              <a:defRPr/>
            </a:pPr>
            <a:r>
              <a:rPr lang="en-US" b="1" dirty="0">
                <a:latin typeface="Calibri" panose="020F0502020204030204" pitchFamily="34" charset="0"/>
              </a:rPr>
              <a:t> </a:t>
            </a:r>
            <a:r>
              <a:rPr lang="en-US" b="1" u="sng" dirty="0" smtClean="0">
                <a:latin typeface="Calibri" panose="020F0502020204030204" pitchFamily="34" charset="0"/>
              </a:rPr>
              <a:t>+ 7 8 9</a:t>
            </a:r>
          </a:p>
          <a:p>
            <a:pPr marL="0" indent="0">
              <a:buFont typeface="Wingdings" pitchFamily="2" charset="2"/>
              <a:buNone/>
              <a:defRPr/>
            </a:pPr>
            <a:r>
              <a:rPr lang="en-US" b="1" dirty="0" smtClean="0">
                <a:latin typeface="Calibri" panose="020F0502020204030204" pitchFamily="34" charset="0"/>
              </a:rPr>
              <a:t>    9 1 2</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2B9EBF5C-33A4-4ACA-AD80-6F2153D693DB}" type="slidenum">
              <a:rPr lang="en-US" altLang="en-US" smtClean="0">
                <a:solidFill>
                  <a:srgbClr val="FFFFFF"/>
                </a:solidFill>
              </a:rPr>
              <a:pPr eaLnBrk="1" hangingPunct="1"/>
              <a:t>6</a:t>
            </a:fld>
            <a:endParaRPr lang="en-US" altLang="en-US" smtClean="0">
              <a:solidFill>
                <a:srgbClr val="FFFFFF"/>
              </a:solidFill>
            </a:endParaRPr>
          </a:p>
        </p:txBody>
      </p:sp>
      <p:sp>
        <p:nvSpPr>
          <p:cNvPr id="4" name="Title 3"/>
          <p:cNvSpPr>
            <a:spLocks noGrp="1"/>
          </p:cNvSpPr>
          <p:nvPr>
            <p:ph type="title"/>
          </p:nvPr>
        </p:nvSpPr>
        <p:spPr>
          <a:xfrm>
            <a:off x="152400" y="274638"/>
            <a:ext cx="8586788" cy="715962"/>
          </a:xfrm>
        </p:spPr>
        <p:txBody>
          <a:bodyPr>
            <a:noAutofit/>
          </a:bodyPr>
          <a:lstStyle/>
          <a:p>
            <a:pPr algn="ctr"/>
            <a:r>
              <a:rPr lang="en-US" dirty="0" smtClean="0"/>
              <a:t>What is an algorithm?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62988" cy="715962"/>
          </a:xfrm>
        </p:spPr>
        <p:txBody>
          <a:bodyPr>
            <a:noAutofit/>
          </a:bodyPr>
          <a:lstStyle/>
          <a:p>
            <a:pPr algn="ctr">
              <a:defRPr/>
            </a:pPr>
            <a:r>
              <a:rPr lang="en-US" dirty="0" smtClean="0"/>
              <a:t>What is Programming?</a:t>
            </a:r>
            <a:endParaRPr lang="en-US" dirty="0"/>
          </a:p>
        </p:txBody>
      </p:sp>
      <p:sp>
        <p:nvSpPr>
          <p:cNvPr id="15363" name="Content Placeholder 2"/>
          <p:cNvSpPr>
            <a:spLocks noGrp="1"/>
          </p:cNvSpPr>
          <p:nvPr>
            <p:ph sz="quarter" idx="1"/>
          </p:nvPr>
        </p:nvSpPr>
        <p:spPr>
          <a:xfrm>
            <a:off x="457200" y="2971800"/>
            <a:ext cx="7543800" cy="3463649"/>
          </a:xfrm>
        </p:spPr>
        <p:txBody>
          <a:bodyPr/>
          <a:lstStyle/>
          <a:p>
            <a:r>
              <a:rPr lang="en-US" altLang="en-US" sz="3200" b="1" dirty="0" smtClean="0">
                <a:latin typeface="Calibri" panose="020F0502020204030204" pitchFamily="34" charset="0"/>
              </a:rPr>
              <a:t>You need to have commands that are clear and </a:t>
            </a:r>
            <a:r>
              <a:rPr lang="en-US" altLang="en-US" sz="3200" b="1" dirty="0" smtClean="0">
                <a:latin typeface="Calibri" panose="020F0502020204030204" pitchFamily="34" charset="0"/>
              </a:rPr>
              <a:t>precise… the </a:t>
            </a:r>
            <a:r>
              <a:rPr lang="en-US" altLang="en-US" sz="3200" b="1" dirty="0" smtClean="0">
                <a:latin typeface="Calibri" panose="020F0502020204030204" pitchFamily="34" charset="0"/>
              </a:rPr>
              <a:t>robot will follow them exactly, so each step is important.</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FF63AABB-86D6-4C66-A8B1-0EB7D2A9341D}" type="slidenum">
              <a:rPr lang="en-US" altLang="en-US" smtClean="0">
                <a:solidFill>
                  <a:srgbClr val="FFFFFF"/>
                </a:solidFill>
              </a:rPr>
              <a:pPr eaLnBrk="1" hangingPunct="1"/>
              <a:t>7</a:t>
            </a:fld>
            <a:endParaRPr lang="en-US" altLang="en-US" smtClean="0">
              <a:solidFill>
                <a:srgbClr val="FFFFFF"/>
              </a:solidFill>
            </a:endParaRPr>
          </a:p>
        </p:txBody>
      </p:sp>
      <p:sp>
        <p:nvSpPr>
          <p:cNvPr id="6" name="Content Placeholder 2"/>
          <p:cNvSpPr txBox="1">
            <a:spLocks/>
          </p:cNvSpPr>
          <p:nvPr/>
        </p:nvSpPr>
        <p:spPr bwMode="auto">
          <a:xfrm>
            <a:off x="445008" y="1784753"/>
            <a:ext cx="786079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sz="3200" b="1" dirty="0" smtClean="0">
                <a:solidFill>
                  <a:srgbClr val="7030A0"/>
                </a:solidFill>
                <a:latin typeface="Calibri" panose="020F0502020204030204" pitchFamily="34" charset="0"/>
              </a:rPr>
              <a:t>Programming </a:t>
            </a:r>
            <a:r>
              <a:rPr lang="en-US" altLang="en-US" sz="3200" b="1" dirty="0" smtClean="0">
                <a:latin typeface="Calibri" panose="020F0502020204030204" pitchFamily="34" charset="0"/>
              </a:rPr>
              <a:t>is designing an algorithm to solve a problem.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4182"/>
            <a:ext cx="8586788" cy="654268"/>
          </a:xfrm>
        </p:spPr>
        <p:txBody>
          <a:bodyPr>
            <a:noAutofit/>
          </a:bodyPr>
          <a:lstStyle/>
          <a:p>
            <a:pPr algn="ctr">
              <a:defRPr/>
            </a:pPr>
            <a:r>
              <a:rPr lang="en-US" sz="3600" dirty="0" smtClean="0">
                <a:solidFill>
                  <a:srgbClr val="7030A0"/>
                </a:solidFill>
              </a:rPr>
              <a:t>Mini-Activity: </a:t>
            </a:r>
            <a:r>
              <a:rPr lang="en-US" sz="3600" dirty="0" smtClean="0"/>
              <a:t>Programming as an Algorithm</a:t>
            </a:r>
            <a:endParaRPr lang="en-US" sz="3600" dirty="0"/>
          </a:p>
        </p:txBody>
      </p:sp>
      <p:sp>
        <p:nvSpPr>
          <p:cNvPr id="16387" name="Content Placeholder 2"/>
          <p:cNvSpPr>
            <a:spLocks noGrp="1"/>
          </p:cNvSpPr>
          <p:nvPr>
            <p:ph sz="quarter" idx="1"/>
          </p:nvPr>
        </p:nvSpPr>
        <p:spPr>
          <a:xfrm>
            <a:off x="200499" y="1371600"/>
            <a:ext cx="5186586" cy="1425684"/>
          </a:xfrm>
        </p:spPr>
        <p:txBody>
          <a:bodyPr/>
          <a:lstStyle/>
          <a:p>
            <a:r>
              <a:rPr lang="en-US" altLang="en-US" b="1" dirty="0" smtClean="0">
                <a:latin typeface="Calibri" panose="020F0502020204030204" pitchFamily="34" charset="0"/>
              </a:rPr>
              <a:t>Using a roll of </a:t>
            </a:r>
            <a:r>
              <a:rPr lang="en-US" altLang="en-US" b="1" dirty="0" smtClean="0">
                <a:solidFill>
                  <a:schemeClr val="accent1"/>
                </a:solidFill>
                <a:latin typeface="Calibri" panose="020F0502020204030204" pitchFamily="34" charset="0"/>
              </a:rPr>
              <a:t>tape</a:t>
            </a:r>
            <a:r>
              <a:rPr lang="en-US" altLang="en-US" b="1" dirty="0" smtClean="0">
                <a:latin typeface="Calibri" panose="020F0502020204030204" pitchFamily="34" charset="0"/>
              </a:rPr>
              <a:t>, make a short maze on the floor in the corner of the room resembling this diagram </a:t>
            </a:r>
            <a:r>
              <a:rPr lang="en-US" altLang="en-US" b="1" dirty="0" smtClean="0">
                <a:latin typeface="Calibri" panose="020F0502020204030204" pitchFamily="34" charset="0"/>
                <a:sym typeface="Wingdings" panose="05000000000000000000" pitchFamily="2" charset="2"/>
              </a:rPr>
              <a:t></a:t>
            </a:r>
            <a:endParaRPr lang="en-US" altLang="en-US" b="1" dirty="0" smtClean="0">
              <a:latin typeface="Calibri" panose="020F0502020204030204" pitchFamily="34" charset="0"/>
            </a:endParaRPr>
          </a:p>
        </p:txBody>
      </p:sp>
      <p:sp>
        <p:nvSpPr>
          <p:cNvPr id="16389" name="Slide Number Placeholder 1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C702B387-E688-4E95-9194-D17E40B7F448}" type="slidenum">
              <a:rPr lang="en-US" altLang="en-US" smtClean="0">
                <a:solidFill>
                  <a:srgbClr val="FFFFFF"/>
                </a:solidFill>
              </a:rPr>
              <a:pPr eaLnBrk="1" hangingPunct="1"/>
              <a:t>8</a:t>
            </a:fld>
            <a:endParaRPr lang="en-US" altLang="en-US" smtClean="0">
              <a:solidFill>
                <a:srgbClr val="FFFFFF"/>
              </a:solidFill>
            </a:endParaRPr>
          </a:p>
        </p:txBody>
      </p:sp>
      <p:grpSp>
        <p:nvGrpSpPr>
          <p:cNvPr id="16388" name="Group 13"/>
          <p:cNvGrpSpPr>
            <a:grpSpLocks/>
          </p:cNvGrpSpPr>
          <p:nvPr/>
        </p:nvGrpSpPr>
        <p:grpSpPr bwMode="auto">
          <a:xfrm>
            <a:off x="5598031" y="2122321"/>
            <a:ext cx="2925049" cy="3192144"/>
            <a:chOff x="5584139" y="1673469"/>
            <a:chExt cx="2925286" cy="3191600"/>
          </a:xfrm>
        </p:grpSpPr>
        <p:cxnSp>
          <p:nvCxnSpPr>
            <p:cNvPr id="6" name="Straight Connector 5"/>
            <p:cNvCxnSpPr/>
            <p:nvPr/>
          </p:nvCxnSpPr>
          <p:spPr>
            <a:xfrm flipV="1">
              <a:off x="8077411"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81905" y="2590631"/>
              <a:ext cx="0" cy="1904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81905" y="2590631"/>
              <a:ext cx="12955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94" name="TextBox 9"/>
            <p:cNvSpPr txBox="1">
              <a:spLocks noChangeArrowheads="1"/>
            </p:cNvSpPr>
            <p:nvPr/>
          </p:nvSpPr>
          <p:spPr bwMode="auto">
            <a:xfrm>
              <a:off x="7596094" y="33913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16395" name="TextBox 28"/>
            <p:cNvSpPr txBox="1">
              <a:spLocks noChangeArrowheads="1"/>
            </p:cNvSpPr>
            <p:nvPr/>
          </p:nvSpPr>
          <p:spPr bwMode="auto">
            <a:xfrm>
              <a:off x="6781800" y="3358634"/>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6 </a:t>
              </a:r>
              <a:r>
                <a:rPr lang="en-US" altLang="en-US" b="1" dirty="0" err="1"/>
                <a:t>ft</a:t>
              </a:r>
              <a:endParaRPr lang="en-US" altLang="en-US" b="1" dirty="0"/>
            </a:p>
          </p:txBody>
        </p:sp>
        <p:sp>
          <p:nvSpPr>
            <p:cNvPr id="16396" name="TextBox 29"/>
            <p:cNvSpPr txBox="1">
              <a:spLocks noChangeArrowheads="1"/>
            </p:cNvSpPr>
            <p:nvPr/>
          </p:nvSpPr>
          <p:spPr bwMode="auto">
            <a:xfrm>
              <a:off x="7215724" y="2627712"/>
              <a:ext cx="530958"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3 </a:t>
              </a:r>
              <a:r>
                <a:rPr lang="en-US" altLang="en-US" b="1" dirty="0" err="1"/>
                <a:t>ft</a:t>
              </a:r>
              <a:endParaRPr lang="en-US" altLang="en-US" b="1" dirty="0"/>
            </a:p>
          </p:txBody>
        </p:sp>
        <p:sp>
          <p:nvSpPr>
            <p:cNvPr id="16397" name="TextBox 34"/>
            <p:cNvSpPr txBox="1">
              <a:spLocks noChangeArrowheads="1"/>
            </p:cNvSpPr>
            <p:nvPr/>
          </p:nvSpPr>
          <p:spPr bwMode="auto">
            <a:xfrm>
              <a:off x="6501033" y="4495800"/>
              <a:ext cx="595083"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e</a:t>
              </a:r>
              <a:r>
                <a:rPr lang="en-US" altLang="en-US" b="1" dirty="0" smtClean="0">
                  <a:solidFill>
                    <a:srgbClr val="7030A0"/>
                  </a:solidFill>
                </a:rPr>
                <a:t>nd</a:t>
              </a:r>
              <a:endParaRPr lang="en-US" altLang="en-US" b="1" dirty="0">
                <a:solidFill>
                  <a:srgbClr val="7030A0"/>
                </a:solidFill>
              </a:endParaRPr>
            </a:p>
          </p:txBody>
        </p:sp>
        <p:sp>
          <p:nvSpPr>
            <p:cNvPr id="16398" name="TextBox 35"/>
            <p:cNvSpPr txBox="1">
              <a:spLocks noChangeArrowheads="1"/>
            </p:cNvSpPr>
            <p:nvPr/>
          </p:nvSpPr>
          <p:spPr bwMode="auto">
            <a:xfrm>
              <a:off x="7824566" y="4495800"/>
              <a:ext cx="684859"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7030A0"/>
                  </a:solidFill>
                </a:rPr>
                <a:t>s</a:t>
              </a:r>
              <a:r>
                <a:rPr lang="en-US" altLang="en-US" b="1" dirty="0" smtClean="0">
                  <a:solidFill>
                    <a:srgbClr val="7030A0"/>
                  </a:solidFill>
                </a:rPr>
                <a:t>tart</a:t>
              </a:r>
              <a:endParaRPr lang="en-US" altLang="en-US" b="1" dirty="0">
                <a:solidFill>
                  <a:srgbClr val="7030A0"/>
                </a:solidFill>
              </a:endParaRPr>
            </a:p>
          </p:txBody>
        </p:sp>
        <p:sp>
          <p:nvSpPr>
            <p:cNvPr id="11" name="Rectangle 10"/>
            <p:cNvSpPr/>
            <p:nvPr/>
          </p:nvSpPr>
          <p:spPr>
            <a:xfrm>
              <a:off x="6326255" y="2057322"/>
              <a:ext cx="183371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6226235" y="2057322"/>
              <a:ext cx="100020" cy="2209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1" name="TextBox 12"/>
            <p:cNvSpPr txBox="1">
              <a:spLocks noChangeArrowheads="1"/>
            </p:cNvSpPr>
            <p:nvPr/>
          </p:nvSpPr>
          <p:spPr bwMode="auto">
            <a:xfrm>
              <a:off x="7002391" y="1673469"/>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t>
              </a:r>
              <a:r>
                <a:rPr lang="en-US" altLang="en-US" b="1" dirty="0" smtClean="0"/>
                <a:t>all</a:t>
              </a:r>
              <a:endParaRPr lang="en-US" altLang="en-US" b="1" dirty="0"/>
            </a:p>
          </p:txBody>
        </p:sp>
        <p:sp>
          <p:nvSpPr>
            <p:cNvPr id="38" name="Rectangle 37"/>
            <p:cNvSpPr/>
            <p:nvPr/>
          </p:nvSpPr>
          <p:spPr>
            <a:xfrm>
              <a:off x="6781905" y="2057322"/>
              <a:ext cx="1378062" cy="13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3" name="TextBox 39"/>
            <p:cNvSpPr txBox="1">
              <a:spLocks noChangeArrowheads="1"/>
            </p:cNvSpPr>
            <p:nvPr/>
          </p:nvSpPr>
          <p:spPr bwMode="auto">
            <a:xfrm>
              <a:off x="5584139" y="2837881"/>
              <a:ext cx="620734"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b="1" dirty="0"/>
                <a:t>w</a:t>
              </a:r>
              <a:r>
                <a:rPr lang="en-US" altLang="en-US" b="1" dirty="0" smtClean="0"/>
                <a:t>all</a:t>
              </a:r>
              <a:endParaRPr lang="en-US" altLang="en-US" b="1" dirty="0"/>
            </a:p>
          </p:txBody>
        </p:sp>
      </p:grpSp>
      <p:sp>
        <p:nvSpPr>
          <p:cNvPr id="19"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smtClean="0"/>
              <a:t>(10 minutes)</a:t>
            </a:r>
            <a:endParaRPr lang="en-US" sz="2800" dirty="0"/>
          </a:p>
        </p:txBody>
      </p:sp>
      <p:pic>
        <p:nvPicPr>
          <p:cNvPr id="20" name="Picture 19" descr="File:Blindfoldlowres.gif"/>
          <p:cNvPicPr/>
          <p:nvPr/>
        </p:nvPicPr>
        <p:blipFill rotWithShape="1">
          <a:blip r:embed="rId3">
            <a:extLst>
              <a:ext uri="{28A0092B-C50C-407E-A947-70E740481C1C}">
                <a14:useLocalDpi xmlns:a14="http://schemas.microsoft.com/office/drawing/2010/main" val="0"/>
              </a:ext>
            </a:extLst>
          </a:blip>
          <a:srcRect l="22531" r="6835"/>
          <a:stretch/>
        </p:blipFill>
        <p:spPr bwMode="auto">
          <a:xfrm>
            <a:off x="4545042" y="3720081"/>
            <a:ext cx="1371601" cy="2926080"/>
          </a:xfrm>
          <a:prstGeom prst="rect">
            <a:avLst/>
          </a:prstGeom>
          <a:noFill/>
          <a:ln>
            <a:noFill/>
          </a:ln>
        </p:spPr>
      </p:pic>
      <p:sp>
        <p:nvSpPr>
          <p:cNvPr id="21" name="Content Placeholder 2"/>
          <p:cNvSpPr txBox="1">
            <a:spLocks/>
          </p:cNvSpPr>
          <p:nvPr/>
        </p:nvSpPr>
        <p:spPr bwMode="auto">
          <a:xfrm>
            <a:off x="164471" y="2598693"/>
            <a:ext cx="4238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altLang="en-US" b="1" dirty="0" smtClean="0">
                <a:solidFill>
                  <a:schemeClr val="accent1"/>
                </a:solidFill>
                <a:latin typeface="Calibri" panose="020F0502020204030204" pitchFamily="34" charset="0"/>
              </a:rPr>
              <a:t>Blindfold</a:t>
            </a:r>
            <a:r>
              <a:rPr lang="en-US" altLang="en-US" b="1" dirty="0" smtClean="0">
                <a:latin typeface="Calibri" panose="020F0502020204030204" pitchFamily="34" charset="0"/>
              </a:rPr>
              <a:t> a volunteer “robot” and have him/her stand at the start of the maze, hands at his/her sides.</a:t>
            </a:r>
          </a:p>
          <a:p>
            <a:pPr defTabSz="914400"/>
            <a:r>
              <a:rPr lang="en-US" altLang="en-US" b="1" dirty="0" smtClean="0">
                <a:latin typeface="Calibri" panose="020F0502020204030204" pitchFamily="34" charset="0"/>
              </a:rPr>
              <a:t>Have another student—the “programmer”—give a series of commands (such as, go forward 2 steps, turn right, etc.) to instruct the volunteer to complete the </a:t>
            </a:r>
            <a:r>
              <a:rPr lang="en-US" altLang="en-US" b="1" dirty="0" smtClean="0">
                <a:latin typeface="Calibri" panose="020F0502020204030204" pitchFamily="34" charset="0"/>
              </a:rPr>
              <a:t>maze.</a:t>
            </a:r>
            <a:endParaRPr lang="en-US" altLang="en-US" b="1"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305800" cy="5486400"/>
          </a:xfrm>
        </p:spPr>
        <p:txBody>
          <a:bodyPr/>
          <a:lstStyle/>
          <a:p>
            <a:pPr marL="0" indent="0">
              <a:buNone/>
              <a:defRPr/>
            </a:pPr>
            <a:r>
              <a:rPr lang="en-US" sz="2800" b="1" dirty="0" smtClean="0">
                <a:solidFill>
                  <a:schemeClr val="accent1"/>
                </a:solidFill>
                <a:latin typeface="Calibri" panose="020F0502020204030204" pitchFamily="34" charset="0"/>
              </a:rPr>
              <a:t>Observations and Questions:</a:t>
            </a:r>
          </a:p>
          <a:p>
            <a:pPr>
              <a:defRPr/>
            </a:pPr>
            <a:r>
              <a:rPr lang="en-US" sz="2800" b="1" dirty="0" smtClean="0">
                <a:latin typeface="Calibri" panose="020F0502020204030204" pitchFamily="34" charset="0"/>
              </a:rPr>
              <a:t>Did the “programmer” get</a:t>
            </a:r>
            <a:br>
              <a:rPr lang="en-US" sz="2800" b="1" dirty="0" smtClean="0">
                <a:latin typeface="Calibri" panose="020F0502020204030204" pitchFamily="34" charset="0"/>
              </a:rPr>
            </a:br>
            <a:r>
              <a:rPr lang="en-US" sz="2800" b="1" dirty="0" smtClean="0">
                <a:latin typeface="Calibri" panose="020F0502020204030204" pitchFamily="34" charset="0"/>
              </a:rPr>
              <a:t>the blindfolded “robot” </a:t>
            </a:r>
            <a:br>
              <a:rPr lang="en-US" sz="2800" b="1" dirty="0" smtClean="0">
                <a:latin typeface="Calibri" panose="020F0502020204030204" pitchFamily="34" charset="0"/>
              </a:rPr>
            </a:br>
            <a:r>
              <a:rPr lang="en-US" sz="2800" b="1" dirty="0" smtClean="0">
                <a:latin typeface="Calibri" panose="020F0502020204030204" pitchFamily="34" charset="0"/>
              </a:rPr>
              <a:t>through the maze?</a:t>
            </a:r>
          </a:p>
          <a:p>
            <a:pPr>
              <a:defRPr/>
            </a:pPr>
            <a:r>
              <a:rPr lang="en-US" sz="2800" b="1" dirty="0" smtClean="0">
                <a:latin typeface="Calibri" panose="020F0502020204030204" pitchFamily="34" charset="0"/>
              </a:rPr>
              <a:t>Did the “commander” always tell the “robot” to go the correct number of steps?</a:t>
            </a:r>
            <a:endParaRPr lang="en-US" sz="2800" b="1" dirty="0">
              <a:latin typeface="Calibri" panose="020F0502020204030204" pitchFamily="34" charset="0"/>
            </a:endParaRPr>
          </a:p>
          <a:p>
            <a:pPr>
              <a:defRPr/>
            </a:pPr>
            <a:r>
              <a:rPr lang="en-US" sz="2800" b="1" dirty="0" smtClean="0">
                <a:latin typeface="Calibri" panose="020F0502020204030204" pitchFamily="34" charset="0"/>
              </a:rPr>
              <a:t>Often, it is easier for the “programmer” to give instructions if s/he can tell the “robot” to go forward until s/he senses something. </a:t>
            </a:r>
            <a:r>
              <a:rPr lang="en-US" sz="2800" b="1" i="1" dirty="0" smtClean="0">
                <a:latin typeface="Calibri" panose="020F0502020204030204" pitchFamily="34" charset="0"/>
              </a:rPr>
              <a:t>Why?</a:t>
            </a:r>
          </a:p>
          <a:p>
            <a:pPr>
              <a:defRPr/>
            </a:pPr>
            <a:r>
              <a:rPr lang="en-US" sz="2800" b="1" dirty="0" smtClean="0">
                <a:latin typeface="Calibri" panose="020F0502020204030204" pitchFamily="34" charset="0"/>
              </a:rPr>
              <a:t>This way, the “programmer” does not have to worry about telling the “robot” exactly how many steps to move forward.</a:t>
            </a: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0F902088-20AA-4545-97E2-9104416F5A40}" type="slidenum">
              <a:rPr lang="en-US" altLang="en-US" smtClean="0">
                <a:solidFill>
                  <a:srgbClr val="FFFFFF"/>
                </a:solidFill>
              </a:rPr>
              <a:pPr eaLnBrk="1" hangingPunct="1"/>
              <a:t>9</a:t>
            </a:fld>
            <a:endParaRPr lang="en-US" altLang="en-US" smtClean="0">
              <a:solidFill>
                <a:srgbClr val="FFFFFF"/>
              </a:solidFill>
            </a:endParaRPr>
          </a:p>
        </p:txBody>
      </p:sp>
      <p:pic>
        <p:nvPicPr>
          <p:cNvPr id="5" name="Picture 4" descr="File:Maze0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2274856" cy="11651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2400" y="284182"/>
            <a:ext cx="8586788" cy="654268"/>
          </a:xfrm>
        </p:spPr>
        <p:txBody>
          <a:bodyPr>
            <a:noAutofit/>
          </a:bodyPr>
          <a:lstStyle/>
          <a:p>
            <a:pPr algn="ctr">
              <a:defRPr/>
            </a:pPr>
            <a:r>
              <a:rPr lang="en-US" sz="3600" dirty="0" smtClean="0">
                <a:solidFill>
                  <a:srgbClr val="7030A0"/>
                </a:solidFill>
              </a:rPr>
              <a:t>Mini-Activity: </a:t>
            </a:r>
            <a:r>
              <a:rPr lang="en-US" sz="3600" dirty="0" smtClean="0"/>
              <a:t>Programming as an Algorithm</a:t>
            </a:r>
            <a:endParaRPr lang="en-US" sz="3600" dirty="0"/>
          </a:p>
        </p:txBody>
      </p:sp>
      <p:sp>
        <p:nvSpPr>
          <p:cNvPr id="8" name="Title 1"/>
          <p:cNvSpPr txBox="1">
            <a:spLocks/>
          </p:cNvSpPr>
          <p:nvPr/>
        </p:nvSpPr>
        <p:spPr>
          <a:xfrm>
            <a:off x="5651996" y="894166"/>
            <a:ext cx="2719388" cy="477434"/>
          </a:xfrm>
          <a:prstGeom prst="rect">
            <a:avLst/>
          </a:prstGeom>
        </p:spPr>
        <p:txBody>
          <a:bodyPr vert="horz" anchor="t">
            <a:normAutofit fontScale="97500" lnSpcReduction="10000"/>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2800" dirty="0" smtClean="0"/>
              <a:t>(continued)</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B460033-75DE-4D45-AA88-880D904EF760}">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3.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Facet</Template>
  <TotalTime>7964</TotalTime>
  <Words>2764</Words>
  <Application>Microsoft Office PowerPoint</Application>
  <PresentationFormat>On-screen Show (4:3)</PresentationFormat>
  <Paragraphs>322</Paragraphs>
  <Slides>44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Schoolbook</vt:lpstr>
      <vt:lpstr>Times New Roman</vt:lpstr>
      <vt:lpstr>Wingdings</vt:lpstr>
      <vt:lpstr>Wingdings 2</vt:lpstr>
      <vt:lpstr>Oriel</vt:lpstr>
      <vt:lpstr>What Is a Program?</vt:lpstr>
      <vt:lpstr>What Is a Program? Pre-Quiz</vt:lpstr>
      <vt:lpstr>What Is a Program? Pre-Quiz Answers</vt:lpstr>
      <vt:lpstr>What is a program?</vt:lpstr>
      <vt:lpstr>What is a program?</vt:lpstr>
      <vt:lpstr>What is an algorithm?</vt:lpstr>
      <vt:lpstr>What is Programming?</vt:lpstr>
      <vt:lpstr>Mini-Activity: Programming as an Algorithm</vt:lpstr>
      <vt:lpstr>Mini-Activity: Programming as an Algorithm</vt:lpstr>
      <vt:lpstr>Mini-Activity: Programming as an Algorithm</vt:lpstr>
      <vt:lpstr>Mini-Activity: Programming as an Algorithm</vt:lpstr>
      <vt:lpstr>Mini-Activity: Programming as an Algorithm</vt:lpstr>
      <vt:lpstr>PowerPoint Presentation</vt:lpstr>
      <vt:lpstr>Quick Programming Using the NXT Brick (continued)</vt:lpstr>
      <vt:lpstr>Quick Programming Using the NXT Brick (continued)</vt:lpstr>
      <vt:lpstr>Quick Programming Using the NXT</vt:lpstr>
      <vt:lpstr>Quick Programming Using the NXT</vt:lpstr>
      <vt:lpstr>DAY 2</vt:lpstr>
      <vt:lpstr>Getting Started with MINDSTORMS</vt:lpstr>
      <vt:lpstr>Getting Started with MINDSTORMS (continued)</vt:lpstr>
      <vt:lpstr>Getting Started with MINDSTORMS (continued)</vt:lpstr>
      <vt:lpstr>Getting Started with MINDSTORMS (continued)</vt:lpstr>
      <vt:lpstr>The Move Block</vt:lpstr>
      <vt:lpstr>The Move Block (continued)</vt:lpstr>
      <vt:lpstr>The Move Block: Port</vt:lpstr>
      <vt:lpstr>The Move Block: Direction</vt:lpstr>
      <vt:lpstr>The Move Block: Steering</vt:lpstr>
      <vt:lpstr>The Move Block: Power</vt:lpstr>
      <vt:lpstr>The Move Block: Duration</vt:lpstr>
      <vt:lpstr>The Move Block: Duration (continued)</vt:lpstr>
      <vt:lpstr>The Move Block: Next Action</vt:lpstr>
      <vt:lpstr>Move Block: Helpful Hints</vt:lpstr>
      <vt:lpstr>Example Program</vt:lpstr>
      <vt:lpstr>Part 1: Move forward for 2 feet</vt:lpstr>
      <vt:lpstr>Part 1: Move Forward for 2 feet (continued)</vt:lpstr>
      <vt:lpstr>Part 2: Turn Left</vt:lpstr>
      <vt:lpstr>Part 2: Turn Left (continued)</vt:lpstr>
      <vt:lpstr>Part 3: Move Forward for 1 Foot</vt:lpstr>
      <vt:lpstr>Part 3: Move Forward for 1 Foot (continued)</vt:lpstr>
      <vt:lpstr>Downloading the Program onto the NXT</vt:lpstr>
      <vt:lpstr>What Is a Program? Post-Quiz</vt:lpstr>
      <vt:lpstr>What Is a Program? Post-Quiz Answers</vt:lpstr>
      <vt:lpstr>PowerPoint Presentation</vt:lpstr>
      <vt:lpstr>PowerPoint Presentation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Denise</cp:lastModifiedBy>
  <cp:revision>387</cp:revision>
  <dcterms:created xsi:type="dcterms:W3CDTF">2009-07-19T21:20:08Z</dcterms:created>
  <dcterms:modified xsi:type="dcterms:W3CDTF">2014-02-18T18:56:12Z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