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101" r:id="rId4"/>
  </p:sldMasterIdLst>
  <p:notesMasterIdLst>
    <p:notesMasterId r:id="rId29"/>
  </p:notesMasterIdLst>
  <p:handoutMasterIdLst>
    <p:handoutMasterId r:id="rId30"/>
  </p:handoutMasterIdLst>
  <p:sldIdLst>
    <p:sldId id="332" r:id="rId5"/>
    <p:sldId id="356" r:id="rId6"/>
    <p:sldId id="334" r:id="rId7"/>
    <p:sldId id="327" r:id="rId8"/>
    <p:sldId id="338" r:id="rId9"/>
    <p:sldId id="339" r:id="rId10"/>
    <p:sldId id="342" r:id="rId11"/>
    <p:sldId id="344" r:id="rId12"/>
    <p:sldId id="343" r:id="rId13"/>
    <p:sldId id="346" r:id="rId14"/>
    <p:sldId id="347" r:id="rId15"/>
    <p:sldId id="348" r:id="rId16"/>
    <p:sldId id="349" r:id="rId17"/>
    <p:sldId id="309" r:id="rId18"/>
    <p:sldId id="310" r:id="rId19"/>
    <p:sldId id="322" r:id="rId20"/>
    <p:sldId id="321" r:id="rId21"/>
    <p:sldId id="325" r:id="rId22"/>
    <p:sldId id="350" r:id="rId23"/>
    <p:sldId id="312" r:id="rId24"/>
    <p:sldId id="354" r:id="rId25"/>
    <p:sldId id="355" r:id="rId26"/>
    <p:sldId id="335" r:id="rId27"/>
    <p:sldId id="353" r:id="rId28"/>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138" autoAdjust="0"/>
    <p:restoredTop sz="90214" autoAdjust="0"/>
  </p:normalViewPr>
  <p:slideViewPr>
    <p:cSldViewPr snapToObjects="1">
      <p:cViewPr varScale="1">
        <p:scale>
          <a:sx n="70" d="100"/>
          <a:sy n="70" d="100"/>
        </p:scale>
        <p:origin x="60" y="132"/>
      </p:cViewPr>
      <p:guideLst>
        <p:guide orient="horz" pos="2160"/>
        <p:guide pos="2880"/>
      </p:guideLst>
    </p:cSldViewPr>
  </p:slideViewPr>
  <p:outlineViewPr>
    <p:cViewPr>
      <p:scale>
        <a:sx n="33" d="100"/>
        <a:sy n="33" d="100"/>
      </p:scale>
      <p:origin x="18" y="2400"/>
    </p:cViewPr>
  </p:outlineViewPr>
  <p:notesTextViewPr>
    <p:cViewPr>
      <p:scale>
        <a:sx n="100" d="100"/>
        <a:sy n="100" d="100"/>
      </p:scale>
      <p:origin x="0" y="0"/>
    </p:cViewPr>
  </p:notesTextViewPr>
  <p:sorterViewPr>
    <p:cViewPr>
      <p:scale>
        <a:sx n="66" d="100"/>
        <a:sy n="66" d="100"/>
      </p:scale>
      <p:origin x="0" y="1350"/>
    </p:cViewPr>
  </p:sorterViewPr>
  <p:notesViewPr>
    <p:cSldViewPr snapToObjects="1">
      <p:cViewPr varScale="1">
        <p:scale>
          <a:sx n="79" d="100"/>
          <a:sy n="79" d="100"/>
        </p:scale>
        <p:origin x="-1716"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E4298AEB-79AE-4814-884E-E395F5546626}" type="datetimeFigureOut">
              <a:rPr lang="en-US"/>
              <a:pPr>
                <a:defRPr/>
              </a:pPr>
              <a:t>2/18/2014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r>
              <a:rPr lang="en-US"/>
              <a:t>Center for Computational Neurobiology, University of Missouri</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AD70904A-CECC-4581-B0A1-51127D5685DB}" type="slidenum">
              <a:rPr lang="en-US"/>
              <a:pPr>
                <a:defRPr/>
              </a:pPr>
              <a:t>‹#›</a:t>
            </a:fld>
            <a:endParaRPr lang="en-US"/>
          </a:p>
        </p:txBody>
      </p:sp>
    </p:spTree>
    <p:extLst>
      <p:ext uri="{BB962C8B-B14F-4D97-AF65-F5344CB8AC3E}">
        <p14:creationId xmlns:p14="http://schemas.microsoft.com/office/powerpoint/2010/main" val="192199519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2939DCCE-6DA2-47AF-8275-21BA8365C2BB}" type="datetimeFigureOut">
              <a:rPr lang="en-US"/>
              <a:pPr>
                <a:defRPr/>
              </a:pPr>
              <a:t>2/18/2014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r>
              <a:rPr lang="en-US"/>
              <a:t>Center for Computational Neurobiology, University of Missouri</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FBF26CFC-8DE6-4FB8-81A8-C0C75CB11EF3}" type="slidenum">
              <a:rPr lang="en-US"/>
              <a:pPr>
                <a:defRPr/>
              </a:pPr>
              <a:t>‹#›</a:t>
            </a:fld>
            <a:endParaRPr lang="en-US"/>
          </a:p>
        </p:txBody>
      </p:sp>
    </p:spTree>
    <p:extLst>
      <p:ext uri="{BB962C8B-B14F-4D97-AF65-F5344CB8AC3E}">
        <p14:creationId xmlns:p14="http://schemas.microsoft.com/office/powerpoint/2010/main" val="3741238323"/>
      </p:ext>
    </p:extLst>
  </p:cSld>
  <p:clrMap bg1="lt1" tx1="dk1" bg2="lt2" tx2="dk2" accent1="accent1" accent2="accent2" accent3="accent3" accent4="accent4" accent5="accent5" accent6="accent6" hlink="hlink" folHlink="folHlink"/>
  <p:hf hd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Do You Make a Program Wait? lesson</a:t>
            </a:r>
            <a:r>
              <a:rPr lang="en-US" baseline="0" dirty="0" smtClean="0"/>
              <a:t> &gt; TeachEngineering.org</a:t>
            </a:r>
            <a:endParaRPr lang="en-US" dirty="0"/>
          </a:p>
        </p:txBody>
      </p:sp>
      <p:sp>
        <p:nvSpPr>
          <p:cNvPr id="4" name="Footer Placeholder 3"/>
          <p:cNvSpPr>
            <a:spLocks noGrp="1"/>
          </p:cNvSpPr>
          <p:nvPr>
            <p:ph type="ftr" sz="quarter" idx="10"/>
          </p:nvPr>
        </p:nvSpPr>
        <p:spPr/>
        <p:txBody>
          <a:bodyPr/>
          <a:lstStyle/>
          <a:p>
            <a:pPr>
              <a:defRPr/>
            </a:pPr>
            <a:r>
              <a:rPr lang="en-US" smtClean="0"/>
              <a:t>Center for Computational Neurobiology, University of Missouri</a:t>
            </a:r>
            <a:endParaRPr lang="en-US"/>
          </a:p>
        </p:txBody>
      </p:sp>
      <p:sp>
        <p:nvSpPr>
          <p:cNvPr id="5" name="Slide Number Placeholder 4"/>
          <p:cNvSpPr>
            <a:spLocks noGrp="1"/>
          </p:cNvSpPr>
          <p:nvPr>
            <p:ph type="sldNum" sz="quarter" idx="11"/>
          </p:nvPr>
        </p:nvSpPr>
        <p:spPr/>
        <p:txBody>
          <a:bodyPr/>
          <a:lstStyle/>
          <a:p>
            <a:pPr>
              <a:defRPr/>
            </a:pPr>
            <a:fld id="{FBF26CFC-8DE6-4FB8-81A8-C0C75CB11EF3}" type="slidenum">
              <a:rPr lang="en-US" smtClean="0"/>
              <a:pPr>
                <a:defRPr/>
              </a:pPr>
              <a:t>1</a:t>
            </a:fld>
            <a:endParaRPr lang="en-US"/>
          </a:p>
        </p:txBody>
      </p:sp>
    </p:spTree>
    <p:extLst>
      <p:ext uri="{BB962C8B-B14F-4D97-AF65-F5344CB8AC3E}">
        <p14:creationId xmlns:p14="http://schemas.microsoft.com/office/powerpoint/2010/main" val="28455366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smtClean="0"/>
          </a:p>
        </p:txBody>
      </p:sp>
      <p:sp>
        <p:nvSpPr>
          <p:cNvPr id="4" name="Slide Number Placeholder 3"/>
          <p:cNvSpPr>
            <a:spLocks noGrp="1"/>
          </p:cNvSpPr>
          <p:nvPr>
            <p:ph type="sldNum" sz="quarter" idx="5"/>
          </p:nvPr>
        </p:nvSpPr>
        <p:spPr/>
        <p:txBody>
          <a:bodyPr/>
          <a:lstStyle/>
          <a:p>
            <a:pPr>
              <a:defRPr/>
            </a:pPr>
            <a:fld id="{11095D29-FBCF-4191-8E24-39873E63969C}" type="slidenum">
              <a:rPr lang="en-US" smtClean="0"/>
              <a:pPr>
                <a:defRPr/>
              </a:pPr>
              <a:t>21</a:t>
            </a:fld>
            <a:endParaRPr lang="en-US"/>
          </a:p>
        </p:txBody>
      </p:sp>
      <p:sp>
        <p:nvSpPr>
          <p:cNvPr id="5" name="Footer Placeholder 4"/>
          <p:cNvSpPr>
            <a:spLocks noGrp="1"/>
          </p:cNvSpPr>
          <p:nvPr>
            <p:ph type="ftr" sz="quarter" idx="4"/>
          </p:nvPr>
        </p:nvSpPr>
        <p:spPr/>
        <p:txBody>
          <a:bodyPr/>
          <a:lstStyle/>
          <a:p>
            <a:pPr>
              <a:defRPr/>
            </a:pPr>
            <a:r>
              <a:rPr lang="en-US"/>
              <a:t>Center for Computational Neurobiology, University of Missouri</a:t>
            </a:r>
          </a:p>
        </p:txBody>
      </p:sp>
    </p:spTree>
    <p:extLst>
      <p:ext uri="{BB962C8B-B14F-4D97-AF65-F5344CB8AC3E}">
        <p14:creationId xmlns:p14="http://schemas.microsoft.com/office/powerpoint/2010/main" val="32970710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smtClean="0"/>
          </a:p>
        </p:txBody>
      </p:sp>
      <p:sp>
        <p:nvSpPr>
          <p:cNvPr id="4" name="Slide Number Placeholder 3"/>
          <p:cNvSpPr>
            <a:spLocks noGrp="1"/>
          </p:cNvSpPr>
          <p:nvPr>
            <p:ph type="sldNum" sz="quarter" idx="5"/>
          </p:nvPr>
        </p:nvSpPr>
        <p:spPr/>
        <p:txBody>
          <a:bodyPr/>
          <a:lstStyle/>
          <a:p>
            <a:pPr>
              <a:defRPr/>
            </a:pPr>
            <a:fld id="{7BB77475-F38D-44B5-BE94-7A3E46E93E53}" type="slidenum">
              <a:rPr lang="en-US" smtClean="0"/>
              <a:pPr>
                <a:defRPr/>
              </a:pPr>
              <a:t>22</a:t>
            </a:fld>
            <a:endParaRPr lang="en-US"/>
          </a:p>
        </p:txBody>
      </p:sp>
      <p:sp>
        <p:nvSpPr>
          <p:cNvPr id="5" name="Footer Placeholder 4"/>
          <p:cNvSpPr>
            <a:spLocks noGrp="1"/>
          </p:cNvSpPr>
          <p:nvPr>
            <p:ph type="ftr" sz="quarter" idx="4"/>
          </p:nvPr>
        </p:nvSpPr>
        <p:spPr/>
        <p:txBody>
          <a:bodyPr/>
          <a:lstStyle/>
          <a:p>
            <a:pPr>
              <a:defRPr/>
            </a:pPr>
            <a:r>
              <a:rPr lang="en-US"/>
              <a:t>Center for Computational Neurobiology, University of Missouri</a:t>
            </a:r>
          </a:p>
        </p:txBody>
      </p:sp>
    </p:spTree>
    <p:extLst>
      <p:ext uri="{BB962C8B-B14F-4D97-AF65-F5344CB8AC3E}">
        <p14:creationId xmlns:p14="http://schemas.microsoft.com/office/powerpoint/2010/main" val="27206221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B8C3481B-B803-4CE2-9243-398D1BEC0608}" type="slidenum">
              <a:rPr lang="en-US" smtClean="0"/>
              <a:pPr>
                <a:defRPr/>
              </a:pPr>
              <a:t>23</a:t>
            </a:fld>
            <a:endParaRPr lang="en-US"/>
          </a:p>
        </p:txBody>
      </p:sp>
      <p:sp>
        <p:nvSpPr>
          <p:cNvPr id="5" name="Footer Placeholder 4"/>
          <p:cNvSpPr>
            <a:spLocks noGrp="1"/>
          </p:cNvSpPr>
          <p:nvPr>
            <p:ph type="ftr" sz="quarter" idx="4"/>
          </p:nvPr>
        </p:nvSpPr>
        <p:spPr/>
        <p:txBody>
          <a:bodyPr/>
          <a:lstStyle/>
          <a:p>
            <a:pPr>
              <a:defRPr/>
            </a:pPr>
            <a:r>
              <a:rPr lang="en-US" smtClean="0"/>
              <a:t>Center for Computational Neurobiology, University of Missouri</a:t>
            </a:r>
            <a:endParaRPr lang="en-US"/>
          </a:p>
        </p:txBody>
      </p:sp>
    </p:spTree>
    <p:extLst>
      <p:ext uri="{BB962C8B-B14F-4D97-AF65-F5344CB8AC3E}">
        <p14:creationId xmlns:p14="http://schemas.microsoft.com/office/powerpoint/2010/main" val="5744121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BC1525C4-6A08-449E-B3E5-818D89993311}" type="slidenum">
              <a:rPr lang="en-US" smtClean="0"/>
              <a:pPr>
                <a:defRPr/>
              </a:pPr>
              <a:t>24</a:t>
            </a:fld>
            <a:endParaRPr lang="en-US"/>
          </a:p>
        </p:txBody>
      </p:sp>
      <p:sp>
        <p:nvSpPr>
          <p:cNvPr id="5" name="Footer Placeholder 4"/>
          <p:cNvSpPr>
            <a:spLocks noGrp="1"/>
          </p:cNvSpPr>
          <p:nvPr>
            <p:ph type="ftr" sz="quarter" idx="4"/>
          </p:nvPr>
        </p:nvSpPr>
        <p:spPr/>
        <p:txBody>
          <a:bodyPr/>
          <a:lstStyle/>
          <a:p>
            <a:pPr>
              <a:defRPr/>
            </a:pPr>
            <a:r>
              <a:rPr lang="en-US" smtClean="0"/>
              <a:t>Center for Computational Neurobiology, University of Missouri</a:t>
            </a:r>
            <a:endParaRPr lang="en-US"/>
          </a:p>
        </p:txBody>
      </p:sp>
    </p:spTree>
    <p:extLst>
      <p:ext uri="{BB962C8B-B14F-4D97-AF65-F5344CB8AC3E}">
        <p14:creationId xmlns:p14="http://schemas.microsoft.com/office/powerpoint/2010/main" val="29653579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smtClean="0"/>
          </a:p>
        </p:txBody>
      </p:sp>
      <p:sp>
        <p:nvSpPr>
          <p:cNvPr id="4" name="Slide Number Placeholder 3"/>
          <p:cNvSpPr>
            <a:spLocks noGrp="1"/>
          </p:cNvSpPr>
          <p:nvPr>
            <p:ph type="sldNum" sz="quarter" idx="5"/>
          </p:nvPr>
        </p:nvSpPr>
        <p:spPr/>
        <p:txBody>
          <a:bodyPr/>
          <a:lstStyle/>
          <a:p>
            <a:pPr>
              <a:defRPr/>
            </a:pPr>
            <a:fld id="{11095D29-FBCF-4191-8E24-39873E63969C}" type="slidenum">
              <a:rPr lang="en-US" smtClean="0"/>
              <a:pPr>
                <a:defRPr/>
              </a:pPr>
              <a:t>2</a:t>
            </a:fld>
            <a:endParaRPr lang="en-US"/>
          </a:p>
        </p:txBody>
      </p:sp>
      <p:sp>
        <p:nvSpPr>
          <p:cNvPr id="5" name="Footer Placeholder 4"/>
          <p:cNvSpPr>
            <a:spLocks noGrp="1"/>
          </p:cNvSpPr>
          <p:nvPr>
            <p:ph type="ftr" sz="quarter" idx="4"/>
          </p:nvPr>
        </p:nvSpPr>
        <p:spPr/>
        <p:txBody>
          <a:bodyPr/>
          <a:lstStyle/>
          <a:p>
            <a:pPr>
              <a:defRPr/>
            </a:pPr>
            <a:r>
              <a:rPr lang="en-US"/>
              <a:t>Center for Computational Neurobiology, University of Missouri</a:t>
            </a:r>
          </a:p>
        </p:txBody>
      </p:sp>
    </p:spTree>
    <p:extLst>
      <p:ext uri="{BB962C8B-B14F-4D97-AF65-F5344CB8AC3E}">
        <p14:creationId xmlns:p14="http://schemas.microsoft.com/office/powerpoint/2010/main" val="2461387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smtClean="0"/>
          </a:p>
        </p:txBody>
      </p:sp>
      <p:sp>
        <p:nvSpPr>
          <p:cNvPr id="4" name="Slide Number Placeholder 3"/>
          <p:cNvSpPr>
            <a:spLocks noGrp="1"/>
          </p:cNvSpPr>
          <p:nvPr>
            <p:ph type="sldNum" sz="quarter" idx="5"/>
          </p:nvPr>
        </p:nvSpPr>
        <p:spPr/>
        <p:txBody>
          <a:bodyPr/>
          <a:lstStyle/>
          <a:p>
            <a:pPr>
              <a:defRPr/>
            </a:pPr>
            <a:fld id="{7BB77475-F38D-44B5-BE94-7A3E46E93E53}" type="slidenum">
              <a:rPr lang="en-US" smtClean="0"/>
              <a:pPr>
                <a:defRPr/>
              </a:pPr>
              <a:t>3</a:t>
            </a:fld>
            <a:endParaRPr lang="en-US"/>
          </a:p>
        </p:txBody>
      </p:sp>
      <p:sp>
        <p:nvSpPr>
          <p:cNvPr id="5" name="Footer Placeholder 4"/>
          <p:cNvSpPr>
            <a:spLocks noGrp="1"/>
          </p:cNvSpPr>
          <p:nvPr>
            <p:ph type="ftr" sz="quarter" idx="4"/>
          </p:nvPr>
        </p:nvSpPr>
        <p:spPr/>
        <p:txBody>
          <a:bodyPr/>
          <a:lstStyle/>
          <a:p>
            <a:pPr>
              <a:defRPr/>
            </a:pPr>
            <a:r>
              <a:rPr lang="en-US"/>
              <a:t>Center for Computational Neurobiology, University of Missouri</a:t>
            </a:r>
          </a:p>
        </p:txBody>
      </p:sp>
    </p:spTree>
    <p:extLst>
      <p:ext uri="{BB962C8B-B14F-4D97-AF65-F5344CB8AC3E}">
        <p14:creationId xmlns:p14="http://schemas.microsoft.com/office/powerpoint/2010/main" val="10041885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smtClean="0"/>
          </a:p>
        </p:txBody>
      </p:sp>
      <p:sp>
        <p:nvSpPr>
          <p:cNvPr id="5" name="Slide Number Placeholder 4"/>
          <p:cNvSpPr>
            <a:spLocks noGrp="1"/>
          </p:cNvSpPr>
          <p:nvPr>
            <p:ph type="sldNum" sz="quarter" idx="5"/>
          </p:nvPr>
        </p:nvSpPr>
        <p:spPr/>
        <p:txBody>
          <a:bodyPr/>
          <a:lstStyle/>
          <a:p>
            <a:pPr>
              <a:defRPr/>
            </a:pPr>
            <a:fld id="{AF54E4CB-EDEE-4385-B2D6-0DBE96C33959}" type="slidenum">
              <a:rPr lang="en-US" smtClean="0"/>
              <a:pPr>
                <a:defRPr/>
              </a:pPr>
              <a:t>4</a:t>
            </a:fld>
            <a:endParaRPr lang="en-US"/>
          </a:p>
        </p:txBody>
      </p:sp>
    </p:spTree>
    <p:extLst>
      <p:ext uri="{BB962C8B-B14F-4D97-AF65-F5344CB8AC3E}">
        <p14:creationId xmlns:p14="http://schemas.microsoft.com/office/powerpoint/2010/main" val="9381612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0" fontAlgn="base" latinLnBrk="0" hangingPunct="0">
              <a:lnSpc>
                <a:spcPct val="100000"/>
              </a:lnSpc>
              <a:spcBef>
                <a:spcPct val="30000"/>
              </a:spcBef>
              <a:spcAft>
                <a:spcPct val="0"/>
              </a:spcAft>
              <a:buClrTx/>
              <a:buSzTx/>
              <a:buFontTx/>
              <a:buNone/>
              <a:tabLst/>
              <a:defRPr/>
            </a:pPr>
            <a:r>
              <a:rPr lang="en-US" b="1" dirty="0" smtClean="0">
                <a:solidFill>
                  <a:srgbClr val="FF0000"/>
                </a:solidFill>
                <a:cs typeface="Times New Roman" pitchFamily="18" charset="0"/>
              </a:rPr>
              <a:t>345 + 176 = 521</a:t>
            </a:r>
          </a:p>
        </p:txBody>
      </p:sp>
      <p:sp>
        <p:nvSpPr>
          <p:cNvPr id="4" name="Footer Placeholder 3"/>
          <p:cNvSpPr>
            <a:spLocks noGrp="1"/>
          </p:cNvSpPr>
          <p:nvPr>
            <p:ph type="ftr" sz="quarter" idx="10"/>
          </p:nvPr>
        </p:nvSpPr>
        <p:spPr/>
        <p:txBody>
          <a:bodyPr/>
          <a:lstStyle/>
          <a:p>
            <a:pPr>
              <a:defRPr/>
            </a:pPr>
            <a:r>
              <a:rPr lang="en-US" smtClean="0"/>
              <a:t>Center for Computational Neurobiology, University of Missouri</a:t>
            </a:r>
            <a:endParaRPr lang="en-US"/>
          </a:p>
        </p:txBody>
      </p:sp>
      <p:sp>
        <p:nvSpPr>
          <p:cNvPr id="5" name="Slide Number Placeholder 4"/>
          <p:cNvSpPr>
            <a:spLocks noGrp="1"/>
          </p:cNvSpPr>
          <p:nvPr>
            <p:ph type="sldNum" sz="quarter" idx="11"/>
          </p:nvPr>
        </p:nvSpPr>
        <p:spPr/>
        <p:txBody>
          <a:bodyPr/>
          <a:lstStyle/>
          <a:p>
            <a:pPr>
              <a:defRPr/>
            </a:pPr>
            <a:fld id="{FBF26CFC-8DE6-4FB8-81A8-C0C75CB11EF3}" type="slidenum">
              <a:rPr lang="en-US" smtClean="0"/>
              <a:pPr>
                <a:defRPr/>
              </a:pPr>
              <a:t>5</a:t>
            </a:fld>
            <a:endParaRPr lang="en-US"/>
          </a:p>
        </p:txBody>
      </p:sp>
    </p:spTree>
    <p:extLst>
      <p:ext uri="{BB962C8B-B14F-4D97-AF65-F5344CB8AC3E}">
        <p14:creationId xmlns:p14="http://schemas.microsoft.com/office/powerpoint/2010/main" val="197424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smtClean="0"/>
          </a:p>
        </p:txBody>
      </p:sp>
      <p:sp>
        <p:nvSpPr>
          <p:cNvPr id="4" name="Footer Placeholder 3"/>
          <p:cNvSpPr>
            <a:spLocks noGrp="1"/>
          </p:cNvSpPr>
          <p:nvPr>
            <p:ph type="ftr" sz="quarter" idx="4"/>
          </p:nvPr>
        </p:nvSpPr>
        <p:spPr/>
        <p:txBody>
          <a:bodyPr/>
          <a:lstStyle/>
          <a:p>
            <a:pPr>
              <a:defRPr/>
            </a:pPr>
            <a:r>
              <a:rPr lang="en-US"/>
              <a:t>Center for Computational Neurobiology, University of Missouri</a:t>
            </a:r>
          </a:p>
        </p:txBody>
      </p:sp>
      <p:sp>
        <p:nvSpPr>
          <p:cNvPr id="5" name="Slide Number Placeholder 4"/>
          <p:cNvSpPr>
            <a:spLocks noGrp="1"/>
          </p:cNvSpPr>
          <p:nvPr>
            <p:ph type="sldNum" sz="quarter" idx="5"/>
          </p:nvPr>
        </p:nvSpPr>
        <p:spPr/>
        <p:txBody>
          <a:bodyPr/>
          <a:lstStyle/>
          <a:p>
            <a:pPr>
              <a:defRPr/>
            </a:pPr>
            <a:fld id="{EB45F7FC-6BFA-4044-84E4-49E0EEED48B2}" type="slidenum">
              <a:rPr lang="en-US" smtClean="0"/>
              <a:pPr>
                <a:defRPr/>
              </a:pPr>
              <a:t>15</a:t>
            </a:fld>
            <a:endParaRPr lang="en-US"/>
          </a:p>
        </p:txBody>
      </p:sp>
    </p:spTree>
    <p:extLst>
      <p:ext uri="{BB962C8B-B14F-4D97-AF65-F5344CB8AC3E}">
        <p14:creationId xmlns:p14="http://schemas.microsoft.com/office/powerpoint/2010/main" val="27525000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smtClean="0"/>
          </a:p>
        </p:txBody>
      </p:sp>
      <p:sp>
        <p:nvSpPr>
          <p:cNvPr id="4" name="Footer Placeholder 3"/>
          <p:cNvSpPr>
            <a:spLocks noGrp="1"/>
          </p:cNvSpPr>
          <p:nvPr>
            <p:ph type="ftr" sz="quarter" idx="4"/>
          </p:nvPr>
        </p:nvSpPr>
        <p:spPr/>
        <p:txBody>
          <a:bodyPr/>
          <a:lstStyle/>
          <a:p>
            <a:pPr>
              <a:defRPr/>
            </a:pPr>
            <a:r>
              <a:rPr lang="en-US"/>
              <a:t>Center for Computational Neurobiology, University of Missouri</a:t>
            </a:r>
          </a:p>
        </p:txBody>
      </p:sp>
      <p:sp>
        <p:nvSpPr>
          <p:cNvPr id="5" name="Slide Number Placeholder 4"/>
          <p:cNvSpPr>
            <a:spLocks noGrp="1"/>
          </p:cNvSpPr>
          <p:nvPr>
            <p:ph type="sldNum" sz="quarter" idx="5"/>
          </p:nvPr>
        </p:nvSpPr>
        <p:spPr/>
        <p:txBody>
          <a:bodyPr/>
          <a:lstStyle/>
          <a:p>
            <a:pPr>
              <a:defRPr/>
            </a:pPr>
            <a:fld id="{1763CC1E-D186-4975-9165-9DFC438E32B6}" type="slidenum">
              <a:rPr lang="en-US" smtClean="0"/>
              <a:pPr>
                <a:defRPr/>
              </a:pPr>
              <a:t>16</a:t>
            </a:fld>
            <a:endParaRPr lang="en-US"/>
          </a:p>
        </p:txBody>
      </p:sp>
    </p:spTree>
    <p:extLst>
      <p:ext uri="{BB962C8B-B14F-4D97-AF65-F5344CB8AC3E}">
        <p14:creationId xmlns:p14="http://schemas.microsoft.com/office/powerpoint/2010/main" val="21696648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smtClean="0"/>
          </a:p>
        </p:txBody>
      </p:sp>
      <p:sp>
        <p:nvSpPr>
          <p:cNvPr id="4" name="Slide Number Placeholder 3"/>
          <p:cNvSpPr>
            <a:spLocks noGrp="1"/>
          </p:cNvSpPr>
          <p:nvPr>
            <p:ph type="sldNum" sz="quarter" idx="5"/>
          </p:nvPr>
        </p:nvSpPr>
        <p:spPr/>
        <p:txBody>
          <a:bodyPr/>
          <a:lstStyle/>
          <a:p>
            <a:pPr>
              <a:defRPr/>
            </a:pPr>
            <a:fld id="{146389C1-AF71-4769-A81F-8EA6433F694D}" type="slidenum">
              <a:rPr lang="en-US" smtClean="0"/>
              <a:pPr>
                <a:defRPr/>
              </a:pPr>
              <a:t>17</a:t>
            </a:fld>
            <a:endParaRPr lang="en-US"/>
          </a:p>
        </p:txBody>
      </p:sp>
    </p:spTree>
    <p:extLst>
      <p:ext uri="{BB962C8B-B14F-4D97-AF65-F5344CB8AC3E}">
        <p14:creationId xmlns:p14="http://schemas.microsoft.com/office/powerpoint/2010/main" val="4693944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smtClean="0"/>
          </a:p>
        </p:txBody>
      </p:sp>
      <p:sp>
        <p:nvSpPr>
          <p:cNvPr id="4" name="Slide Number Placeholder 3"/>
          <p:cNvSpPr>
            <a:spLocks noGrp="1"/>
          </p:cNvSpPr>
          <p:nvPr>
            <p:ph type="sldNum" sz="quarter" idx="5"/>
          </p:nvPr>
        </p:nvSpPr>
        <p:spPr/>
        <p:txBody>
          <a:bodyPr/>
          <a:lstStyle/>
          <a:p>
            <a:pPr>
              <a:defRPr/>
            </a:pPr>
            <a:fld id="{3D308ABD-A987-4830-96ED-BE852F36B458}" type="slidenum">
              <a:rPr lang="en-US" smtClean="0"/>
              <a:pPr>
                <a:defRPr/>
              </a:pPr>
              <a:t>18</a:t>
            </a:fld>
            <a:endParaRPr lang="en-US"/>
          </a:p>
        </p:txBody>
      </p:sp>
    </p:spTree>
    <p:extLst>
      <p:ext uri="{BB962C8B-B14F-4D97-AF65-F5344CB8AC3E}">
        <p14:creationId xmlns:p14="http://schemas.microsoft.com/office/powerpoint/2010/main" val="3063009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Straight Connector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p>
        </p:txBody>
      </p:sp>
      <p:sp>
        <p:nvSpPr>
          <p:cNvPr id="11" name="Straight Connector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p>
        </p:txBody>
      </p:sp>
      <p:sp>
        <p:nvSpPr>
          <p:cNvPr id="12" name="Straight Connector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3" name="Straight Connector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p>
        </p:txBody>
      </p:sp>
      <p:sp>
        <p:nvSpPr>
          <p:cNvPr id="14" name="Straight Connector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5" name="Straight Connector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6" name="Rectangle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Oval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Oval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Oval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0" name="Oval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1" name="Oval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Title 7"/>
          <p:cNvSpPr>
            <a:spLocks noGrp="1"/>
          </p:cNvSpPr>
          <p:nvPr>
            <p:ph type="ctrTitle"/>
          </p:nvPr>
        </p:nvSpPr>
        <p:spPr>
          <a:xfrm>
            <a:off x="2286000" y="3124200"/>
            <a:ext cx="6172200" cy="1894362"/>
          </a:xfrm>
        </p:spPr>
        <p:txBody>
          <a:bodyPr>
            <a:noAutofit/>
          </a:bodyPr>
          <a:lstStyle>
            <a:lvl1pPr>
              <a:defRPr sz="6000" b="1"/>
            </a:lvl1pPr>
          </a:lstStyle>
          <a:p>
            <a:r>
              <a:rPr lang="en-US" dirty="0" smtClean="0"/>
              <a:t>Click to edit Master title style</a:t>
            </a:r>
            <a:endParaRPr lang="en-US" dirty="0"/>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fld id="{E00CFDDB-F2A7-426E-9D6B-82F472B97FA9}" type="datetime1">
              <a:rPr lang="en-US"/>
              <a:pPr>
                <a:defRPr/>
              </a:pPr>
              <a:t>2/18/2014</a:t>
            </a:fld>
            <a:endParaRPr lang="en-US"/>
          </a:p>
        </p:txBody>
      </p:sp>
      <p:sp>
        <p:nvSpPr>
          <p:cNvPr id="24" name="Slide Number Placeholder 28"/>
          <p:cNvSpPr>
            <a:spLocks noGrp="1"/>
          </p:cNvSpPr>
          <p:nvPr>
            <p:ph type="sldNum" sz="quarter" idx="12"/>
          </p:nvPr>
        </p:nvSpPr>
        <p:spPr bwMode="auto">
          <a:xfrm>
            <a:off x="1325563" y="4929188"/>
            <a:ext cx="609600" cy="517525"/>
          </a:xfrm>
        </p:spPr>
        <p:txBody>
          <a:bodyPr/>
          <a:lstStyle>
            <a:lvl1pPr>
              <a:defRPr/>
            </a:lvl1pPr>
          </a:lstStyle>
          <a:p>
            <a:pPr>
              <a:defRPr/>
            </a:pPr>
            <a:fld id="{405A8055-0C22-498F-8797-1B360EEDAA1B}" type="slidenum">
              <a:rPr lang="en-US"/>
              <a:pPr>
                <a:defRPr/>
              </a:pPr>
              <a:t>‹#›</a:t>
            </a:fld>
            <a:endParaRPr lang="en-US"/>
          </a:p>
        </p:txBody>
      </p:sp>
    </p:spTree>
    <p:extLst>
      <p:ext uri="{BB962C8B-B14F-4D97-AF65-F5344CB8AC3E}">
        <p14:creationId xmlns:p14="http://schemas.microsoft.com/office/powerpoint/2010/main" val="176046293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C426E090-B5FE-4989-8C8F-D72FE2D33C93}" type="datetime1">
              <a:rPr lang="en-US"/>
              <a:pPr>
                <a:defRPr/>
              </a:pPr>
              <a:t>2/18/2014</a:t>
            </a:fld>
            <a:endParaRPr lang="en-US"/>
          </a:p>
        </p:txBody>
      </p:sp>
      <p:sp>
        <p:nvSpPr>
          <p:cNvPr id="6" name="Slide Number Placeholder 22"/>
          <p:cNvSpPr>
            <a:spLocks noGrp="1"/>
          </p:cNvSpPr>
          <p:nvPr>
            <p:ph type="sldNum" sz="quarter" idx="12"/>
          </p:nvPr>
        </p:nvSpPr>
        <p:spPr/>
        <p:txBody>
          <a:bodyPr/>
          <a:lstStyle>
            <a:lvl1pPr>
              <a:defRPr/>
            </a:lvl1pPr>
          </a:lstStyle>
          <a:p>
            <a:pPr>
              <a:defRPr/>
            </a:pPr>
            <a:fld id="{8CAEF292-2343-4C13-9FE6-07828A156977}" type="slidenum">
              <a:rPr lang="en-US"/>
              <a:pPr>
                <a:defRPr/>
              </a:pPr>
              <a:t>‹#›</a:t>
            </a:fld>
            <a:endParaRPr lang="en-US"/>
          </a:p>
        </p:txBody>
      </p:sp>
    </p:spTree>
    <p:extLst>
      <p:ext uri="{BB962C8B-B14F-4D97-AF65-F5344CB8AC3E}">
        <p14:creationId xmlns:p14="http://schemas.microsoft.com/office/powerpoint/2010/main" val="3150081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7FAF4925-2BC5-4C1D-B541-FE16226FB7D2}" type="datetime1">
              <a:rPr lang="en-US"/>
              <a:pPr>
                <a:defRPr/>
              </a:pPr>
              <a:t>2/18/2014</a:t>
            </a:fld>
            <a:endParaRPr lang="en-US"/>
          </a:p>
        </p:txBody>
      </p:sp>
      <p:sp>
        <p:nvSpPr>
          <p:cNvPr id="6" name="Slide Number Placeholder 22"/>
          <p:cNvSpPr>
            <a:spLocks noGrp="1"/>
          </p:cNvSpPr>
          <p:nvPr>
            <p:ph type="sldNum" sz="quarter" idx="12"/>
          </p:nvPr>
        </p:nvSpPr>
        <p:spPr/>
        <p:txBody>
          <a:bodyPr/>
          <a:lstStyle>
            <a:lvl1pPr>
              <a:defRPr/>
            </a:lvl1pPr>
          </a:lstStyle>
          <a:p>
            <a:pPr>
              <a:defRPr/>
            </a:pPr>
            <a:fld id="{A3C4A19A-3D84-4A4A-A376-EC099735EAEF}" type="slidenum">
              <a:rPr lang="en-US"/>
              <a:pPr>
                <a:defRPr/>
              </a:pPr>
              <a:t>‹#›</a:t>
            </a:fld>
            <a:endParaRPr lang="en-US"/>
          </a:p>
        </p:txBody>
      </p:sp>
    </p:spTree>
    <p:extLst>
      <p:ext uri="{BB962C8B-B14F-4D97-AF65-F5344CB8AC3E}">
        <p14:creationId xmlns:p14="http://schemas.microsoft.com/office/powerpoint/2010/main" val="3461336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8" name="Content Placeholder 7"/>
          <p:cNvSpPr>
            <a:spLocks noGrp="1"/>
          </p:cNvSpPr>
          <p:nvPr>
            <p:ph sz="quarter" idx="1"/>
          </p:nvPr>
        </p:nvSpPr>
        <p:spPr>
          <a:xfrm>
            <a:off x="457200" y="1600200"/>
            <a:ext cx="7467600" cy="48737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p:txBody>
          <a:bodyPr rtlCol="0"/>
          <a:lstStyle>
            <a:lvl1pPr>
              <a:defRPr/>
            </a:lvl1pPr>
          </a:lstStyle>
          <a:p>
            <a:pPr>
              <a:defRPr/>
            </a:pPr>
            <a:fld id="{6361D89F-6D9E-4B5E-AD12-B72568817324}" type="datetime1">
              <a:rPr lang="en-US"/>
              <a:pPr>
                <a:defRPr/>
              </a:pPr>
              <a:t>2/18/2014</a:t>
            </a:fld>
            <a:endParaRPr lang="en-US"/>
          </a:p>
        </p:txBody>
      </p:sp>
      <p:sp>
        <p:nvSpPr>
          <p:cNvPr id="5" name="Slide Number Placeholder 8"/>
          <p:cNvSpPr>
            <a:spLocks noGrp="1"/>
          </p:cNvSpPr>
          <p:nvPr>
            <p:ph type="sldNum" sz="quarter" idx="11"/>
          </p:nvPr>
        </p:nvSpPr>
        <p:spPr/>
        <p:txBody>
          <a:bodyPr rtlCol="0"/>
          <a:lstStyle>
            <a:lvl1pPr>
              <a:defRPr/>
            </a:lvl1pPr>
          </a:lstStyle>
          <a:p>
            <a:pPr>
              <a:defRPr/>
            </a:pPr>
            <a:fld id="{17C15F6B-117E-4F53-9FF2-EBF8F353E426}" type="slidenum">
              <a:rPr lang="en-US"/>
              <a:pPr>
                <a:defRPr/>
              </a:pPr>
              <a:t>‹#›</a:t>
            </a:fld>
            <a:endParaRPr lang="en-US"/>
          </a:p>
        </p:txBody>
      </p:sp>
    </p:spTree>
    <p:extLst>
      <p:ext uri="{BB962C8B-B14F-4D97-AF65-F5344CB8AC3E}">
        <p14:creationId xmlns:p14="http://schemas.microsoft.com/office/powerpoint/2010/main" val="680897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Straight Connector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p>
        </p:txBody>
      </p:sp>
      <p:sp>
        <p:nvSpPr>
          <p:cNvPr id="9" name="Straight Connector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p>
        </p:txBody>
      </p:sp>
      <p:sp>
        <p:nvSpPr>
          <p:cNvPr id="10" name="Straight Connector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1" name="Straight Connector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p>
        </p:txBody>
      </p:sp>
      <p:sp>
        <p:nvSpPr>
          <p:cNvPr id="12" name="Straight Connector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3" name="Rectangle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Oval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Oval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6" name="Oval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Oval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Oval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Straight Connector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smtClean="0"/>
              <a:t>Click to edit Master title style</a:t>
            </a:r>
            <a:endParaRPr lang="en-US"/>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fld id="{702B96E4-F0B3-40E6-AB43-2C0B441414A3}" type="datetime1">
              <a:rPr lang="en-US"/>
              <a:pPr>
                <a:defRPr/>
              </a:pPr>
              <a:t>2/18/2014</a:t>
            </a:fld>
            <a:endParaRPr lang="en-US"/>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a:lvl1pPr>
          </a:lstStyle>
          <a:p>
            <a:pPr>
              <a:defRPr/>
            </a:pPr>
            <a:fld id="{FE716788-0F78-49A4-83D7-AEB7D4C4DBEC}" type="slidenum">
              <a:rPr lang="en-US"/>
              <a:pPr>
                <a:defRPr/>
              </a:pPr>
              <a:t>‹#›</a:t>
            </a:fld>
            <a:endParaRPr lang="en-US"/>
          </a:p>
        </p:txBody>
      </p:sp>
    </p:spTree>
    <p:extLst>
      <p:ext uri="{BB962C8B-B14F-4D97-AF65-F5344CB8AC3E}">
        <p14:creationId xmlns:p14="http://schemas.microsoft.com/office/powerpoint/2010/main" val="279053294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270248"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D0E763B0-AEA8-4FA0-BDCF-0B6AD3CADEAF}" type="datetime1">
              <a:rPr lang="en-US"/>
              <a:pPr>
                <a:defRPr/>
              </a:pPr>
              <a:t>2/18/2014</a:t>
            </a:fld>
            <a:endParaRPr lang="en-US"/>
          </a:p>
        </p:txBody>
      </p:sp>
      <p:sp>
        <p:nvSpPr>
          <p:cNvPr id="7" name="Slide Number Placeholder 22"/>
          <p:cNvSpPr>
            <a:spLocks noGrp="1"/>
          </p:cNvSpPr>
          <p:nvPr>
            <p:ph type="sldNum" sz="quarter" idx="12"/>
          </p:nvPr>
        </p:nvSpPr>
        <p:spPr/>
        <p:txBody>
          <a:bodyPr/>
          <a:lstStyle>
            <a:lvl1pPr>
              <a:defRPr/>
            </a:lvl1pPr>
          </a:lstStyle>
          <a:p>
            <a:pPr>
              <a:defRPr/>
            </a:pPr>
            <a:fld id="{A24D4B44-E5BB-4BA7-8755-B59C723E41E3}" type="slidenum">
              <a:rPr lang="en-US"/>
              <a:pPr>
                <a:defRPr/>
              </a:pPr>
              <a:t>‹#›</a:t>
            </a:fld>
            <a:endParaRPr lang="en-US"/>
          </a:p>
        </p:txBody>
      </p:sp>
    </p:spTree>
    <p:extLst>
      <p:ext uri="{BB962C8B-B14F-4D97-AF65-F5344CB8AC3E}">
        <p14:creationId xmlns:p14="http://schemas.microsoft.com/office/powerpoint/2010/main" val="3484151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457200"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371975"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7" name="Date Placeholder 13"/>
          <p:cNvSpPr>
            <a:spLocks noGrp="1"/>
          </p:cNvSpPr>
          <p:nvPr>
            <p:ph type="dt" sz="half" idx="10"/>
          </p:nvPr>
        </p:nvSpPr>
        <p:spPr/>
        <p:txBody>
          <a:bodyPr/>
          <a:lstStyle>
            <a:lvl1pPr>
              <a:defRPr/>
            </a:lvl1pPr>
          </a:lstStyle>
          <a:p>
            <a:pPr>
              <a:defRPr/>
            </a:pPr>
            <a:fld id="{D2C43F00-2D5C-4385-873F-7F3773FA38E5}" type="datetime1">
              <a:rPr lang="en-US"/>
              <a:pPr>
                <a:defRPr/>
              </a:pPr>
              <a:t>2/18/2014</a:t>
            </a:fld>
            <a:endParaRPr lang="en-US"/>
          </a:p>
        </p:txBody>
      </p:sp>
      <p:sp>
        <p:nvSpPr>
          <p:cNvPr id="9" name="Slide Number Placeholder 22"/>
          <p:cNvSpPr>
            <a:spLocks noGrp="1"/>
          </p:cNvSpPr>
          <p:nvPr>
            <p:ph type="sldNum" sz="quarter" idx="12"/>
          </p:nvPr>
        </p:nvSpPr>
        <p:spPr/>
        <p:txBody>
          <a:bodyPr/>
          <a:lstStyle>
            <a:lvl1pPr>
              <a:defRPr/>
            </a:lvl1pPr>
          </a:lstStyle>
          <a:p>
            <a:pPr>
              <a:defRPr/>
            </a:pPr>
            <a:fld id="{1E752516-0FD0-46EB-AA9C-BEA118D931D6}" type="slidenum">
              <a:rPr lang="en-US"/>
              <a:pPr>
                <a:defRPr/>
              </a:pPr>
              <a:t>‹#›</a:t>
            </a:fld>
            <a:endParaRPr lang="en-US"/>
          </a:p>
        </p:txBody>
      </p:sp>
    </p:spTree>
    <p:extLst>
      <p:ext uri="{BB962C8B-B14F-4D97-AF65-F5344CB8AC3E}">
        <p14:creationId xmlns:p14="http://schemas.microsoft.com/office/powerpoint/2010/main" val="1373473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5"/>
          <p:cNvSpPr>
            <a:spLocks noGrp="1"/>
          </p:cNvSpPr>
          <p:nvPr>
            <p:ph type="dt" sz="half" idx="10"/>
          </p:nvPr>
        </p:nvSpPr>
        <p:spPr/>
        <p:txBody>
          <a:bodyPr rtlCol="0"/>
          <a:lstStyle>
            <a:lvl1pPr>
              <a:defRPr/>
            </a:lvl1pPr>
          </a:lstStyle>
          <a:p>
            <a:pPr>
              <a:defRPr/>
            </a:pPr>
            <a:fld id="{339BC25D-61AD-4FBC-B94E-3443D06BA80D}" type="datetime1">
              <a:rPr lang="en-US"/>
              <a:pPr>
                <a:defRPr/>
              </a:pPr>
              <a:t>2/18/2014</a:t>
            </a:fld>
            <a:endParaRPr lang="en-US"/>
          </a:p>
        </p:txBody>
      </p:sp>
      <p:sp>
        <p:nvSpPr>
          <p:cNvPr id="4" name="Slide Number Placeholder 6"/>
          <p:cNvSpPr>
            <a:spLocks noGrp="1"/>
          </p:cNvSpPr>
          <p:nvPr>
            <p:ph type="sldNum" sz="quarter" idx="11"/>
          </p:nvPr>
        </p:nvSpPr>
        <p:spPr/>
        <p:txBody>
          <a:bodyPr rtlCol="0"/>
          <a:lstStyle>
            <a:lvl1pPr>
              <a:defRPr/>
            </a:lvl1pPr>
          </a:lstStyle>
          <a:p>
            <a:pPr>
              <a:defRPr/>
            </a:pPr>
            <a:fld id="{C2F06E82-9D75-471B-8259-8BD6454BA997}" type="slidenum">
              <a:rPr lang="en-US"/>
              <a:pPr>
                <a:defRPr/>
              </a:pPr>
              <a:t>‹#›</a:t>
            </a:fld>
            <a:endParaRPr lang="en-US"/>
          </a:p>
        </p:txBody>
      </p:sp>
    </p:spTree>
    <p:extLst>
      <p:ext uri="{BB962C8B-B14F-4D97-AF65-F5344CB8AC3E}">
        <p14:creationId xmlns:p14="http://schemas.microsoft.com/office/powerpoint/2010/main" val="2282428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D1F3213A-248E-4CCE-B182-E2C20BA2EDAC}" type="datetime1">
              <a:rPr lang="en-US"/>
              <a:pPr>
                <a:defRPr/>
              </a:pPr>
              <a:t>2/18/2014</a:t>
            </a:fld>
            <a:endParaRPr lang="en-US"/>
          </a:p>
        </p:txBody>
      </p:sp>
      <p:sp>
        <p:nvSpPr>
          <p:cNvPr id="4" name="Slide Number Placeholder 22"/>
          <p:cNvSpPr>
            <a:spLocks noGrp="1"/>
          </p:cNvSpPr>
          <p:nvPr>
            <p:ph type="sldNum" sz="quarter" idx="12"/>
          </p:nvPr>
        </p:nvSpPr>
        <p:spPr/>
        <p:txBody>
          <a:bodyPr/>
          <a:lstStyle>
            <a:lvl1pPr>
              <a:defRPr/>
            </a:lvl1pPr>
          </a:lstStyle>
          <a:p>
            <a:pPr>
              <a:defRPr/>
            </a:pPr>
            <a:fld id="{D0CD860F-D15F-478A-8DBF-96E6CB1A81A2}" type="slidenum">
              <a:rPr lang="en-US"/>
              <a:pPr>
                <a:defRPr/>
              </a:pPr>
              <a:t>‹#›</a:t>
            </a:fld>
            <a:endParaRPr lang="en-US"/>
          </a:p>
        </p:txBody>
      </p:sp>
    </p:spTree>
    <p:extLst>
      <p:ext uri="{BB962C8B-B14F-4D97-AF65-F5344CB8AC3E}">
        <p14:creationId xmlns:p14="http://schemas.microsoft.com/office/powerpoint/2010/main" val="1172581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p>
        </p:txBody>
      </p:sp>
      <p:sp>
        <p:nvSpPr>
          <p:cNvPr id="6" name="Straight Connector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p>
        </p:txBody>
      </p:sp>
      <p:sp>
        <p:nvSpPr>
          <p:cNvPr id="7" name="Straight Connector 6"/>
          <p:cNvSpPr>
            <a:spLocks noChangeShapeType="1"/>
          </p:cNvSpPr>
          <p:nvPr/>
        </p:nvSpPr>
        <p:spPr bwMode="auto">
          <a:xfrm>
            <a:off x="6192838" y="0"/>
            <a:ext cx="0" cy="6858000"/>
          </a:xfrm>
          <a:prstGeom prst="line">
            <a:avLst/>
          </a:prstGeom>
          <a:noFill/>
          <a:ln w="12700" algn="ctr">
            <a:solidFill>
              <a:schemeClr val="accent1"/>
            </a:solidFill>
            <a:round/>
            <a:headEnd/>
            <a:tailEnd/>
          </a:ln>
        </p:spPr>
        <p:txBody>
          <a:bodyPr/>
          <a:lstStyle/>
          <a:p>
            <a:pPr>
              <a:defRPr/>
            </a:pPr>
            <a:endParaRPr lang="en-US"/>
          </a:p>
        </p:txBody>
      </p:sp>
      <p:sp>
        <p:nvSpPr>
          <p:cNvPr id="8" name="Straight Connector 7"/>
          <p:cNvSpPr>
            <a:spLocks noChangeShapeType="1"/>
          </p:cNvSpPr>
          <p:nvPr/>
        </p:nvSpPr>
        <p:spPr bwMode="auto">
          <a:xfrm>
            <a:off x="8991600" y="0"/>
            <a:ext cx="0" cy="6858000"/>
          </a:xfrm>
          <a:prstGeom prst="line">
            <a:avLst/>
          </a:prstGeom>
          <a:noFill/>
          <a:ln w="19050" algn="ctr">
            <a:solidFill>
              <a:schemeClr val="accent1"/>
            </a:solidFill>
            <a:round/>
            <a:headEnd/>
            <a:tailEnd/>
          </a:ln>
        </p:spPr>
        <p:txBody>
          <a:bodyPr/>
          <a:lstStyle/>
          <a:p>
            <a:pPr>
              <a:defRPr/>
            </a:pPr>
            <a:endParaRPr lang="en-US"/>
          </a:p>
        </p:txBody>
      </p:sp>
      <p:sp>
        <p:nvSpPr>
          <p:cNvPr id="9" name="Rectangle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Straight Connector 9"/>
          <p:cNvSpPr>
            <a:spLocks noChangeShapeType="1"/>
          </p:cNvSpPr>
          <p:nvPr/>
        </p:nvSpPr>
        <p:spPr bwMode="auto">
          <a:xfrm>
            <a:off x="8915400" y="0"/>
            <a:ext cx="0" cy="6858000"/>
          </a:xfrm>
          <a:prstGeom prst="line">
            <a:avLst/>
          </a:prstGeom>
          <a:noFill/>
          <a:ln w="9525" algn="ctr">
            <a:solidFill>
              <a:schemeClr val="accent1"/>
            </a:solidFill>
            <a:round/>
            <a:headEnd/>
            <a:tailEnd/>
          </a:ln>
        </p:spPr>
        <p:txBody>
          <a:bodyPr/>
          <a:lstStyle/>
          <a:p>
            <a:pPr>
              <a:defRPr/>
            </a:pPr>
            <a:endParaRPr lang="en-US"/>
          </a:p>
        </p:txBody>
      </p:sp>
      <p:sp>
        <p:nvSpPr>
          <p:cNvPr id="11" name="Oval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smtClean="0"/>
              <a:t>Click to edit Master title style</a:t>
            </a:r>
            <a:endParaRPr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Date Placeholder 20"/>
          <p:cNvSpPr>
            <a:spLocks noGrp="1"/>
          </p:cNvSpPr>
          <p:nvPr>
            <p:ph type="dt" sz="half" idx="10"/>
          </p:nvPr>
        </p:nvSpPr>
        <p:spPr/>
        <p:txBody>
          <a:bodyPr rtlCol="0"/>
          <a:lstStyle>
            <a:lvl1pPr>
              <a:defRPr/>
            </a:lvl1pPr>
          </a:lstStyle>
          <a:p>
            <a:pPr>
              <a:defRPr/>
            </a:pPr>
            <a:fld id="{C7ACD2C2-E0C7-4D5E-B613-9235954D8301}" type="datetime1">
              <a:rPr lang="en-US"/>
              <a:pPr>
                <a:defRPr/>
              </a:pPr>
              <a:t>2/18/2014</a:t>
            </a:fld>
            <a:endParaRPr lang="en-US"/>
          </a:p>
        </p:txBody>
      </p:sp>
      <p:sp>
        <p:nvSpPr>
          <p:cNvPr id="13" name="Slide Number Placeholder 21"/>
          <p:cNvSpPr>
            <a:spLocks noGrp="1"/>
          </p:cNvSpPr>
          <p:nvPr>
            <p:ph type="sldNum" sz="quarter" idx="11"/>
          </p:nvPr>
        </p:nvSpPr>
        <p:spPr/>
        <p:txBody>
          <a:bodyPr rtlCol="0"/>
          <a:lstStyle>
            <a:lvl1pPr>
              <a:defRPr/>
            </a:lvl1pPr>
          </a:lstStyle>
          <a:p>
            <a:pPr>
              <a:defRPr/>
            </a:pPr>
            <a:fld id="{700E2227-C4F0-4BC8-A33B-A50D175EB5DF}" type="slidenum">
              <a:rPr lang="en-US"/>
              <a:pPr>
                <a:defRPr/>
              </a:pPr>
              <a:t>‹#›</a:t>
            </a:fld>
            <a:endParaRPr lang="en-US"/>
          </a:p>
        </p:txBody>
      </p:sp>
    </p:spTree>
    <p:extLst>
      <p:ext uri="{BB962C8B-B14F-4D97-AF65-F5344CB8AC3E}">
        <p14:creationId xmlns:p14="http://schemas.microsoft.com/office/powerpoint/2010/main" val="1467942903"/>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6" name="Oval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Straight Connector 6"/>
          <p:cNvSpPr>
            <a:spLocks noChangeShapeType="1"/>
          </p:cNvSpPr>
          <p:nvPr/>
        </p:nvSpPr>
        <p:spPr bwMode="auto">
          <a:xfrm>
            <a:off x="8991600" y="0"/>
            <a:ext cx="0" cy="6858000"/>
          </a:xfrm>
          <a:prstGeom prst="line">
            <a:avLst/>
          </a:prstGeom>
          <a:noFill/>
          <a:ln w="9525" algn="ctr">
            <a:solidFill>
              <a:schemeClr val="tx1"/>
            </a:solidFill>
            <a:round/>
            <a:headEnd/>
            <a:tailEnd/>
          </a:ln>
        </p:spPr>
        <p:txBody>
          <a:bodyPr/>
          <a:lstStyle/>
          <a:p>
            <a:pPr>
              <a:defRPr/>
            </a:pPr>
            <a:endParaRPr lang="en-US"/>
          </a:p>
        </p:txBody>
      </p:sp>
      <p:sp>
        <p:nvSpPr>
          <p:cNvPr id="8" name="Rectangle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Straight Connector 8"/>
          <p:cNvSpPr>
            <a:spLocks noChangeShapeType="1"/>
          </p:cNvSpPr>
          <p:nvPr/>
        </p:nvSpPr>
        <p:spPr bwMode="auto">
          <a:xfrm>
            <a:off x="8915400" y="0"/>
            <a:ext cx="0" cy="6858000"/>
          </a:xfrm>
          <a:prstGeom prst="line">
            <a:avLst/>
          </a:prstGeom>
          <a:noFill/>
          <a:ln w="9525" algn="ctr">
            <a:solidFill>
              <a:schemeClr val="accent1"/>
            </a:solidFill>
            <a:round/>
            <a:headEnd/>
            <a:tailEnd/>
          </a:ln>
        </p:spPr>
        <p:txBody>
          <a:bodyPr/>
          <a:lstStyle/>
          <a:p>
            <a:pPr>
              <a:defRPr/>
            </a:pPr>
            <a:endParaRPr lang="en-US"/>
          </a:p>
        </p:txBody>
      </p:sp>
      <p:sp>
        <p:nvSpPr>
          <p:cNvPr id="10" name="Straight Connector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p>
        </p:txBody>
      </p:sp>
      <p:sp>
        <p:nvSpPr>
          <p:cNvPr id="11" name="Straight Connector 10"/>
          <p:cNvSpPr>
            <a:spLocks noChangeShapeType="1"/>
          </p:cNvSpPr>
          <p:nvPr/>
        </p:nvSpPr>
        <p:spPr bwMode="auto">
          <a:xfrm>
            <a:off x="6192838" y="0"/>
            <a:ext cx="0" cy="6858000"/>
          </a:xfrm>
          <a:prstGeom prst="line">
            <a:avLst/>
          </a:prstGeom>
          <a:noFill/>
          <a:ln w="12700" algn="ctr">
            <a:solidFill>
              <a:schemeClr val="accent1"/>
            </a:solidFill>
            <a:round/>
            <a:headEnd/>
            <a:tailEnd/>
          </a:ln>
        </p:spPr>
        <p:txBody>
          <a:bodyPr/>
          <a:lstStyle/>
          <a:p>
            <a:pPr>
              <a:defRPr/>
            </a:pPr>
            <a:endParaRPr lang="en-US"/>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smtClean="0"/>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fld id="{53981E66-5D17-484F-994E-1832B84AF270}" type="datetime1">
              <a:rPr lang="en-US"/>
              <a:pPr>
                <a:defRPr/>
              </a:pPr>
              <a:t>2/18/2014</a:t>
            </a:fld>
            <a:endParaRPr lang="en-US"/>
          </a:p>
        </p:txBody>
      </p:sp>
      <p:sp>
        <p:nvSpPr>
          <p:cNvPr id="13" name="Slide Number Placeholder 17"/>
          <p:cNvSpPr>
            <a:spLocks noGrp="1"/>
          </p:cNvSpPr>
          <p:nvPr>
            <p:ph type="sldNum" sz="quarter" idx="11"/>
          </p:nvPr>
        </p:nvSpPr>
        <p:spPr/>
        <p:txBody>
          <a:bodyPr rtlCol="0"/>
          <a:lstStyle>
            <a:lvl1pPr>
              <a:defRPr/>
            </a:lvl1pPr>
          </a:lstStyle>
          <a:p>
            <a:pPr>
              <a:defRPr/>
            </a:pPr>
            <a:fld id="{529BBAAA-1B0F-4835-BBF6-2328C1FBEE50}" type="slidenum">
              <a:rPr lang="en-US"/>
              <a:pPr>
                <a:defRPr/>
              </a:pPr>
              <a:t>‹#›</a:t>
            </a:fld>
            <a:endParaRPr lang="en-US"/>
          </a:p>
        </p:txBody>
      </p:sp>
    </p:spTree>
    <p:extLst>
      <p:ext uri="{BB962C8B-B14F-4D97-AF65-F5344CB8AC3E}">
        <p14:creationId xmlns:p14="http://schemas.microsoft.com/office/powerpoint/2010/main" val="893708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dirty="0" smtClean="0"/>
              <a:t>Click to edit Master title style</a:t>
            </a:r>
            <a:endParaRPr lang="en-US" dirty="0"/>
          </a:p>
        </p:txBody>
      </p:sp>
      <p:sp>
        <p:nvSpPr>
          <p:cNvPr id="1028" name="Text Placeholder 12"/>
          <p:cNvSpPr>
            <a:spLocks noGrp="1"/>
          </p:cNvSpPr>
          <p:nvPr>
            <p:ph type="body" idx="1"/>
          </p:nvPr>
        </p:nvSpPr>
        <p:spPr bwMode="auto">
          <a:xfrm>
            <a:off x="457200" y="1600200"/>
            <a:ext cx="7467600"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latinLnBrk="0" hangingPunct="1">
              <a:defRPr kumimoji="0" sz="1200">
                <a:solidFill>
                  <a:schemeClr val="tx2"/>
                </a:solidFill>
                <a:latin typeface="Arial" charset="0"/>
              </a:defRPr>
            </a:lvl1pPr>
          </a:lstStyle>
          <a:p>
            <a:pPr>
              <a:defRPr/>
            </a:pPr>
            <a:fld id="{84E6689D-E207-4554-8225-49E20C18727D}" type="datetime1">
              <a:rPr lang="en-US"/>
              <a:pPr>
                <a:defRPr/>
              </a:pPr>
              <a:t>2/18/2014</a:t>
            </a:fld>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032" name="Straight Connector 8"/>
          <p:cNvSpPr>
            <a:spLocks noChangeShapeType="1"/>
          </p:cNvSpPr>
          <p:nvPr/>
        </p:nvSpPr>
        <p:spPr bwMode="auto">
          <a:xfrm>
            <a:off x="8991600" y="0"/>
            <a:ext cx="0" cy="6858000"/>
          </a:xfrm>
          <a:prstGeom prst="line">
            <a:avLst/>
          </a:prstGeom>
          <a:noFill/>
          <a:ln w="19050" algn="ctr">
            <a:solidFill>
              <a:schemeClr val="accent1"/>
            </a:solidFill>
            <a:round/>
            <a:headEnd/>
            <a:tailEnd/>
          </a:ln>
        </p:spPr>
        <p:txBody>
          <a:bodyPr/>
          <a:lstStyle/>
          <a:p>
            <a:pPr>
              <a:defRPr/>
            </a:pPr>
            <a:endParaRPr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34" name="Straight Connector 10"/>
          <p:cNvSpPr>
            <a:spLocks noChangeShapeType="1"/>
          </p:cNvSpPr>
          <p:nvPr/>
        </p:nvSpPr>
        <p:spPr bwMode="auto">
          <a:xfrm>
            <a:off x="8915400" y="0"/>
            <a:ext cx="0" cy="6858000"/>
          </a:xfrm>
          <a:prstGeom prst="line">
            <a:avLst/>
          </a:prstGeom>
          <a:noFill/>
          <a:ln w="9525" algn="ctr">
            <a:solidFill>
              <a:schemeClr val="accent1"/>
            </a:solidFill>
            <a:round/>
            <a:headEnd/>
            <a:tailEnd/>
          </a:ln>
        </p:spPr>
        <p:txBody>
          <a:bodyPr/>
          <a:lstStyle/>
          <a:p>
            <a:pPr>
              <a:defRPr/>
            </a:pPr>
            <a:endParaRPr lang="en-US"/>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anchor="ctr"/>
          <a:lstStyle>
            <a:lvl1pPr algn="ctr" eaLnBrk="1" latinLnBrk="0" hangingPunct="1">
              <a:defRPr kumimoji="0" sz="1400" b="1">
                <a:solidFill>
                  <a:srgbClr val="FFFFFF"/>
                </a:solidFill>
                <a:latin typeface="Arial" charset="0"/>
              </a:defRPr>
            </a:lvl1pPr>
          </a:lstStyle>
          <a:p>
            <a:pPr>
              <a:defRPr/>
            </a:pPr>
            <a:fld id="{9706BCDA-03AF-4FF5-922F-216995E3036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986" r:id="rId1"/>
    <p:sldLayoutId id="2147484987" r:id="rId2"/>
    <p:sldLayoutId id="2147484988" r:id="rId3"/>
    <p:sldLayoutId id="2147484989" r:id="rId4"/>
    <p:sldLayoutId id="2147484982" r:id="rId5"/>
    <p:sldLayoutId id="2147484990" r:id="rId6"/>
    <p:sldLayoutId id="2147484983" r:id="rId7"/>
    <p:sldLayoutId id="2147484991" r:id="rId8"/>
    <p:sldLayoutId id="2147484992" r:id="rId9"/>
    <p:sldLayoutId id="2147484984" r:id="rId10"/>
    <p:sldLayoutId id="2147484985" r:id="rId11"/>
  </p:sldLayoutIdLst>
  <p:hf hdr="0" dt="0"/>
  <p:txStyles>
    <p:title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Calibri" panose="020F0502020204030204" pitchFamily="34" charset="0"/>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Calibri" panose="020F0502020204030204" pitchFamily="34" charset="0"/>
          <a:ea typeface="+mn-ea"/>
          <a:cs typeface="+mn-cs"/>
        </a:defRPr>
      </a:lvl2pPr>
      <a:lvl3pPr marL="914400" indent="-182563" algn="l" rtl="0" eaLnBrk="0" fontAlgn="base" hangingPunct="0">
        <a:spcBef>
          <a:spcPct val="20000"/>
        </a:spcBef>
        <a:spcAft>
          <a:spcPct val="0"/>
        </a:spcAft>
        <a:buClr>
          <a:srgbClr val="E0752F"/>
        </a:buClr>
        <a:buSzPct val="60000"/>
        <a:buFont typeface="Wingdings" pitchFamily="2" charset="2"/>
        <a:buChar char=""/>
        <a:defRPr sz="2400" kern="1200">
          <a:solidFill>
            <a:schemeClr val="tx1"/>
          </a:solidFill>
          <a:latin typeface="Calibri" panose="020F0502020204030204" pitchFamily="34" charset="0"/>
          <a:ea typeface="+mn-ea"/>
          <a:cs typeface="+mn-cs"/>
        </a:defRPr>
      </a:lvl3pPr>
      <a:lvl4pPr marL="1187450" indent="-182563" algn="l" rtl="0" eaLnBrk="0" fontAlgn="base" hangingPunct="0">
        <a:spcBef>
          <a:spcPct val="20000"/>
        </a:spcBef>
        <a:spcAft>
          <a:spcPct val="0"/>
        </a:spcAft>
        <a:buClr>
          <a:srgbClr val="FEC3AE"/>
        </a:buClr>
        <a:buSzPct val="60000"/>
        <a:buFont typeface="Wingdings" pitchFamily="2" charset="2"/>
        <a:buChar char=""/>
        <a:defRPr sz="2000" kern="1200">
          <a:solidFill>
            <a:schemeClr val="tx1"/>
          </a:solidFill>
          <a:latin typeface="Calibri" panose="020F0502020204030204" pitchFamily="34" charset="0"/>
          <a:ea typeface="+mn-ea"/>
          <a:cs typeface="+mn-cs"/>
        </a:defRPr>
      </a:lvl4pPr>
      <a:lvl5pPr marL="1462088" indent="-182563" algn="l" rtl="0" eaLnBrk="0" fontAlgn="base" hangingPunct="0">
        <a:spcBef>
          <a:spcPct val="20000"/>
        </a:spcBef>
        <a:spcAft>
          <a:spcPct val="0"/>
        </a:spcAft>
        <a:buClr>
          <a:srgbClr val="BDCAE9"/>
        </a:buClr>
        <a:buSzPct val="68000"/>
        <a:buFont typeface="Wingdings 2" pitchFamily="18" charset="2"/>
        <a:buChar char=""/>
        <a:defRPr sz="1600" kern="1200">
          <a:solidFill>
            <a:schemeClr val="tx1"/>
          </a:solidFill>
          <a:latin typeface="Calibri" panose="020F0502020204030204" pitchFamily="34" charset="0"/>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office.microsoft.com/en-us/images/results.aspx?qu=baseball+player&amp;ex=1#ai:MP900422161|mt:2|"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hyperlink" Target="http://goo.gl/wuhSUA" TargetMode="External"/><Relationship Id="rId5" Type="http://schemas.openxmlformats.org/officeDocument/2006/relationships/hyperlink" Target="http://office.microsoft.com/en-us/images/results.aspx?qu=stop&amp;ex=1#ai:MP900422690|mt:2|" TargetMode="External"/><Relationship Id="rId4" Type="http://schemas.openxmlformats.org/officeDocument/2006/relationships/hyperlink" Target="http://office.microsoft.com/en-us/images/results.aspx?qu=yoga&amp;ex=1#ai:MC900439917|"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99347" y="2743200"/>
            <a:ext cx="3706453" cy="3962400"/>
          </a:xfrm>
          <a:solidFill>
            <a:srgbClr val="FFFFFF">
              <a:alpha val="43137"/>
            </a:srgbClr>
          </a:solidFill>
        </p:spPr>
        <p:txBody>
          <a:bodyPr anchor="t">
            <a:noAutofit/>
          </a:bodyPr>
          <a:lstStyle/>
          <a:p>
            <a:pPr>
              <a:defRPr/>
            </a:pPr>
            <a:r>
              <a:rPr lang="en-US" dirty="0" smtClean="0">
                <a:cs typeface="Times New Roman" pitchFamily="18" charset="0"/>
              </a:rPr>
              <a:t>How Do You Make a Program Wait?</a:t>
            </a:r>
            <a:endParaRPr lang="es-PY" dirty="0">
              <a:cs typeface="Times New Roman" pitchFamily="18" charset="0"/>
            </a:endParaRPr>
          </a:p>
        </p:txBody>
      </p:sp>
      <p:pic>
        <p:nvPicPr>
          <p:cNvPr id="1026" name="Picture 2" descr="athletics,baseball,players,children,girls,leisure,little leagues,outfield,people,recreation,sports,uniforms"/>
          <p:cNvPicPr>
            <a:picLocks noChangeAspect="1" noChangeArrowheads="1"/>
          </p:cNvPicPr>
          <p:nvPr/>
        </p:nvPicPr>
        <p:blipFill rotWithShape="1">
          <a:blip r:embed="rId3">
            <a:extLst>
              <a:ext uri="{28A0092B-C50C-407E-A947-70E740481C1C}">
                <a14:useLocalDpi xmlns:a14="http://schemas.microsoft.com/office/drawing/2010/main" val="0"/>
              </a:ext>
            </a:extLst>
          </a:blip>
          <a:srcRect l="22154" r="15579"/>
          <a:stretch/>
        </p:blipFill>
        <p:spPr bwMode="auto">
          <a:xfrm>
            <a:off x="3221" y="10160"/>
            <a:ext cx="4263979" cy="684784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sz="quarter" idx="1"/>
          </p:nvPr>
        </p:nvSpPr>
        <p:spPr>
          <a:xfrm>
            <a:off x="328612" y="1828800"/>
            <a:ext cx="8281988" cy="4191000"/>
          </a:xfrm>
        </p:spPr>
        <p:txBody>
          <a:bodyPr/>
          <a:lstStyle/>
          <a:p>
            <a:r>
              <a:rPr lang="en-US" altLang="en-US" sz="2800" b="1" dirty="0" smtClean="0">
                <a:cs typeface="Times New Roman" pitchFamily="18" charset="0"/>
              </a:rPr>
              <a:t>It turns out we can design this kind of algorithm by using </a:t>
            </a:r>
            <a:r>
              <a:rPr lang="en-US" altLang="en-US" sz="2800" b="1" i="1" dirty="0" smtClean="0">
                <a:cs typeface="Times New Roman" pitchFamily="18" charset="0"/>
              </a:rPr>
              <a:t>conditional commands</a:t>
            </a:r>
            <a:r>
              <a:rPr lang="en-US" altLang="en-US" sz="2800" b="1" dirty="0" smtClean="0">
                <a:cs typeface="Times New Roman" pitchFamily="18" charset="0"/>
              </a:rPr>
              <a:t>.</a:t>
            </a:r>
          </a:p>
          <a:p>
            <a:r>
              <a:rPr lang="en-US" altLang="en-US" sz="2800" b="1" dirty="0" smtClean="0">
                <a:cs typeface="Times New Roman" pitchFamily="18" charset="0"/>
              </a:rPr>
              <a:t>A </a:t>
            </a:r>
            <a:r>
              <a:rPr lang="en-US" altLang="en-US" sz="2800" b="1" dirty="0" smtClean="0">
                <a:solidFill>
                  <a:schemeClr val="accent1"/>
                </a:solidFill>
                <a:cs typeface="Times New Roman" pitchFamily="18" charset="0"/>
              </a:rPr>
              <a:t>conditional command </a:t>
            </a:r>
            <a:r>
              <a:rPr lang="en-US" altLang="en-US" sz="2800" b="1" dirty="0" smtClean="0">
                <a:cs typeface="Times New Roman" pitchFamily="18" charset="0"/>
              </a:rPr>
              <a:t>is a command whose </a:t>
            </a:r>
            <a:r>
              <a:rPr lang="en-US" altLang="en-US" sz="2800" b="1" dirty="0" smtClean="0">
                <a:solidFill>
                  <a:srgbClr val="7030A0"/>
                </a:solidFill>
                <a:cs typeface="Times New Roman" pitchFamily="18" charset="0"/>
              </a:rPr>
              <a:t>action</a:t>
            </a:r>
            <a:r>
              <a:rPr lang="en-US" altLang="en-US" sz="2800" b="1" dirty="0" smtClean="0">
                <a:cs typeface="Times New Roman" pitchFamily="18" charset="0"/>
              </a:rPr>
              <a:t> </a:t>
            </a:r>
            <a:r>
              <a:rPr lang="en-US" altLang="en-US" sz="2800" b="1" dirty="0" smtClean="0">
                <a:solidFill>
                  <a:srgbClr val="7030A0"/>
                </a:solidFill>
                <a:cs typeface="Times New Roman" pitchFamily="18" charset="0"/>
              </a:rPr>
              <a:t>depends</a:t>
            </a:r>
            <a:r>
              <a:rPr lang="en-US" altLang="en-US" sz="2800" b="1" dirty="0" smtClean="0">
                <a:cs typeface="Times New Roman" pitchFamily="18" charset="0"/>
              </a:rPr>
              <a:t> </a:t>
            </a:r>
            <a:r>
              <a:rPr lang="en-US" altLang="en-US" sz="2800" b="1" dirty="0" smtClean="0">
                <a:solidFill>
                  <a:srgbClr val="7030A0"/>
                </a:solidFill>
                <a:cs typeface="Times New Roman" pitchFamily="18" charset="0"/>
              </a:rPr>
              <a:t>on a condition being satisfied</a:t>
            </a:r>
            <a:r>
              <a:rPr lang="en-US" altLang="en-US" sz="2800" b="1" dirty="0" smtClean="0">
                <a:cs typeface="Times New Roman" pitchFamily="18" charset="0"/>
              </a:rPr>
              <a:t>.  </a:t>
            </a:r>
          </a:p>
          <a:p>
            <a:r>
              <a:rPr lang="en-US" altLang="en-US" sz="2800" b="1" dirty="0" smtClean="0">
                <a:cs typeface="Times New Roman" pitchFamily="18" charset="0"/>
              </a:rPr>
              <a:t>Many types of conditional </a:t>
            </a:r>
            <a:br>
              <a:rPr lang="en-US" altLang="en-US" sz="2800" b="1" dirty="0" smtClean="0">
                <a:cs typeface="Times New Roman" pitchFamily="18" charset="0"/>
              </a:rPr>
            </a:br>
            <a:r>
              <a:rPr lang="en-US" altLang="en-US" sz="2800" b="1" dirty="0" smtClean="0">
                <a:cs typeface="Times New Roman" pitchFamily="18" charset="0"/>
              </a:rPr>
              <a:t>commands exist.</a:t>
            </a:r>
          </a:p>
          <a:p>
            <a:pPr lvl="1"/>
            <a:r>
              <a:rPr lang="en-US" altLang="en-US" sz="2500" b="1" i="1" dirty="0" smtClean="0">
                <a:cs typeface="Times New Roman" pitchFamily="18" charset="0"/>
              </a:rPr>
              <a:t>Example</a:t>
            </a:r>
            <a:r>
              <a:rPr lang="en-US" altLang="en-US" sz="2500" b="1" dirty="0" smtClean="0">
                <a:cs typeface="Times New Roman" pitchFamily="18" charset="0"/>
              </a:rPr>
              <a:t>:  </a:t>
            </a:r>
            <a:r>
              <a:rPr lang="en-US" altLang="en-US" sz="2500" b="1" u="sng" dirty="0" smtClean="0">
                <a:cs typeface="Times New Roman" pitchFamily="18" charset="0"/>
              </a:rPr>
              <a:t>If</a:t>
            </a:r>
            <a:r>
              <a:rPr lang="en-US" altLang="en-US" sz="2500" b="1" dirty="0" smtClean="0">
                <a:cs typeface="Times New Roman" pitchFamily="18" charset="0"/>
              </a:rPr>
              <a:t> </a:t>
            </a:r>
            <a:r>
              <a:rPr lang="en-US" altLang="en-US" sz="2500" b="1" dirty="0">
                <a:cs typeface="Times New Roman" pitchFamily="18" charset="0"/>
              </a:rPr>
              <a:t>y</a:t>
            </a:r>
            <a:r>
              <a:rPr lang="en-US" altLang="en-US" sz="2500" b="1" dirty="0" smtClean="0">
                <a:cs typeface="Times New Roman" pitchFamily="18" charset="0"/>
              </a:rPr>
              <a:t>ou see a stop sign, </a:t>
            </a:r>
            <a:r>
              <a:rPr lang="en-US" altLang="en-US" sz="2500" b="1" u="sng" dirty="0" smtClean="0">
                <a:cs typeface="Times New Roman" pitchFamily="18" charset="0"/>
              </a:rPr>
              <a:t>then</a:t>
            </a:r>
            <a:r>
              <a:rPr lang="en-US" altLang="en-US" sz="2500" b="1" dirty="0" smtClean="0">
                <a:cs typeface="Times New Roman" pitchFamily="18" charset="0"/>
              </a:rPr>
              <a:t> stop!</a:t>
            </a:r>
          </a:p>
          <a:p>
            <a:pPr lvl="1"/>
            <a:r>
              <a:rPr lang="en-US" altLang="en-US" sz="2500" b="1" dirty="0" smtClean="0">
                <a:cs typeface="Times New Roman" pitchFamily="18" charset="0"/>
              </a:rPr>
              <a:t>This is conditional because</a:t>
            </a:r>
            <a:br>
              <a:rPr lang="en-US" altLang="en-US" sz="2500" b="1" dirty="0" smtClean="0">
                <a:cs typeface="Times New Roman" pitchFamily="18" charset="0"/>
              </a:rPr>
            </a:br>
            <a:r>
              <a:rPr lang="en-US" altLang="en-US" sz="2500" b="1" dirty="0" smtClean="0">
                <a:cs typeface="Times New Roman" pitchFamily="18" charset="0"/>
              </a:rPr>
              <a:t>the action (stop!) depends </a:t>
            </a:r>
            <a:br>
              <a:rPr lang="en-US" altLang="en-US" sz="2500" b="1" dirty="0" smtClean="0">
                <a:cs typeface="Times New Roman" pitchFamily="18" charset="0"/>
              </a:rPr>
            </a:br>
            <a:r>
              <a:rPr lang="en-US" altLang="en-US" sz="2500" b="1" dirty="0" smtClean="0">
                <a:cs typeface="Times New Roman" pitchFamily="18" charset="0"/>
              </a:rPr>
              <a:t>on a condition (seeing a stop sign).</a:t>
            </a:r>
          </a:p>
        </p:txBody>
      </p:sp>
      <p:sp>
        <p:nvSpPr>
          <p:cNvPr id="18436"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CB4ECFE4-F5A1-414D-8927-F19F19975030}" type="slidenum">
              <a:rPr lang="en-US" altLang="en-US" smtClean="0">
                <a:solidFill>
                  <a:srgbClr val="FFFFFF"/>
                </a:solidFill>
              </a:rPr>
              <a:pPr eaLnBrk="1" hangingPunct="1"/>
              <a:t>10</a:t>
            </a:fld>
            <a:endParaRPr lang="en-US" altLang="en-US" smtClean="0">
              <a:solidFill>
                <a:srgbClr val="FFFFFF"/>
              </a:solidFill>
            </a:endParaRPr>
          </a:p>
        </p:txBody>
      </p:sp>
      <p:sp>
        <p:nvSpPr>
          <p:cNvPr id="6" name="Title 1"/>
          <p:cNvSpPr txBox="1">
            <a:spLocks/>
          </p:cNvSpPr>
          <p:nvPr/>
        </p:nvSpPr>
        <p:spPr>
          <a:xfrm>
            <a:off x="152400" y="304800"/>
            <a:ext cx="8586788" cy="762000"/>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dirty="0" smtClean="0"/>
              <a:t>Conditional Commands</a:t>
            </a:r>
            <a:endParaRPr lang="en-US" sz="2400" dirty="0">
              <a:cs typeface="Times New Roman" pitchFamily="18" charset="0"/>
            </a:endParaRPr>
          </a:p>
        </p:txBody>
      </p:sp>
      <p:pic>
        <p:nvPicPr>
          <p:cNvPr id="2050" name="Picture 2" descr="children,cross guards,roads,safety vests,signs,stop,traffic signals,transportation,concepts"/>
          <p:cNvPicPr>
            <a:picLocks noChangeAspect="1" noChangeArrowheads="1"/>
          </p:cNvPicPr>
          <p:nvPr/>
        </p:nvPicPr>
        <p:blipFill rotWithShape="1">
          <a:blip r:embed="rId2">
            <a:extLst>
              <a:ext uri="{28A0092B-C50C-407E-A947-70E740481C1C}">
                <a14:useLocalDpi xmlns:a14="http://schemas.microsoft.com/office/drawing/2010/main" val="0"/>
              </a:ext>
            </a:extLst>
          </a:blip>
          <a:srcRect l="22051" r="18872"/>
          <a:stretch/>
        </p:blipFill>
        <p:spPr bwMode="auto">
          <a:xfrm>
            <a:off x="6858000" y="3471358"/>
            <a:ext cx="2008909" cy="340049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Content Placeholder 2"/>
          <p:cNvSpPr>
            <a:spLocks noGrp="1"/>
          </p:cNvSpPr>
          <p:nvPr>
            <p:ph sz="quarter" idx="1"/>
          </p:nvPr>
        </p:nvSpPr>
        <p:spPr>
          <a:xfrm>
            <a:off x="381000" y="1371600"/>
            <a:ext cx="8077200" cy="5029200"/>
          </a:xfrm>
        </p:spPr>
        <p:txBody>
          <a:bodyPr/>
          <a:lstStyle/>
          <a:p>
            <a:r>
              <a:rPr lang="en-US" altLang="en-US" b="1" dirty="0" smtClean="0">
                <a:cs typeface="Times New Roman" pitchFamily="18" charset="0"/>
              </a:rPr>
              <a:t>We will be focusing on conditional statements using </a:t>
            </a:r>
            <a:r>
              <a:rPr lang="en-US" altLang="en-US" b="1" dirty="0" smtClean="0">
                <a:solidFill>
                  <a:srgbClr val="7030A0"/>
                </a:solidFill>
                <a:cs typeface="Times New Roman" pitchFamily="18" charset="0"/>
              </a:rPr>
              <a:t>until</a:t>
            </a:r>
            <a:r>
              <a:rPr lang="en-US" altLang="en-US" b="1" dirty="0" smtClean="0">
                <a:cs typeface="Times New Roman" pitchFamily="18" charset="0"/>
              </a:rPr>
              <a:t>. </a:t>
            </a:r>
            <a:r>
              <a:rPr lang="en-US" altLang="en-US" b="1" dirty="0">
                <a:cs typeface="Times New Roman" pitchFamily="18" charset="0"/>
              </a:rPr>
              <a:t>E</a:t>
            </a:r>
            <a:r>
              <a:rPr lang="en-US" altLang="en-US" b="1" dirty="0" smtClean="0">
                <a:cs typeface="Times New Roman" pitchFamily="18" charset="0"/>
              </a:rPr>
              <a:t>xample: “Play at recess until you hear the bell ring. Then go back to class” </a:t>
            </a:r>
          </a:p>
          <a:p>
            <a:pPr eaLnBrk="1" hangingPunct="1"/>
            <a:r>
              <a:rPr lang="en-US" altLang="en-US" b="1" dirty="0" smtClean="0">
                <a:cs typeface="Times New Roman" pitchFamily="18" charset="0"/>
              </a:rPr>
              <a:t>Notice, that you do not have to keep track of exactly how long you can play at recess; you will know to go to class when you hear the bell ring.</a:t>
            </a:r>
          </a:p>
          <a:p>
            <a:pPr eaLnBrk="1" hangingPunct="1"/>
            <a:endParaRPr lang="en-US" altLang="en-US" b="1" dirty="0" smtClean="0">
              <a:cs typeface="Times New Roman" pitchFamily="18" charset="0"/>
            </a:endParaRPr>
          </a:p>
          <a:p>
            <a:pPr eaLnBrk="1" hangingPunct="1"/>
            <a:endParaRPr lang="en-US" altLang="en-US" b="1" dirty="0" smtClean="0">
              <a:cs typeface="Times New Roman" pitchFamily="18" charset="0"/>
            </a:endParaRPr>
          </a:p>
          <a:p>
            <a:pPr eaLnBrk="1" hangingPunct="1"/>
            <a:endParaRPr lang="en-US" altLang="en-US" b="1" dirty="0" smtClean="0">
              <a:cs typeface="Times New Roman" pitchFamily="18" charset="0"/>
            </a:endParaRPr>
          </a:p>
          <a:p>
            <a:pPr eaLnBrk="1" hangingPunct="1"/>
            <a:r>
              <a:rPr lang="en-US" altLang="en-US" b="1" dirty="0" smtClean="0">
                <a:solidFill>
                  <a:srgbClr val="7030A0"/>
                </a:solidFill>
                <a:cs typeface="Times New Roman" pitchFamily="18" charset="0"/>
              </a:rPr>
              <a:t>Do This: </a:t>
            </a:r>
            <a:r>
              <a:rPr lang="en-US" altLang="en-US" b="1" dirty="0" smtClean="0">
                <a:cs typeface="Times New Roman" pitchFamily="18" charset="0"/>
              </a:rPr>
              <a:t>Write a sequence of similar steps to tell a robot to stop when it bumps into a wall. (worksheet question 4)</a:t>
            </a:r>
          </a:p>
          <a:p>
            <a:pPr eaLnBrk="1" hangingPunct="1"/>
            <a:r>
              <a:rPr lang="en-US" altLang="en-US" b="1" dirty="0" smtClean="0">
                <a:cs typeface="Times New Roman" pitchFamily="18" charset="0"/>
              </a:rPr>
              <a:t>Let’s discuss what each of you have written down.</a:t>
            </a:r>
          </a:p>
        </p:txBody>
      </p:sp>
      <p:sp>
        <p:nvSpPr>
          <p:cNvPr id="19460"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7F43B442-76F9-45F1-9DC8-F49EAFEC574B}" type="slidenum">
              <a:rPr lang="en-US" altLang="en-US" smtClean="0">
                <a:solidFill>
                  <a:srgbClr val="FFFFFF"/>
                </a:solidFill>
              </a:rPr>
              <a:pPr eaLnBrk="1" hangingPunct="1"/>
              <a:t>11</a:t>
            </a:fld>
            <a:endParaRPr lang="en-US" altLang="en-US" smtClean="0">
              <a:solidFill>
                <a:srgbClr val="FFFFFF"/>
              </a:solidFill>
            </a:endParaRPr>
          </a:p>
        </p:txBody>
      </p:sp>
      <p:grpSp>
        <p:nvGrpSpPr>
          <p:cNvPr id="19462" name="Group 5"/>
          <p:cNvGrpSpPr>
            <a:grpSpLocks/>
          </p:cNvGrpSpPr>
          <p:nvPr/>
        </p:nvGrpSpPr>
        <p:grpSpPr bwMode="auto">
          <a:xfrm>
            <a:off x="1195388" y="4023996"/>
            <a:ext cx="6400800" cy="646112"/>
            <a:chOff x="989013" y="5119688"/>
            <a:chExt cx="6400799" cy="646112"/>
          </a:xfrm>
        </p:grpSpPr>
        <p:sp>
          <p:nvSpPr>
            <p:cNvPr id="19463" name="TextBox 2"/>
            <p:cNvSpPr txBox="1">
              <a:spLocks noChangeArrowheads="1"/>
            </p:cNvSpPr>
            <p:nvPr/>
          </p:nvSpPr>
          <p:spPr bwMode="auto">
            <a:xfrm>
              <a:off x="989013" y="5119688"/>
              <a:ext cx="2044149" cy="36933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r>
                <a:rPr lang="en-US" altLang="en-US" b="1" dirty="0">
                  <a:solidFill>
                    <a:schemeClr val="bg1"/>
                  </a:solidFill>
                </a:rPr>
                <a:t>1</a:t>
              </a:r>
              <a:r>
                <a:rPr lang="en-US" altLang="en-US" b="1" dirty="0" smtClean="0">
                  <a:solidFill>
                    <a:schemeClr val="bg1"/>
                  </a:solidFill>
                </a:rPr>
                <a:t>. Play </a:t>
              </a:r>
              <a:r>
                <a:rPr lang="en-US" altLang="en-US" b="1" dirty="0">
                  <a:solidFill>
                    <a:schemeClr val="bg1"/>
                  </a:solidFill>
                </a:rPr>
                <a:t>at recess </a:t>
              </a:r>
            </a:p>
          </p:txBody>
        </p:sp>
        <p:sp>
          <p:nvSpPr>
            <p:cNvPr id="19464" name="TextBox 3"/>
            <p:cNvSpPr txBox="1">
              <a:spLocks noChangeArrowheads="1"/>
            </p:cNvSpPr>
            <p:nvPr/>
          </p:nvSpPr>
          <p:spPr bwMode="auto">
            <a:xfrm>
              <a:off x="3222625" y="5119688"/>
              <a:ext cx="2286000" cy="64611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r>
                <a:rPr lang="en-US" altLang="en-US" b="1" dirty="0">
                  <a:solidFill>
                    <a:schemeClr val="bg1"/>
                  </a:solidFill>
                </a:rPr>
                <a:t>2</a:t>
              </a:r>
              <a:r>
                <a:rPr lang="en-US" altLang="en-US" b="1" dirty="0" smtClean="0">
                  <a:solidFill>
                    <a:schemeClr val="bg1"/>
                  </a:solidFill>
                </a:rPr>
                <a:t>. Wait </a:t>
              </a:r>
              <a:r>
                <a:rPr lang="en-US" altLang="en-US" b="1" dirty="0">
                  <a:solidFill>
                    <a:schemeClr val="bg1"/>
                  </a:solidFill>
                </a:rPr>
                <a:t>until </a:t>
              </a:r>
              <a:r>
                <a:rPr lang="en-US" altLang="en-US" b="1" dirty="0" smtClean="0">
                  <a:solidFill>
                    <a:schemeClr val="bg1"/>
                  </a:solidFill>
                </a:rPr>
                <a:t>you</a:t>
              </a:r>
              <a:br>
                <a:rPr lang="en-US" altLang="en-US" b="1" dirty="0" smtClean="0">
                  <a:solidFill>
                    <a:schemeClr val="bg1"/>
                  </a:solidFill>
                </a:rPr>
              </a:br>
              <a:r>
                <a:rPr lang="en-US" altLang="en-US" b="1" dirty="0" smtClean="0">
                  <a:solidFill>
                    <a:schemeClr val="bg1"/>
                  </a:solidFill>
                </a:rPr>
                <a:t>    hear </a:t>
              </a:r>
              <a:r>
                <a:rPr lang="en-US" altLang="en-US" b="1" dirty="0">
                  <a:solidFill>
                    <a:schemeClr val="bg1"/>
                  </a:solidFill>
                </a:rPr>
                <a:t>the bell</a:t>
              </a:r>
            </a:p>
          </p:txBody>
        </p:sp>
        <p:sp>
          <p:nvSpPr>
            <p:cNvPr id="19465" name="TextBox 4"/>
            <p:cNvSpPr txBox="1">
              <a:spLocks noChangeArrowheads="1"/>
            </p:cNvSpPr>
            <p:nvPr/>
          </p:nvSpPr>
          <p:spPr bwMode="auto">
            <a:xfrm>
              <a:off x="5698707" y="5119688"/>
              <a:ext cx="1691105" cy="36933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r>
                <a:rPr lang="en-US" altLang="en-US" b="1" dirty="0">
                  <a:solidFill>
                    <a:schemeClr val="bg1"/>
                  </a:solidFill>
                </a:rPr>
                <a:t>3</a:t>
              </a:r>
              <a:r>
                <a:rPr lang="en-US" altLang="en-US" b="1" dirty="0" smtClean="0">
                  <a:solidFill>
                    <a:schemeClr val="bg1"/>
                  </a:solidFill>
                </a:rPr>
                <a:t>. Go to class</a:t>
              </a:r>
              <a:endParaRPr lang="en-US" altLang="en-US" b="1" dirty="0">
                <a:solidFill>
                  <a:schemeClr val="bg1"/>
                </a:solidFill>
              </a:endParaRPr>
            </a:p>
          </p:txBody>
        </p:sp>
      </p:grpSp>
      <p:sp>
        <p:nvSpPr>
          <p:cNvPr id="11" name="Title 1"/>
          <p:cNvSpPr txBox="1">
            <a:spLocks/>
          </p:cNvSpPr>
          <p:nvPr/>
        </p:nvSpPr>
        <p:spPr>
          <a:xfrm>
            <a:off x="152400" y="304800"/>
            <a:ext cx="8586788" cy="762000"/>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4000" dirty="0" smtClean="0"/>
              <a:t>Conditional Commands </a:t>
            </a:r>
            <a:r>
              <a:rPr lang="en-US" sz="3200" dirty="0" smtClean="0"/>
              <a:t>(continued)</a:t>
            </a:r>
            <a:endParaRPr lang="en-US" sz="2000" dirty="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p:cNvSpPr>
            <a:spLocks noGrp="1"/>
          </p:cNvSpPr>
          <p:nvPr>
            <p:ph sz="quarter" idx="1"/>
          </p:nvPr>
        </p:nvSpPr>
        <p:spPr>
          <a:xfrm>
            <a:off x="228600" y="1270000"/>
            <a:ext cx="8382000" cy="5359400"/>
          </a:xfrm>
        </p:spPr>
        <p:txBody>
          <a:bodyPr/>
          <a:lstStyle/>
          <a:p>
            <a:pPr marL="0" indent="0">
              <a:buNone/>
            </a:pPr>
            <a:r>
              <a:rPr lang="en-US" altLang="en-US" sz="3000" b="1" dirty="0" smtClean="0">
                <a:cs typeface="Times New Roman" pitchFamily="18" charset="0"/>
              </a:rPr>
              <a:t>Let’s do a simple demo of how it is easier to use conditional commands than specific commands.</a:t>
            </a:r>
          </a:p>
          <a:p>
            <a:r>
              <a:rPr lang="en-US" altLang="en-US" b="1" dirty="0" smtClean="0">
                <a:solidFill>
                  <a:srgbClr val="7030A0"/>
                </a:solidFill>
                <a:cs typeface="Times New Roman" pitchFamily="18" charset="0"/>
              </a:rPr>
              <a:t>Do This: </a:t>
            </a:r>
            <a:r>
              <a:rPr lang="en-US" altLang="en-US" b="1" dirty="0" smtClean="0">
                <a:cs typeface="Times New Roman" pitchFamily="18" charset="0"/>
              </a:rPr>
              <a:t>Set up a simple maze: Use tape on the floor to mark off a 2-foot wide track that ends at a wall 5 feet away. </a:t>
            </a:r>
          </a:p>
          <a:p>
            <a:r>
              <a:rPr lang="en-US" altLang="en-US" b="1" dirty="0" smtClean="0">
                <a:cs typeface="Times New Roman" pitchFamily="18" charset="0"/>
              </a:rPr>
              <a:t>Blindfold a student volunteer </a:t>
            </a:r>
            <a:r>
              <a:rPr lang="en-US" altLang="en-US" b="1" dirty="0">
                <a:cs typeface="Times New Roman" pitchFamily="18" charset="0"/>
              </a:rPr>
              <a:t>to </a:t>
            </a:r>
            <a:r>
              <a:rPr lang="en-US" altLang="en-US" b="1" dirty="0" smtClean="0">
                <a:cs typeface="Times New Roman" pitchFamily="18" charset="0"/>
              </a:rPr>
              <a:t>serve as the “robot.”</a:t>
            </a:r>
          </a:p>
          <a:p>
            <a:r>
              <a:rPr lang="en-US" altLang="en-US" b="1" dirty="0" smtClean="0">
                <a:cs typeface="Times New Roman" pitchFamily="18" charset="0"/>
              </a:rPr>
              <a:t>Have another student volunteer command the “robot” through the maze, making a left turn at </a:t>
            </a:r>
            <a:r>
              <a:rPr lang="en-US" altLang="en-US" b="1" dirty="0">
                <a:cs typeface="Times New Roman" pitchFamily="18" charset="0"/>
              </a:rPr>
              <a:t>the end when the route terminates at the wall. </a:t>
            </a:r>
          </a:p>
          <a:p>
            <a:pPr marL="823913" lvl="1" indent="-457200">
              <a:buFont typeface="+mj-lt"/>
              <a:buAutoNum type="arabicPeriod"/>
            </a:pPr>
            <a:r>
              <a:rPr lang="en-US" altLang="en-US" sz="2400" b="1" dirty="0" smtClean="0">
                <a:cs typeface="Times New Roman" pitchFamily="18" charset="0"/>
              </a:rPr>
              <a:t>First try using only one of the two commands at a time: </a:t>
            </a:r>
            <a:br>
              <a:rPr lang="en-US" altLang="en-US" sz="2400" b="1" dirty="0" smtClean="0">
                <a:cs typeface="Times New Roman" pitchFamily="18" charset="0"/>
              </a:rPr>
            </a:br>
            <a:r>
              <a:rPr lang="en-US" altLang="en-US" sz="2400" b="1" dirty="0" smtClean="0">
                <a:cs typeface="Times New Roman" pitchFamily="18" charset="0"/>
              </a:rPr>
              <a:t>“</a:t>
            </a:r>
            <a:r>
              <a:rPr lang="en-US" altLang="en-US" sz="2400" b="1" dirty="0">
                <a:cs typeface="Times New Roman" pitchFamily="18" charset="0"/>
              </a:rPr>
              <a:t>m</a:t>
            </a:r>
            <a:r>
              <a:rPr lang="en-US" altLang="en-US" sz="2400" b="1" dirty="0" smtClean="0">
                <a:cs typeface="Times New Roman" pitchFamily="18" charset="0"/>
              </a:rPr>
              <a:t>ove forward (or backward) X steps” or “turn </a:t>
            </a:r>
            <a:r>
              <a:rPr lang="en-US" altLang="en-US" sz="2400" b="1" dirty="0">
                <a:cs typeface="Times New Roman" pitchFamily="18" charset="0"/>
              </a:rPr>
              <a:t>l</a:t>
            </a:r>
            <a:r>
              <a:rPr lang="en-US" altLang="en-US" sz="2400" b="1" dirty="0" smtClean="0">
                <a:cs typeface="Times New Roman" pitchFamily="18" charset="0"/>
              </a:rPr>
              <a:t>eft.”</a:t>
            </a:r>
          </a:p>
          <a:p>
            <a:pPr marL="823913" lvl="1" indent="-457200">
              <a:buFont typeface="+mj-lt"/>
              <a:buAutoNum type="arabicPeriod"/>
            </a:pPr>
            <a:r>
              <a:rPr lang="en-US" altLang="en-US" sz="2400" b="1" dirty="0" smtClean="0">
                <a:cs typeface="Times New Roman" pitchFamily="18" charset="0"/>
              </a:rPr>
              <a:t>Then try using only one of the two commands at a time: </a:t>
            </a:r>
            <a:br>
              <a:rPr lang="en-US" altLang="en-US" sz="2400" b="1" dirty="0" smtClean="0">
                <a:cs typeface="Times New Roman" pitchFamily="18" charset="0"/>
              </a:rPr>
            </a:br>
            <a:r>
              <a:rPr lang="en-US" altLang="en-US" sz="2400" b="1" dirty="0" smtClean="0">
                <a:cs typeface="Times New Roman" pitchFamily="18" charset="0"/>
              </a:rPr>
              <a:t>“move forward with your hands stretched UNTIL you </a:t>
            </a:r>
            <a:br>
              <a:rPr lang="en-US" altLang="en-US" sz="2400" b="1" dirty="0" smtClean="0">
                <a:cs typeface="Times New Roman" pitchFamily="18" charset="0"/>
              </a:rPr>
            </a:br>
            <a:r>
              <a:rPr lang="en-US" altLang="en-US" sz="2400" b="1" dirty="0" smtClean="0">
                <a:cs typeface="Times New Roman" pitchFamily="18" charset="0"/>
              </a:rPr>
              <a:t>sense the wall” or “turn </a:t>
            </a:r>
            <a:r>
              <a:rPr lang="en-US" altLang="en-US" sz="2400" b="1" dirty="0">
                <a:cs typeface="Times New Roman" pitchFamily="18" charset="0"/>
              </a:rPr>
              <a:t>l</a:t>
            </a:r>
            <a:r>
              <a:rPr lang="en-US" altLang="en-US" sz="2400" b="1" dirty="0" smtClean="0">
                <a:cs typeface="Times New Roman" pitchFamily="18" charset="0"/>
              </a:rPr>
              <a:t>eft.”</a:t>
            </a:r>
          </a:p>
        </p:txBody>
      </p:sp>
      <p:sp>
        <p:nvSpPr>
          <p:cNvPr id="20484"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ADF0BCD8-12CC-431D-86F7-DCE4B1B33BEC}" type="slidenum">
              <a:rPr lang="en-US" altLang="en-US" smtClean="0">
                <a:solidFill>
                  <a:srgbClr val="FFFFFF"/>
                </a:solidFill>
              </a:rPr>
              <a:pPr eaLnBrk="1" hangingPunct="1"/>
              <a:t>12</a:t>
            </a:fld>
            <a:endParaRPr lang="en-US" altLang="en-US" smtClean="0">
              <a:solidFill>
                <a:srgbClr val="FFFFFF"/>
              </a:solidFill>
            </a:endParaRPr>
          </a:p>
        </p:txBody>
      </p:sp>
      <p:sp>
        <p:nvSpPr>
          <p:cNvPr id="9" name="Title 1"/>
          <p:cNvSpPr txBox="1">
            <a:spLocks/>
          </p:cNvSpPr>
          <p:nvPr/>
        </p:nvSpPr>
        <p:spPr>
          <a:xfrm>
            <a:off x="2362200" y="685800"/>
            <a:ext cx="4419600" cy="584200"/>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3200" dirty="0" smtClean="0">
                <a:solidFill>
                  <a:srgbClr val="7030A0"/>
                </a:solidFill>
              </a:rPr>
              <a:t>Maze Demonstration</a:t>
            </a:r>
            <a:endParaRPr lang="en-US" sz="1600" dirty="0">
              <a:solidFill>
                <a:srgbClr val="7030A0"/>
              </a:solidFill>
              <a:cs typeface="Times New Roman" pitchFamily="18" charset="0"/>
            </a:endParaRPr>
          </a:p>
        </p:txBody>
      </p:sp>
      <p:sp>
        <p:nvSpPr>
          <p:cNvPr id="12" name="Title 1"/>
          <p:cNvSpPr txBox="1">
            <a:spLocks/>
          </p:cNvSpPr>
          <p:nvPr/>
        </p:nvSpPr>
        <p:spPr>
          <a:xfrm>
            <a:off x="152400" y="76200"/>
            <a:ext cx="8586788" cy="762000"/>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4000" dirty="0" smtClean="0"/>
              <a:t>Conditional Commands </a:t>
            </a:r>
            <a:r>
              <a:rPr lang="en-US" sz="3200" dirty="0" smtClean="0"/>
              <a:t>(continued)</a:t>
            </a:r>
            <a:endParaRPr lang="en-US" sz="2000" dirty="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sz="quarter" idx="1"/>
          </p:nvPr>
        </p:nvSpPr>
        <p:spPr>
          <a:xfrm>
            <a:off x="457200" y="1422400"/>
            <a:ext cx="8077200" cy="5283199"/>
          </a:xfrm>
        </p:spPr>
        <p:txBody>
          <a:bodyPr/>
          <a:lstStyle/>
          <a:p>
            <a:pPr marL="0" indent="0">
              <a:buNone/>
            </a:pPr>
            <a:r>
              <a:rPr lang="en-US" altLang="en-US" b="1" dirty="0">
                <a:cs typeface="Times New Roman" pitchFamily="18" charset="0"/>
              </a:rPr>
              <a:t>As a group, discuss your </a:t>
            </a:r>
            <a:r>
              <a:rPr lang="en-US" altLang="en-US" b="1" dirty="0" smtClean="0">
                <a:cs typeface="Times New Roman" pitchFamily="18" charset="0"/>
              </a:rPr>
              <a:t>thoughts:</a:t>
            </a:r>
            <a:endParaRPr lang="en-US" altLang="en-US" b="1" dirty="0">
              <a:cs typeface="Times New Roman" pitchFamily="18" charset="0"/>
            </a:endParaRPr>
          </a:p>
          <a:p>
            <a:r>
              <a:rPr lang="en-US" altLang="en-US" b="1" dirty="0" smtClean="0">
                <a:cs typeface="Times New Roman" pitchFamily="18" charset="0"/>
              </a:rPr>
              <a:t>How did using the conditional command change the robot’s success with the instructions? </a:t>
            </a:r>
          </a:p>
          <a:p>
            <a:r>
              <a:rPr lang="en-US" altLang="en-US" b="1" dirty="0" smtClean="0">
                <a:cs typeface="Times New Roman" pitchFamily="18" charset="0"/>
              </a:rPr>
              <a:t>Was the robot volunteer able to move faster with the conditional command?</a:t>
            </a:r>
          </a:p>
          <a:p>
            <a:r>
              <a:rPr lang="en-US" altLang="en-US" b="1" dirty="0" smtClean="0">
                <a:cs typeface="Times New Roman" pitchFamily="18" charset="0"/>
              </a:rPr>
              <a:t>Note that the student volunteer used his/her sense of “touch” to navigate the maze. If he had used his “eyes” (light sensor), then the task could have been performed much faster!</a:t>
            </a:r>
          </a:p>
          <a:p>
            <a:r>
              <a:rPr lang="en-US" altLang="en-US" b="1" dirty="0" smtClean="0">
                <a:cs typeface="Times New Roman" pitchFamily="18" charset="0"/>
              </a:rPr>
              <a:t>Likewise, a robot could use a variety of sensors to perform the same task.</a:t>
            </a:r>
          </a:p>
          <a:p>
            <a:r>
              <a:rPr lang="en-US" altLang="en-US" b="1" dirty="0" smtClean="0">
                <a:cs typeface="Times New Roman" pitchFamily="18" charset="0"/>
              </a:rPr>
              <a:t>During the next class, we will learn about programming </a:t>
            </a:r>
            <a:br>
              <a:rPr lang="en-US" altLang="en-US" b="1" dirty="0" smtClean="0">
                <a:cs typeface="Times New Roman" pitchFamily="18" charset="0"/>
              </a:rPr>
            </a:br>
            <a:r>
              <a:rPr lang="en-US" altLang="en-US" b="1" dirty="0" smtClean="0">
                <a:cs typeface="Times New Roman" pitchFamily="18" charset="0"/>
              </a:rPr>
              <a:t>the LEGO </a:t>
            </a:r>
            <a:r>
              <a:rPr lang="en-US" altLang="en-US" b="1" dirty="0" err="1" smtClean="0">
                <a:cs typeface="Times New Roman" pitchFamily="18" charset="0"/>
              </a:rPr>
              <a:t>taskbot</a:t>
            </a:r>
            <a:r>
              <a:rPr lang="en-US" altLang="en-US" b="1" dirty="0" smtClean="0">
                <a:cs typeface="Times New Roman" pitchFamily="18" charset="0"/>
              </a:rPr>
              <a:t> using conditional commands.</a:t>
            </a:r>
          </a:p>
        </p:txBody>
      </p:sp>
      <p:sp>
        <p:nvSpPr>
          <p:cNvPr id="21508"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7011D869-DC8A-4BC4-94FB-30DEEA362A6C}" type="slidenum">
              <a:rPr lang="en-US" altLang="en-US" smtClean="0">
                <a:solidFill>
                  <a:srgbClr val="FFFFFF"/>
                </a:solidFill>
              </a:rPr>
              <a:pPr eaLnBrk="1" hangingPunct="1"/>
              <a:t>13</a:t>
            </a:fld>
            <a:endParaRPr lang="en-US" altLang="en-US" smtClean="0">
              <a:solidFill>
                <a:srgbClr val="FFFFFF"/>
              </a:solidFill>
            </a:endParaRPr>
          </a:p>
        </p:txBody>
      </p:sp>
      <p:sp>
        <p:nvSpPr>
          <p:cNvPr id="8" name="Title 1"/>
          <p:cNvSpPr txBox="1">
            <a:spLocks/>
          </p:cNvSpPr>
          <p:nvPr/>
        </p:nvSpPr>
        <p:spPr>
          <a:xfrm>
            <a:off x="152400" y="76200"/>
            <a:ext cx="8586788" cy="762000"/>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4000" dirty="0" smtClean="0"/>
              <a:t>Conditional Commands </a:t>
            </a:r>
            <a:r>
              <a:rPr lang="en-US" sz="3200" dirty="0" smtClean="0"/>
              <a:t>(continued)</a:t>
            </a:r>
            <a:endParaRPr lang="en-US" sz="2000" dirty="0">
              <a:cs typeface="Times New Roman" pitchFamily="18" charset="0"/>
            </a:endParaRPr>
          </a:p>
        </p:txBody>
      </p:sp>
      <p:sp>
        <p:nvSpPr>
          <p:cNvPr id="6" name="Title 1"/>
          <p:cNvSpPr txBox="1">
            <a:spLocks/>
          </p:cNvSpPr>
          <p:nvPr/>
        </p:nvSpPr>
        <p:spPr>
          <a:xfrm>
            <a:off x="2362200" y="685800"/>
            <a:ext cx="4419600" cy="584200"/>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3200" dirty="0" smtClean="0">
                <a:solidFill>
                  <a:srgbClr val="7030A0"/>
                </a:solidFill>
              </a:rPr>
              <a:t>Maze Demonstration</a:t>
            </a:r>
            <a:endParaRPr lang="en-US" sz="1600" dirty="0">
              <a:solidFill>
                <a:srgbClr val="7030A0"/>
              </a:solidFill>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4"/>
          <p:cNvSpPr txBox="1">
            <a:spLocks noChangeArrowheads="1"/>
          </p:cNvSpPr>
          <p:nvPr/>
        </p:nvSpPr>
        <p:spPr bwMode="auto">
          <a:xfrm>
            <a:off x="287338" y="1295400"/>
            <a:ext cx="8434387" cy="2831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r>
              <a:rPr lang="en-US" altLang="en-US" sz="2400" b="1" dirty="0" smtClean="0">
                <a:latin typeface="Calibri" panose="020F0502020204030204" pitchFamily="34" charset="0"/>
                <a:cs typeface="Times New Roman" pitchFamily="18" charset="0"/>
              </a:rPr>
              <a:t>Today, </a:t>
            </a:r>
            <a:r>
              <a:rPr lang="en-US" altLang="en-US" sz="2400" b="1" dirty="0">
                <a:latin typeface="Calibri" panose="020F0502020204030204" pitchFamily="34" charset="0"/>
                <a:cs typeface="Times New Roman" pitchFamily="18" charset="0"/>
              </a:rPr>
              <a:t>when programming your </a:t>
            </a:r>
            <a:r>
              <a:rPr lang="en-US" altLang="en-US" sz="2400" b="1" dirty="0" smtClean="0">
                <a:latin typeface="Calibri" panose="020F0502020204030204" pitchFamily="34" charset="0"/>
                <a:cs typeface="Times New Roman" pitchFamily="18" charset="0"/>
              </a:rPr>
              <a:t>robot, use </a:t>
            </a:r>
            <a:r>
              <a:rPr lang="en-US" altLang="en-US" sz="2400" b="1" dirty="0">
                <a:latin typeface="Calibri" panose="020F0502020204030204" pitchFamily="34" charset="0"/>
                <a:cs typeface="Times New Roman" pitchFamily="18" charset="0"/>
              </a:rPr>
              <a:t>the </a:t>
            </a:r>
            <a:r>
              <a:rPr lang="en-US" altLang="en-US" sz="2400" b="1" dirty="0" smtClean="0">
                <a:solidFill>
                  <a:srgbClr val="7030A0"/>
                </a:solidFill>
                <a:latin typeface="Calibri" panose="020F0502020204030204" pitchFamily="34" charset="0"/>
                <a:cs typeface="Times New Roman" pitchFamily="18" charset="0"/>
              </a:rPr>
              <a:t>conditional command </a:t>
            </a:r>
            <a:r>
              <a:rPr lang="en-US" altLang="en-US" sz="2400" b="1" dirty="0" smtClean="0">
                <a:latin typeface="Calibri" panose="020F0502020204030204" pitchFamily="34" charset="0"/>
                <a:cs typeface="Times New Roman" pitchFamily="18" charset="0"/>
              </a:rPr>
              <a:t>ideas we discussed </a:t>
            </a:r>
            <a:r>
              <a:rPr lang="en-US" altLang="en-US" sz="2400" b="1" dirty="0">
                <a:latin typeface="Calibri" panose="020F0502020204030204" pitchFamily="34" charset="0"/>
                <a:cs typeface="Times New Roman" pitchFamily="18" charset="0"/>
              </a:rPr>
              <a:t>during </a:t>
            </a:r>
            <a:r>
              <a:rPr lang="en-US" altLang="en-US" sz="2400" b="1" dirty="0" smtClean="0">
                <a:latin typeface="Calibri" panose="020F0502020204030204" pitchFamily="34" charset="0"/>
                <a:cs typeface="Times New Roman" pitchFamily="18" charset="0"/>
              </a:rPr>
              <a:t>the last class. If you want to make your robot keep </a:t>
            </a:r>
            <a:r>
              <a:rPr lang="en-US" altLang="en-US" sz="2400" b="1" dirty="0">
                <a:latin typeface="Calibri" panose="020F0502020204030204" pitchFamily="34" charset="0"/>
                <a:cs typeface="Times New Roman" pitchFamily="18" charset="0"/>
              </a:rPr>
              <a:t>moving forward and stop when it bumps into a wall, add a touch sensor to </a:t>
            </a:r>
            <a:r>
              <a:rPr lang="en-US" altLang="en-US" sz="2400" b="1" dirty="0" smtClean="0">
                <a:latin typeface="Calibri" panose="020F0502020204030204" pitchFamily="34" charset="0"/>
                <a:cs typeface="Times New Roman" pitchFamily="18" charset="0"/>
              </a:rPr>
              <a:t>it and </a:t>
            </a:r>
            <a:r>
              <a:rPr lang="en-US" altLang="en-US" sz="2400" b="1" dirty="0">
                <a:latin typeface="Calibri" panose="020F0502020204030204" pitchFamily="34" charset="0"/>
                <a:cs typeface="Times New Roman" pitchFamily="18" charset="0"/>
              </a:rPr>
              <a:t>use the conditional command “</a:t>
            </a:r>
            <a:r>
              <a:rPr lang="en-US" altLang="en-US" sz="2400" b="1" dirty="0" smtClean="0">
                <a:latin typeface="Calibri" panose="020F0502020204030204" pitchFamily="34" charset="0"/>
                <a:cs typeface="Times New Roman" pitchFamily="18" charset="0"/>
              </a:rPr>
              <a:t>until.”</a:t>
            </a:r>
            <a:endParaRPr lang="en-US" altLang="en-US" sz="2400" b="1" dirty="0">
              <a:latin typeface="Calibri" panose="020F0502020204030204" pitchFamily="34" charset="0"/>
              <a:cs typeface="Times New Roman" pitchFamily="18" charset="0"/>
            </a:endParaRPr>
          </a:p>
          <a:p>
            <a:pPr eaLnBrk="1" hangingPunct="1"/>
            <a:endParaRPr lang="en-US" altLang="en-US" sz="1000" b="1" dirty="0">
              <a:latin typeface="Calibri" panose="020F0502020204030204" pitchFamily="34" charset="0"/>
              <a:cs typeface="Times New Roman" pitchFamily="18" charset="0"/>
            </a:endParaRPr>
          </a:p>
          <a:p>
            <a:pPr eaLnBrk="1" hangingPunct="1"/>
            <a:r>
              <a:rPr lang="en-US" altLang="en-US" sz="2400" b="1" dirty="0">
                <a:solidFill>
                  <a:srgbClr val="FF0000"/>
                </a:solidFill>
                <a:latin typeface="Calibri" panose="020F0502020204030204" pitchFamily="34" charset="0"/>
                <a:cs typeface="Times New Roman" pitchFamily="18" charset="0"/>
              </a:rPr>
              <a:t>The robot should go forward </a:t>
            </a:r>
            <a:r>
              <a:rPr lang="en-US" altLang="en-US" sz="2400" b="1" dirty="0">
                <a:solidFill>
                  <a:srgbClr val="7030A0"/>
                </a:solidFill>
                <a:latin typeface="Calibri" panose="020F0502020204030204" pitchFamily="34" charset="0"/>
                <a:cs typeface="Times New Roman" pitchFamily="18" charset="0"/>
              </a:rPr>
              <a:t>until</a:t>
            </a:r>
            <a:r>
              <a:rPr lang="en-US" altLang="en-US" sz="2400" b="1" dirty="0">
                <a:solidFill>
                  <a:srgbClr val="FF0000"/>
                </a:solidFill>
                <a:latin typeface="Calibri" panose="020F0502020204030204" pitchFamily="34" charset="0"/>
                <a:cs typeface="Times New Roman" pitchFamily="18" charset="0"/>
              </a:rPr>
              <a:t> the touch sensor hits the wall. </a:t>
            </a:r>
            <a:r>
              <a:rPr lang="en-US" altLang="en-US" sz="2400" b="1" dirty="0">
                <a:solidFill>
                  <a:srgbClr val="7030A0"/>
                </a:solidFill>
                <a:latin typeface="Calibri" panose="020F0502020204030204" pitchFamily="34" charset="0"/>
                <a:cs typeface="Times New Roman" pitchFamily="18" charset="0"/>
              </a:rPr>
              <a:t>Then</a:t>
            </a:r>
            <a:r>
              <a:rPr lang="en-US" altLang="en-US" sz="2400" b="1" dirty="0">
                <a:solidFill>
                  <a:srgbClr val="FF0000"/>
                </a:solidFill>
                <a:latin typeface="Calibri" panose="020F0502020204030204" pitchFamily="34" charset="0"/>
                <a:cs typeface="Times New Roman" pitchFamily="18" charset="0"/>
              </a:rPr>
              <a:t> the robot should stop.</a:t>
            </a:r>
          </a:p>
        </p:txBody>
      </p:sp>
      <p:sp>
        <p:nvSpPr>
          <p:cNvPr id="22532" name="Slide Number Placeholder 6"/>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BE1EE8D8-08C7-431C-B72B-55310FD95B47}" type="slidenum">
              <a:rPr lang="en-US" altLang="en-US" smtClean="0">
                <a:solidFill>
                  <a:srgbClr val="FFFFFF"/>
                </a:solidFill>
              </a:rPr>
              <a:pPr eaLnBrk="1" hangingPunct="1"/>
              <a:t>14</a:t>
            </a:fld>
            <a:endParaRPr lang="en-US" altLang="en-US" smtClean="0">
              <a:solidFill>
                <a:srgbClr val="FFFFFF"/>
              </a:solidFill>
            </a:endParaRPr>
          </a:p>
        </p:txBody>
      </p:sp>
      <p:grpSp>
        <p:nvGrpSpPr>
          <p:cNvPr id="22534" name="Group 4"/>
          <p:cNvGrpSpPr>
            <a:grpSpLocks/>
          </p:cNvGrpSpPr>
          <p:nvPr/>
        </p:nvGrpSpPr>
        <p:grpSpPr bwMode="auto">
          <a:xfrm>
            <a:off x="1257451" y="4176246"/>
            <a:ext cx="5825060" cy="646331"/>
            <a:chOff x="1692275" y="5465397"/>
            <a:chExt cx="5825437" cy="646428"/>
          </a:xfrm>
        </p:grpSpPr>
        <p:sp>
          <p:nvSpPr>
            <p:cNvPr id="22536" name="TextBox 1"/>
            <p:cNvSpPr txBox="1">
              <a:spLocks noChangeArrowheads="1"/>
            </p:cNvSpPr>
            <p:nvPr/>
          </p:nvSpPr>
          <p:spPr bwMode="auto">
            <a:xfrm>
              <a:off x="1692275" y="5465397"/>
              <a:ext cx="1941683" cy="36938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r>
                <a:rPr lang="en-US" altLang="en-US" b="1" dirty="0" smtClean="0">
                  <a:solidFill>
                    <a:schemeClr val="bg1"/>
                  </a:solidFill>
                </a:rPr>
                <a:t>1. </a:t>
              </a:r>
              <a:r>
                <a:rPr lang="en-US" altLang="en-US" b="1" dirty="0">
                  <a:solidFill>
                    <a:schemeClr val="bg1"/>
                  </a:solidFill>
                </a:rPr>
                <a:t>Move forward</a:t>
              </a:r>
            </a:p>
          </p:txBody>
        </p:sp>
        <p:sp>
          <p:nvSpPr>
            <p:cNvPr id="22537" name="TextBox 2"/>
            <p:cNvSpPr txBox="1">
              <a:spLocks noChangeArrowheads="1"/>
            </p:cNvSpPr>
            <p:nvPr/>
          </p:nvSpPr>
          <p:spPr bwMode="auto">
            <a:xfrm>
              <a:off x="3797436" y="5465397"/>
              <a:ext cx="2602628" cy="64642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r>
                <a:rPr lang="en-US" altLang="en-US" b="1" dirty="0" smtClean="0">
                  <a:solidFill>
                    <a:schemeClr val="bg1"/>
                  </a:solidFill>
                </a:rPr>
                <a:t>2. </a:t>
              </a:r>
              <a:r>
                <a:rPr lang="en-US" altLang="en-US" b="1" dirty="0">
                  <a:solidFill>
                    <a:schemeClr val="bg1"/>
                  </a:solidFill>
                </a:rPr>
                <a:t>Wait until the </a:t>
              </a:r>
              <a:r>
                <a:rPr lang="en-US" altLang="en-US" b="1" dirty="0" smtClean="0">
                  <a:solidFill>
                    <a:schemeClr val="bg1"/>
                  </a:solidFill>
                </a:rPr>
                <a:t>touch</a:t>
              </a:r>
              <a:br>
                <a:rPr lang="en-US" altLang="en-US" b="1" dirty="0" smtClean="0">
                  <a:solidFill>
                    <a:schemeClr val="bg1"/>
                  </a:solidFill>
                </a:rPr>
              </a:br>
              <a:r>
                <a:rPr lang="en-US" altLang="en-US" b="1" dirty="0" smtClean="0">
                  <a:solidFill>
                    <a:schemeClr val="bg1"/>
                  </a:solidFill>
                </a:rPr>
                <a:t>    </a:t>
              </a:r>
              <a:r>
                <a:rPr lang="en-US" altLang="en-US" b="1" dirty="0">
                  <a:solidFill>
                    <a:schemeClr val="bg1"/>
                  </a:solidFill>
                </a:rPr>
                <a:t>sensor is </a:t>
              </a:r>
              <a:r>
                <a:rPr lang="en-US" altLang="en-US" b="1" dirty="0" smtClean="0">
                  <a:solidFill>
                    <a:schemeClr val="bg1"/>
                  </a:solidFill>
                </a:rPr>
                <a:t>pressed</a:t>
              </a:r>
              <a:endParaRPr lang="en-US" altLang="en-US" b="1" dirty="0">
                <a:solidFill>
                  <a:schemeClr val="bg1"/>
                </a:solidFill>
              </a:endParaRPr>
            </a:p>
          </p:txBody>
        </p:sp>
        <p:sp>
          <p:nvSpPr>
            <p:cNvPr id="22538" name="TextBox 3"/>
            <p:cNvSpPr txBox="1">
              <a:spLocks noChangeArrowheads="1"/>
            </p:cNvSpPr>
            <p:nvPr/>
          </p:nvSpPr>
          <p:spPr bwMode="auto">
            <a:xfrm>
              <a:off x="6563543" y="5465397"/>
              <a:ext cx="954169" cy="36938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r>
                <a:rPr lang="en-US" altLang="en-US" b="1" dirty="0" smtClean="0">
                  <a:solidFill>
                    <a:schemeClr val="bg1"/>
                  </a:solidFill>
                </a:rPr>
                <a:t>3. </a:t>
              </a:r>
              <a:r>
                <a:rPr lang="en-US" altLang="en-US" b="1" dirty="0">
                  <a:solidFill>
                    <a:schemeClr val="bg1"/>
                  </a:solidFill>
                </a:rPr>
                <a:t>Stop</a:t>
              </a:r>
            </a:p>
          </p:txBody>
        </p:sp>
      </p:grpSp>
      <p:sp>
        <p:nvSpPr>
          <p:cNvPr id="22535" name="TextBox 2"/>
          <p:cNvSpPr txBox="1">
            <a:spLocks noChangeArrowheads="1"/>
          </p:cNvSpPr>
          <p:nvPr/>
        </p:nvSpPr>
        <p:spPr bwMode="auto">
          <a:xfrm>
            <a:off x="287338" y="5199062"/>
            <a:ext cx="8247062" cy="1354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r>
              <a:rPr lang="en-US" altLang="en-US" sz="2400" b="1" dirty="0">
                <a:latin typeface="Calibri" panose="020F0502020204030204" pitchFamily="34" charset="0"/>
                <a:cs typeface="Times New Roman" pitchFamily="18" charset="0"/>
              </a:rPr>
              <a:t>Notice that </a:t>
            </a:r>
            <a:r>
              <a:rPr lang="en-US" altLang="en-US" sz="2400" b="1" dirty="0" smtClean="0">
                <a:latin typeface="Calibri" panose="020F0502020204030204" pitchFamily="34" charset="0"/>
                <a:cs typeface="Times New Roman" pitchFamily="18" charset="0"/>
              </a:rPr>
              <a:t>now the robot does not have </a:t>
            </a:r>
            <a:r>
              <a:rPr lang="en-US" altLang="en-US" sz="2400" b="1" dirty="0">
                <a:latin typeface="Calibri" panose="020F0502020204030204" pitchFamily="34" charset="0"/>
                <a:cs typeface="Times New Roman" pitchFamily="18" charset="0"/>
              </a:rPr>
              <a:t>to keep track of how far it should move </a:t>
            </a:r>
            <a:r>
              <a:rPr lang="en-US" altLang="en-US" sz="2400" b="1" dirty="0" smtClean="0">
                <a:latin typeface="Calibri" panose="020F0502020204030204" pitchFamily="34" charset="0"/>
                <a:cs typeface="Times New Roman" pitchFamily="18" charset="0"/>
              </a:rPr>
              <a:t>forward!   </a:t>
            </a:r>
            <a:endParaRPr lang="en-US" altLang="en-US" sz="2400" b="1" dirty="0">
              <a:latin typeface="Calibri" panose="020F0502020204030204" pitchFamily="34" charset="0"/>
              <a:cs typeface="Times New Roman" pitchFamily="18" charset="0"/>
            </a:endParaRPr>
          </a:p>
          <a:p>
            <a:pPr eaLnBrk="1" hangingPunct="1"/>
            <a:endParaRPr lang="en-US" altLang="en-US" sz="1000" b="1" dirty="0">
              <a:latin typeface="Calibri" panose="020F0502020204030204" pitchFamily="34" charset="0"/>
              <a:cs typeface="Times New Roman" pitchFamily="18" charset="0"/>
            </a:endParaRPr>
          </a:p>
          <a:p>
            <a:pPr eaLnBrk="1" hangingPunct="1"/>
            <a:r>
              <a:rPr lang="en-US" altLang="en-US" sz="2400" b="1" dirty="0" smtClean="0">
                <a:latin typeface="Calibri" panose="020F0502020204030204" pitchFamily="34" charset="0"/>
                <a:cs typeface="Times New Roman" pitchFamily="18" charset="0"/>
              </a:rPr>
              <a:t>Next, we </a:t>
            </a:r>
            <a:r>
              <a:rPr lang="en-US" altLang="en-US" sz="2400" b="1" dirty="0">
                <a:latin typeface="Calibri" panose="020F0502020204030204" pitchFamily="34" charset="0"/>
                <a:cs typeface="Times New Roman" pitchFamily="18" charset="0"/>
              </a:rPr>
              <a:t>will </a:t>
            </a:r>
            <a:r>
              <a:rPr lang="en-US" altLang="en-US" sz="2400" b="1" dirty="0" smtClean="0">
                <a:latin typeface="Calibri" panose="020F0502020204030204" pitchFamily="34" charset="0"/>
                <a:cs typeface="Times New Roman" pitchFamily="18" charset="0"/>
              </a:rPr>
              <a:t>develop </a:t>
            </a:r>
            <a:r>
              <a:rPr lang="en-US" altLang="en-US" sz="2400" b="1" dirty="0">
                <a:latin typeface="Calibri" panose="020F0502020204030204" pitchFamily="34" charset="0"/>
                <a:cs typeface="Times New Roman" pitchFamily="18" charset="0"/>
              </a:rPr>
              <a:t>an NXT program to implement this.</a:t>
            </a:r>
          </a:p>
        </p:txBody>
      </p:sp>
      <p:sp>
        <p:nvSpPr>
          <p:cNvPr id="11" name="Title 1"/>
          <p:cNvSpPr txBox="1">
            <a:spLocks/>
          </p:cNvSpPr>
          <p:nvPr/>
        </p:nvSpPr>
        <p:spPr>
          <a:xfrm>
            <a:off x="152400" y="228600"/>
            <a:ext cx="8586788" cy="762000"/>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4000" dirty="0" smtClean="0"/>
              <a:t>Day 2: Programming with Wait Blocks</a:t>
            </a:r>
            <a:endParaRPr lang="en-US" sz="2800" dirty="0">
              <a:cs typeface="Times New Roman" pitchFamily="18" charset="0"/>
            </a:endParaRPr>
          </a:p>
        </p:txBody>
      </p:sp>
      <p:sp>
        <p:nvSpPr>
          <p:cNvPr id="12" name="Title 1"/>
          <p:cNvSpPr txBox="1">
            <a:spLocks/>
          </p:cNvSpPr>
          <p:nvPr/>
        </p:nvSpPr>
        <p:spPr>
          <a:xfrm>
            <a:off x="4343400" y="838200"/>
            <a:ext cx="4090988" cy="533400"/>
          </a:xfrm>
          <a:prstGeom prst="rect">
            <a:avLst/>
          </a:prstGeom>
        </p:spPr>
        <p:txBody>
          <a:bodyPr vert="horz" anchor="t">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r" defTabSz="914400">
              <a:defRPr/>
            </a:pPr>
            <a:r>
              <a:rPr lang="en-US" sz="2800" dirty="0" smtClean="0">
                <a:solidFill>
                  <a:schemeClr val="accent2"/>
                </a:solidFill>
              </a:rPr>
              <a:t>(50 </a:t>
            </a:r>
            <a:r>
              <a:rPr lang="en-US" sz="2800" dirty="0">
                <a:solidFill>
                  <a:schemeClr val="accent2"/>
                </a:solidFill>
              </a:rPr>
              <a:t>minutes</a:t>
            </a:r>
            <a:r>
              <a:rPr lang="en-US" sz="2800" dirty="0" smtClean="0">
                <a:solidFill>
                  <a:schemeClr val="accent2"/>
                </a:solidFill>
              </a:rPr>
              <a:t>)</a:t>
            </a:r>
            <a:endParaRPr lang="en-US" sz="2800" dirty="0">
              <a:solidFill>
                <a:schemeClr val="accent2"/>
              </a:solidFill>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Slide Number Placeholder 6"/>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ADEE50EF-CB14-4C40-BEA6-0F8253C6793B}" type="slidenum">
              <a:rPr lang="en-US" altLang="en-US" smtClean="0">
                <a:solidFill>
                  <a:srgbClr val="FFFFFF"/>
                </a:solidFill>
              </a:rPr>
              <a:pPr eaLnBrk="1" hangingPunct="1"/>
              <a:t>15</a:t>
            </a:fld>
            <a:endParaRPr lang="en-US" altLang="en-US" smtClean="0">
              <a:solidFill>
                <a:srgbClr val="FFFFFF"/>
              </a:solidFill>
            </a:endParaRPr>
          </a:p>
        </p:txBody>
      </p:sp>
      <p:sp>
        <p:nvSpPr>
          <p:cNvPr id="23557" name="Content Placeholder 2"/>
          <p:cNvSpPr>
            <a:spLocks noGrp="1"/>
          </p:cNvSpPr>
          <p:nvPr>
            <p:ph sz="quarter" idx="1"/>
          </p:nvPr>
        </p:nvSpPr>
        <p:spPr>
          <a:xfrm>
            <a:off x="304801" y="1447800"/>
            <a:ext cx="8434388" cy="3810000"/>
          </a:xfrm>
        </p:spPr>
        <p:txBody>
          <a:bodyPr/>
          <a:lstStyle/>
          <a:p>
            <a:pPr eaLnBrk="1" hangingPunct="1"/>
            <a:r>
              <a:rPr lang="en-US" altLang="en-US" b="1" dirty="0" smtClean="0">
                <a:cs typeface="Times New Roman" pitchFamily="18" charset="0"/>
              </a:rPr>
              <a:t>We already know which block to use for the first command</a:t>
            </a:r>
            <a:br>
              <a:rPr lang="en-US" altLang="en-US" b="1" dirty="0" smtClean="0">
                <a:cs typeface="Times New Roman" pitchFamily="18" charset="0"/>
              </a:rPr>
            </a:br>
            <a:r>
              <a:rPr lang="en-US" altLang="en-US" b="1" dirty="0" smtClean="0">
                <a:cs typeface="Times New Roman" pitchFamily="18" charset="0"/>
              </a:rPr>
              <a:t> – a </a:t>
            </a:r>
            <a:r>
              <a:rPr lang="en-US" altLang="en-US" b="1" dirty="0" smtClean="0">
                <a:solidFill>
                  <a:srgbClr val="7030A0"/>
                </a:solidFill>
                <a:cs typeface="Times New Roman" pitchFamily="18" charset="0"/>
              </a:rPr>
              <a:t>move block</a:t>
            </a:r>
            <a:r>
              <a:rPr lang="en-US" altLang="en-US" b="1" dirty="0" smtClean="0">
                <a:cs typeface="Times New Roman" pitchFamily="18" charset="0"/>
              </a:rPr>
              <a:t>.  </a:t>
            </a:r>
          </a:p>
          <a:p>
            <a:pPr eaLnBrk="1" hangingPunct="1"/>
            <a:r>
              <a:rPr lang="en-US" altLang="en-US" b="1" dirty="0" smtClean="0">
                <a:cs typeface="Times New Roman" pitchFamily="18" charset="0"/>
              </a:rPr>
              <a:t>We want the direction to be forward, </a:t>
            </a:r>
            <a:br>
              <a:rPr lang="en-US" altLang="en-US" b="1" dirty="0" smtClean="0">
                <a:cs typeface="Times New Roman" pitchFamily="18" charset="0"/>
              </a:rPr>
            </a:br>
            <a:r>
              <a:rPr lang="en-US" altLang="en-US" b="1" dirty="0" smtClean="0">
                <a:cs typeface="Times New Roman" pitchFamily="18" charset="0"/>
              </a:rPr>
              <a:t>and the steering to be in the middle. </a:t>
            </a:r>
          </a:p>
          <a:p>
            <a:pPr eaLnBrk="1" hangingPunct="1"/>
            <a:r>
              <a:rPr lang="en-US" altLang="en-US" b="1" dirty="0" smtClean="0">
                <a:cs typeface="Times New Roman" pitchFamily="18" charset="0"/>
              </a:rPr>
              <a:t>But we have a problem: </a:t>
            </a:r>
            <a:br>
              <a:rPr lang="en-US" altLang="en-US" b="1" dirty="0" smtClean="0">
                <a:cs typeface="Times New Roman" pitchFamily="18" charset="0"/>
              </a:rPr>
            </a:br>
            <a:r>
              <a:rPr lang="en-US" altLang="en-US" b="1" i="1" dirty="0" smtClean="0">
                <a:cs typeface="Times New Roman" pitchFamily="18" charset="0"/>
              </a:rPr>
              <a:t>What should we set the duration to?  </a:t>
            </a:r>
          </a:p>
          <a:p>
            <a:pPr eaLnBrk="1" hangingPunct="1"/>
            <a:r>
              <a:rPr lang="en-US" altLang="en-US" b="1" dirty="0" smtClean="0">
                <a:cs typeface="Times New Roman" pitchFamily="18" charset="0"/>
              </a:rPr>
              <a:t>We don’t know exactly how many rotations or seconds it will take the robot to hit the wall.  </a:t>
            </a:r>
          </a:p>
          <a:p>
            <a:pPr eaLnBrk="1" hangingPunct="1"/>
            <a:r>
              <a:rPr lang="en-US" altLang="en-US" b="1" dirty="0" smtClean="0">
                <a:cs typeface="Times New Roman" pitchFamily="18" charset="0"/>
              </a:rPr>
              <a:t>So, let’s select “</a:t>
            </a:r>
            <a:r>
              <a:rPr lang="en-US" altLang="en-US" b="1" dirty="0" smtClean="0">
                <a:solidFill>
                  <a:schemeClr val="accent1"/>
                </a:solidFill>
                <a:cs typeface="Times New Roman" pitchFamily="18" charset="0"/>
              </a:rPr>
              <a:t>unlimited</a:t>
            </a:r>
            <a:r>
              <a:rPr lang="en-US" altLang="en-US" b="1" dirty="0" smtClean="0">
                <a:cs typeface="Times New Roman" pitchFamily="18" charset="0"/>
              </a:rPr>
              <a:t>” from the drop-down menu.</a:t>
            </a:r>
          </a:p>
          <a:p>
            <a:pPr eaLnBrk="1" hangingPunct="1"/>
            <a:endParaRPr lang="en-US" altLang="en-US" b="1" dirty="0" smtClean="0">
              <a:cs typeface="Times New Roman" pitchFamily="18" charset="0"/>
            </a:endParaRPr>
          </a:p>
        </p:txBody>
      </p:sp>
      <p:sp>
        <p:nvSpPr>
          <p:cNvPr id="23558" name="TextBox 1"/>
          <p:cNvSpPr txBox="1">
            <a:spLocks noChangeArrowheads="1"/>
          </p:cNvSpPr>
          <p:nvPr/>
        </p:nvSpPr>
        <p:spPr bwMode="auto">
          <a:xfrm>
            <a:off x="609600" y="902208"/>
            <a:ext cx="1941557" cy="36933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r>
              <a:rPr lang="en-US" altLang="en-US" b="1" dirty="0" smtClean="0">
                <a:solidFill>
                  <a:schemeClr val="bg1"/>
                </a:solidFill>
              </a:rPr>
              <a:t>1. </a:t>
            </a:r>
            <a:r>
              <a:rPr lang="en-US" altLang="en-US" b="1" dirty="0">
                <a:solidFill>
                  <a:schemeClr val="bg1"/>
                </a:solidFill>
              </a:rPr>
              <a:t>Move forward</a:t>
            </a:r>
          </a:p>
        </p:txBody>
      </p:sp>
      <p:pic>
        <p:nvPicPr>
          <p:cNvPr id="23559"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5999" y="1963532"/>
            <a:ext cx="2112169" cy="18969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60"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200" y="5334000"/>
            <a:ext cx="6126480" cy="1245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le 1"/>
          <p:cNvSpPr txBox="1">
            <a:spLocks/>
          </p:cNvSpPr>
          <p:nvPr/>
        </p:nvSpPr>
        <p:spPr>
          <a:xfrm>
            <a:off x="152400" y="228600"/>
            <a:ext cx="8586788" cy="596900"/>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3600" dirty="0" smtClean="0"/>
              <a:t>Programming with Wait Blocks </a:t>
            </a:r>
            <a:r>
              <a:rPr lang="en-US" sz="2800" dirty="0" smtClean="0"/>
              <a:t>(continued)</a:t>
            </a:r>
            <a:endParaRPr lang="en-US" sz="2400" dirty="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Slide Number Placeholder 6"/>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C4B1555E-5DA1-4234-AF15-AE9B9A817929}" type="slidenum">
              <a:rPr lang="en-US" altLang="en-US" smtClean="0">
                <a:solidFill>
                  <a:srgbClr val="FFFFFF"/>
                </a:solidFill>
              </a:rPr>
              <a:pPr eaLnBrk="1" hangingPunct="1"/>
              <a:t>16</a:t>
            </a:fld>
            <a:endParaRPr lang="en-US" altLang="en-US" smtClean="0">
              <a:solidFill>
                <a:srgbClr val="FFFFFF"/>
              </a:solidFill>
            </a:endParaRPr>
          </a:p>
        </p:txBody>
      </p:sp>
      <p:sp>
        <p:nvSpPr>
          <p:cNvPr id="24581" name="TextBox 2"/>
          <p:cNvSpPr txBox="1">
            <a:spLocks noChangeArrowheads="1"/>
          </p:cNvSpPr>
          <p:nvPr/>
        </p:nvSpPr>
        <p:spPr bwMode="auto">
          <a:xfrm>
            <a:off x="609600" y="1066800"/>
            <a:ext cx="2590800" cy="646331"/>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r>
              <a:rPr lang="en-US" altLang="en-US" b="1" dirty="0" smtClean="0">
                <a:solidFill>
                  <a:schemeClr val="bg1"/>
                </a:solidFill>
              </a:rPr>
              <a:t>2. </a:t>
            </a:r>
            <a:r>
              <a:rPr lang="en-US" altLang="en-US" b="1" dirty="0">
                <a:solidFill>
                  <a:schemeClr val="bg1"/>
                </a:solidFill>
              </a:rPr>
              <a:t>Wait until the </a:t>
            </a:r>
            <a:r>
              <a:rPr lang="en-US" altLang="en-US" b="1" dirty="0" smtClean="0">
                <a:solidFill>
                  <a:schemeClr val="bg1"/>
                </a:solidFill>
              </a:rPr>
              <a:t>touch</a:t>
            </a:r>
            <a:br>
              <a:rPr lang="en-US" altLang="en-US" b="1" dirty="0" smtClean="0">
                <a:solidFill>
                  <a:schemeClr val="bg1"/>
                </a:solidFill>
              </a:rPr>
            </a:br>
            <a:r>
              <a:rPr lang="en-US" altLang="en-US" b="1" dirty="0" smtClean="0">
                <a:solidFill>
                  <a:schemeClr val="bg1"/>
                </a:solidFill>
              </a:rPr>
              <a:t>    </a:t>
            </a:r>
            <a:r>
              <a:rPr lang="en-US" altLang="en-US" b="1" dirty="0">
                <a:solidFill>
                  <a:schemeClr val="bg1"/>
                </a:solidFill>
              </a:rPr>
              <a:t>sensor is </a:t>
            </a:r>
            <a:r>
              <a:rPr lang="en-US" altLang="en-US" b="1" dirty="0" smtClean="0">
                <a:solidFill>
                  <a:schemeClr val="bg1"/>
                </a:solidFill>
              </a:rPr>
              <a:t>pressed</a:t>
            </a:r>
            <a:endParaRPr lang="en-US" altLang="en-US" b="1" dirty="0">
              <a:solidFill>
                <a:schemeClr val="bg1"/>
              </a:solidFill>
            </a:endParaRPr>
          </a:p>
        </p:txBody>
      </p:sp>
      <p:sp>
        <p:nvSpPr>
          <p:cNvPr id="24582" name="Content Placeholder 2"/>
          <p:cNvSpPr>
            <a:spLocks noGrp="1"/>
          </p:cNvSpPr>
          <p:nvPr>
            <p:ph sz="quarter" idx="1"/>
          </p:nvPr>
        </p:nvSpPr>
        <p:spPr>
          <a:xfrm>
            <a:off x="304800" y="2057400"/>
            <a:ext cx="8434388" cy="4419600"/>
          </a:xfrm>
        </p:spPr>
        <p:txBody>
          <a:bodyPr/>
          <a:lstStyle/>
          <a:p>
            <a:pPr eaLnBrk="1" hangingPunct="1"/>
            <a:r>
              <a:rPr lang="en-US" altLang="en-US" sz="2600" b="1" dirty="0" smtClean="0">
                <a:cs typeface="Times New Roman" pitchFamily="18" charset="0"/>
              </a:rPr>
              <a:t>For the second part of the program, we need to use a new kind of block – the </a:t>
            </a:r>
            <a:r>
              <a:rPr lang="en-US" altLang="en-US" sz="2600" b="1" dirty="0" smtClean="0">
                <a:solidFill>
                  <a:srgbClr val="7030A0"/>
                </a:solidFill>
                <a:cs typeface="Times New Roman" pitchFamily="18" charset="0"/>
              </a:rPr>
              <a:t>wait block</a:t>
            </a:r>
            <a:r>
              <a:rPr lang="en-US" altLang="en-US" sz="2600" b="1" dirty="0" smtClean="0">
                <a:cs typeface="Times New Roman" pitchFamily="18" charset="0"/>
              </a:rPr>
              <a:t>.</a:t>
            </a:r>
          </a:p>
          <a:p>
            <a:pPr eaLnBrk="1" hangingPunct="1"/>
            <a:r>
              <a:rPr lang="en-US" altLang="en-US" sz="2600" b="1" dirty="0" smtClean="0">
                <a:cs typeface="Times New Roman" pitchFamily="18" charset="0"/>
              </a:rPr>
              <a:t>Wait blocks tell the robot to wait until a specified </a:t>
            </a:r>
            <a:r>
              <a:rPr lang="en-US" altLang="en-US" sz="2600" b="1" i="1" dirty="0" smtClean="0">
                <a:cs typeface="Times New Roman" pitchFamily="18" charset="0"/>
              </a:rPr>
              <a:t>stimulus</a:t>
            </a:r>
            <a:r>
              <a:rPr lang="en-US" altLang="en-US" sz="2600" b="1" dirty="0" smtClean="0">
                <a:cs typeface="Times New Roman" pitchFamily="18" charset="0"/>
              </a:rPr>
              <a:t> occurs before going on to the rest of the program.</a:t>
            </a:r>
          </a:p>
          <a:p>
            <a:pPr eaLnBrk="1" hangingPunct="1"/>
            <a:r>
              <a:rPr lang="en-US" altLang="en-US" sz="2600" b="1" dirty="0" smtClean="0">
                <a:cs typeface="Times New Roman" pitchFamily="18" charset="0"/>
              </a:rPr>
              <a:t>A </a:t>
            </a:r>
            <a:r>
              <a:rPr lang="en-US" altLang="en-US" sz="2600" b="1" i="1" dirty="0" smtClean="0">
                <a:solidFill>
                  <a:schemeClr val="accent1"/>
                </a:solidFill>
                <a:cs typeface="Times New Roman" pitchFamily="18" charset="0"/>
              </a:rPr>
              <a:t>stimulus</a:t>
            </a:r>
            <a:r>
              <a:rPr lang="en-US" altLang="en-US" sz="2600" b="1" dirty="0" smtClean="0">
                <a:solidFill>
                  <a:schemeClr val="accent1"/>
                </a:solidFill>
                <a:cs typeface="Times New Roman" pitchFamily="18" charset="0"/>
              </a:rPr>
              <a:t> </a:t>
            </a:r>
            <a:r>
              <a:rPr lang="en-US" altLang="en-US" sz="2600" b="1" dirty="0" smtClean="0">
                <a:cs typeface="Times New Roman" pitchFamily="18" charset="0"/>
              </a:rPr>
              <a:t>is an action that can be perceived by the robot that causes it to move on to the next part of the program.</a:t>
            </a:r>
          </a:p>
          <a:p>
            <a:pPr eaLnBrk="1" hangingPunct="1"/>
            <a:r>
              <a:rPr lang="en-US" altLang="en-US" sz="2600" b="1" dirty="0" smtClean="0">
                <a:cs typeface="Times New Roman" pitchFamily="18" charset="0"/>
              </a:rPr>
              <a:t>In this case, we want to wait until the wall presses in the touch sensor (when it bumps into it) and then stop the robot. </a:t>
            </a:r>
          </a:p>
          <a:p>
            <a:pPr eaLnBrk="1" hangingPunct="1"/>
            <a:r>
              <a:rPr lang="en-US" altLang="en-US" sz="2600" b="1" dirty="0" smtClean="0">
                <a:cs typeface="Times New Roman" pitchFamily="18" charset="0"/>
              </a:rPr>
              <a:t>So, the touch sensor being pressed is our stimulus</a:t>
            </a:r>
            <a:r>
              <a:rPr lang="en-US" altLang="en-US" b="1" dirty="0" smtClean="0">
                <a:cs typeface="Times New Roman" pitchFamily="18" charset="0"/>
              </a:rPr>
              <a:t>.</a:t>
            </a:r>
          </a:p>
          <a:p>
            <a:pPr eaLnBrk="1" hangingPunct="1"/>
            <a:endParaRPr lang="en-US" altLang="en-US" b="1" dirty="0" smtClean="0">
              <a:cs typeface="Times New Roman" pitchFamily="18" charset="0"/>
            </a:endParaRPr>
          </a:p>
        </p:txBody>
      </p:sp>
      <p:sp>
        <p:nvSpPr>
          <p:cNvPr id="7" name="Title 1"/>
          <p:cNvSpPr txBox="1">
            <a:spLocks/>
          </p:cNvSpPr>
          <p:nvPr/>
        </p:nvSpPr>
        <p:spPr>
          <a:xfrm>
            <a:off x="152400" y="228600"/>
            <a:ext cx="8586788" cy="596900"/>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3600" dirty="0" smtClean="0"/>
              <a:t>Programming with Wait Blocks </a:t>
            </a:r>
            <a:r>
              <a:rPr lang="en-US" sz="2800" dirty="0" smtClean="0"/>
              <a:t>(continued)</a:t>
            </a:r>
            <a:endParaRPr lang="en-US" sz="2400" dirty="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5290376"/>
            <a:ext cx="58674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3" name="Content Placeholder 2"/>
          <p:cNvSpPr>
            <a:spLocks noGrp="1"/>
          </p:cNvSpPr>
          <p:nvPr>
            <p:ph sz="quarter" idx="1"/>
          </p:nvPr>
        </p:nvSpPr>
        <p:spPr>
          <a:xfrm>
            <a:off x="152400" y="992188"/>
            <a:ext cx="6172200" cy="4113212"/>
          </a:xfrm>
        </p:spPr>
        <p:txBody>
          <a:bodyPr/>
          <a:lstStyle/>
          <a:p>
            <a:pPr eaLnBrk="1" hangingPunct="1"/>
            <a:r>
              <a:rPr lang="en-US" altLang="en-US" sz="2000" b="1" dirty="0" smtClean="0">
                <a:cs typeface="Times New Roman" pitchFamily="18" charset="0"/>
              </a:rPr>
              <a:t>The wait block is orange in color and has an hour-glass icon over it. Hover the cursor over the wait block and several different types of wait blocks appear.</a:t>
            </a:r>
          </a:p>
          <a:p>
            <a:pPr eaLnBrk="1" hangingPunct="1"/>
            <a:r>
              <a:rPr lang="en-US" altLang="en-US" sz="2000" b="1" dirty="0" smtClean="0">
                <a:cs typeface="Times New Roman" pitchFamily="18" charset="0"/>
              </a:rPr>
              <a:t>The one that shows a finger pressing a button is the </a:t>
            </a:r>
            <a:r>
              <a:rPr lang="en-US" altLang="en-US" sz="2000" b="1" dirty="0" smtClean="0">
                <a:solidFill>
                  <a:srgbClr val="7030A0"/>
                </a:solidFill>
                <a:cs typeface="Times New Roman" pitchFamily="18" charset="0"/>
              </a:rPr>
              <a:t>touch sensor wait block</a:t>
            </a:r>
            <a:r>
              <a:rPr lang="en-US" altLang="en-US" sz="2000" b="1" dirty="0" smtClean="0">
                <a:cs typeface="Times New Roman" pitchFamily="18" charset="0"/>
              </a:rPr>
              <a:t>. Drag this block next to the move block.</a:t>
            </a:r>
          </a:p>
          <a:p>
            <a:pPr eaLnBrk="1" hangingPunct="1"/>
            <a:r>
              <a:rPr lang="en-US" altLang="en-US" sz="2000" b="1" dirty="0" smtClean="0">
                <a:cs typeface="Times New Roman" pitchFamily="18" charset="0"/>
              </a:rPr>
              <a:t>Notice that if you click on the drop-down menu, you can change the stimulus that controls the wait block to an action perceived by many other sensors.</a:t>
            </a:r>
          </a:p>
          <a:p>
            <a:pPr eaLnBrk="1" hangingPunct="1"/>
            <a:r>
              <a:rPr lang="en-US" altLang="en-US" sz="2000" b="1" dirty="0" smtClean="0">
                <a:cs typeface="Times New Roman" pitchFamily="18" charset="0"/>
              </a:rPr>
              <a:t>Also notice that the wait block shows the touch sensor connected to Port 1.  Make sure that the touch sensor is connected to Port 1 on your robot.</a:t>
            </a:r>
          </a:p>
        </p:txBody>
      </p:sp>
      <p:pic>
        <p:nvPicPr>
          <p:cNvPr id="25606"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10313" y="992188"/>
            <a:ext cx="2376487" cy="2132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7"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96025" y="3733800"/>
            <a:ext cx="2390775"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8" name="Slide Number Placeholder 6"/>
          <p:cNvSpPr>
            <a:spLocks noGrp="1"/>
          </p:cNvSpPr>
          <p:nvPr>
            <p:ph type="sldNum" sz="quarter" idx="11"/>
          </p:nvPr>
        </p:nvSpPr>
        <p:spPr bwMode="auto">
          <a:xfrm>
            <a:off x="8129588" y="5803900"/>
            <a:ext cx="609600" cy="5207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8969D805-D8FF-41D7-8109-BF8FD318491B}" type="slidenum">
              <a:rPr lang="en-US" altLang="en-US" smtClean="0">
                <a:solidFill>
                  <a:srgbClr val="FFFFFF"/>
                </a:solidFill>
              </a:rPr>
              <a:pPr eaLnBrk="1" hangingPunct="1"/>
              <a:t>17</a:t>
            </a:fld>
            <a:endParaRPr lang="en-US" altLang="en-US" dirty="0" smtClean="0">
              <a:solidFill>
                <a:srgbClr val="FFFFFF"/>
              </a:solidFill>
            </a:endParaRPr>
          </a:p>
        </p:txBody>
      </p:sp>
      <p:sp>
        <p:nvSpPr>
          <p:cNvPr id="10" name="Title 1"/>
          <p:cNvSpPr txBox="1">
            <a:spLocks/>
          </p:cNvSpPr>
          <p:nvPr/>
        </p:nvSpPr>
        <p:spPr>
          <a:xfrm>
            <a:off x="152400" y="228600"/>
            <a:ext cx="8586788" cy="596900"/>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3600" dirty="0" smtClean="0"/>
              <a:t>Programming with Wait Blocks </a:t>
            </a:r>
            <a:r>
              <a:rPr lang="en-US" sz="2800" dirty="0" smtClean="0"/>
              <a:t>(continued)</a:t>
            </a:r>
            <a:endParaRPr lang="en-US" sz="2400" dirty="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6"/>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B318C18B-4140-4A45-B185-9842EA99FFCE}" type="slidenum">
              <a:rPr lang="en-US" altLang="en-US" smtClean="0">
                <a:solidFill>
                  <a:srgbClr val="FFFFFF"/>
                </a:solidFill>
              </a:rPr>
              <a:pPr eaLnBrk="1" hangingPunct="1"/>
              <a:t>18</a:t>
            </a:fld>
            <a:endParaRPr lang="en-US" altLang="en-US" smtClean="0">
              <a:solidFill>
                <a:srgbClr val="FFFFFF"/>
              </a:solidFill>
            </a:endParaRPr>
          </a:p>
        </p:txBody>
      </p:sp>
      <p:sp>
        <p:nvSpPr>
          <p:cNvPr id="26629" name="Content Placeholder 2"/>
          <p:cNvSpPr>
            <a:spLocks noGrp="1"/>
          </p:cNvSpPr>
          <p:nvPr>
            <p:ph sz="quarter" idx="1"/>
          </p:nvPr>
        </p:nvSpPr>
        <p:spPr>
          <a:xfrm>
            <a:off x="619125" y="1349891"/>
            <a:ext cx="7915275" cy="3069710"/>
          </a:xfrm>
        </p:spPr>
        <p:txBody>
          <a:bodyPr/>
          <a:lstStyle/>
          <a:p>
            <a:pPr eaLnBrk="1" hangingPunct="1"/>
            <a:r>
              <a:rPr lang="en-US" altLang="en-US" sz="2000" b="1" dirty="0" smtClean="0">
                <a:cs typeface="Times New Roman" pitchFamily="18" charset="0"/>
              </a:rPr>
              <a:t>Once the touch sensor has been pressed, we want the robot to stop.</a:t>
            </a:r>
          </a:p>
          <a:p>
            <a:pPr eaLnBrk="1" hangingPunct="1"/>
            <a:r>
              <a:rPr lang="en-US" altLang="en-US" sz="2000" b="1" dirty="0" smtClean="0">
                <a:cs typeface="Times New Roman" pitchFamily="18" charset="0"/>
              </a:rPr>
              <a:t>We can achieve this by simply dragging a </a:t>
            </a:r>
            <a:r>
              <a:rPr lang="en-US" altLang="en-US" sz="2000" b="1" dirty="0" smtClean="0">
                <a:solidFill>
                  <a:srgbClr val="7030A0"/>
                </a:solidFill>
                <a:cs typeface="Times New Roman" pitchFamily="18" charset="0"/>
              </a:rPr>
              <a:t>move block </a:t>
            </a:r>
            <a:r>
              <a:rPr lang="en-US" altLang="en-US" sz="2000" b="1" dirty="0" smtClean="0">
                <a:cs typeface="Times New Roman" pitchFamily="18" charset="0"/>
              </a:rPr>
              <a:t>down and setting direction to Stop.</a:t>
            </a:r>
          </a:p>
          <a:p>
            <a:pPr eaLnBrk="1" hangingPunct="1"/>
            <a:r>
              <a:rPr lang="en-US" altLang="en-US" sz="2000" b="1" dirty="0" smtClean="0">
                <a:cs typeface="Times New Roman" pitchFamily="18" charset="0"/>
              </a:rPr>
              <a:t>Our program is now complete: </a:t>
            </a:r>
            <a:r>
              <a:rPr lang="en-US" altLang="en-US" sz="2000" b="1" i="1" dirty="0" smtClean="0">
                <a:cs typeface="Times New Roman" pitchFamily="18" charset="0"/>
              </a:rPr>
              <a:t>The robot will go forward for unlimited and wait until the touch sensor is pressed. When this happens, the robot will stop and the program will end.</a:t>
            </a:r>
          </a:p>
          <a:p>
            <a:pPr eaLnBrk="1" hangingPunct="1"/>
            <a:r>
              <a:rPr lang="en-US" altLang="en-US" sz="2000" b="1" dirty="0" smtClean="0">
                <a:cs typeface="Times New Roman" pitchFamily="18" charset="0"/>
              </a:rPr>
              <a:t>Notice that nowhere in the program did we tell the robot how far it needed to go forward until it hit the wall.</a:t>
            </a:r>
          </a:p>
        </p:txBody>
      </p:sp>
      <p:sp>
        <p:nvSpPr>
          <p:cNvPr id="26630" name="TextBox 3"/>
          <p:cNvSpPr txBox="1">
            <a:spLocks noChangeArrowheads="1"/>
          </p:cNvSpPr>
          <p:nvPr/>
        </p:nvSpPr>
        <p:spPr bwMode="auto">
          <a:xfrm>
            <a:off x="619125" y="980559"/>
            <a:ext cx="954107" cy="36933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r>
              <a:rPr lang="en-US" altLang="en-US" b="1" dirty="0" smtClean="0">
                <a:solidFill>
                  <a:schemeClr val="bg1"/>
                </a:solidFill>
              </a:rPr>
              <a:t>3. </a:t>
            </a:r>
            <a:r>
              <a:rPr lang="en-US" altLang="en-US" b="1" dirty="0">
                <a:solidFill>
                  <a:schemeClr val="bg1"/>
                </a:solidFill>
              </a:rPr>
              <a:t>Stop</a:t>
            </a:r>
          </a:p>
        </p:txBody>
      </p:sp>
      <p:pic>
        <p:nvPicPr>
          <p:cNvPr id="266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4266201"/>
            <a:ext cx="3257550"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2"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5187713"/>
            <a:ext cx="5886450" cy="117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le 1"/>
          <p:cNvSpPr txBox="1">
            <a:spLocks/>
          </p:cNvSpPr>
          <p:nvPr/>
        </p:nvSpPr>
        <p:spPr>
          <a:xfrm>
            <a:off x="152400" y="228600"/>
            <a:ext cx="8586788" cy="596900"/>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3600" dirty="0" smtClean="0"/>
              <a:t>Programming with Wait Blocks </a:t>
            </a:r>
            <a:r>
              <a:rPr lang="en-US" sz="2800" dirty="0" smtClean="0"/>
              <a:t>(continued)</a:t>
            </a:r>
            <a:endParaRPr lang="en-US" sz="2400" dirty="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34FFBEF7-CC6D-4800-8E85-BB6D3593CEA7}" type="slidenum">
              <a:rPr lang="en-US" altLang="en-US" smtClean="0">
                <a:solidFill>
                  <a:srgbClr val="FFFFFF"/>
                </a:solidFill>
              </a:rPr>
              <a:pPr eaLnBrk="1" hangingPunct="1"/>
              <a:t>19</a:t>
            </a:fld>
            <a:endParaRPr lang="en-US" altLang="en-US" smtClean="0">
              <a:solidFill>
                <a:srgbClr val="FFFFFF"/>
              </a:solidFill>
            </a:endParaRPr>
          </a:p>
        </p:txBody>
      </p:sp>
      <p:sp>
        <p:nvSpPr>
          <p:cNvPr id="27653" name="Content Placeholder 2"/>
          <p:cNvSpPr>
            <a:spLocks noGrp="1"/>
          </p:cNvSpPr>
          <p:nvPr>
            <p:ph sz="quarter" idx="1"/>
          </p:nvPr>
        </p:nvSpPr>
        <p:spPr>
          <a:xfrm>
            <a:off x="381000" y="1219200"/>
            <a:ext cx="8229600" cy="5410200"/>
          </a:xfrm>
        </p:spPr>
        <p:txBody>
          <a:bodyPr/>
          <a:lstStyle/>
          <a:p>
            <a:pPr eaLnBrk="1" hangingPunct="1"/>
            <a:r>
              <a:rPr lang="en-US" altLang="en-US" sz="2200" b="1" dirty="0" smtClean="0">
                <a:cs typeface="Times New Roman" pitchFamily="18" charset="0"/>
              </a:rPr>
              <a:t>Try to break each part of the task you are trying to achieve into a conditional statement using “</a:t>
            </a:r>
            <a:r>
              <a:rPr lang="en-US" altLang="en-US" sz="2200" b="1" dirty="0" smtClean="0">
                <a:solidFill>
                  <a:schemeClr val="accent1"/>
                </a:solidFill>
                <a:cs typeface="Times New Roman" pitchFamily="18" charset="0"/>
              </a:rPr>
              <a:t>until</a:t>
            </a:r>
            <a:r>
              <a:rPr lang="en-US" altLang="en-US" sz="2200" b="1" dirty="0" smtClean="0">
                <a:cs typeface="Times New Roman" pitchFamily="18" charset="0"/>
              </a:rPr>
              <a:t>” followed by “</a:t>
            </a:r>
            <a:r>
              <a:rPr lang="en-US" altLang="en-US" sz="2200" b="1" dirty="0" smtClean="0">
                <a:solidFill>
                  <a:schemeClr val="accent1"/>
                </a:solidFill>
                <a:cs typeface="Times New Roman" pitchFamily="18" charset="0"/>
              </a:rPr>
              <a:t>then</a:t>
            </a:r>
            <a:r>
              <a:rPr lang="en-US" altLang="en-US" sz="2200" b="1" dirty="0" smtClean="0">
                <a:cs typeface="Times New Roman" pitchFamily="18" charset="0"/>
              </a:rPr>
              <a:t>.”</a:t>
            </a:r>
            <a:br>
              <a:rPr lang="en-US" altLang="en-US" sz="2200" b="1" dirty="0" smtClean="0">
                <a:cs typeface="Times New Roman" pitchFamily="18" charset="0"/>
              </a:rPr>
            </a:br>
            <a:r>
              <a:rPr lang="en-US" altLang="en-US" sz="2200" b="1" dirty="0" smtClean="0">
                <a:solidFill>
                  <a:schemeClr val="bg1">
                    <a:lumMod val="50000"/>
                  </a:schemeClr>
                </a:solidFill>
                <a:cs typeface="Times New Roman" pitchFamily="18" charset="0"/>
              </a:rPr>
              <a:t>(</a:t>
            </a:r>
            <a:r>
              <a:rPr lang="en-US" altLang="en-US" sz="2200" b="1" i="1" dirty="0" smtClean="0">
                <a:solidFill>
                  <a:schemeClr val="bg1">
                    <a:lumMod val="50000"/>
                  </a:schemeClr>
                </a:solidFill>
                <a:cs typeface="Times New Roman" pitchFamily="18" charset="0"/>
              </a:rPr>
              <a:t>In the example</a:t>
            </a:r>
            <a:r>
              <a:rPr lang="en-US" altLang="en-US" sz="2200" b="1" dirty="0" smtClean="0">
                <a:solidFill>
                  <a:schemeClr val="bg1">
                    <a:lumMod val="50000"/>
                  </a:schemeClr>
                </a:solidFill>
                <a:cs typeface="Times New Roman" pitchFamily="18" charset="0"/>
              </a:rPr>
              <a:t>: The robot should go forward until the touch sensor hits the wall. Then the robot should stop.)</a:t>
            </a:r>
          </a:p>
          <a:p>
            <a:pPr eaLnBrk="1" hangingPunct="1"/>
            <a:r>
              <a:rPr lang="en-US" altLang="en-US" sz="2200" b="1" dirty="0" smtClean="0">
                <a:cs typeface="Times New Roman" pitchFamily="18" charset="0"/>
              </a:rPr>
              <a:t>Whatever comes before the “until” should come before your wait block. </a:t>
            </a:r>
            <a:r>
              <a:rPr lang="en-US" altLang="en-US" sz="2200" b="1" dirty="0" smtClean="0">
                <a:solidFill>
                  <a:schemeClr val="bg1">
                    <a:lumMod val="50000"/>
                  </a:schemeClr>
                </a:solidFill>
                <a:cs typeface="Times New Roman" pitchFamily="18" charset="0"/>
              </a:rPr>
              <a:t>(</a:t>
            </a:r>
            <a:r>
              <a:rPr lang="en-US" altLang="en-US" sz="2200" b="1" i="1" dirty="0" smtClean="0">
                <a:solidFill>
                  <a:schemeClr val="bg1">
                    <a:lumMod val="50000"/>
                  </a:schemeClr>
                </a:solidFill>
                <a:cs typeface="Times New Roman" pitchFamily="18" charset="0"/>
              </a:rPr>
              <a:t>In the example</a:t>
            </a:r>
            <a:r>
              <a:rPr lang="en-US" altLang="en-US" sz="2200" b="1" dirty="0" smtClean="0">
                <a:solidFill>
                  <a:schemeClr val="bg1">
                    <a:lumMod val="50000"/>
                  </a:schemeClr>
                </a:solidFill>
                <a:cs typeface="Times New Roman" pitchFamily="18" charset="0"/>
              </a:rPr>
              <a:t>: “The robot should go forward.”)</a:t>
            </a:r>
          </a:p>
          <a:p>
            <a:pPr eaLnBrk="1" hangingPunct="1"/>
            <a:r>
              <a:rPr lang="en-US" altLang="en-US" sz="2200" b="1" dirty="0" smtClean="0">
                <a:cs typeface="Times New Roman" pitchFamily="18" charset="0"/>
              </a:rPr>
              <a:t>The wait block should depend on the condition following “until.” </a:t>
            </a:r>
            <a:r>
              <a:rPr lang="en-US" altLang="en-US" sz="2200" b="1" dirty="0" smtClean="0">
                <a:solidFill>
                  <a:schemeClr val="bg1">
                    <a:lumMod val="50000"/>
                  </a:schemeClr>
                </a:solidFill>
                <a:cs typeface="Times New Roman" pitchFamily="18" charset="0"/>
              </a:rPr>
              <a:t>(</a:t>
            </a:r>
            <a:r>
              <a:rPr lang="en-US" altLang="en-US" sz="2200" b="1" i="1" dirty="0" smtClean="0">
                <a:solidFill>
                  <a:schemeClr val="bg1">
                    <a:lumMod val="50000"/>
                  </a:schemeClr>
                </a:solidFill>
                <a:cs typeface="Times New Roman" pitchFamily="18" charset="0"/>
              </a:rPr>
              <a:t>In the example</a:t>
            </a:r>
            <a:r>
              <a:rPr lang="en-US" altLang="en-US" sz="2200" b="1" dirty="0" smtClean="0">
                <a:solidFill>
                  <a:schemeClr val="bg1">
                    <a:lumMod val="50000"/>
                  </a:schemeClr>
                </a:solidFill>
                <a:cs typeface="Times New Roman" pitchFamily="18" charset="0"/>
              </a:rPr>
              <a:t>: The touch sensor hits the wall.) </a:t>
            </a:r>
            <a:r>
              <a:rPr lang="en-US" altLang="en-US" sz="2200" b="1" dirty="0" smtClean="0">
                <a:cs typeface="Times New Roman" pitchFamily="18" charset="0"/>
              </a:rPr>
              <a:t>We program this by dragging down a wait block and selecting the correct sensor from the dropdown menu.</a:t>
            </a:r>
          </a:p>
          <a:p>
            <a:pPr eaLnBrk="1" hangingPunct="1"/>
            <a:r>
              <a:rPr lang="en-US" altLang="en-US" sz="2200" b="1" dirty="0" smtClean="0">
                <a:cs typeface="Times New Roman" pitchFamily="18" charset="0"/>
              </a:rPr>
              <a:t>The move block that comes before the wait block should have </a:t>
            </a:r>
            <a:r>
              <a:rPr lang="en-US" altLang="en-US" sz="2200" b="1" dirty="0" smtClean="0">
                <a:solidFill>
                  <a:schemeClr val="accent1"/>
                </a:solidFill>
                <a:cs typeface="Times New Roman" pitchFamily="18" charset="0"/>
              </a:rPr>
              <a:t>duration set to UNLIMITED</a:t>
            </a:r>
            <a:r>
              <a:rPr lang="en-US" altLang="en-US" sz="2200" b="1" dirty="0" smtClean="0">
                <a:cs typeface="Times New Roman" pitchFamily="18" charset="0"/>
              </a:rPr>
              <a:t>. This makes the robot keep moving until it is told to stop or change direction.</a:t>
            </a:r>
          </a:p>
          <a:p>
            <a:pPr eaLnBrk="1" hangingPunct="1"/>
            <a:r>
              <a:rPr lang="en-US" altLang="en-US" sz="2200" b="1" dirty="0" smtClean="0">
                <a:cs typeface="Times New Roman" pitchFamily="18" charset="0"/>
              </a:rPr>
              <a:t>Whatever follows “then” should come after the wait block.</a:t>
            </a:r>
          </a:p>
        </p:txBody>
      </p:sp>
      <p:sp>
        <p:nvSpPr>
          <p:cNvPr id="6" name="Title 1"/>
          <p:cNvSpPr txBox="1">
            <a:spLocks/>
          </p:cNvSpPr>
          <p:nvPr/>
        </p:nvSpPr>
        <p:spPr>
          <a:xfrm>
            <a:off x="152400" y="152400"/>
            <a:ext cx="8586788" cy="762000"/>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dirty="0" smtClean="0">
                <a:solidFill>
                  <a:srgbClr val="7030A0"/>
                </a:solidFill>
              </a:rPr>
              <a:t>Review: </a:t>
            </a:r>
            <a:r>
              <a:rPr lang="en-US" dirty="0" smtClean="0"/>
              <a:t>How to Use Wait Blocks</a:t>
            </a:r>
            <a:endParaRPr lang="en-US" sz="3200" dirty="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533400" y="1381125"/>
            <a:ext cx="7848600" cy="4873625"/>
          </a:xfrm>
        </p:spPr>
        <p:txBody>
          <a:bodyPr/>
          <a:lstStyle/>
          <a:p>
            <a:pPr marL="514350" indent="-514350">
              <a:buFont typeface="Wingdings" pitchFamily="2" charset="2"/>
              <a:buNone/>
            </a:pPr>
            <a:r>
              <a:rPr lang="en-US" altLang="en-US" sz="3200" b="1" dirty="0" smtClean="0">
                <a:cs typeface="Times New Roman" pitchFamily="18" charset="0"/>
              </a:rPr>
              <a:t>1. 	What is an algorithm?</a:t>
            </a:r>
          </a:p>
          <a:p>
            <a:pPr marL="514350" indent="-514350">
              <a:buFont typeface="Wingdings" pitchFamily="2" charset="2"/>
              <a:buNone/>
            </a:pPr>
            <a:r>
              <a:rPr lang="en-US" altLang="en-US" sz="3200" b="1" dirty="0" smtClean="0">
                <a:cs typeface="Times New Roman" pitchFamily="18" charset="0"/>
              </a:rPr>
              <a:t>	</a:t>
            </a:r>
            <a:endParaRPr lang="en-US" altLang="en-US" sz="3200" b="1" dirty="0" smtClean="0">
              <a:solidFill>
                <a:srgbClr val="FF0000"/>
              </a:solidFill>
              <a:cs typeface="Times New Roman" pitchFamily="18" charset="0"/>
            </a:endParaRPr>
          </a:p>
          <a:p>
            <a:pPr marL="514350" indent="-514350">
              <a:buFont typeface="Wingdings" pitchFamily="2" charset="2"/>
              <a:buNone/>
            </a:pPr>
            <a:r>
              <a:rPr lang="en-US" altLang="en-US" sz="3200" b="1" dirty="0" smtClean="0">
                <a:cs typeface="Times New Roman" pitchFamily="18" charset="0"/>
              </a:rPr>
              <a:t>2. 	Can you think of a reason why it might be inconvenient to program your robot to always go a precise distance?</a:t>
            </a:r>
          </a:p>
          <a:p>
            <a:pPr marL="514350" indent="-514350">
              <a:buFont typeface="Wingdings" pitchFamily="2" charset="2"/>
              <a:buNone/>
            </a:pPr>
            <a:endParaRPr lang="en-US" altLang="en-US" sz="3200" b="1" dirty="0" smtClean="0">
              <a:cs typeface="Times New Roman" pitchFamily="18" charset="0"/>
            </a:endParaRPr>
          </a:p>
          <a:p>
            <a:pPr marL="514350" indent="-514350">
              <a:buFont typeface="Wingdings" pitchFamily="2" charset="2"/>
              <a:buNone/>
            </a:pPr>
            <a:r>
              <a:rPr lang="en-US" altLang="en-US" sz="3200" b="1" dirty="0" smtClean="0">
                <a:cs typeface="Times New Roman" pitchFamily="18" charset="0"/>
              </a:rPr>
              <a:t>3. 	What is a stimulus? Can you think of a stimulus the robot could detect? What sensor would it use to detect it?</a:t>
            </a:r>
          </a:p>
        </p:txBody>
      </p:sp>
      <p:sp>
        <p:nvSpPr>
          <p:cNvPr id="10244"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610295D5-2B1A-46E7-BEFA-F2A4F85F4137}" type="slidenum">
              <a:rPr lang="en-US" altLang="en-US" smtClean="0">
                <a:solidFill>
                  <a:srgbClr val="FFFFFF"/>
                </a:solidFill>
              </a:rPr>
              <a:pPr eaLnBrk="1" hangingPunct="1"/>
              <a:t>2</a:t>
            </a:fld>
            <a:endParaRPr lang="en-US" altLang="en-US" smtClean="0">
              <a:solidFill>
                <a:srgbClr val="FFFFFF"/>
              </a:solidFill>
            </a:endParaRPr>
          </a:p>
        </p:txBody>
      </p:sp>
      <p:sp>
        <p:nvSpPr>
          <p:cNvPr id="6" name="Title 1"/>
          <p:cNvSpPr txBox="1">
            <a:spLocks/>
          </p:cNvSpPr>
          <p:nvPr/>
        </p:nvSpPr>
        <p:spPr>
          <a:xfrm>
            <a:off x="76200" y="274638"/>
            <a:ext cx="8662988" cy="7159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3400" dirty="0" smtClean="0">
                <a:cs typeface="Times New Roman" pitchFamily="18" charset="0"/>
              </a:rPr>
              <a:t>How Do You Make a Program Wait? Pre-Quiz</a:t>
            </a:r>
            <a:endParaRPr lang="en-US" sz="3400" dirty="0">
              <a:cs typeface="Times New Roman" pitchFamily="18" charset="0"/>
            </a:endParaRPr>
          </a:p>
        </p:txBody>
      </p:sp>
    </p:spTree>
    <p:extLst>
      <p:ext uri="{BB962C8B-B14F-4D97-AF65-F5344CB8AC3E}">
        <p14:creationId xmlns:p14="http://schemas.microsoft.com/office/powerpoint/2010/main" val="13720255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D4A9B4A9-E770-4C92-A226-21CAFC72CAF5}" type="slidenum">
              <a:rPr lang="en-US" altLang="en-US" smtClean="0">
                <a:solidFill>
                  <a:srgbClr val="FFFFFF"/>
                </a:solidFill>
              </a:rPr>
              <a:pPr eaLnBrk="1" hangingPunct="1"/>
              <a:t>20</a:t>
            </a:fld>
            <a:endParaRPr lang="en-US" altLang="en-US" smtClean="0">
              <a:solidFill>
                <a:srgbClr val="FFFFFF"/>
              </a:solidFill>
            </a:endParaRPr>
          </a:p>
        </p:txBody>
      </p:sp>
      <p:sp>
        <p:nvSpPr>
          <p:cNvPr id="28677" name="Content Placeholder 2"/>
          <p:cNvSpPr>
            <a:spLocks noGrp="1"/>
          </p:cNvSpPr>
          <p:nvPr>
            <p:ph sz="quarter" idx="1"/>
          </p:nvPr>
        </p:nvSpPr>
        <p:spPr>
          <a:xfrm>
            <a:off x="304800" y="1447800"/>
            <a:ext cx="8281988" cy="5124450"/>
          </a:xfrm>
        </p:spPr>
        <p:txBody>
          <a:bodyPr/>
          <a:lstStyle/>
          <a:p>
            <a:pPr eaLnBrk="1" hangingPunct="1"/>
            <a:r>
              <a:rPr lang="en-US" altLang="en-US" sz="2800" b="1" dirty="0">
                <a:solidFill>
                  <a:srgbClr val="7030A0"/>
                </a:solidFill>
                <a:cs typeface="Times New Roman" pitchFamily="18" charset="0"/>
              </a:rPr>
              <a:t>Do This: </a:t>
            </a:r>
            <a:r>
              <a:rPr lang="en-US" altLang="en-US" sz="2800" b="1" dirty="0">
                <a:cs typeface="Times New Roman" pitchFamily="18" charset="0"/>
              </a:rPr>
              <a:t>Complete questions 4 and 5 on the worksheet with the logic of the program and make sketches of the NXT blocks to implement it.</a:t>
            </a:r>
          </a:p>
          <a:p>
            <a:pPr eaLnBrk="1" hangingPunct="1"/>
            <a:r>
              <a:rPr lang="en-US" altLang="en-US" sz="2800" b="1" dirty="0" smtClean="0">
                <a:cs typeface="Times New Roman" pitchFamily="18" charset="0"/>
              </a:rPr>
              <a:t>The next task is to implement the program on the LEGO </a:t>
            </a:r>
            <a:r>
              <a:rPr lang="en-US" altLang="en-US" sz="2800" b="1" dirty="0" err="1" smtClean="0">
                <a:cs typeface="Times New Roman" pitchFamily="18" charset="0"/>
              </a:rPr>
              <a:t>taskbot</a:t>
            </a:r>
            <a:r>
              <a:rPr lang="en-US" altLang="en-US" sz="2800" b="1" dirty="0" smtClean="0">
                <a:cs typeface="Times New Roman" pitchFamily="18" charset="0"/>
              </a:rPr>
              <a:t>.</a:t>
            </a:r>
          </a:p>
          <a:p>
            <a:pPr eaLnBrk="1" hangingPunct="1"/>
            <a:r>
              <a:rPr lang="en-US" altLang="en-US" sz="2800" b="1" dirty="0" smtClean="0">
                <a:cs typeface="Times New Roman" pitchFamily="18" charset="0"/>
              </a:rPr>
              <a:t>Then complete the worksheet, including listing the program using the NXT software. Then download it to the computer and check it out.</a:t>
            </a:r>
          </a:p>
          <a:p>
            <a:pPr eaLnBrk="1" hangingPunct="1"/>
            <a:r>
              <a:rPr lang="en-US" altLang="en-US" sz="2800" b="1" dirty="0" smtClean="0">
                <a:cs typeface="Times New Roman" pitchFamily="18" charset="0"/>
              </a:rPr>
              <a:t>Discuss your findings as a group. </a:t>
            </a:r>
            <a:br>
              <a:rPr lang="en-US" altLang="en-US" sz="2800" b="1" dirty="0" smtClean="0">
                <a:cs typeface="Times New Roman" pitchFamily="18" charset="0"/>
              </a:rPr>
            </a:br>
            <a:r>
              <a:rPr lang="en-US" altLang="en-US" sz="2800" b="1" i="1" dirty="0" smtClean="0">
                <a:cs typeface="Times New Roman" pitchFamily="18" charset="0"/>
              </a:rPr>
              <a:t>Was navigating the maze much faster and accurate?</a:t>
            </a:r>
          </a:p>
        </p:txBody>
      </p:sp>
      <p:sp>
        <p:nvSpPr>
          <p:cNvPr id="6" name="Title 1"/>
          <p:cNvSpPr txBox="1">
            <a:spLocks/>
          </p:cNvSpPr>
          <p:nvPr/>
        </p:nvSpPr>
        <p:spPr>
          <a:xfrm>
            <a:off x="152400" y="393700"/>
            <a:ext cx="8586788" cy="596900"/>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dirty="0" smtClean="0"/>
              <a:t>Implementing the Simple Program</a:t>
            </a:r>
            <a:endParaRPr lang="en-US" sz="3200" dirty="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533400" y="1381125"/>
            <a:ext cx="7848600" cy="4873625"/>
          </a:xfrm>
        </p:spPr>
        <p:txBody>
          <a:bodyPr/>
          <a:lstStyle/>
          <a:p>
            <a:pPr marL="514350" indent="-514350">
              <a:buFont typeface="Wingdings" pitchFamily="2" charset="2"/>
              <a:buNone/>
            </a:pPr>
            <a:r>
              <a:rPr lang="en-US" altLang="en-US" sz="3200" b="1" dirty="0" smtClean="0">
                <a:cs typeface="Times New Roman" pitchFamily="18" charset="0"/>
              </a:rPr>
              <a:t>1. 	What is an algorithm?</a:t>
            </a:r>
          </a:p>
          <a:p>
            <a:pPr marL="514350" indent="-514350">
              <a:buFont typeface="Wingdings" pitchFamily="2" charset="2"/>
              <a:buNone/>
            </a:pPr>
            <a:r>
              <a:rPr lang="en-US" altLang="en-US" sz="3200" b="1" dirty="0" smtClean="0">
                <a:cs typeface="Times New Roman" pitchFamily="18" charset="0"/>
              </a:rPr>
              <a:t>	</a:t>
            </a:r>
            <a:endParaRPr lang="en-US" altLang="en-US" sz="3200" b="1" dirty="0" smtClean="0">
              <a:solidFill>
                <a:srgbClr val="FF0000"/>
              </a:solidFill>
              <a:cs typeface="Times New Roman" pitchFamily="18" charset="0"/>
            </a:endParaRPr>
          </a:p>
          <a:p>
            <a:pPr marL="514350" indent="-514350">
              <a:buFont typeface="Wingdings" pitchFamily="2" charset="2"/>
              <a:buNone/>
            </a:pPr>
            <a:r>
              <a:rPr lang="en-US" altLang="en-US" sz="3200" b="1" dirty="0" smtClean="0">
                <a:cs typeface="Times New Roman" pitchFamily="18" charset="0"/>
              </a:rPr>
              <a:t>2. 	Can you think of a reason why it might be inconvenient to program your robot to always go a precise distance?</a:t>
            </a:r>
          </a:p>
          <a:p>
            <a:pPr marL="514350" indent="-514350">
              <a:buFont typeface="Wingdings" pitchFamily="2" charset="2"/>
              <a:buNone/>
            </a:pPr>
            <a:endParaRPr lang="en-US" altLang="en-US" sz="3200" b="1" dirty="0" smtClean="0">
              <a:cs typeface="Times New Roman" pitchFamily="18" charset="0"/>
            </a:endParaRPr>
          </a:p>
          <a:p>
            <a:pPr marL="514350" indent="-514350">
              <a:buFont typeface="Wingdings" pitchFamily="2" charset="2"/>
              <a:buNone/>
            </a:pPr>
            <a:r>
              <a:rPr lang="en-US" altLang="en-US" sz="3200" b="1" dirty="0" smtClean="0">
                <a:cs typeface="Times New Roman" pitchFamily="18" charset="0"/>
              </a:rPr>
              <a:t>3. 	What is a stimulus? Can you think of a stimulus the robot could detect? What sensor would it use to detect it?</a:t>
            </a:r>
          </a:p>
        </p:txBody>
      </p:sp>
      <p:sp>
        <p:nvSpPr>
          <p:cNvPr id="10244"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610295D5-2B1A-46E7-BEFA-F2A4F85F4137}" type="slidenum">
              <a:rPr lang="en-US" altLang="en-US" smtClean="0">
                <a:solidFill>
                  <a:srgbClr val="FFFFFF"/>
                </a:solidFill>
              </a:rPr>
              <a:pPr eaLnBrk="1" hangingPunct="1"/>
              <a:t>21</a:t>
            </a:fld>
            <a:endParaRPr lang="en-US" altLang="en-US" smtClean="0">
              <a:solidFill>
                <a:srgbClr val="FFFFFF"/>
              </a:solidFill>
            </a:endParaRPr>
          </a:p>
        </p:txBody>
      </p:sp>
      <p:sp>
        <p:nvSpPr>
          <p:cNvPr id="6" name="Title 1"/>
          <p:cNvSpPr txBox="1">
            <a:spLocks/>
          </p:cNvSpPr>
          <p:nvPr/>
        </p:nvSpPr>
        <p:spPr>
          <a:xfrm>
            <a:off x="76200" y="274638"/>
            <a:ext cx="8662988" cy="7159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3400" dirty="0" smtClean="0">
                <a:cs typeface="Times New Roman" pitchFamily="18" charset="0"/>
              </a:rPr>
              <a:t>How Do You Make a Program Wait? Post-Quiz</a:t>
            </a:r>
            <a:endParaRPr lang="en-US" sz="3400" dirty="0">
              <a:cs typeface="Times New Roman" pitchFamily="18" charset="0"/>
            </a:endParaRPr>
          </a:p>
        </p:txBody>
      </p:sp>
    </p:spTree>
    <p:extLst>
      <p:ext uri="{BB962C8B-B14F-4D97-AF65-F5344CB8AC3E}">
        <p14:creationId xmlns:p14="http://schemas.microsoft.com/office/powerpoint/2010/main" val="41473777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a:xfrm>
            <a:off x="381000" y="1295400"/>
            <a:ext cx="8153400" cy="5334000"/>
          </a:xfrm>
        </p:spPr>
        <p:txBody>
          <a:bodyPr/>
          <a:lstStyle/>
          <a:p>
            <a:pPr marL="514350" indent="-514350">
              <a:buFont typeface="Wingdings" pitchFamily="2" charset="2"/>
              <a:buNone/>
            </a:pPr>
            <a:r>
              <a:rPr lang="en-US" altLang="en-US" sz="2000" b="1" dirty="0" smtClean="0">
                <a:cs typeface="Times New Roman" pitchFamily="18" charset="0"/>
              </a:rPr>
              <a:t>1.	What is an algorithm?</a:t>
            </a:r>
          </a:p>
          <a:p>
            <a:pPr marL="514350" indent="-514350">
              <a:buFont typeface="Wingdings" pitchFamily="2" charset="2"/>
              <a:buNone/>
            </a:pPr>
            <a:r>
              <a:rPr lang="en-US" altLang="en-US" sz="2000" b="1" dirty="0" smtClean="0">
                <a:cs typeface="Times New Roman" pitchFamily="18" charset="0"/>
              </a:rPr>
              <a:t>	</a:t>
            </a:r>
            <a:r>
              <a:rPr lang="en-US" altLang="en-US" sz="2000" b="1" dirty="0" smtClean="0">
                <a:solidFill>
                  <a:srgbClr val="FF0000"/>
                </a:solidFill>
                <a:cs typeface="Times New Roman" pitchFamily="18" charset="0"/>
              </a:rPr>
              <a:t>An </a:t>
            </a:r>
            <a:r>
              <a:rPr lang="en-US" altLang="en-US" sz="2000" b="1" i="1" dirty="0" smtClean="0">
                <a:solidFill>
                  <a:srgbClr val="FF0000"/>
                </a:solidFill>
                <a:cs typeface="Times New Roman" pitchFamily="18" charset="0"/>
              </a:rPr>
              <a:t>algorithm </a:t>
            </a:r>
            <a:r>
              <a:rPr lang="en-US" altLang="en-US" sz="2000" b="1" dirty="0" smtClean="0">
                <a:solidFill>
                  <a:srgbClr val="FF0000"/>
                </a:solidFill>
                <a:cs typeface="Times New Roman" pitchFamily="18" charset="0"/>
              </a:rPr>
              <a:t>is a clear and specific procedure for solving a problem in a finite number of steps.</a:t>
            </a:r>
            <a:endParaRPr lang="en-US" altLang="en-US" sz="2000" b="1" dirty="0" smtClean="0">
              <a:cs typeface="Times New Roman" pitchFamily="18" charset="0"/>
            </a:endParaRPr>
          </a:p>
          <a:p>
            <a:pPr marL="514350" indent="-514350">
              <a:buFont typeface="Wingdings" pitchFamily="2" charset="2"/>
              <a:buNone/>
            </a:pPr>
            <a:r>
              <a:rPr lang="en-US" altLang="en-US" sz="2000" b="1" dirty="0" smtClean="0">
                <a:cs typeface="Times New Roman" pitchFamily="18" charset="0"/>
              </a:rPr>
              <a:t>2. 	Can you think of a reason why it might be inconvenient to program your robot to always go a precise distance?</a:t>
            </a:r>
          </a:p>
          <a:p>
            <a:pPr marL="514350" indent="-514350">
              <a:buFont typeface="Wingdings" pitchFamily="2" charset="2"/>
              <a:buNone/>
            </a:pPr>
            <a:r>
              <a:rPr lang="en-US" altLang="en-US" sz="2000" b="1" dirty="0" smtClean="0">
                <a:cs typeface="Times New Roman" pitchFamily="18" charset="0"/>
              </a:rPr>
              <a:t>	</a:t>
            </a:r>
            <a:r>
              <a:rPr lang="en-US" altLang="en-US" sz="2000" b="1" dirty="0" smtClean="0">
                <a:solidFill>
                  <a:srgbClr val="FF0000"/>
                </a:solidFill>
                <a:cs typeface="Times New Roman" pitchFamily="18" charset="0"/>
              </a:rPr>
              <a:t>If the distance is very far, this could take up a lot of time.  Inconsistencies in the robot itself (power, battery charge) can also cause the robot to not always go the exact distance you program it.</a:t>
            </a:r>
            <a:endParaRPr lang="en-US" altLang="en-US" sz="2000" b="1" dirty="0" smtClean="0">
              <a:cs typeface="Times New Roman" pitchFamily="18" charset="0"/>
            </a:endParaRPr>
          </a:p>
          <a:p>
            <a:pPr marL="514350" indent="-514350">
              <a:buFont typeface="Wingdings" pitchFamily="2" charset="2"/>
              <a:buNone/>
            </a:pPr>
            <a:r>
              <a:rPr lang="en-US" altLang="en-US" sz="2000" b="1" dirty="0" smtClean="0">
                <a:cs typeface="Times New Roman" pitchFamily="18" charset="0"/>
              </a:rPr>
              <a:t>3. 	What is a stimulus? Can you think of a stimulus the robot could detect? What sensor would it use to detect it?</a:t>
            </a:r>
          </a:p>
          <a:p>
            <a:pPr marL="514350" indent="-514350">
              <a:buFont typeface="Wingdings" pitchFamily="2" charset="2"/>
              <a:buNone/>
            </a:pPr>
            <a:r>
              <a:rPr lang="en-US" altLang="en-US" sz="2000" b="1" dirty="0" smtClean="0">
                <a:solidFill>
                  <a:srgbClr val="FF0000"/>
                </a:solidFill>
                <a:cs typeface="Times New Roman" pitchFamily="18" charset="0"/>
              </a:rPr>
              <a:t>	A </a:t>
            </a:r>
            <a:r>
              <a:rPr lang="en-US" altLang="en-US" sz="2000" b="1" i="1" dirty="0" smtClean="0">
                <a:solidFill>
                  <a:srgbClr val="FF0000"/>
                </a:solidFill>
                <a:cs typeface="Times New Roman" pitchFamily="18" charset="0"/>
              </a:rPr>
              <a:t>stimulus</a:t>
            </a:r>
            <a:r>
              <a:rPr lang="en-US" altLang="en-US" sz="2000" b="1" dirty="0" smtClean="0">
                <a:solidFill>
                  <a:srgbClr val="FF0000"/>
                </a:solidFill>
                <a:cs typeface="Times New Roman" pitchFamily="18" charset="0"/>
              </a:rPr>
              <a:t> is something that is sensed by a robot or animal and causes it to act. For the purposes of the lesson, it is sensed by the robot and this may cause it to act in a different manner.</a:t>
            </a:r>
          </a:p>
          <a:p>
            <a:pPr marL="514350" indent="-514350">
              <a:buFont typeface="Wingdings" pitchFamily="2" charset="2"/>
              <a:buNone/>
            </a:pPr>
            <a:r>
              <a:rPr lang="en-US" altLang="en-US" sz="2000" b="1" dirty="0" smtClean="0">
                <a:solidFill>
                  <a:srgbClr val="FF0000"/>
                </a:solidFill>
                <a:cs typeface="Times New Roman" pitchFamily="18" charset="0"/>
              </a:rPr>
              <a:t>	Example stimulus &amp; sensor: </a:t>
            </a:r>
            <a:r>
              <a:rPr lang="en-US" altLang="en-US" sz="2000" b="1" dirty="0">
                <a:solidFill>
                  <a:srgbClr val="FF0000"/>
                </a:solidFill>
                <a:cs typeface="Times New Roman" pitchFamily="18" charset="0"/>
              </a:rPr>
              <a:t>T</a:t>
            </a:r>
            <a:r>
              <a:rPr lang="en-US" altLang="en-US" sz="2000" b="1" dirty="0" smtClean="0">
                <a:solidFill>
                  <a:srgbClr val="FF0000"/>
                </a:solidFill>
                <a:cs typeface="Times New Roman" pitchFamily="18" charset="0"/>
              </a:rPr>
              <a:t>he robot could detect a wall in front </a:t>
            </a:r>
            <a:br>
              <a:rPr lang="en-US" altLang="en-US" sz="2000" b="1" dirty="0" smtClean="0">
                <a:solidFill>
                  <a:srgbClr val="FF0000"/>
                </a:solidFill>
                <a:cs typeface="Times New Roman" pitchFamily="18" charset="0"/>
              </a:rPr>
            </a:br>
            <a:r>
              <a:rPr lang="en-US" altLang="en-US" sz="2000" b="1" dirty="0" smtClean="0">
                <a:solidFill>
                  <a:srgbClr val="FF0000"/>
                </a:solidFill>
                <a:cs typeface="Times New Roman" pitchFamily="18" charset="0"/>
              </a:rPr>
              <a:t>of it with a touch sensor or an ultrasonic sensor.</a:t>
            </a:r>
          </a:p>
        </p:txBody>
      </p:sp>
      <p:sp>
        <p:nvSpPr>
          <p:cNvPr id="11268"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858D9DA2-273F-4704-AF2C-717FB8CB695A}" type="slidenum">
              <a:rPr lang="en-US" altLang="en-US" smtClean="0">
                <a:solidFill>
                  <a:srgbClr val="FFFFFF"/>
                </a:solidFill>
              </a:rPr>
              <a:pPr eaLnBrk="1" hangingPunct="1"/>
              <a:t>22</a:t>
            </a:fld>
            <a:endParaRPr lang="en-US" altLang="en-US" smtClean="0">
              <a:solidFill>
                <a:srgbClr val="FFFFFF"/>
              </a:solidFill>
            </a:endParaRPr>
          </a:p>
        </p:txBody>
      </p:sp>
      <p:sp>
        <p:nvSpPr>
          <p:cNvPr id="6" name="Title 1"/>
          <p:cNvSpPr txBox="1">
            <a:spLocks/>
          </p:cNvSpPr>
          <p:nvPr/>
        </p:nvSpPr>
        <p:spPr>
          <a:xfrm>
            <a:off x="76200" y="274638"/>
            <a:ext cx="8662988" cy="7159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3400" dirty="0" smtClean="0">
                <a:cs typeface="Times New Roman" pitchFamily="18" charset="0"/>
              </a:rPr>
              <a:t>How Do You Make a Program Wait? Post-Quiz</a:t>
            </a:r>
            <a:endParaRPr lang="en-US" sz="3400" dirty="0">
              <a:cs typeface="Times New Roman" pitchFamily="18" charset="0"/>
            </a:endParaRPr>
          </a:p>
        </p:txBody>
      </p:sp>
    </p:spTree>
    <p:extLst>
      <p:ext uri="{BB962C8B-B14F-4D97-AF65-F5344CB8AC3E}">
        <p14:creationId xmlns:p14="http://schemas.microsoft.com/office/powerpoint/2010/main" val="1645248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
          <p:cNvSpPr>
            <a:spLocks noChangeArrowheads="1"/>
          </p:cNvSpPr>
          <p:nvPr/>
        </p:nvSpPr>
        <p:spPr bwMode="auto">
          <a:xfrm>
            <a:off x="381000" y="15240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o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spcAft>
                <a:spcPts val="1200"/>
              </a:spcAft>
            </a:pPr>
            <a:r>
              <a:rPr lang="en-US" altLang="en-US" sz="2400" b="1" dirty="0" smtClean="0">
                <a:solidFill>
                  <a:srgbClr val="7030A0"/>
                </a:solidFill>
                <a:latin typeface="Calibri" panose="020F0502020204030204" pitchFamily="34" charset="0"/>
                <a:cs typeface="Times New Roman" pitchFamily="18" charset="0"/>
              </a:rPr>
              <a:t>algorithm</a:t>
            </a:r>
            <a:r>
              <a:rPr lang="en-US" altLang="en-US" sz="2400" b="1" dirty="0">
                <a:latin typeface="Calibri" panose="020F0502020204030204" pitchFamily="34" charset="0"/>
                <a:cs typeface="Times New Roman" pitchFamily="18" charset="0"/>
              </a:rPr>
              <a:t>: A clear and specific procedure for solving a problem in a finite number of steps.</a:t>
            </a:r>
          </a:p>
          <a:p>
            <a:pPr eaLnBrk="1" hangingPunct="1">
              <a:spcAft>
                <a:spcPts val="1200"/>
              </a:spcAft>
            </a:pPr>
            <a:r>
              <a:rPr lang="en-US" altLang="en-US" sz="2400" b="1" dirty="0">
                <a:solidFill>
                  <a:srgbClr val="7030A0"/>
                </a:solidFill>
                <a:latin typeface="Calibri" panose="020F0502020204030204" pitchFamily="34" charset="0"/>
                <a:cs typeface="Times New Roman" pitchFamily="18" charset="0"/>
              </a:rPr>
              <a:t>conditional command</a:t>
            </a:r>
            <a:r>
              <a:rPr lang="en-US" altLang="en-US" sz="2400" b="1" dirty="0">
                <a:latin typeface="Calibri" panose="020F0502020204030204" pitchFamily="34" charset="0"/>
                <a:cs typeface="Times New Roman" pitchFamily="18" charset="0"/>
              </a:rPr>
              <a:t>: A command in which the completion of an action depends on a condition being satisfied. </a:t>
            </a:r>
            <a:br>
              <a:rPr lang="en-US" altLang="en-US" sz="2400" b="1" dirty="0">
                <a:latin typeface="Calibri" panose="020F0502020204030204" pitchFamily="34" charset="0"/>
                <a:cs typeface="Times New Roman" pitchFamily="18" charset="0"/>
              </a:rPr>
            </a:br>
            <a:r>
              <a:rPr lang="en-US" altLang="en-US" sz="2400" b="1" i="1" dirty="0">
                <a:latin typeface="Calibri" panose="020F0502020204030204" pitchFamily="34" charset="0"/>
                <a:cs typeface="Times New Roman" pitchFamily="18" charset="0"/>
              </a:rPr>
              <a:t>For example</a:t>
            </a:r>
            <a:r>
              <a:rPr lang="en-US" altLang="en-US" sz="2400" b="1" dirty="0">
                <a:latin typeface="Calibri" panose="020F0502020204030204" pitchFamily="34" charset="0"/>
                <a:cs typeface="Times New Roman" pitchFamily="18" charset="0"/>
              </a:rPr>
              <a:t>, if I see a stop sign [condition], I stop [action].</a:t>
            </a:r>
            <a:endParaRPr lang="en-US" altLang="en-US" sz="1200" b="1" dirty="0">
              <a:latin typeface="Calibri" panose="020F0502020204030204" pitchFamily="34" charset="0"/>
              <a:cs typeface="Times New Roman" pitchFamily="18" charset="0"/>
            </a:endParaRPr>
          </a:p>
          <a:p>
            <a:pPr eaLnBrk="1" hangingPunct="1">
              <a:spcAft>
                <a:spcPts val="1200"/>
              </a:spcAft>
            </a:pPr>
            <a:r>
              <a:rPr lang="en-US" altLang="en-US" sz="2400" b="1" dirty="0" smtClean="0">
                <a:solidFill>
                  <a:srgbClr val="7030A0"/>
                </a:solidFill>
                <a:latin typeface="Calibri" panose="020F0502020204030204" pitchFamily="34" charset="0"/>
                <a:cs typeface="Times New Roman" pitchFamily="18" charset="0"/>
              </a:rPr>
              <a:t>stimulus</a:t>
            </a:r>
            <a:r>
              <a:rPr lang="en-US" altLang="en-US" sz="2400" b="1" dirty="0" smtClean="0">
                <a:latin typeface="Calibri" panose="020F0502020204030204" pitchFamily="34" charset="0"/>
                <a:cs typeface="Times New Roman" pitchFamily="18" charset="0"/>
              </a:rPr>
              <a:t>: Something </a:t>
            </a:r>
            <a:r>
              <a:rPr lang="en-US" altLang="en-US" sz="2400" b="1" dirty="0">
                <a:latin typeface="Calibri" panose="020F0502020204030204" pitchFamily="34" charset="0"/>
                <a:cs typeface="Times New Roman" pitchFamily="18" charset="0"/>
              </a:rPr>
              <a:t>that rouses or incites to activity.  </a:t>
            </a:r>
            <a:r>
              <a:rPr lang="en-US" altLang="en-US" sz="2400" b="1" dirty="0" smtClean="0">
                <a:latin typeface="Calibri" panose="020F0502020204030204" pitchFamily="34" charset="0"/>
                <a:cs typeface="Times New Roman" pitchFamily="18" charset="0"/>
              </a:rPr>
              <a:t/>
            </a:r>
            <a:br>
              <a:rPr lang="en-US" altLang="en-US" sz="2400" b="1" dirty="0" smtClean="0">
                <a:latin typeface="Calibri" panose="020F0502020204030204" pitchFamily="34" charset="0"/>
                <a:cs typeface="Times New Roman" pitchFamily="18" charset="0"/>
              </a:rPr>
            </a:br>
            <a:r>
              <a:rPr lang="en-US" altLang="en-US" sz="2400" b="1" i="1" dirty="0" smtClean="0">
                <a:latin typeface="Calibri" panose="020F0502020204030204" pitchFamily="34" charset="0"/>
                <a:cs typeface="Times New Roman" pitchFamily="18" charset="0"/>
              </a:rPr>
              <a:t>For </a:t>
            </a:r>
            <a:r>
              <a:rPr lang="en-US" altLang="en-US" sz="2400" b="1" i="1" dirty="0">
                <a:latin typeface="Calibri" panose="020F0502020204030204" pitchFamily="34" charset="0"/>
                <a:cs typeface="Times New Roman" pitchFamily="18" charset="0"/>
              </a:rPr>
              <a:t>the purposes of the lesson</a:t>
            </a:r>
            <a:r>
              <a:rPr lang="en-US" altLang="en-US" sz="2400" b="1" dirty="0">
                <a:latin typeface="Calibri" panose="020F0502020204030204" pitchFamily="34" charset="0"/>
                <a:cs typeface="Times New Roman" pitchFamily="18" charset="0"/>
              </a:rPr>
              <a:t>, it is an action that can be perceived by the robot that causes it to move on to the next part of the program</a:t>
            </a:r>
            <a:r>
              <a:rPr lang="en-US" altLang="en-US" sz="2400" b="1" dirty="0" smtClean="0">
                <a:latin typeface="Calibri" panose="020F0502020204030204" pitchFamily="34" charset="0"/>
                <a:cs typeface="Times New Roman" pitchFamily="18" charset="0"/>
              </a:rPr>
              <a:t>.</a:t>
            </a:r>
            <a:endParaRPr lang="en-US" altLang="en-US" sz="2400" b="1" dirty="0">
              <a:latin typeface="Calibri" panose="020F0502020204030204" pitchFamily="34" charset="0"/>
              <a:cs typeface="Times New Roman" pitchFamily="18" charset="0"/>
            </a:endParaRPr>
          </a:p>
        </p:txBody>
      </p:sp>
      <p:sp>
        <p:nvSpPr>
          <p:cNvPr id="29699"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73E930BA-F73F-40E7-B5FA-D877F040F03A}" type="slidenum">
              <a:rPr lang="en-US" altLang="en-US" smtClean="0">
                <a:solidFill>
                  <a:srgbClr val="FFFFFF"/>
                </a:solidFill>
              </a:rPr>
              <a:pPr eaLnBrk="1" hangingPunct="1"/>
              <a:t>23</a:t>
            </a:fld>
            <a:endParaRPr lang="en-US" altLang="en-US" smtClean="0">
              <a:solidFill>
                <a:srgbClr val="FFFFFF"/>
              </a:solidFill>
            </a:endParaRPr>
          </a:p>
        </p:txBody>
      </p:sp>
      <p:sp>
        <p:nvSpPr>
          <p:cNvPr id="5" name="Title 1"/>
          <p:cNvSpPr txBox="1">
            <a:spLocks/>
          </p:cNvSpPr>
          <p:nvPr/>
        </p:nvSpPr>
        <p:spPr>
          <a:xfrm>
            <a:off x="152400" y="393700"/>
            <a:ext cx="8586788" cy="596900"/>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dirty="0" smtClean="0"/>
              <a:t>Vocabulary</a:t>
            </a:r>
            <a:endParaRPr lang="en-US" sz="3200" dirty="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5B218182-E5CF-4417-9F3B-27BA57F44E7C}" type="slidenum">
              <a:rPr lang="en-US" altLang="en-US" smtClean="0">
                <a:solidFill>
                  <a:srgbClr val="FFFFFF"/>
                </a:solidFill>
              </a:rPr>
              <a:pPr eaLnBrk="1" hangingPunct="1"/>
              <a:t>24</a:t>
            </a:fld>
            <a:endParaRPr lang="en-US" altLang="en-US" smtClean="0">
              <a:solidFill>
                <a:srgbClr val="FFFFFF"/>
              </a:solidFill>
            </a:endParaRPr>
          </a:p>
        </p:txBody>
      </p:sp>
      <p:sp>
        <p:nvSpPr>
          <p:cNvPr id="5" name="Rectangle 1"/>
          <p:cNvSpPr>
            <a:spLocks noChangeArrowheads="1"/>
          </p:cNvSpPr>
          <p:nvPr/>
        </p:nvSpPr>
        <p:spPr bwMode="auto">
          <a:xfrm>
            <a:off x="609600" y="1447801"/>
            <a:ext cx="7519988" cy="1752599"/>
          </a:xfrm>
          <a:prstGeom prst="rect">
            <a:avLst/>
          </a:prstGeom>
          <a:noFill/>
          <a:ln>
            <a:noFill/>
          </a:ln>
          <a:extLst/>
        </p:spPr>
        <p:txBody>
          <a:bodyPr anchor="t">
            <a:noAutofit/>
          </a:bodyPr>
          <a:lstStyle/>
          <a:p>
            <a:pPr eaLnBrk="0" hangingPunct="0">
              <a:spcAft>
                <a:spcPts val="600"/>
              </a:spcAft>
              <a:defRPr/>
            </a:pPr>
            <a:r>
              <a:rPr lang="en-US" sz="1400" dirty="0" smtClean="0">
                <a:latin typeface="Calibri" panose="020F0502020204030204" pitchFamily="34" charset="0"/>
                <a:cs typeface="Times New Roman" pitchFamily="18" charset="0"/>
              </a:rPr>
              <a:t>Slide 1: Baseball player girl waiting; source: Microsoft® clipart: </a:t>
            </a:r>
            <a:r>
              <a:rPr lang="en-US" sz="1400" dirty="0">
                <a:latin typeface="Calibri" panose="020F0502020204030204" pitchFamily="34" charset="0"/>
                <a:cs typeface="Times New Roman" pitchFamily="18" charset="0"/>
                <a:hlinkClick r:id="rId3"/>
              </a:rPr>
              <a:t>http://office.microsoft.com/en-us/images/results.aspx?qu=baseball+player&amp;ex=1#ai:MP900422161|mt:2</a:t>
            </a:r>
            <a:r>
              <a:rPr lang="en-US" sz="1400" dirty="0" smtClean="0">
                <a:latin typeface="Calibri" panose="020F0502020204030204" pitchFamily="34" charset="0"/>
                <a:cs typeface="Times New Roman" pitchFamily="18" charset="0"/>
                <a:hlinkClick r:id="rId3"/>
              </a:rPr>
              <a:t>|</a:t>
            </a:r>
            <a:r>
              <a:rPr lang="en-US" sz="1400" dirty="0" smtClean="0">
                <a:latin typeface="Calibri" panose="020F0502020204030204" pitchFamily="34" charset="0"/>
                <a:cs typeface="Times New Roman" pitchFamily="18" charset="0"/>
              </a:rPr>
              <a:t> </a:t>
            </a:r>
          </a:p>
          <a:p>
            <a:pPr eaLnBrk="0" hangingPunct="0">
              <a:spcAft>
                <a:spcPts val="600"/>
              </a:spcAft>
              <a:defRPr/>
            </a:pPr>
            <a:r>
              <a:rPr lang="en-US" sz="1400" dirty="0" smtClean="0">
                <a:latin typeface="Calibri" panose="020F0502020204030204" pitchFamily="34" charset="0"/>
                <a:cs typeface="Times New Roman" pitchFamily="18" charset="0"/>
              </a:rPr>
              <a:t>Slide 7: Woman doing yoga stretch; source: Microsoft® </a:t>
            </a:r>
            <a:r>
              <a:rPr lang="en-US" sz="1400" dirty="0">
                <a:latin typeface="Calibri" panose="020F0502020204030204" pitchFamily="34" charset="0"/>
                <a:cs typeface="Times New Roman" pitchFamily="18" charset="0"/>
              </a:rPr>
              <a:t>clipart </a:t>
            </a:r>
            <a:r>
              <a:rPr lang="en-US" sz="1400" dirty="0" smtClean="0">
                <a:latin typeface="Calibri" panose="020F0502020204030204" pitchFamily="34" charset="0"/>
                <a:cs typeface="Times New Roman" pitchFamily="18" charset="0"/>
              </a:rPr>
              <a:t>: </a:t>
            </a:r>
            <a:r>
              <a:rPr lang="en-US" sz="1400" dirty="0">
                <a:latin typeface="Calibri" panose="020F0502020204030204" pitchFamily="34" charset="0"/>
                <a:cs typeface="Times New Roman" pitchFamily="18" charset="0"/>
                <a:hlinkClick r:id="rId4"/>
              </a:rPr>
              <a:t>http://office.microsoft.com/en-us/images/results.aspx?qu=yoga&amp;ex=1#ai:MC900439917</a:t>
            </a:r>
            <a:r>
              <a:rPr lang="en-US" sz="1400" dirty="0" smtClean="0">
                <a:latin typeface="Calibri" panose="020F0502020204030204" pitchFamily="34" charset="0"/>
                <a:cs typeface="Times New Roman" pitchFamily="18" charset="0"/>
                <a:hlinkClick r:id="rId4"/>
              </a:rPr>
              <a:t>|</a:t>
            </a:r>
            <a:r>
              <a:rPr lang="en-US" sz="1400" dirty="0" smtClean="0">
                <a:latin typeface="Calibri" panose="020F0502020204030204" pitchFamily="34" charset="0"/>
                <a:cs typeface="Times New Roman" pitchFamily="18" charset="0"/>
              </a:rPr>
              <a:t> </a:t>
            </a:r>
          </a:p>
          <a:p>
            <a:pPr eaLnBrk="0" hangingPunct="0">
              <a:spcAft>
                <a:spcPts val="600"/>
              </a:spcAft>
              <a:defRPr/>
            </a:pPr>
            <a:r>
              <a:rPr lang="en-US" sz="1400" dirty="0" smtClean="0">
                <a:latin typeface="Calibri" panose="020F0502020204030204" pitchFamily="34" charset="0"/>
                <a:cs typeface="Times New Roman" pitchFamily="18" charset="0"/>
              </a:rPr>
              <a:t>Slide 10: Boy holding stop sign; source: Microsoft</a:t>
            </a:r>
            <a:r>
              <a:rPr lang="en-US" sz="1400" dirty="0">
                <a:latin typeface="Calibri" panose="020F0502020204030204" pitchFamily="34" charset="0"/>
                <a:cs typeface="Times New Roman" pitchFamily="18" charset="0"/>
              </a:rPr>
              <a:t>® clipart: </a:t>
            </a:r>
            <a:r>
              <a:rPr lang="en-US" sz="1400" dirty="0">
                <a:latin typeface="Calibri" panose="020F0502020204030204" pitchFamily="34" charset="0"/>
                <a:cs typeface="Times New Roman" pitchFamily="18" charset="0"/>
                <a:hlinkClick r:id="rId5"/>
              </a:rPr>
              <a:t>http://office.microsoft.com/en-us/images/results.aspx?qu=stop&amp;ex=1#ai:MP900422690|mt:2</a:t>
            </a:r>
            <a:r>
              <a:rPr lang="en-US" sz="1400" dirty="0" smtClean="0">
                <a:latin typeface="Calibri" panose="020F0502020204030204" pitchFamily="34" charset="0"/>
                <a:cs typeface="Times New Roman" pitchFamily="18" charset="0"/>
                <a:hlinkClick r:id="rId5"/>
              </a:rPr>
              <a:t>|</a:t>
            </a:r>
            <a:r>
              <a:rPr lang="en-US" sz="1400" dirty="0" smtClean="0">
                <a:latin typeface="Calibri" panose="020F0502020204030204" pitchFamily="34" charset="0"/>
                <a:cs typeface="Times New Roman" pitchFamily="18" charset="0"/>
              </a:rPr>
              <a:t> </a:t>
            </a:r>
          </a:p>
          <a:p>
            <a:pPr eaLnBrk="0" hangingPunct="0">
              <a:spcAft>
                <a:spcPts val="600"/>
              </a:spcAft>
              <a:defRPr/>
            </a:pPr>
            <a:r>
              <a:rPr lang="en-US" sz="1400" dirty="0" smtClean="0">
                <a:latin typeface="Calibri" panose="020F0502020204030204" pitchFamily="34" charset="0"/>
                <a:cs typeface="Times New Roman" pitchFamily="18" charset="0"/>
              </a:rPr>
              <a:t>Device and programming images from LEGO MINDSTORM NXT User’s Guide </a:t>
            </a:r>
            <a:r>
              <a:rPr lang="en-US" sz="1400" u="sng" dirty="0">
                <a:hlinkClick r:id="rId6"/>
              </a:rPr>
              <a:t>http://goo.gl/wuhSUA</a:t>
            </a:r>
            <a:r>
              <a:rPr lang="en-US" sz="1400" dirty="0"/>
              <a:t> </a:t>
            </a:r>
            <a:endParaRPr lang="en-US" sz="1400" dirty="0" smtClean="0">
              <a:latin typeface="Calibri" panose="020F0502020204030204" pitchFamily="34" charset="0"/>
              <a:cs typeface="Times New Roman" pitchFamily="18" charset="0"/>
            </a:endParaRPr>
          </a:p>
          <a:p>
            <a:pPr eaLnBrk="0" hangingPunct="0">
              <a:spcAft>
                <a:spcPts val="600"/>
              </a:spcAft>
              <a:defRPr/>
            </a:pPr>
            <a:r>
              <a:rPr lang="en-US" sz="1400" dirty="0" smtClean="0">
                <a:latin typeface="Calibri" panose="020F0502020204030204" pitchFamily="34" charset="0"/>
                <a:cs typeface="Times New Roman" pitchFamily="18" charset="0"/>
              </a:rPr>
              <a:t>Screen captures and diagrams by author</a:t>
            </a:r>
          </a:p>
          <a:p>
            <a:pPr eaLnBrk="0" hangingPunct="0">
              <a:spcAft>
                <a:spcPts val="600"/>
              </a:spcAft>
              <a:defRPr/>
            </a:pPr>
            <a:endParaRPr lang="en-US" sz="1400" dirty="0">
              <a:latin typeface="Calibri" panose="020F0502020204030204" pitchFamily="34" charset="0"/>
              <a:cs typeface="Times New Roman" pitchFamily="18" charset="0"/>
            </a:endParaRPr>
          </a:p>
          <a:p>
            <a:pPr eaLnBrk="0" hangingPunct="0">
              <a:defRPr/>
            </a:pPr>
            <a:endParaRPr lang="en-US" sz="1400" dirty="0">
              <a:latin typeface="Calibri" panose="020F0502020204030204" pitchFamily="34" charset="0"/>
            </a:endParaRPr>
          </a:p>
          <a:p>
            <a:pPr eaLnBrk="0" hangingPunct="0">
              <a:defRPr/>
            </a:pPr>
            <a:endParaRPr lang="en-US" sz="900" dirty="0">
              <a:latin typeface="Calibri" panose="020F0502020204030204" pitchFamily="34" charset="0"/>
              <a:cs typeface="Times New Roman" pitchFamily="18" charset="0"/>
            </a:endParaRPr>
          </a:p>
        </p:txBody>
      </p:sp>
      <p:sp>
        <p:nvSpPr>
          <p:cNvPr id="6" name="Title 1"/>
          <p:cNvSpPr txBox="1">
            <a:spLocks/>
          </p:cNvSpPr>
          <p:nvPr/>
        </p:nvSpPr>
        <p:spPr>
          <a:xfrm>
            <a:off x="152400" y="274638"/>
            <a:ext cx="8586788" cy="715962"/>
          </a:xfrm>
          <a:prstGeom prst="rect">
            <a:avLst/>
          </a:prstGeom>
        </p:spPr>
        <p:txBody>
          <a:bodyPr>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dirty="0" smtClean="0">
                <a:cs typeface="Times New Roman" pitchFamily="18" charset="0"/>
              </a:rPr>
              <a:t>Images Sources</a:t>
            </a:r>
            <a:endParaRPr lang="en-US" dirty="0">
              <a:cs typeface="Times New Roman" pitchFamily="18" charset="0"/>
            </a:endParaRPr>
          </a:p>
        </p:txBody>
      </p:sp>
    </p:spTree>
    <p:extLst>
      <p:ext uri="{BB962C8B-B14F-4D97-AF65-F5344CB8AC3E}">
        <p14:creationId xmlns:p14="http://schemas.microsoft.com/office/powerpoint/2010/main" val="947293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a:xfrm>
            <a:off x="381000" y="1295400"/>
            <a:ext cx="8153400" cy="5334000"/>
          </a:xfrm>
        </p:spPr>
        <p:txBody>
          <a:bodyPr/>
          <a:lstStyle/>
          <a:p>
            <a:pPr marL="514350" indent="-514350">
              <a:buFont typeface="Wingdings" pitchFamily="2" charset="2"/>
              <a:buNone/>
            </a:pPr>
            <a:r>
              <a:rPr lang="en-US" altLang="en-US" sz="2000" b="1" dirty="0" smtClean="0">
                <a:cs typeface="Times New Roman" pitchFamily="18" charset="0"/>
              </a:rPr>
              <a:t>1.	What is an algorithm?</a:t>
            </a:r>
          </a:p>
          <a:p>
            <a:pPr marL="514350" indent="-514350">
              <a:buFont typeface="Wingdings" pitchFamily="2" charset="2"/>
              <a:buNone/>
            </a:pPr>
            <a:r>
              <a:rPr lang="en-US" altLang="en-US" sz="2000" b="1" dirty="0" smtClean="0">
                <a:cs typeface="Times New Roman" pitchFamily="18" charset="0"/>
              </a:rPr>
              <a:t>	</a:t>
            </a:r>
            <a:r>
              <a:rPr lang="en-US" altLang="en-US" sz="2000" b="1" dirty="0" smtClean="0">
                <a:solidFill>
                  <a:srgbClr val="FF0000"/>
                </a:solidFill>
                <a:cs typeface="Times New Roman" pitchFamily="18" charset="0"/>
              </a:rPr>
              <a:t>An </a:t>
            </a:r>
            <a:r>
              <a:rPr lang="en-US" altLang="en-US" sz="2000" b="1" i="1" dirty="0" smtClean="0">
                <a:solidFill>
                  <a:srgbClr val="FF0000"/>
                </a:solidFill>
                <a:cs typeface="Times New Roman" pitchFamily="18" charset="0"/>
              </a:rPr>
              <a:t>algorithm </a:t>
            </a:r>
            <a:r>
              <a:rPr lang="en-US" altLang="en-US" sz="2000" b="1" dirty="0" smtClean="0">
                <a:solidFill>
                  <a:srgbClr val="FF0000"/>
                </a:solidFill>
                <a:cs typeface="Times New Roman" pitchFamily="18" charset="0"/>
              </a:rPr>
              <a:t>is a clear and specific procedure for solving a problem in a finite number of steps.</a:t>
            </a:r>
            <a:endParaRPr lang="en-US" altLang="en-US" sz="2000" b="1" dirty="0" smtClean="0">
              <a:cs typeface="Times New Roman" pitchFamily="18" charset="0"/>
            </a:endParaRPr>
          </a:p>
          <a:p>
            <a:pPr marL="514350" indent="-514350">
              <a:buFont typeface="Wingdings" pitchFamily="2" charset="2"/>
              <a:buNone/>
            </a:pPr>
            <a:r>
              <a:rPr lang="en-US" altLang="en-US" sz="2000" b="1" dirty="0" smtClean="0">
                <a:cs typeface="Times New Roman" pitchFamily="18" charset="0"/>
              </a:rPr>
              <a:t>2. 	Can you think of a reason why it might be inconvenient to program your robot to always go a precise distance?</a:t>
            </a:r>
          </a:p>
          <a:p>
            <a:pPr marL="514350" indent="-514350">
              <a:buFont typeface="Wingdings" pitchFamily="2" charset="2"/>
              <a:buNone/>
            </a:pPr>
            <a:r>
              <a:rPr lang="en-US" altLang="en-US" sz="2000" b="1" dirty="0" smtClean="0">
                <a:cs typeface="Times New Roman" pitchFamily="18" charset="0"/>
              </a:rPr>
              <a:t>	</a:t>
            </a:r>
            <a:r>
              <a:rPr lang="en-US" altLang="en-US" sz="2000" b="1" dirty="0" smtClean="0">
                <a:solidFill>
                  <a:srgbClr val="FF0000"/>
                </a:solidFill>
                <a:cs typeface="Times New Roman" pitchFamily="18" charset="0"/>
              </a:rPr>
              <a:t>If the distance is very far, this could take up a lot of time.  Inconsistencies in the robot itself (power, battery charge) can also cause the robot to not always go the exact distance you program it.</a:t>
            </a:r>
            <a:endParaRPr lang="en-US" altLang="en-US" sz="2000" b="1" dirty="0" smtClean="0">
              <a:cs typeface="Times New Roman" pitchFamily="18" charset="0"/>
            </a:endParaRPr>
          </a:p>
          <a:p>
            <a:pPr marL="514350" indent="-514350">
              <a:buFont typeface="Wingdings" pitchFamily="2" charset="2"/>
              <a:buNone/>
            </a:pPr>
            <a:r>
              <a:rPr lang="en-US" altLang="en-US" sz="2000" b="1" dirty="0" smtClean="0">
                <a:cs typeface="Times New Roman" pitchFamily="18" charset="0"/>
              </a:rPr>
              <a:t>2. 	What is a stimulus? Can you think of a stimulus the robot could detect? What sensor would it use to detect it?</a:t>
            </a:r>
          </a:p>
          <a:p>
            <a:pPr marL="514350" indent="-514350">
              <a:buFont typeface="Wingdings" pitchFamily="2" charset="2"/>
              <a:buNone/>
            </a:pPr>
            <a:r>
              <a:rPr lang="en-US" altLang="en-US" sz="2000" b="1" dirty="0" smtClean="0">
                <a:solidFill>
                  <a:srgbClr val="FF0000"/>
                </a:solidFill>
                <a:cs typeface="Times New Roman" pitchFamily="18" charset="0"/>
              </a:rPr>
              <a:t>	A </a:t>
            </a:r>
            <a:r>
              <a:rPr lang="en-US" altLang="en-US" sz="2000" b="1" i="1" dirty="0" smtClean="0">
                <a:solidFill>
                  <a:srgbClr val="FF0000"/>
                </a:solidFill>
                <a:cs typeface="Times New Roman" pitchFamily="18" charset="0"/>
              </a:rPr>
              <a:t>stimulus</a:t>
            </a:r>
            <a:r>
              <a:rPr lang="en-US" altLang="en-US" sz="2000" b="1" dirty="0" smtClean="0">
                <a:solidFill>
                  <a:srgbClr val="FF0000"/>
                </a:solidFill>
                <a:cs typeface="Times New Roman" pitchFamily="18" charset="0"/>
              </a:rPr>
              <a:t> is something that is sensed by a robot or animal and causes it to act. For the purposes of the lesson, it is sensed by the robot and this may cause it to act in a different manner.</a:t>
            </a:r>
          </a:p>
          <a:p>
            <a:pPr marL="514350" indent="-514350">
              <a:buFont typeface="Wingdings" pitchFamily="2" charset="2"/>
              <a:buNone/>
            </a:pPr>
            <a:r>
              <a:rPr lang="en-US" altLang="en-US" sz="2000" b="1" dirty="0" smtClean="0">
                <a:solidFill>
                  <a:srgbClr val="FF0000"/>
                </a:solidFill>
                <a:cs typeface="Times New Roman" pitchFamily="18" charset="0"/>
              </a:rPr>
              <a:t>	Example stimulus &amp; sensor: </a:t>
            </a:r>
            <a:r>
              <a:rPr lang="en-US" altLang="en-US" sz="2000" b="1" dirty="0">
                <a:solidFill>
                  <a:srgbClr val="FF0000"/>
                </a:solidFill>
                <a:cs typeface="Times New Roman" pitchFamily="18" charset="0"/>
              </a:rPr>
              <a:t>T</a:t>
            </a:r>
            <a:r>
              <a:rPr lang="en-US" altLang="en-US" sz="2000" b="1" dirty="0" smtClean="0">
                <a:solidFill>
                  <a:srgbClr val="FF0000"/>
                </a:solidFill>
                <a:cs typeface="Times New Roman" pitchFamily="18" charset="0"/>
              </a:rPr>
              <a:t>he robot could detect a wall in front </a:t>
            </a:r>
            <a:br>
              <a:rPr lang="en-US" altLang="en-US" sz="2000" b="1" dirty="0" smtClean="0">
                <a:solidFill>
                  <a:srgbClr val="FF0000"/>
                </a:solidFill>
                <a:cs typeface="Times New Roman" pitchFamily="18" charset="0"/>
              </a:rPr>
            </a:br>
            <a:r>
              <a:rPr lang="en-US" altLang="en-US" sz="2000" b="1" dirty="0" smtClean="0">
                <a:solidFill>
                  <a:srgbClr val="FF0000"/>
                </a:solidFill>
                <a:cs typeface="Times New Roman" pitchFamily="18" charset="0"/>
              </a:rPr>
              <a:t>of it with a touch sensor or an ultrasonic sensor.</a:t>
            </a:r>
          </a:p>
        </p:txBody>
      </p:sp>
      <p:sp>
        <p:nvSpPr>
          <p:cNvPr id="11268"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858D9DA2-273F-4704-AF2C-717FB8CB695A}" type="slidenum">
              <a:rPr lang="en-US" altLang="en-US" smtClean="0">
                <a:solidFill>
                  <a:srgbClr val="FFFFFF"/>
                </a:solidFill>
              </a:rPr>
              <a:pPr eaLnBrk="1" hangingPunct="1"/>
              <a:t>3</a:t>
            </a:fld>
            <a:endParaRPr lang="en-US" altLang="en-US" smtClean="0">
              <a:solidFill>
                <a:srgbClr val="FFFFFF"/>
              </a:solidFill>
            </a:endParaRPr>
          </a:p>
        </p:txBody>
      </p:sp>
      <p:sp>
        <p:nvSpPr>
          <p:cNvPr id="6" name="Title 1"/>
          <p:cNvSpPr txBox="1">
            <a:spLocks/>
          </p:cNvSpPr>
          <p:nvPr/>
        </p:nvSpPr>
        <p:spPr>
          <a:xfrm>
            <a:off x="76200" y="274638"/>
            <a:ext cx="8662988" cy="7159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3400" dirty="0" smtClean="0">
                <a:cs typeface="Times New Roman" pitchFamily="18" charset="0"/>
              </a:rPr>
              <a:t>How Do You Make a Program Wait? Pre-Quiz</a:t>
            </a:r>
            <a:endParaRPr lang="en-US" sz="3400" dirty="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2"/>
          <p:cNvSpPr>
            <a:spLocks noGrp="1"/>
          </p:cNvSpPr>
          <p:nvPr>
            <p:ph idx="1"/>
          </p:nvPr>
        </p:nvSpPr>
        <p:spPr>
          <a:xfrm>
            <a:off x="457200" y="2438400"/>
            <a:ext cx="8281988" cy="3886200"/>
          </a:xfrm>
        </p:spPr>
        <p:txBody>
          <a:bodyPr/>
          <a:lstStyle/>
          <a:p>
            <a:pPr>
              <a:buFont typeface="Wingdings" pitchFamily="2" charset="2"/>
              <a:buNone/>
              <a:defRPr/>
            </a:pPr>
            <a:r>
              <a:rPr lang="en-US" sz="3200" b="1" dirty="0" smtClean="0">
                <a:solidFill>
                  <a:srgbClr val="7030A0"/>
                </a:solidFill>
                <a:cs typeface="Times New Roman" pitchFamily="18" charset="0"/>
              </a:rPr>
              <a:t>Objective</a:t>
            </a:r>
          </a:p>
          <a:p>
            <a:pPr marL="0" indent="0">
              <a:buFont typeface="Wingdings" pitchFamily="2" charset="2"/>
              <a:buNone/>
              <a:defRPr/>
            </a:pPr>
            <a:r>
              <a:rPr lang="en-US" sz="2800" b="1" dirty="0" smtClean="0">
                <a:cs typeface="Times New Roman" pitchFamily="18" charset="0"/>
              </a:rPr>
              <a:t>To learn to use conditional commands.</a:t>
            </a:r>
          </a:p>
          <a:p>
            <a:pPr marL="0" indent="0">
              <a:buFont typeface="Wingdings" pitchFamily="2" charset="2"/>
              <a:buNone/>
              <a:defRPr/>
            </a:pPr>
            <a:endParaRPr lang="en-US" sz="2000" b="1" dirty="0" smtClean="0">
              <a:cs typeface="Times New Roman" pitchFamily="18" charset="0"/>
            </a:endParaRPr>
          </a:p>
          <a:p>
            <a:pPr marL="0" indent="0">
              <a:buFont typeface="Wingdings" pitchFamily="2" charset="2"/>
              <a:buNone/>
              <a:defRPr/>
            </a:pPr>
            <a:r>
              <a:rPr lang="en-US" sz="2800" b="1" dirty="0" smtClean="0">
                <a:cs typeface="Times New Roman" pitchFamily="18" charset="0"/>
              </a:rPr>
              <a:t>In today’s lesson, we will investigate:</a:t>
            </a:r>
            <a:endParaRPr lang="en-US" sz="2800" b="1" dirty="0">
              <a:cs typeface="Times New Roman" pitchFamily="18" charset="0"/>
            </a:endParaRPr>
          </a:p>
          <a:p>
            <a:pPr>
              <a:defRPr/>
            </a:pPr>
            <a:r>
              <a:rPr lang="en-US" b="1" dirty="0" smtClean="0">
                <a:cs typeface="Times New Roman" pitchFamily="18" charset="0"/>
              </a:rPr>
              <a:t>Why it is helpful to use conditional commands in programming</a:t>
            </a:r>
            <a:endParaRPr lang="en-US" b="1" dirty="0">
              <a:cs typeface="Times New Roman" pitchFamily="18" charset="0"/>
            </a:endParaRPr>
          </a:p>
          <a:p>
            <a:pPr>
              <a:defRPr/>
            </a:pPr>
            <a:r>
              <a:rPr lang="en-US" b="1" dirty="0" smtClean="0">
                <a:cs typeface="Times New Roman" pitchFamily="18" charset="0"/>
              </a:rPr>
              <a:t>How to use wait blocks to program a LEGO robot to respond to the presence of a </a:t>
            </a:r>
            <a:r>
              <a:rPr lang="en-US" b="1" i="1" dirty="0" smtClean="0">
                <a:cs typeface="Times New Roman" pitchFamily="18" charset="0"/>
              </a:rPr>
              <a:t>stimulus</a:t>
            </a:r>
          </a:p>
        </p:txBody>
      </p:sp>
      <p:sp>
        <p:nvSpPr>
          <p:cNvPr id="12292" name="Slide Number Placeholder 5"/>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31307EBD-59D6-4F94-AB45-B2B33B2704BD}" type="slidenum">
              <a:rPr lang="en-US" altLang="en-US" smtClean="0">
                <a:solidFill>
                  <a:srgbClr val="FFFFFF"/>
                </a:solidFill>
              </a:rPr>
              <a:pPr eaLnBrk="1" hangingPunct="1"/>
              <a:t>4</a:t>
            </a:fld>
            <a:endParaRPr lang="en-US" altLang="en-US" smtClean="0">
              <a:solidFill>
                <a:srgbClr val="FFFFFF"/>
              </a:solidFill>
            </a:endParaRPr>
          </a:p>
        </p:txBody>
      </p:sp>
      <p:sp>
        <p:nvSpPr>
          <p:cNvPr id="6" name="Title 1"/>
          <p:cNvSpPr txBox="1">
            <a:spLocks/>
          </p:cNvSpPr>
          <p:nvPr/>
        </p:nvSpPr>
        <p:spPr>
          <a:xfrm>
            <a:off x="152400" y="228600"/>
            <a:ext cx="8586788" cy="762000"/>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4000" dirty="0" smtClean="0"/>
              <a:t>Day 1: Programming Using Wait Blocks</a:t>
            </a:r>
            <a:endParaRPr lang="en-US" sz="2800" dirty="0">
              <a:cs typeface="Times New Roman" pitchFamily="18" charset="0"/>
            </a:endParaRPr>
          </a:p>
        </p:txBody>
      </p:sp>
      <p:sp>
        <p:nvSpPr>
          <p:cNvPr id="7" name="Title 1"/>
          <p:cNvSpPr txBox="1">
            <a:spLocks/>
          </p:cNvSpPr>
          <p:nvPr/>
        </p:nvSpPr>
        <p:spPr>
          <a:xfrm>
            <a:off x="6172200" y="972312"/>
            <a:ext cx="2262188" cy="533400"/>
          </a:xfrm>
          <a:prstGeom prst="rect">
            <a:avLst/>
          </a:prstGeom>
        </p:spPr>
        <p:txBody>
          <a:bodyPr vert="horz" anchor="t">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2800" dirty="0">
                <a:solidFill>
                  <a:schemeClr val="accent2"/>
                </a:solidFill>
              </a:rPr>
              <a:t>(50 minutes</a:t>
            </a:r>
            <a:r>
              <a:rPr lang="en-US" sz="2800" dirty="0" smtClean="0">
                <a:solidFill>
                  <a:schemeClr val="accent2"/>
                </a:solidFill>
              </a:rPr>
              <a:t>)</a:t>
            </a:r>
            <a:endParaRPr lang="en-US" sz="2800" dirty="0">
              <a:solidFill>
                <a:schemeClr val="accent2"/>
              </a:solidFill>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2740" y="990600"/>
            <a:ext cx="7875460" cy="5410200"/>
          </a:xfrm>
        </p:spPr>
        <p:txBody>
          <a:bodyPr>
            <a:noAutofit/>
          </a:bodyPr>
          <a:lstStyle/>
          <a:p>
            <a:pPr>
              <a:defRPr/>
            </a:pPr>
            <a:r>
              <a:rPr lang="en-US" b="1" dirty="0" smtClean="0">
                <a:cs typeface="Times New Roman" pitchFamily="18" charset="0"/>
              </a:rPr>
              <a:t>An </a:t>
            </a:r>
            <a:r>
              <a:rPr lang="en-US" b="1" i="1" dirty="0" smtClean="0">
                <a:solidFill>
                  <a:schemeClr val="accent1"/>
                </a:solidFill>
                <a:cs typeface="Times New Roman" pitchFamily="18" charset="0"/>
              </a:rPr>
              <a:t>algorithm</a:t>
            </a:r>
            <a:r>
              <a:rPr lang="en-US" b="1" i="1" dirty="0" smtClean="0">
                <a:cs typeface="Times New Roman" pitchFamily="18" charset="0"/>
              </a:rPr>
              <a:t> </a:t>
            </a:r>
            <a:r>
              <a:rPr lang="en-US" b="1" dirty="0" smtClean="0">
                <a:cs typeface="Times New Roman" pitchFamily="18" charset="0"/>
              </a:rPr>
              <a:t>is a clear and specific procedure for solving a problem in a finite number of steps.</a:t>
            </a:r>
          </a:p>
          <a:p>
            <a:pPr>
              <a:defRPr/>
            </a:pPr>
            <a:r>
              <a:rPr lang="en-US" b="1" i="1" dirty="0" smtClean="0">
                <a:solidFill>
                  <a:schemeClr val="accent1"/>
                </a:solidFill>
              </a:rPr>
              <a:t>Addition algorithm</a:t>
            </a:r>
            <a:r>
              <a:rPr lang="en-US" b="1" dirty="0" smtClean="0"/>
              <a:t>: A systematic process that always produces the correct answer when numbers are added:</a:t>
            </a:r>
          </a:p>
          <a:p>
            <a:pPr marL="0" indent="0">
              <a:buNone/>
              <a:defRPr/>
            </a:pPr>
            <a:r>
              <a:rPr lang="en-US" b="1" dirty="0">
                <a:cs typeface="Times New Roman" pitchFamily="18" charset="0"/>
              </a:rPr>
              <a:t>	</a:t>
            </a:r>
            <a:r>
              <a:rPr lang="en-US" b="1" dirty="0" smtClean="0">
                <a:cs typeface="Times New Roman" pitchFamily="18" charset="0"/>
              </a:rPr>
              <a:t>		 </a:t>
            </a:r>
            <a:r>
              <a:rPr lang="en-US" b="1" baseline="-25000" dirty="0" smtClean="0">
                <a:cs typeface="Times New Roman" pitchFamily="18" charset="0"/>
              </a:rPr>
              <a:t>1   1</a:t>
            </a:r>
            <a:endParaRPr lang="en-US" b="1" dirty="0" smtClean="0">
              <a:cs typeface="Times New Roman" pitchFamily="18" charset="0"/>
            </a:endParaRPr>
          </a:p>
          <a:p>
            <a:pPr marL="0" indent="0">
              <a:buFont typeface="Wingdings" pitchFamily="2" charset="2"/>
              <a:buNone/>
              <a:defRPr/>
            </a:pPr>
            <a:r>
              <a:rPr lang="en-US" b="1" dirty="0">
                <a:cs typeface="Times New Roman" pitchFamily="18" charset="0"/>
              </a:rPr>
              <a:t> </a:t>
            </a:r>
            <a:r>
              <a:rPr lang="en-US" b="1" dirty="0" smtClean="0">
                <a:cs typeface="Times New Roman" pitchFamily="18" charset="0"/>
              </a:rPr>
              <a:t>  		 	 1 2 3</a:t>
            </a:r>
          </a:p>
          <a:p>
            <a:pPr marL="0" indent="0">
              <a:buFont typeface="Wingdings" pitchFamily="2" charset="2"/>
              <a:buNone/>
              <a:defRPr/>
            </a:pPr>
            <a:r>
              <a:rPr lang="en-US" b="1" dirty="0">
                <a:cs typeface="Times New Roman" pitchFamily="18" charset="0"/>
              </a:rPr>
              <a:t> </a:t>
            </a:r>
            <a:r>
              <a:rPr lang="en-US" b="1" dirty="0" smtClean="0">
                <a:cs typeface="Times New Roman" pitchFamily="18" charset="0"/>
              </a:rPr>
              <a:t>		           </a:t>
            </a:r>
            <a:r>
              <a:rPr lang="en-US" b="1" u="sng" dirty="0" smtClean="0">
                <a:cs typeface="Times New Roman" pitchFamily="18" charset="0"/>
              </a:rPr>
              <a:t>+ 7 8 9</a:t>
            </a:r>
          </a:p>
          <a:p>
            <a:pPr marL="0" indent="0">
              <a:buFont typeface="Wingdings" pitchFamily="2" charset="2"/>
              <a:buNone/>
              <a:defRPr/>
            </a:pPr>
            <a:r>
              <a:rPr lang="en-US" b="1" dirty="0" smtClean="0">
                <a:cs typeface="Times New Roman" pitchFamily="18" charset="0"/>
              </a:rPr>
              <a:t>  			 9 1 2</a:t>
            </a:r>
          </a:p>
          <a:p>
            <a:pPr>
              <a:defRPr/>
            </a:pPr>
            <a:r>
              <a:rPr lang="en-US" b="1" dirty="0" smtClean="0">
                <a:solidFill>
                  <a:srgbClr val="7030A0"/>
                </a:solidFill>
                <a:cs typeface="Times New Roman" pitchFamily="18" charset="0"/>
              </a:rPr>
              <a:t>Do This: </a:t>
            </a:r>
            <a:r>
              <a:rPr lang="en-US" b="1" dirty="0" smtClean="0">
                <a:cs typeface="Times New Roman" pitchFamily="18" charset="0"/>
              </a:rPr>
              <a:t>For worksheet question 1, try the algorithm (as above) for adding these two numbers: </a:t>
            </a:r>
            <a:br>
              <a:rPr lang="en-US" b="1" dirty="0" smtClean="0">
                <a:cs typeface="Times New Roman" pitchFamily="18" charset="0"/>
              </a:rPr>
            </a:br>
            <a:r>
              <a:rPr lang="en-US" b="1" dirty="0" smtClean="0">
                <a:cs typeface="Times New Roman" pitchFamily="18" charset="0"/>
              </a:rPr>
              <a:t>	</a:t>
            </a:r>
            <a:r>
              <a:rPr lang="en-US" b="1" dirty="0" smtClean="0">
                <a:solidFill>
                  <a:srgbClr val="FF0000"/>
                </a:solidFill>
                <a:cs typeface="Times New Roman" pitchFamily="18" charset="0"/>
              </a:rPr>
              <a:t>345 + 176 = _______</a:t>
            </a:r>
          </a:p>
          <a:p>
            <a:pPr marL="0" indent="0">
              <a:buNone/>
              <a:defRPr/>
            </a:pPr>
            <a:r>
              <a:rPr lang="en-US" sz="1800" b="1" dirty="0" smtClean="0">
                <a:solidFill>
                  <a:srgbClr val="FF0000"/>
                </a:solidFill>
                <a:cs typeface="Times New Roman" pitchFamily="18" charset="0"/>
              </a:rPr>
              <a:t/>
            </a:r>
            <a:br>
              <a:rPr lang="en-US" sz="1800" b="1" dirty="0" smtClean="0">
                <a:solidFill>
                  <a:srgbClr val="FF0000"/>
                </a:solidFill>
                <a:cs typeface="Times New Roman" pitchFamily="18" charset="0"/>
              </a:rPr>
            </a:br>
            <a:r>
              <a:rPr lang="en-US" b="1" i="1" dirty="0" smtClean="0">
                <a:solidFill>
                  <a:schemeClr val="accent1"/>
                </a:solidFill>
                <a:cs typeface="Times New Roman" pitchFamily="18" charset="0"/>
              </a:rPr>
              <a:t>Did the algorithm result in the same answer for everyone?</a:t>
            </a:r>
            <a:endParaRPr lang="en-US" b="1" i="1" dirty="0">
              <a:solidFill>
                <a:schemeClr val="accent1"/>
              </a:solidFill>
              <a:cs typeface="Times New Roman" pitchFamily="18" charset="0"/>
            </a:endParaRPr>
          </a:p>
        </p:txBody>
      </p:sp>
      <p:sp>
        <p:nvSpPr>
          <p:cNvPr id="13316"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CA3352A9-7DA8-4181-AD9A-374519D66939}" type="slidenum">
              <a:rPr lang="en-US" altLang="en-US" smtClean="0">
                <a:solidFill>
                  <a:srgbClr val="FFFFFF"/>
                </a:solidFill>
              </a:rPr>
              <a:pPr eaLnBrk="1" hangingPunct="1"/>
              <a:t>5</a:t>
            </a:fld>
            <a:endParaRPr lang="en-US" altLang="en-US" smtClean="0">
              <a:solidFill>
                <a:srgbClr val="FFFFFF"/>
              </a:solidFill>
            </a:endParaRPr>
          </a:p>
        </p:txBody>
      </p:sp>
      <p:sp>
        <p:nvSpPr>
          <p:cNvPr id="6" name="Title 1"/>
          <p:cNvSpPr txBox="1">
            <a:spLocks/>
          </p:cNvSpPr>
          <p:nvPr/>
        </p:nvSpPr>
        <p:spPr>
          <a:xfrm>
            <a:off x="152400" y="152400"/>
            <a:ext cx="8586788" cy="762000"/>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dirty="0" smtClean="0">
                <a:solidFill>
                  <a:srgbClr val="7030A0"/>
                </a:solidFill>
              </a:rPr>
              <a:t>Review: </a:t>
            </a:r>
            <a:r>
              <a:rPr lang="en-US" dirty="0" smtClean="0"/>
              <a:t>What is an algorithm?</a:t>
            </a:r>
            <a:endParaRPr lang="en-US" sz="3200" dirty="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a:xfrm>
            <a:off x="152400" y="1143000"/>
            <a:ext cx="8458200" cy="5486400"/>
          </a:xfrm>
        </p:spPr>
        <p:txBody>
          <a:bodyPr/>
          <a:lstStyle/>
          <a:p>
            <a:r>
              <a:rPr lang="en-US" altLang="en-US" sz="2600" b="1" dirty="0" smtClean="0">
                <a:solidFill>
                  <a:schemeClr val="accent1"/>
                </a:solidFill>
                <a:cs typeface="Times New Roman" pitchFamily="18" charset="0"/>
              </a:rPr>
              <a:t>Programming</a:t>
            </a:r>
            <a:r>
              <a:rPr lang="en-US" altLang="en-US" sz="2600" b="1" dirty="0" smtClean="0">
                <a:cs typeface="Times New Roman" pitchFamily="18" charset="0"/>
              </a:rPr>
              <a:t> is designing an algorithm to solve a problem.</a:t>
            </a:r>
          </a:p>
          <a:p>
            <a:r>
              <a:rPr lang="en-US" altLang="en-US" sz="2600" b="1" dirty="0" smtClean="0">
                <a:cs typeface="Times New Roman" pitchFamily="18" charset="0"/>
              </a:rPr>
              <a:t>You need to have commands that are clear and precise because the robot will follow them </a:t>
            </a:r>
            <a:r>
              <a:rPr lang="en-US" altLang="en-US" sz="2600" b="1" i="1" dirty="0" smtClean="0">
                <a:cs typeface="Times New Roman" pitchFamily="18" charset="0"/>
              </a:rPr>
              <a:t>exactly</a:t>
            </a:r>
            <a:r>
              <a:rPr lang="en-US" altLang="en-US" sz="2600" b="1" dirty="0" smtClean="0">
                <a:cs typeface="Times New Roman" pitchFamily="18" charset="0"/>
              </a:rPr>
              <a:t>. </a:t>
            </a:r>
          </a:p>
          <a:p>
            <a:r>
              <a:rPr lang="en-US" altLang="en-US" sz="2600" b="1" dirty="0" smtClean="0">
                <a:cs typeface="Times New Roman" pitchFamily="18" charset="0"/>
              </a:rPr>
              <a:t>Each step is important. If you make an error in any step, the robot makes that same error!</a:t>
            </a:r>
          </a:p>
          <a:p>
            <a:r>
              <a:rPr lang="en-US" altLang="en-US" sz="2600" b="1" dirty="0" smtClean="0">
                <a:solidFill>
                  <a:srgbClr val="7030A0"/>
                </a:solidFill>
                <a:cs typeface="Times New Roman" pitchFamily="18" charset="0"/>
              </a:rPr>
              <a:t>Do This: </a:t>
            </a:r>
            <a:r>
              <a:rPr lang="en-US" altLang="en-US" sz="2600" b="1" i="1" dirty="0" smtClean="0">
                <a:solidFill>
                  <a:srgbClr val="FF0000"/>
                </a:solidFill>
                <a:cs typeface="Times New Roman" pitchFamily="18" charset="0"/>
              </a:rPr>
              <a:t>Write down the detailed steps for the addition algorithm you just performed. </a:t>
            </a:r>
            <a:r>
              <a:rPr lang="en-US" altLang="en-US" b="1" dirty="0" smtClean="0">
                <a:cs typeface="Times New Roman" pitchFamily="18" charset="0"/>
              </a:rPr>
              <a:t>For worksheet question 2, start with step 1, “Write both numbers one above the other,” and so on. </a:t>
            </a:r>
          </a:p>
          <a:p>
            <a:r>
              <a:rPr lang="en-US" altLang="en-US" sz="2600" b="1" dirty="0" smtClean="0">
                <a:cs typeface="Times New Roman" pitchFamily="18" charset="0"/>
              </a:rPr>
              <a:t>Let’s discuss what everyone has written down so we understand how the algorithm can be written down in steps so that a computer could execute them.</a:t>
            </a:r>
          </a:p>
        </p:txBody>
      </p:sp>
      <p:sp>
        <p:nvSpPr>
          <p:cNvPr id="14340"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2AEB9294-9C80-463D-8A52-40C9FDB0F46A}" type="slidenum">
              <a:rPr lang="en-US" altLang="en-US" smtClean="0">
                <a:solidFill>
                  <a:srgbClr val="FFFFFF"/>
                </a:solidFill>
              </a:rPr>
              <a:pPr eaLnBrk="1" hangingPunct="1"/>
              <a:t>6</a:t>
            </a:fld>
            <a:endParaRPr lang="en-US" altLang="en-US" smtClean="0">
              <a:solidFill>
                <a:srgbClr val="FFFFFF"/>
              </a:solidFill>
            </a:endParaRPr>
          </a:p>
        </p:txBody>
      </p:sp>
      <p:sp>
        <p:nvSpPr>
          <p:cNvPr id="6" name="Title 1"/>
          <p:cNvSpPr txBox="1">
            <a:spLocks/>
          </p:cNvSpPr>
          <p:nvPr/>
        </p:nvSpPr>
        <p:spPr>
          <a:xfrm>
            <a:off x="152400" y="152400"/>
            <a:ext cx="8586788" cy="762000"/>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dirty="0" smtClean="0"/>
              <a:t>Programming as an Algorithm</a:t>
            </a:r>
            <a:endParaRPr lang="en-US" sz="3200" dirty="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sz="quarter" idx="1"/>
          </p:nvPr>
        </p:nvSpPr>
        <p:spPr>
          <a:xfrm>
            <a:off x="457200" y="1371601"/>
            <a:ext cx="7924800" cy="4362450"/>
          </a:xfrm>
        </p:spPr>
        <p:txBody>
          <a:bodyPr/>
          <a:lstStyle/>
          <a:p>
            <a:r>
              <a:rPr lang="en-US" altLang="en-US" sz="4000" b="1" dirty="0" smtClean="0">
                <a:cs typeface="Times New Roman" pitchFamily="18" charset="0"/>
              </a:rPr>
              <a:t>Good algorithms </a:t>
            </a:r>
            <a:br>
              <a:rPr lang="en-US" altLang="en-US" sz="4000" b="1" dirty="0" smtClean="0">
                <a:cs typeface="Times New Roman" pitchFamily="18" charset="0"/>
              </a:rPr>
            </a:br>
            <a:r>
              <a:rPr lang="en-US" altLang="en-US" sz="4000" b="1" dirty="0" smtClean="0">
                <a:cs typeface="Times New Roman" pitchFamily="18" charset="0"/>
              </a:rPr>
              <a:t>should be </a:t>
            </a:r>
            <a:r>
              <a:rPr lang="en-US" altLang="en-US" sz="4000" b="1" i="1" dirty="0" smtClean="0">
                <a:solidFill>
                  <a:srgbClr val="7030A0"/>
                </a:solidFill>
                <a:cs typeface="Times New Roman" pitchFamily="18" charset="0"/>
              </a:rPr>
              <a:t>flexible</a:t>
            </a:r>
            <a:r>
              <a:rPr lang="en-US" altLang="en-US" sz="4000" b="1" dirty="0" smtClean="0">
                <a:cs typeface="Times New Roman" pitchFamily="18" charset="0"/>
              </a:rPr>
              <a:t>. </a:t>
            </a:r>
          </a:p>
          <a:p>
            <a:endParaRPr lang="en-US" altLang="en-US" sz="3200" b="1" dirty="0" smtClean="0">
              <a:cs typeface="Times New Roman" pitchFamily="18" charset="0"/>
            </a:endParaRPr>
          </a:p>
          <a:p>
            <a:r>
              <a:rPr lang="en-US" altLang="en-US" sz="3200" b="1" dirty="0" smtClean="0">
                <a:cs typeface="Times New Roman" pitchFamily="18" charset="0"/>
              </a:rPr>
              <a:t>Algorithms are useful </a:t>
            </a:r>
            <a:br>
              <a:rPr lang="en-US" altLang="en-US" sz="3200" b="1" dirty="0" smtClean="0">
                <a:cs typeface="Times New Roman" pitchFamily="18" charset="0"/>
              </a:rPr>
            </a:br>
            <a:r>
              <a:rPr lang="en-US" altLang="en-US" sz="3200" b="1" dirty="0" smtClean="0">
                <a:cs typeface="Times New Roman" pitchFamily="18" charset="0"/>
              </a:rPr>
              <a:t>because they can be </a:t>
            </a:r>
            <a:br>
              <a:rPr lang="en-US" altLang="en-US" sz="3200" b="1" dirty="0" smtClean="0">
                <a:cs typeface="Times New Roman" pitchFamily="18" charset="0"/>
              </a:rPr>
            </a:br>
            <a:r>
              <a:rPr lang="en-US" altLang="en-US" sz="3200" b="1" dirty="0" smtClean="0">
                <a:solidFill>
                  <a:schemeClr val="accent1"/>
                </a:solidFill>
                <a:cs typeface="Times New Roman" pitchFamily="18" charset="0"/>
              </a:rPr>
              <a:t>used to solve many similar problems</a:t>
            </a:r>
            <a:r>
              <a:rPr lang="en-US" altLang="en-US" sz="3200" b="1" dirty="0" smtClean="0">
                <a:cs typeface="Times New Roman" pitchFamily="18" charset="0"/>
              </a:rPr>
              <a:t>, </a:t>
            </a:r>
            <a:br>
              <a:rPr lang="en-US" altLang="en-US" sz="3200" b="1" dirty="0" smtClean="0">
                <a:cs typeface="Times New Roman" pitchFamily="18" charset="0"/>
              </a:rPr>
            </a:br>
            <a:r>
              <a:rPr lang="en-US" altLang="en-US" sz="3200" b="1" dirty="0" smtClean="0">
                <a:cs typeface="Times New Roman" pitchFamily="18" charset="0"/>
              </a:rPr>
              <a:t>not just a specific problem.</a:t>
            </a:r>
          </a:p>
          <a:p>
            <a:r>
              <a:rPr lang="en-US" altLang="en-US" sz="2800" b="1" dirty="0" smtClean="0">
                <a:cs typeface="Times New Roman" pitchFamily="18" charset="0"/>
              </a:rPr>
              <a:t>For example, the addition algorithm gives the correct sum—no matter what numbers are added.</a:t>
            </a:r>
          </a:p>
        </p:txBody>
      </p:sp>
      <p:sp>
        <p:nvSpPr>
          <p:cNvPr id="15364"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3D9F4631-D314-4D2B-8DF8-B0AC91FE37BD}" type="slidenum">
              <a:rPr lang="en-US" altLang="en-US" smtClean="0">
                <a:solidFill>
                  <a:srgbClr val="FFFFFF"/>
                </a:solidFill>
              </a:rPr>
              <a:pPr eaLnBrk="1" hangingPunct="1"/>
              <a:t>7</a:t>
            </a:fld>
            <a:endParaRPr lang="en-US" altLang="en-US" smtClean="0">
              <a:solidFill>
                <a:srgbClr val="FFFFFF"/>
              </a:solidFill>
            </a:endParaRPr>
          </a:p>
        </p:txBody>
      </p:sp>
      <p:sp>
        <p:nvSpPr>
          <p:cNvPr id="6" name="Title 1"/>
          <p:cNvSpPr txBox="1">
            <a:spLocks/>
          </p:cNvSpPr>
          <p:nvPr/>
        </p:nvSpPr>
        <p:spPr>
          <a:xfrm>
            <a:off x="152400" y="304800"/>
            <a:ext cx="8586788" cy="762000"/>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dirty="0" smtClean="0"/>
              <a:t>Designing Good Algorithms</a:t>
            </a:r>
            <a:endParaRPr lang="en-US" sz="3200" dirty="0">
              <a:cs typeface="Times New Roman" pitchFamily="18" charset="0"/>
            </a:endParaRPr>
          </a:p>
        </p:txBody>
      </p:sp>
      <p:pic>
        <p:nvPicPr>
          <p:cNvPr id="1028" name="Picture 4" descr="activities,exercises,exercising,females,fitness,leisure,persons,Pilates,stretches,stretching,women,yog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1066800"/>
            <a:ext cx="3095625" cy="30956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1265238"/>
            <a:ext cx="8281988" cy="1978025"/>
          </a:xfrm>
        </p:spPr>
        <p:txBody>
          <a:bodyPr/>
          <a:lstStyle/>
          <a:p>
            <a:pPr>
              <a:defRPr/>
            </a:pPr>
            <a:r>
              <a:rPr lang="en-US" b="1" dirty="0" smtClean="0">
                <a:cs typeface="Times New Roman" pitchFamily="18" charset="0"/>
              </a:rPr>
              <a:t>So far, we have only learned about programming in terms of exact distances.</a:t>
            </a:r>
          </a:p>
          <a:p>
            <a:pPr>
              <a:defRPr/>
            </a:pPr>
            <a:r>
              <a:rPr lang="en-US" b="1" dirty="0" smtClean="0">
                <a:cs typeface="Times New Roman" pitchFamily="18" charset="0"/>
              </a:rPr>
              <a:t>Imagine we are programming the robot to go through a maze.  We could achieve one step of this by saying “I want my robot to go five rotations forward then turn left.”</a:t>
            </a:r>
          </a:p>
          <a:p>
            <a:pPr marL="0" indent="0">
              <a:buFont typeface="Wingdings" pitchFamily="2" charset="2"/>
              <a:buNone/>
              <a:defRPr/>
            </a:pPr>
            <a:endParaRPr lang="en-US" b="1" dirty="0">
              <a:cs typeface="Times New Roman" pitchFamily="18" charset="0"/>
            </a:endParaRPr>
          </a:p>
        </p:txBody>
      </p:sp>
      <p:sp>
        <p:nvSpPr>
          <p:cNvPr id="16388"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A6E1B7F0-2856-458E-929A-B24263730828}" type="slidenum">
              <a:rPr lang="en-US" altLang="en-US" smtClean="0">
                <a:solidFill>
                  <a:srgbClr val="FFFFFF"/>
                </a:solidFill>
                <a:latin typeface="Times New Roman" pitchFamily="18" charset="0"/>
                <a:cs typeface="Times New Roman" pitchFamily="18" charset="0"/>
              </a:rPr>
              <a:pPr eaLnBrk="1" hangingPunct="1"/>
              <a:t>8</a:t>
            </a:fld>
            <a:endParaRPr lang="en-US" altLang="en-US" smtClean="0">
              <a:solidFill>
                <a:srgbClr val="FFFFFF"/>
              </a:solidFill>
              <a:latin typeface="Times New Roman" pitchFamily="18" charset="0"/>
              <a:cs typeface="Times New Roman" pitchFamily="18" charset="0"/>
            </a:endParaRPr>
          </a:p>
        </p:txBody>
      </p:sp>
      <p:grpSp>
        <p:nvGrpSpPr>
          <p:cNvPr id="16390" name="Group 20"/>
          <p:cNvGrpSpPr>
            <a:grpSpLocks/>
          </p:cNvGrpSpPr>
          <p:nvPr/>
        </p:nvGrpSpPr>
        <p:grpSpPr bwMode="auto">
          <a:xfrm>
            <a:off x="4968531" y="3211819"/>
            <a:ext cx="2968720" cy="1373399"/>
            <a:chOff x="4199828" y="5068866"/>
            <a:chExt cx="3030344" cy="1374933"/>
          </a:xfrm>
        </p:grpSpPr>
        <p:grpSp>
          <p:nvGrpSpPr>
            <p:cNvPr id="16391" name="Group 17"/>
            <p:cNvGrpSpPr>
              <a:grpSpLocks/>
            </p:cNvGrpSpPr>
            <p:nvPr/>
          </p:nvGrpSpPr>
          <p:grpSpPr bwMode="auto">
            <a:xfrm>
              <a:off x="4199828" y="5068866"/>
              <a:ext cx="3030344" cy="1374933"/>
              <a:chOff x="2514600" y="4420748"/>
              <a:chExt cx="3733800" cy="1736090"/>
            </a:xfrm>
          </p:grpSpPr>
          <p:sp>
            <p:nvSpPr>
              <p:cNvPr id="16394" name="TextBox 10"/>
              <p:cNvSpPr txBox="1">
                <a:spLocks noChangeArrowheads="1"/>
              </p:cNvSpPr>
              <p:nvPr/>
            </p:nvSpPr>
            <p:spPr bwMode="auto">
              <a:xfrm>
                <a:off x="4392978" y="5689972"/>
                <a:ext cx="1535718" cy="466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lgn="ctr" eaLnBrk="1" hangingPunct="1"/>
                <a:r>
                  <a:rPr lang="en-US" altLang="en-US" b="1" dirty="0">
                    <a:latin typeface="Calibri" panose="020F0502020204030204" pitchFamily="34" charset="0"/>
                    <a:cs typeface="Times New Roman" pitchFamily="18" charset="0"/>
                  </a:rPr>
                  <a:t>5 rotations</a:t>
                </a:r>
              </a:p>
            </p:txBody>
          </p:sp>
          <p:grpSp>
            <p:nvGrpSpPr>
              <p:cNvPr id="16395" name="Group 13"/>
              <p:cNvGrpSpPr>
                <a:grpSpLocks/>
              </p:cNvGrpSpPr>
              <p:nvPr/>
            </p:nvGrpSpPr>
            <p:grpSpPr bwMode="auto">
              <a:xfrm>
                <a:off x="2514600" y="4420748"/>
                <a:ext cx="3733800" cy="1313302"/>
                <a:chOff x="2514600" y="4420748"/>
                <a:chExt cx="3733800" cy="1313302"/>
              </a:xfrm>
            </p:grpSpPr>
            <p:sp>
              <p:nvSpPr>
                <p:cNvPr id="8" name="Rectangle 7"/>
                <p:cNvSpPr/>
                <p:nvPr/>
              </p:nvSpPr>
              <p:spPr>
                <a:xfrm>
                  <a:off x="4934527" y="4420748"/>
                  <a:ext cx="383309" cy="5538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Times New Roman" pitchFamily="18" charset="0"/>
                    <a:cs typeface="Times New Roman" pitchFamily="18" charset="0"/>
                  </a:endParaRPr>
                </a:p>
              </p:txBody>
            </p:sp>
            <p:sp>
              <p:nvSpPr>
                <p:cNvPr id="9" name="Rectangle 8"/>
                <p:cNvSpPr/>
                <p:nvPr/>
              </p:nvSpPr>
              <p:spPr>
                <a:xfrm>
                  <a:off x="5867399" y="4420748"/>
                  <a:ext cx="381001" cy="13124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Times New Roman" pitchFamily="18" charset="0"/>
                    <a:cs typeface="Times New Roman" pitchFamily="18" charset="0"/>
                  </a:endParaRPr>
                </a:p>
              </p:txBody>
            </p:sp>
            <p:sp>
              <p:nvSpPr>
                <p:cNvPr id="10" name="Rectangle 9"/>
                <p:cNvSpPr/>
                <p:nvPr/>
              </p:nvSpPr>
              <p:spPr>
                <a:xfrm>
                  <a:off x="3962400" y="5418093"/>
                  <a:ext cx="1904999" cy="3150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Times New Roman" pitchFamily="18" charset="0"/>
                    <a:cs typeface="Times New Roman" pitchFamily="18" charset="0"/>
                  </a:endParaRPr>
                </a:p>
              </p:txBody>
            </p:sp>
            <p:sp>
              <p:nvSpPr>
                <p:cNvPr id="12" name="Oval 11"/>
                <p:cNvSpPr/>
                <p:nvPr/>
              </p:nvSpPr>
              <p:spPr>
                <a:xfrm>
                  <a:off x="3456709" y="4924437"/>
                  <a:ext cx="454892" cy="44148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Times New Roman" pitchFamily="18" charset="0"/>
                    <a:cs typeface="Times New Roman" pitchFamily="18" charset="0"/>
                  </a:endParaRPr>
                </a:p>
              </p:txBody>
            </p:sp>
            <p:sp>
              <p:nvSpPr>
                <p:cNvPr id="13" name="Oval 12"/>
                <p:cNvSpPr/>
                <p:nvPr/>
              </p:nvSpPr>
              <p:spPr>
                <a:xfrm>
                  <a:off x="2514600" y="4924437"/>
                  <a:ext cx="457200" cy="441481"/>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Times New Roman" pitchFamily="18" charset="0"/>
                    <a:cs typeface="Times New Roman" pitchFamily="18" charset="0"/>
                  </a:endParaRPr>
                </a:p>
              </p:txBody>
            </p:sp>
          </p:grpSp>
          <p:cxnSp>
            <p:nvCxnSpPr>
              <p:cNvPr id="16" name="Straight Connector 15"/>
              <p:cNvCxnSpPr>
                <a:stCxn id="16394" idx="1"/>
              </p:cNvCxnSpPr>
              <p:nvPr/>
            </p:nvCxnSpPr>
            <p:spPr>
              <a:xfrm flipH="1" flipV="1">
                <a:off x="3950856" y="5875628"/>
                <a:ext cx="442122" cy="47777"/>
              </a:xfrm>
              <a:prstGeom prst="line">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5895108" y="5875628"/>
                <a:ext cx="323273" cy="0"/>
              </a:xfrm>
              <a:prstGeom prst="line">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9" name="5-Point Star 18"/>
            <p:cNvSpPr/>
            <p:nvPr/>
          </p:nvSpPr>
          <p:spPr>
            <a:xfrm>
              <a:off x="6246294" y="5567899"/>
              <a:ext cx="166791" cy="239980"/>
            </a:xfrm>
            <a:prstGeom prst="star5">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Times New Roman" pitchFamily="18" charset="0"/>
                <a:cs typeface="Times New Roman" pitchFamily="18" charset="0"/>
              </a:endParaRPr>
            </a:p>
          </p:txBody>
        </p:sp>
        <p:sp>
          <p:nvSpPr>
            <p:cNvPr id="20" name="5-Point Star 19"/>
            <p:cNvSpPr/>
            <p:nvPr/>
          </p:nvSpPr>
          <p:spPr>
            <a:xfrm>
              <a:off x="6621104" y="5561542"/>
              <a:ext cx="166791" cy="239980"/>
            </a:xfrm>
            <a:prstGeom prst="star5">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Times New Roman" pitchFamily="18" charset="0"/>
                <a:cs typeface="Times New Roman" pitchFamily="18" charset="0"/>
              </a:endParaRPr>
            </a:p>
          </p:txBody>
        </p:sp>
      </p:grpSp>
      <p:sp>
        <p:nvSpPr>
          <p:cNvPr id="22" name="Title 1"/>
          <p:cNvSpPr txBox="1">
            <a:spLocks/>
          </p:cNvSpPr>
          <p:nvPr/>
        </p:nvSpPr>
        <p:spPr>
          <a:xfrm>
            <a:off x="152400" y="304800"/>
            <a:ext cx="8586788" cy="762000"/>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4000" dirty="0" smtClean="0"/>
              <a:t>Designing Good Algorithms </a:t>
            </a:r>
            <a:r>
              <a:rPr lang="en-US" sz="3200" dirty="0" smtClean="0"/>
              <a:t>(continued)</a:t>
            </a:r>
            <a:endParaRPr lang="en-US" sz="2000" dirty="0">
              <a:cs typeface="Times New Roman" pitchFamily="18" charset="0"/>
            </a:endParaRPr>
          </a:p>
        </p:txBody>
      </p:sp>
      <p:sp>
        <p:nvSpPr>
          <p:cNvPr id="23" name="Content Placeholder 2"/>
          <p:cNvSpPr txBox="1">
            <a:spLocks/>
          </p:cNvSpPr>
          <p:nvPr/>
        </p:nvSpPr>
        <p:spPr bwMode="auto">
          <a:xfrm>
            <a:off x="304800" y="4666402"/>
            <a:ext cx="8434388" cy="16844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Calibri" panose="020F0502020204030204" pitchFamily="34" charset="0"/>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Calibri" panose="020F0502020204030204" pitchFamily="34" charset="0"/>
                <a:ea typeface="+mn-ea"/>
                <a:cs typeface="+mn-cs"/>
              </a:defRPr>
            </a:lvl2pPr>
            <a:lvl3pPr marL="914400" indent="-182563" algn="l" rtl="0" eaLnBrk="0" fontAlgn="base" hangingPunct="0">
              <a:spcBef>
                <a:spcPct val="20000"/>
              </a:spcBef>
              <a:spcAft>
                <a:spcPct val="0"/>
              </a:spcAft>
              <a:buClr>
                <a:srgbClr val="E0752F"/>
              </a:buClr>
              <a:buSzPct val="60000"/>
              <a:buFont typeface="Wingdings" pitchFamily="2" charset="2"/>
              <a:buChar char=""/>
              <a:defRPr sz="2400" kern="1200">
                <a:solidFill>
                  <a:schemeClr val="tx1"/>
                </a:solidFill>
                <a:latin typeface="Calibri" panose="020F0502020204030204" pitchFamily="34" charset="0"/>
                <a:ea typeface="+mn-ea"/>
                <a:cs typeface="+mn-cs"/>
              </a:defRPr>
            </a:lvl3pPr>
            <a:lvl4pPr marL="1187450" indent="-182563" algn="l" rtl="0" eaLnBrk="0" fontAlgn="base" hangingPunct="0">
              <a:spcBef>
                <a:spcPct val="20000"/>
              </a:spcBef>
              <a:spcAft>
                <a:spcPct val="0"/>
              </a:spcAft>
              <a:buClr>
                <a:srgbClr val="FEC3AE"/>
              </a:buClr>
              <a:buSzPct val="60000"/>
              <a:buFont typeface="Wingdings" pitchFamily="2" charset="2"/>
              <a:buChar char=""/>
              <a:defRPr sz="2000" kern="1200">
                <a:solidFill>
                  <a:schemeClr val="tx1"/>
                </a:solidFill>
                <a:latin typeface="Calibri" panose="020F0502020204030204" pitchFamily="34" charset="0"/>
                <a:ea typeface="+mn-ea"/>
                <a:cs typeface="+mn-cs"/>
              </a:defRPr>
            </a:lvl4pPr>
            <a:lvl5pPr marL="1462088" indent="-182563" algn="l" rtl="0" eaLnBrk="0" fontAlgn="base" hangingPunct="0">
              <a:spcBef>
                <a:spcPct val="20000"/>
              </a:spcBef>
              <a:spcAft>
                <a:spcPct val="0"/>
              </a:spcAft>
              <a:buClr>
                <a:srgbClr val="BDCAE9"/>
              </a:buClr>
              <a:buSzPct val="68000"/>
              <a:buFont typeface="Wingdings 2" pitchFamily="18" charset="2"/>
              <a:buChar char=""/>
              <a:defRPr sz="1600" kern="1200">
                <a:solidFill>
                  <a:schemeClr val="tx1"/>
                </a:solidFill>
                <a:latin typeface="Calibri" panose="020F0502020204030204" pitchFamily="34" charset="0"/>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defTabSz="914400">
              <a:defRPr/>
            </a:pPr>
            <a:r>
              <a:rPr lang="en-US" b="1" dirty="0" smtClean="0">
                <a:cs typeface="Times New Roman" pitchFamily="18" charset="0"/>
              </a:rPr>
              <a:t>But what happens if we start the robot a little too far back (at the blue circle instead of the green)? The robot will turn too early (at the blue star instead of the green)!  </a:t>
            </a:r>
          </a:p>
          <a:p>
            <a:pPr defTabSz="914400">
              <a:defRPr/>
            </a:pPr>
            <a:r>
              <a:rPr lang="en-US" b="1" dirty="0" smtClean="0">
                <a:solidFill>
                  <a:srgbClr val="7030A0"/>
                </a:solidFill>
                <a:cs typeface="Times New Roman" pitchFamily="18" charset="0"/>
              </a:rPr>
              <a:t>Do This: </a:t>
            </a:r>
            <a:r>
              <a:rPr lang="en-US" b="1" dirty="0" smtClean="0">
                <a:cs typeface="Times New Roman" pitchFamily="18" charset="0"/>
              </a:rPr>
              <a:t>Describe such problems on worksheet question 3.</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Content Placeholder 2"/>
          <p:cNvSpPr>
            <a:spLocks noGrp="1"/>
          </p:cNvSpPr>
          <p:nvPr>
            <p:ph sz="quarter" idx="1"/>
          </p:nvPr>
        </p:nvSpPr>
        <p:spPr>
          <a:xfrm>
            <a:off x="304800" y="1371600"/>
            <a:ext cx="8281988" cy="3930649"/>
          </a:xfrm>
        </p:spPr>
        <p:txBody>
          <a:bodyPr/>
          <a:lstStyle/>
          <a:p>
            <a:r>
              <a:rPr lang="en-US" altLang="en-US" b="1" dirty="0" smtClean="0">
                <a:cs typeface="Times New Roman" pitchFamily="18" charset="0"/>
              </a:rPr>
              <a:t>As a result, that program is not very helpful because it will only work in one specific case.</a:t>
            </a:r>
          </a:p>
          <a:p>
            <a:r>
              <a:rPr lang="en-US" altLang="en-US" b="1" dirty="0" smtClean="0">
                <a:cs typeface="Times New Roman" pitchFamily="18" charset="0"/>
              </a:rPr>
              <a:t>But what if we could program the robot to turn when it senses the wall? The robot could start from any distance and still make the turn at the correct time.</a:t>
            </a:r>
          </a:p>
          <a:p>
            <a:r>
              <a:rPr lang="en-US" altLang="en-US" b="1" dirty="0" smtClean="0">
                <a:cs typeface="Times New Roman" pitchFamily="18" charset="0"/>
              </a:rPr>
              <a:t>In other words, the algorithm we design would work in a variety of situations, which means it would be far more useful.</a:t>
            </a:r>
          </a:p>
        </p:txBody>
      </p:sp>
      <p:sp>
        <p:nvSpPr>
          <p:cNvPr id="17412"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9D38091D-F616-43D1-BFBE-21CE27B67EA7}" type="slidenum">
              <a:rPr lang="en-US" altLang="en-US" smtClean="0">
                <a:solidFill>
                  <a:srgbClr val="FFFFFF"/>
                </a:solidFill>
              </a:rPr>
              <a:pPr eaLnBrk="1" hangingPunct="1"/>
              <a:t>9</a:t>
            </a:fld>
            <a:endParaRPr lang="en-US" altLang="en-US" smtClean="0">
              <a:solidFill>
                <a:srgbClr val="FFFFFF"/>
              </a:solidFill>
            </a:endParaRPr>
          </a:p>
        </p:txBody>
      </p:sp>
      <p:sp>
        <p:nvSpPr>
          <p:cNvPr id="19" name="Title 1"/>
          <p:cNvSpPr txBox="1">
            <a:spLocks/>
          </p:cNvSpPr>
          <p:nvPr/>
        </p:nvSpPr>
        <p:spPr>
          <a:xfrm>
            <a:off x="152400" y="304800"/>
            <a:ext cx="8586788" cy="762000"/>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4000" dirty="0" smtClean="0"/>
              <a:t>Designing Good Algorithms </a:t>
            </a:r>
            <a:r>
              <a:rPr lang="en-US" sz="3200" dirty="0" smtClean="0"/>
              <a:t>(continued)</a:t>
            </a:r>
            <a:endParaRPr lang="en-US" sz="2000" dirty="0">
              <a:cs typeface="Times New Roman" pitchFamily="18" charset="0"/>
            </a:endParaRPr>
          </a:p>
        </p:txBody>
      </p:sp>
      <p:grpSp>
        <p:nvGrpSpPr>
          <p:cNvPr id="20" name="Group 20"/>
          <p:cNvGrpSpPr>
            <a:grpSpLocks/>
          </p:cNvGrpSpPr>
          <p:nvPr/>
        </p:nvGrpSpPr>
        <p:grpSpPr bwMode="auto">
          <a:xfrm>
            <a:off x="2590800" y="4644612"/>
            <a:ext cx="2968720" cy="1373399"/>
            <a:chOff x="4199828" y="5068866"/>
            <a:chExt cx="3030344" cy="1374933"/>
          </a:xfrm>
        </p:grpSpPr>
        <p:grpSp>
          <p:nvGrpSpPr>
            <p:cNvPr id="21" name="Group 17"/>
            <p:cNvGrpSpPr>
              <a:grpSpLocks/>
            </p:cNvGrpSpPr>
            <p:nvPr/>
          </p:nvGrpSpPr>
          <p:grpSpPr bwMode="auto">
            <a:xfrm>
              <a:off x="4199828" y="5068866"/>
              <a:ext cx="3030344" cy="1374933"/>
              <a:chOff x="2514600" y="4420748"/>
              <a:chExt cx="3733800" cy="1736090"/>
            </a:xfrm>
          </p:grpSpPr>
          <p:sp>
            <p:nvSpPr>
              <p:cNvPr id="24" name="TextBox 10"/>
              <p:cNvSpPr txBox="1">
                <a:spLocks noChangeArrowheads="1"/>
              </p:cNvSpPr>
              <p:nvPr/>
            </p:nvSpPr>
            <p:spPr bwMode="auto">
              <a:xfrm>
                <a:off x="4272808" y="5689972"/>
                <a:ext cx="1776058" cy="466866"/>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r>
                  <a:rPr lang="en-US" altLang="en-US" b="1" dirty="0">
                    <a:latin typeface="Calibri" panose="020F0502020204030204" pitchFamily="34" charset="0"/>
                    <a:cs typeface="Times New Roman" pitchFamily="18" charset="0"/>
                  </a:rPr>
                  <a:t>5 rotations</a:t>
                </a:r>
              </a:p>
            </p:txBody>
          </p:sp>
          <p:grpSp>
            <p:nvGrpSpPr>
              <p:cNvPr id="25" name="Group 13"/>
              <p:cNvGrpSpPr>
                <a:grpSpLocks/>
              </p:cNvGrpSpPr>
              <p:nvPr/>
            </p:nvGrpSpPr>
            <p:grpSpPr bwMode="auto">
              <a:xfrm>
                <a:off x="2514600" y="4420748"/>
                <a:ext cx="3733800" cy="1313302"/>
                <a:chOff x="2514600" y="4420748"/>
                <a:chExt cx="3733800" cy="1313302"/>
              </a:xfrm>
            </p:grpSpPr>
            <p:sp>
              <p:nvSpPr>
                <p:cNvPr id="28" name="Rectangle 27"/>
                <p:cNvSpPr/>
                <p:nvPr/>
              </p:nvSpPr>
              <p:spPr>
                <a:xfrm>
                  <a:off x="4934527" y="4420748"/>
                  <a:ext cx="383309" cy="553858"/>
                </a:xfrm>
                <a:prstGeom prst="rect">
                  <a:avLst/>
                </a:pr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Times New Roman" pitchFamily="18" charset="0"/>
                    <a:cs typeface="Times New Roman" pitchFamily="18" charset="0"/>
                  </a:endParaRPr>
                </a:p>
              </p:txBody>
            </p:sp>
            <p:sp>
              <p:nvSpPr>
                <p:cNvPr id="29" name="Rectangle 28"/>
                <p:cNvSpPr/>
                <p:nvPr/>
              </p:nvSpPr>
              <p:spPr>
                <a:xfrm>
                  <a:off x="5867399" y="4420748"/>
                  <a:ext cx="381001" cy="1312402"/>
                </a:xfrm>
                <a:prstGeom prst="rect">
                  <a:avLst/>
                </a:pr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Times New Roman" pitchFamily="18" charset="0"/>
                    <a:cs typeface="Times New Roman" pitchFamily="18" charset="0"/>
                  </a:endParaRPr>
                </a:p>
              </p:txBody>
            </p:sp>
            <p:sp>
              <p:nvSpPr>
                <p:cNvPr id="30" name="Rectangle 29"/>
                <p:cNvSpPr/>
                <p:nvPr/>
              </p:nvSpPr>
              <p:spPr>
                <a:xfrm>
                  <a:off x="3962400" y="5418093"/>
                  <a:ext cx="1904999" cy="315057"/>
                </a:xfrm>
                <a:prstGeom prst="rect">
                  <a:avLst/>
                </a:pr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Times New Roman" pitchFamily="18" charset="0"/>
                    <a:cs typeface="Times New Roman" pitchFamily="18" charset="0"/>
                  </a:endParaRPr>
                </a:p>
              </p:txBody>
            </p:sp>
            <p:sp>
              <p:nvSpPr>
                <p:cNvPr id="31" name="Oval 30"/>
                <p:cNvSpPr/>
                <p:nvPr/>
              </p:nvSpPr>
              <p:spPr>
                <a:xfrm>
                  <a:off x="3456709" y="4924437"/>
                  <a:ext cx="454892" cy="44148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Times New Roman" pitchFamily="18" charset="0"/>
                    <a:cs typeface="Times New Roman" pitchFamily="18" charset="0"/>
                  </a:endParaRPr>
                </a:p>
              </p:txBody>
            </p:sp>
            <p:sp>
              <p:nvSpPr>
                <p:cNvPr id="32" name="Oval 31"/>
                <p:cNvSpPr/>
                <p:nvPr/>
              </p:nvSpPr>
              <p:spPr>
                <a:xfrm>
                  <a:off x="2514600" y="4924437"/>
                  <a:ext cx="457200" cy="441481"/>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Times New Roman" pitchFamily="18" charset="0"/>
                    <a:cs typeface="Times New Roman" pitchFamily="18" charset="0"/>
                  </a:endParaRPr>
                </a:p>
              </p:txBody>
            </p:sp>
          </p:grpSp>
          <p:cxnSp>
            <p:nvCxnSpPr>
              <p:cNvPr id="26" name="Straight Connector 25"/>
              <p:cNvCxnSpPr>
                <a:stCxn id="24" idx="1"/>
              </p:cNvCxnSpPr>
              <p:nvPr/>
            </p:nvCxnSpPr>
            <p:spPr>
              <a:xfrm flipH="1" flipV="1">
                <a:off x="3950856" y="5875628"/>
                <a:ext cx="321952" cy="47777"/>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H="1">
                <a:off x="5895108" y="5875628"/>
                <a:ext cx="323273"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grpSp>
        <p:sp>
          <p:nvSpPr>
            <p:cNvPr id="22" name="5-Point Star 21"/>
            <p:cNvSpPr/>
            <p:nvPr/>
          </p:nvSpPr>
          <p:spPr>
            <a:xfrm>
              <a:off x="6246294" y="5567899"/>
              <a:ext cx="166791" cy="239980"/>
            </a:xfrm>
            <a:prstGeom prst="star5">
              <a:avLst/>
            </a:prstGeom>
            <a:solidFill>
              <a:srgbClr val="00B0F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Times New Roman" pitchFamily="18" charset="0"/>
                <a:cs typeface="Times New Roman" pitchFamily="18" charset="0"/>
              </a:endParaRPr>
            </a:p>
          </p:txBody>
        </p:sp>
        <p:sp>
          <p:nvSpPr>
            <p:cNvPr id="23" name="5-Point Star 22"/>
            <p:cNvSpPr/>
            <p:nvPr/>
          </p:nvSpPr>
          <p:spPr>
            <a:xfrm>
              <a:off x="6621104" y="5561542"/>
              <a:ext cx="166791" cy="239980"/>
            </a:xfrm>
            <a:prstGeom prst="star5">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Times New Roman" pitchFamily="18" charset="0"/>
                <a:cs typeface="Times New Roman" pitchFamily="18" charset="0"/>
              </a:endParaRPr>
            </a:p>
          </p:txBody>
        </p:sp>
      </p:gr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8DC6C7C970CF74098EBEB19971451B8" ma:contentTypeVersion="0" ma:contentTypeDescription="Create a new document." ma:contentTypeScope="" ma:versionID="3168824a88ae461178c9d64f7fa8e8d7">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55D99245-70F6-482E-87C4-C4C2344A7339}">
  <ds:schemaRefs>
    <ds:schemaRef ds:uri="http://schemas.microsoft.com/sharepoint/v3/contenttype/forms"/>
  </ds:schemaRefs>
</ds:datastoreItem>
</file>

<file path=customXml/itemProps2.xml><?xml version="1.0" encoding="utf-8"?>
<ds:datastoreItem xmlns:ds="http://schemas.openxmlformats.org/officeDocument/2006/customXml" ds:itemID="{78697CD5-670A-49A7-AB7F-9F0680CFE1D0}">
  <ds:schemaRefs>
    <ds:schemaRef ds:uri="http://schemas.microsoft.com/office/2006/documentManagement/types"/>
    <ds:schemaRef ds:uri="http://purl.org/dc/terms/"/>
    <ds:schemaRef ds:uri="http://schemas.openxmlformats.org/package/2006/metadata/core-properties"/>
    <ds:schemaRef ds:uri="http://purl.org/dc/elements/1.1/"/>
    <ds:schemaRef ds:uri="http://schemas.microsoft.com/office/2006/metadata/properties"/>
    <ds:schemaRef ds:uri="http://www.w3.org/XML/1998/namespace"/>
    <ds:schemaRef ds:uri="http://purl.org/dc/dcmitype/"/>
    <ds:schemaRef ds:uri="http://schemas.microsoft.com/office/infopath/2007/PartnerControls"/>
  </ds:schemaRefs>
</ds:datastoreItem>
</file>

<file path=customXml/itemProps3.xml><?xml version="1.0" encoding="utf-8"?>
<ds:datastoreItem xmlns:ds="http://schemas.openxmlformats.org/officeDocument/2006/customXml" ds:itemID="{C006A26F-938A-407F-B8FF-135371B2E8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Oriel</Template>
  <TotalTime>5592</TotalTime>
  <Words>1688</Words>
  <Application>Microsoft Office PowerPoint</Application>
  <PresentationFormat>On-screen Show (4:3)</PresentationFormat>
  <Paragraphs>207</Paragraphs>
  <Slides>24</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Century Schoolbook</vt:lpstr>
      <vt:lpstr>Times New Roman</vt:lpstr>
      <vt:lpstr>Wingdings</vt:lpstr>
      <vt:lpstr>Wingdings 2</vt:lpstr>
      <vt:lpstr>Oriel</vt:lpstr>
      <vt:lpstr>How Do You Make a Program Wait?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Carnegie Mellon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 Human Sensors Work?</dc:title>
  <dc:creator>Ajay Nair</dc:creator>
  <cp:lastModifiedBy>Denise</cp:lastModifiedBy>
  <cp:revision>412</cp:revision>
  <dcterms:created xsi:type="dcterms:W3CDTF">2009-07-19T21:20:08Z</dcterms:created>
  <dcterms:modified xsi:type="dcterms:W3CDTF">2014-02-19T04:52:22Z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0x010100A8DC6C7C970CF74098EBEB19971451B8</vt:lpwstr>
  </property>
</Properties>
</file>