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4"/>
  </p:sldMasterIdLst>
  <p:notesMasterIdLst>
    <p:notesMasterId r:id="rId32"/>
  </p:notesMasterIdLst>
  <p:handoutMasterIdLst>
    <p:handoutMasterId r:id="rId33"/>
  </p:handoutMasterIdLst>
  <p:sldIdLst>
    <p:sldId id="332" r:id="rId5"/>
    <p:sldId id="333" r:id="rId6"/>
    <p:sldId id="361" r:id="rId7"/>
    <p:sldId id="327" r:id="rId8"/>
    <p:sldId id="306" r:id="rId9"/>
    <p:sldId id="307" r:id="rId10"/>
    <p:sldId id="336" r:id="rId11"/>
    <p:sldId id="337" r:id="rId12"/>
    <p:sldId id="338" r:id="rId13"/>
    <p:sldId id="339" r:id="rId14"/>
    <p:sldId id="350" r:id="rId15"/>
    <p:sldId id="351" r:id="rId16"/>
    <p:sldId id="352" r:id="rId17"/>
    <p:sldId id="340" r:id="rId18"/>
    <p:sldId id="341" r:id="rId19"/>
    <p:sldId id="342" r:id="rId20"/>
    <p:sldId id="343" r:id="rId21"/>
    <p:sldId id="344" r:id="rId22"/>
    <p:sldId id="345" r:id="rId23"/>
    <p:sldId id="367" r:id="rId24"/>
    <p:sldId id="358" r:id="rId25"/>
    <p:sldId id="346" r:id="rId26"/>
    <p:sldId id="347" r:id="rId27"/>
    <p:sldId id="365" r:id="rId28"/>
    <p:sldId id="366" r:id="rId29"/>
    <p:sldId id="335" r:id="rId30"/>
    <p:sldId id="364" r:id="rId3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095" autoAdjust="0"/>
    <p:restoredTop sz="91730" autoAdjust="0"/>
  </p:normalViewPr>
  <p:slideViewPr>
    <p:cSldViewPr snapToObjects="1">
      <p:cViewPr>
        <p:scale>
          <a:sx n="70" d="100"/>
          <a:sy n="70" d="100"/>
        </p:scale>
        <p:origin x="-6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86"/>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205D67D-9C0C-4E19-B09B-0FD65AA7F8EB}" type="datetimeFigureOut">
              <a:rPr lang="en-US"/>
              <a:pPr>
                <a:defRPr/>
              </a:pPr>
              <a:t>2/19/2014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0539ECC-1A5A-4E42-94CC-03144A9D4A5A}" type="slidenum">
              <a:rPr lang="en-US"/>
              <a:pPr/>
              <a:t>‹#›</a:t>
            </a:fld>
            <a:endParaRPr lang="en-US"/>
          </a:p>
        </p:txBody>
      </p:sp>
    </p:spTree>
    <p:extLst>
      <p:ext uri="{BB962C8B-B14F-4D97-AF65-F5344CB8AC3E}">
        <p14:creationId xmlns:p14="http://schemas.microsoft.com/office/powerpoint/2010/main" val="295073983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9664B07-E682-41AD-B49B-5AC749812E4C}" type="datetimeFigureOut">
              <a:rPr lang="en-US"/>
              <a:pPr>
                <a:defRPr/>
              </a:pPr>
              <a:t>2/19/2014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79AD222-D01B-480F-8211-2740580E11D2}" type="slidenum">
              <a:rPr lang="en-US"/>
              <a:pPr/>
              <a:t>‹#›</a:t>
            </a:fld>
            <a:endParaRPr lang="en-US"/>
          </a:p>
        </p:txBody>
      </p:sp>
    </p:spTree>
    <p:extLst>
      <p:ext uri="{BB962C8B-B14F-4D97-AF65-F5344CB8AC3E}">
        <p14:creationId xmlns:p14="http://schemas.microsoft.com/office/powerpoint/2010/main" val="3929898223"/>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Make Loops and Switches? lesson &gt; TeachEngineering.org</a:t>
            </a:r>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fld id="{679AD222-D01B-480F-8211-2740580E11D2}" type="slidenum">
              <a:rPr lang="en-US" smtClean="0"/>
              <a:pPr/>
              <a:t>1</a:t>
            </a:fld>
            <a:endParaRPr lang="en-US"/>
          </a:p>
        </p:txBody>
      </p:sp>
    </p:spTree>
    <p:extLst>
      <p:ext uri="{BB962C8B-B14F-4D97-AF65-F5344CB8AC3E}">
        <p14:creationId xmlns:p14="http://schemas.microsoft.com/office/powerpoint/2010/main" val="39788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50F36-046C-4D3A-85AF-AA47DE9F685F}" type="slidenum">
              <a:rPr lang="en-US">
                <a:latin typeface="Calibri" panose="020F0502020204030204" pitchFamily="34" charset="0"/>
              </a:rPr>
              <a:pPr eaLnBrk="1" hangingPunct="1"/>
              <a:t>2</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757427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EB9D8C-A7AC-4AFE-9110-E693DCC4F423}" type="slidenum">
              <a:rPr lang="en-US">
                <a:latin typeface="Calibri" panose="020F0502020204030204" pitchFamily="34" charset="0"/>
              </a:rPr>
              <a:pPr eaLnBrk="1" hangingPunct="1"/>
              <a:t>3</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920171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0FC1EF-7200-43CB-89E8-E8CACE66E79D}" type="slidenum">
              <a:rPr lang="en-US">
                <a:latin typeface="Calibri" panose="020F0502020204030204" pitchFamily="34" charset="0"/>
              </a:rPr>
              <a:pPr eaLnBrk="1" hangingPunct="1"/>
              <a:t>4</a:t>
            </a:fld>
            <a:endParaRPr lang="en-US">
              <a:latin typeface="Calibri" panose="020F0502020204030204" pitchFamily="34" charset="0"/>
            </a:endParaRPr>
          </a:p>
        </p:txBody>
      </p:sp>
    </p:spTree>
    <p:extLst>
      <p:ext uri="{BB962C8B-B14F-4D97-AF65-F5344CB8AC3E}">
        <p14:creationId xmlns:p14="http://schemas.microsoft.com/office/powerpoint/2010/main" val="3635988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Footer Placeholder 3"/>
          <p:cNvSpPr>
            <a:spLocks noGrp="1"/>
          </p:cNvSpPr>
          <p:nvPr>
            <p:ph type="ftr" sz="quarter" idx="4"/>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0ADB74-99D9-480D-A537-28B4C38E951E}" type="slidenum">
              <a:rPr lang="en-US">
                <a:latin typeface="Calibri" panose="020F0502020204030204" pitchFamily="34" charset="0"/>
              </a:rPr>
              <a:pPr eaLnBrk="1" hangingPunct="1"/>
              <a:t>5</a:t>
            </a:fld>
            <a:endParaRPr lang="en-US">
              <a:latin typeface="Calibri" panose="020F0502020204030204" pitchFamily="34" charset="0"/>
            </a:endParaRPr>
          </a:p>
        </p:txBody>
      </p:sp>
    </p:spTree>
    <p:extLst>
      <p:ext uri="{BB962C8B-B14F-4D97-AF65-F5344CB8AC3E}">
        <p14:creationId xmlns:p14="http://schemas.microsoft.com/office/powerpoint/2010/main" val="3889432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50F36-046C-4D3A-85AF-AA47DE9F685F}" type="slidenum">
              <a:rPr lang="en-US">
                <a:latin typeface="Calibri" panose="020F0502020204030204" pitchFamily="34" charset="0"/>
              </a:rPr>
              <a:pPr eaLnBrk="1" hangingPunct="1"/>
              <a:t>24</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3505572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EB9D8C-A7AC-4AFE-9110-E693DCC4F423}" type="slidenum">
              <a:rPr lang="en-US">
                <a:latin typeface="Calibri" panose="020F0502020204030204" pitchFamily="34" charset="0"/>
              </a:rPr>
              <a:pPr eaLnBrk="1" hangingPunct="1"/>
              <a:t>25</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3901535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C03D4F-F31A-4370-9FB7-549559428E84}" type="slidenum">
              <a:rPr lang="en-US">
                <a:latin typeface="Calibri" panose="020F0502020204030204" pitchFamily="34" charset="0"/>
              </a:rPr>
              <a:pPr eaLnBrk="1" hangingPunct="1"/>
              <a:t>26</a:t>
            </a:fld>
            <a:endParaRPr lang="en-US">
              <a:latin typeface="Calibri" panose="020F0502020204030204" pitchFamily="34" charset="0"/>
            </a:endParaRPr>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1075059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C1525C4-6A08-449E-B3E5-818D89993311}" type="slidenum">
              <a:rPr lang="en-US" smtClean="0"/>
              <a:pPr>
                <a:defRPr/>
              </a:pPr>
              <a:t>27</a:t>
            </a:fld>
            <a:endParaRPr lang="en-US"/>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177259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noAutofit/>
          </a:bodyPr>
          <a:lstStyle>
            <a:lvl1pPr>
              <a:defRPr sz="6000" b="1" cap="none" baseline="0">
                <a:latin typeface="Calibri" panose="020F0502020204030204" pitchFamily="34" charset="0"/>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FD1DAD20-50D8-433C-BFE3-15D95EEADF30}" type="datetime1">
              <a:rPr lang="en-US"/>
              <a:pPr>
                <a:defRPr/>
              </a:pPr>
              <a:t>2/19/2014</a:t>
            </a:fld>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fld id="{5561ABB4-2714-4574-BC07-5BA336446C5B}" type="slidenum">
              <a:rPr lang="en-US"/>
              <a:pPr/>
              <a:t>‹#›</a:t>
            </a:fld>
            <a:endParaRPr lang="en-US"/>
          </a:p>
        </p:txBody>
      </p:sp>
    </p:spTree>
    <p:extLst>
      <p:ext uri="{BB962C8B-B14F-4D97-AF65-F5344CB8AC3E}">
        <p14:creationId xmlns:p14="http://schemas.microsoft.com/office/powerpoint/2010/main" val="3085362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9FF9C42-1162-46FC-939E-91FDFCDFDEBD}" type="datetime1">
              <a:rPr lang="en-US"/>
              <a:pPr>
                <a:defRPr/>
              </a:pPr>
              <a:t>2/19/2014</a:t>
            </a:fld>
            <a:endParaRPr lang="en-US"/>
          </a:p>
        </p:txBody>
      </p:sp>
      <p:sp>
        <p:nvSpPr>
          <p:cNvPr id="6" name="Slide Number Placeholder 22"/>
          <p:cNvSpPr>
            <a:spLocks noGrp="1"/>
          </p:cNvSpPr>
          <p:nvPr>
            <p:ph type="sldNum" sz="quarter" idx="12"/>
          </p:nvPr>
        </p:nvSpPr>
        <p:spPr/>
        <p:txBody>
          <a:bodyPr/>
          <a:lstStyle>
            <a:lvl1pPr>
              <a:defRPr/>
            </a:lvl1pPr>
          </a:lstStyle>
          <a:p>
            <a:fld id="{658EDF14-B45D-44BD-9C0B-6DBD74DA03F1}" type="slidenum">
              <a:rPr lang="en-US"/>
              <a:pPr/>
              <a:t>‹#›</a:t>
            </a:fld>
            <a:endParaRPr lang="en-US"/>
          </a:p>
        </p:txBody>
      </p:sp>
    </p:spTree>
    <p:extLst>
      <p:ext uri="{BB962C8B-B14F-4D97-AF65-F5344CB8AC3E}">
        <p14:creationId xmlns:p14="http://schemas.microsoft.com/office/powerpoint/2010/main" val="3121741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C8437D2-4CC9-4EB9-A673-E7C2F142F48E}" type="datetime1">
              <a:rPr lang="en-US"/>
              <a:pPr>
                <a:defRPr/>
              </a:pPr>
              <a:t>2/19/2014</a:t>
            </a:fld>
            <a:endParaRPr lang="en-US"/>
          </a:p>
        </p:txBody>
      </p:sp>
      <p:sp>
        <p:nvSpPr>
          <p:cNvPr id="6" name="Slide Number Placeholder 22"/>
          <p:cNvSpPr>
            <a:spLocks noGrp="1"/>
          </p:cNvSpPr>
          <p:nvPr>
            <p:ph type="sldNum" sz="quarter" idx="12"/>
          </p:nvPr>
        </p:nvSpPr>
        <p:spPr/>
        <p:txBody>
          <a:bodyPr/>
          <a:lstStyle>
            <a:lvl1pPr>
              <a:defRPr/>
            </a:lvl1pPr>
          </a:lstStyle>
          <a:p>
            <a:fld id="{11A219DD-5E43-4E79-BD95-FBC8AC87C5B1}" type="slidenum">
              <a:rPr lang="en-US"/>
              <a:pPr/>
              <a:t>‹#›</a:t>
            </a:fld>
            <a:endParaRPr lang="en-US"/>
          </a:p>
        </p:txBody>
      </p:sp>
    </p:spTree>
    <p:extLst>
      <p:ext uri="{BB962C8B-B14F-4D97-AF65-F5344CB8AC3E}">
        <p14:creationId xmlns:p14="http://schemas.microsoft.com/office/powerpoint/2010/main" val="1315142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1" cap="none" baseline="0">
                <a:latin typeface="Calibri" panose="020F050202020403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5B305782-677B-4775-8D0E-C0AC5A248437}" type="datetime1">
              <a:rPr lang="en-US"/>
              <a:pPr>
                <a:defRPr/>
              </a:pPr>
              <a:t>2/19/2014</a:t>
            </a:fld>
            <a:endParaRPr lang="en-US"/>
          </a:p>
        </p:txBody>
      </p:sp>
      <p:sp>
        <p:nvSpPr>
          <p:cNvPr id="5" name="Slide Number Placeholder 8"/>
          <p:cNvSpPr>
            <a:spLocks noGrp="1"/>
          </p:cNvSpPr>
          <p:nvPr>
            <p:ph type="sldNum" sz="quarter" idx="11"/>
          </p:nvPr>
        </p:nvSpPr>
        <p:spPr/>
        <p:txBody>
          <a:bodyPr/>
          <a:lstStyle>
            <a:lvl1pPr>
              <a:defRPr/>
            </a:lvl1pPr>
          </a:lstStyle>
          <a:p>
            <a:fld id="{C2DFDD7C-4FF5-46C1-9EB8-2547AE99B5DC}" type="slidenum">
              <a:rPr lang="en-US"/>
              <a:pPr/>
              <a:t>‹#›</a:t>
            </a:fld>
            <a:endParaRPr lang="en-US"/>
          </a:p>
        </p:txBody>
      </p:sp>
    </p:spTree>
    <p:extLst>
      <p:ext uri="{BB962C8B-B14F-4D97-AF65-F5344CB8AC3E}">
        <p14:creationId xmlns:p14="http://schemas.microsoft.com/office/powerpoint/2010/main" val="401756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2" name="Title 1"/>
          <p:cNvSpPr>
            <a:spLocks noGrp="1"/>
          </p:cNvSpPr>
          <p:nvPr>
            <p:ph type="title"/>
          </p:nvPr>
        </p:nvSpPr>
        <p:spPr>
          <a:xfrm>
            <a:off x="2286000" y="2895600"/>
            <a:ext cx="6172200" cy="2053590"/>
          </a:xfrm>
        </p:spPr>
        <p:txBody>
          <a:bodyPr>
            <a:normAutofit/>
          </a:bodyPr>
          <a:lstStyle>
            <a:lvl1pPr algn="l">
              <a:buNone/>
              <a:defRPr sz="6000" b="1" cap="none" baseline="0">
                <a:latin typeface="Calibri" panose="020F050202020403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F22A33A5-43F9-42E5-988A-631F68D7C920}" type="datetime1">
              <a:rPr lang="en-US"/>
              <a:pPr>
                <a:defRPr/>
              </a:pPr>
              <a:t>2/19/2014</a:t>
            </a:fld>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fld id="{60B4C54C-9EEF-437E-83A4-9851F22B661E}" type="slidenum">
              <a:rPr lang="en-US"/>
              <a:pPr/>
              <a:t>‹#›</a:t>
            </a:fld>
            <a:endParaRPr lang="en-US"/>
          </a:p>
        </p:txBody>
      </p:sp>
    </p:spTree>
    <p:extLst>
      <p:ext uri="{BB962C8B-B14F-4D97-AF65-F5344CB8AC3E}">
        <p14:creationId xmlns:p14="http://schemas.microsoft.com/office/powerpoint/2010/main" val="25757859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1" cap="none" baseline="0">
                <a:latin typeface="Calibri" panose="020F0502020204030204" pitchFamily="34" charset="0"/>
              </a:defRPr>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71C3CA2-8F75-4161-906F-C8F8C564AF45}" type="datetime1">
              <a:rPr lang="en-US"/>
              <a:pPr>
                <a:defRPr/>
              </a:pPr>
              <a:t>2/19/2014</a:t>
            </a:fld>
            <a:endParaRPr lang="en-US"/>
          </a:p>
        </p:txBody>
      </p:sp>
      <p:sp>
        <p:nvSpPr>
          <p:cNvPr id="7" name="Slide Number Placeholder 22"/>
          <p:cNvSpPr>
            <a:spLocks noGrp="1"/>
          </p:cNvSpPr>
          <p:nvPr>
            <p:ph type="sldNum" sz="quarter" idx="12"/>
          </p:nvPr>
        </p:nvSpPr>
        <p:spPr/>
        <p:txBody>
          <a:bodyPr/>
          <a:lstStyle>
            <a:lvl1pPr>
              <a:defRPr/>
            </a:lvl1pPr>
          </a:lstStyle>
          <a:p>
            <a:fld id="{F4798CB5-37AE-4E67-8ED0-C26D360FD865}" type="slidenum">
              <a:rPr lang="en-US"/>
              <a:pPr/>
              <a:t>‹#›</a:t>
            </a:fld>
            <a:endParaRPr lang="en-US"/>
          </a:p>
        </p:txBody>
      </p:sp>
    </p:spTree>
    <p:extLst>
      <p:ext uri="{BB962C8B-B14F-4D97-AF65-F5344CB8AC3E}">
        <p14:creationId xmlns:p14="http://schemas.microsoft.com/office/powerpoint/2010/main" val="151113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20E90AC8-E627-4185-8AA2-07CDE9EB71FD}" type="datetime1">
              <a:rPr lang="en-US"/>
              <a:pPr>
                <a:defRPr/>
              </a:pPr>
              <a:t>2/19/2014</a:t>
            </a:fld>
            <a:endParaRPr lang="en-US"/>
          </a:p>
        </p:txBody>
      </p:sp>
      <p:sp>
        <p:nvSpPr>
          <p:cNvPr id="9" name="Slide Number Placeholder 22"/>
          <p:cNvSpPr>
            <a:spLocks noGrp="1"/>
          </p:cNvSpPr>
          <p:nvPr>
            <p:ph type="sldNum" sz="quarter" idx="12"/>
          </p:nvPr>
        </p:nvSpPr>
        <p:spPr/>
        <p:txBody>
          <a:bodyPr/>
          <a:lstStyle>
            <a:lvl1pPr>
              <a:defRPr/>
            </a:lvl1pPr>
          </a:lstStyle>
          <a:p>
            <a:fld id="{42C98F49-EAFD-49A7-AA4D-41CF39097D49}" type="slidenum">
              <a:rPr lang="en-US"/>
              <a:pPr/>
              <a:t>‹#›</a:t>
            </a:fld>
            <a:endParaRPr lang="en-US"/>
          </a:p>
        </p:txBody>
      </p:sp>
    </p:spTree>
    <p:extLst>
      <p:ext uri="{BB962C8B-B14F-4D97-AF65-F5344CB8AC3E}">
        <p14:creationId xmlns:p14="http://schemas.microsoft.com/office/powerpoint/2010/main" val="2427853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C41CA1D1-6DCB-4535-9012-5D1D15CB4906}" type="datetime1">
              <a:rPr lang="en-US"/>
              <a:pPr>
                <a:defRPr/>
              </a:pPr>
              <a:t>2/19/2014</a:t>
            </a:fld>
            <a:endParaRPr lang="en-US"/>
          </a:p>
        </p:txBody>
      </p:sp>
      <p:sp>
        <p:nvSpPr>
          <p:cNvPr id="4" name="Slide Number Placeholder 6"/>
          <p:cNvSpPr>
            <a:spLocks noGrp="1"/>
          </p:cNvSpPr>
          <p:nvPr>
            <p:ph type="sldNum" sz="quarter" idx="11"/>
          </p:nvPr>
        </p:nvSpPr>
        <p:spPr/>
        <p:txBody>
          <a:bodyPr/>
          <a:lstStyle>
            <a:lvl1pPr>
              <a:defRPr/>
            </a:lvl1pPr>
          </a:lstStyle>
          <a:p>
            <a:fld id="{C4B26A99-B1D2-4371-A197-5220A91AC810}" type="slidenum">
              <a:rPr lang="en-US"/>
              <a:pPr/>
              <a:t>‹#›</a:t>
            </a:fld>
            <a:endParaRPr lang="en-US"/>
          </a:p>
        </p:txBody>
      </p:sp>
    </p:spTree>
    <p:extLst>
      <p:ext uri="{BB962C8B-B14F-4D97-AF65-F5344CB8AC3E}">
        <p14:creationId xmlns:p14="http://schemas.microsoft.com/office/powerpoint/2010/main" val="562521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6752E48-A9C3-44DB-9EB9-B8139665E6DC}" type="datetime1">
              <a:rPr lang="en-US"/>
              <a:pPr>
                <a:defRPr/>
              </a:pPr>
              <a:t>2/19/2014</a:t>
            </a:fld>
            <a:endParaRPr lang="en-US"/>
          </a:p>
        </p:txBody>
      </p:sp>
      <p:sp>
        <p:nvSpPr>
          <p:cNvPr id="4" name="Slide Number Placeholder 22"/>
          <p:cNvSpPr>
            <a:spLocks noGrp="1"/>
          </p:cNvSpPr>
          <p:nvPr>
            <p:ph type="sldNum" sz="quarter" idx="12"/>
          </p:nvPr>
        </p:nvSpPr>
        <p:spPr/>
        <p:txBody>
          <a:bodyPr/>
          <a:lstStyle>
            <a:lvl1pPr>
              <a:defRPr/>
            </a:lvl1pPr>
          </a:lstStyle>
          <a:p>
            <a:fld id="{92C1C150-D95B-4F4D-9A93-1A9B4CB4A6C1}" type="slidenum">
              <a:rPr lang="en-US"/>
              <a:pPr/>
              <a:t>‹#›</a:t>
            </a:fld>
            <a:endParaRPr lang="en-US"/>
          </a:p>
        </p:txBody>
      </p:sp>
    </p:spTree>
    <p:extLst>
      <p:ext uri="{BB962C8B-B14F-4D97-AF65-F5344CB8AC3E}">
        <p14:creationId xmlns:p14="http://schemas.microsoft.com/office/powerpoint/2010/main" val="1587657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7" name="Straight Connector 16"/>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FD8E5BB1-5C1F-418D-83FB-F80196D554A9}" type="datetime1">
              <a:rPr lang="en-US"/>
              <a:pPr>
                <a:defRPr/>
              </a:pPr>
              <a:t>2/19/2014</a:t>
            </a:fld>
            <a:endParaRPr lang="en-US"/>
          </a:p>
        </p:txBody>
      </p:sp>
      <p:sp>
        <p:nvSpPr>
          <p:cNvPr id="13" name="Slide Number Placeholder 21"/>
          <p:cNvSpPr>
            <a:spLocks noGrp="1"/>
          </p:cNvSpPr>
          <p:nvPr>
            <p:ph type="sldNum" sz="quarter" idx="11"/>
          </p:nvPr>
        </p:nvSpPr>
        <p:spPr/>
        <p:txBody>
          <a:bodyPr/>
          <a:lstStyle>
            <a:lvl1pPr>
              <a:defRPr/>
            </a:lvl1pPr>
          </a:lstStyle>
          <a:p>
            <a:fld id="{8DEF22F4-F009-4207-8E3C-9F09A02CA5D0}" type="slidenum">
              <a:rPr lang="en-US"/>
              <a:pPr/>
              <a:t>‹#›</a:t>
            </a:fld>
            <a:endParaRPr lang="en-US"/>
          </a:p>
        </p:txBody>
      </p:sp>
    </p:spTree>
    <p:extLst>
      <p:ext uri="{BB962C8B-B14F-4D97-AF65-F5344CB8AC3E}">
        <p14:creationId xmlns:p14="http://schemas.microsoft.com/office/powerpoint/2010/main" val="204794523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18"/>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11" name="Straight Connector 20"/>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6FBA9424-DF7A-46B8-B233-DB6279DA122B}" type="datetime1">
              <a:rPr lang="en-US"/>
              <a:pPr>
                <a:defRPr/>
              </a:pPr>
              <a:t>2/19/2014</a:t>
            </a:fld>
            <a:endParaRPr lang="en-US"/>
          </a:p>
        </p:txBody>
      </p:sp>
      <p:sp>
        <p:nvSpPr>
          <p:cNvPr id="13" name="Slide Number Placeholder 17"/>
          <p:cNvSpPr>
            <a:spLocks noGrp="1"/>
          </p:cNvSpPr>
          <p:nvPr>
            <p:ph type="sldNum" sz="quarter" idx="11"/>
          </p:nvPr>
        </p:nvSpPr>
        <p:spPr/>
        <p:txBody>
          <a:bodyPr/>
          <a:lstStyle>
            <a:lvl1pPr>
              <a:defRPr/>
            </a:lvl1pPr>
          </a:lstStyle>
          <a:p>
            <a:fld id="{100996C7-0F67-408F-A98E-38335193B58C}" type="slidenum">
              <a:rPr lang="en-US"/>
              <a:pPr/>
              <a:t>‹#›</a:t>
            </a:fld>
            <a:endParaRPr lang="en-US"/>
          </a:p>
        </p:txBody>
      </p:sp>
    </p:spTree>
    <p:extLst>
      <p:ext uri="{BB962C8B-B14F-4D97-AF65-F5344CB8AC3E}">
        <p14:creationId xmlns:p14="http://schemas.microsoft.com/office/powerpoint/2010/main" val="2254094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dirty="0" smtClean="0"/>
              <a:t>Click to edit Master title style</a:t>
            </a:r>
            <a:endParaRPr lang="en-US" dirty="0"/>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fld id="{EF413F85-71DB-4C60-A0F0-5679504FE599}" type="datetime1">
              <a:rPr lang="en-US"/>
              <a:pPr>
                <a:defRPr/>
              </a:pPr>
              <a:t>2/19/2014</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defRPr>
            </a:lvl1pPr>
          </a:lstStyle>
          <a:p>
            <a:fld id="{81CF8E72-EEDA-4BB2-9652-2E9B6B978D1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914" r:id="rId1"/>
    <p:sldLayoutId id="2147484915" r:id="rId2"/>
    <p:sldLayoutId id="2147484916" r:id="rId3"/>
    <p:sldLayoutId id="2147484917" r:id="rId4"/>
    <p:sldLayoutId id="2147484910" r:id="rId5"/>
    <p:sldLayoutId id="2147484918" r:id="rId6"/>
    <p:sldLayoutId id="2147484911" r:id="rId7"/>
    <p:sldLayoutId id="2147484919" r:id="rId8"/>
    <p:sldLayoutId id="2147484920" r:id="rId9"/>
    <p:sldLayoutId id="2147484912" r:id="rId10"/>
    <p:sldLayoutId id="2147484913" r:id="rId11"/>
  </p:sldLayoutIdLst>
  <p:hf hdr="0" dt="0"/>
  <p:txStyles>
    <p:titleStyle>
      <a:lvl1pPr algn="l" rtl="0" eaLnBrk="0" fontAlgn="base" hangingPunct="0">
        <a:spcBef>
          <a:spcPct val="0"/>
        </a:spcBef>
        <a:spcAft>
          <a:spcPct val="0"/>
        </a:spcAft>
        <a:defRPr sz="30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office.microsoft.com/en-us/images/results.aspx?qu=laptop&amp;ex=1#ai:MP900442369|"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goo.gl/wuhSUA" TargetMode="External"/><Relationship Id="rId5" Type="http://schemas.openxmlformats.org/officeDocument/2006/relationships/hyperlink" Target="http://office.microsoft.com/en-us/images/results.aspx?qu=light+switch&amp;ex=1#ai:MC900441745|" TargetMode="External"/><Relationship Id="rId4" Type="http://schemas.openxmlformats.org/officeDocument/2006/relationships/hyperlink" Target="http://office.microsoft.com/en-us/images/results.aspx?qu=cycle&amp;ex=1#ai:MC91021632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AwJflkd6Y_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resentationPro,chevrons,circular,connected,3d diagram,isometric,segmented,shapes,spinning arrows&#10;"/>
          <p:cNvPicPr/>
          <p:nvPr/>
        </p:nvPicPr>
        <p:blipFill>
          <a:blip r:embed="rId3">
            <a:extLst>
              <a:ext uri="{28A0092B-C50C-407E-A947-70E740481C1C}">
                <a14:useLocalDpi xmlns:a14="http://schemas.microsoft.com/office/drawing/2010/main" val="0"/>
              </a:ext>
            </a:extLst>
          </a:blip>
          <a:srcRect/>
          <a:stretch>
            <a:fillRect/>
          </a:stretch>
        </p:blipFill>
        <p:spPr bwMode="auto">
          <a:xfrm>
            <a:off x="4567819" y="2590800"/>
            <a:ext cx="3966581" cy="4142874"/>
          </a:xfrm>
          <a:prstGeom prst="rect">
            <a:avLst/>
          </a:prstGeom>
          <a:noFill/>
          <a:ln>
            <a:noFill/>
          </a:ln>
        </p:spPr>
      </p:pic>
      <p:sp>
        <p:nvSpPr>
          <p:cNvPr id="2" name="Title 1"/>
          <p:cNvSpPr>
            <a:spLocks noGrp="1"/>
          </p:cNvSpPr>
          <p:nvPr>
            <p:ph type="ctrTitle"/>
          </p:nvPr>
        </p:nvSpPr>
        <p:spPr>
          <a:xfrm>
            <a:off x="4572000" y="685800"/>
            <a:ext cx="4038600" cy="1828800"/>
          </a:xfrm>
        </p:spPr>
        <p:txBody>
          <a:bodyPr>
            <a:noAutofit/>
          </a:bodyPr>
          <a:lstStyle/>
          <a:p>
            <a:pPr>
              <a:defRPr/>
            </a:pPr>
            <a:r>
              <a:rPr lang="en-US" dirty="0">
                <a:cs typeface="Times New Roman" panose="02020603050405020304" pitchFamily="18" charset="0"/>
              </a:rPr>
              <a:t>L</a:t>
            </a:r>
            <a:r>
              <a:rPr lang="en-US" dirty="0" smtClean="0">
                <a:cs typeface="Times New Roman" panose="02020603050405020304" pitchFamily="18" charset="0"/>
              </a:rPr>
              <a:t>oops and Switches</a:t>
            </a:r>
            <a:endParaRPr lang="es-PY" dirty="0">
              <a:cs typeface="Times New Roman" panose="02020603050405020304" pitchFamily="18" charset="0"/>
            </a:endParaRPr>
          </a:p>
        </p:txBody>
      </p:sp>
      <p:pic>
        <p:nvPicPr>
          <p:cNvPr id="5" name="Picture 8" descr="cropped images,cropped pictures,electric,electricity,light switches,lights,PNG,power switches,powers,switches,transparent background"/>
          <p:cNvPicPr>
            <a:picLocks noChangeAspect="1" noChangeArrowheads="1"/>
          </p:cNvPicPr>
          <p:nvPr/>
        </p:nvPicPr>
        <p:blipFill rotWithShape="1">
          <a:blip r:embed="rId4">
            <a:extLst>
              <a:ext uri="{28A0092B-C50C-407E-A947-70E740481C1C}">
                <a14:useLocalDpi xmlns:a14="http://schemas.microsoft.com/office/drawing/2010/main" val="0"/>
              </a:ext>
            </a:extLst>
          </a:blip>
          <a:srcRect l="17128" t="6154" r="21333" b="7691"/>
          <a:stretch/>
        </p:blipFill>
        <p:spPr bwMode="auto">
          <a:xfrm>
            <a:off x="5791200" y="3581400"/>
            <a:ext cx="1295400" cy="181356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Denise\Documents\Documents\4 umo What Is a Computer Program unit 545\MH900442369.JPG"/>
          <p:cNvPicPr/>
          <p:nvPr/>
        </p:nvPicPr>
        <p:blipFill rotWithShape="1">
          <a:blip r:embed="rId5">
            <a:extLst>
              <a:ext uri="{28A0092B-C50C-407E-A947-70E740481C1C}">
                <a14:useLocalDpi xmlns:a14="http://schemas.microsoft.com/office/drawing/2010/main" val="0"/>
              </a:ext>
            </a:extLst>
          </a:blip>
          <a:srcRect l="17231" r="18154"/>
          <a:stretch/>
        </p:blipFill>
        <p:spPr bwMode="auto">
          <a:xfrm>
            <a:off x="-20054" y="-12891"/>
            <a:ext cx="4439653" cy="6870892"/>
          </a:xfrm>
          <a:prstGeom prst="rect">
            <a:avLst/>
          </a:prstGeom>
          <a:noFill/>
          <a:ln>
            <a:noFill/>
          </a:ln>
          <a:extLst>
            <a:ext uri="{53640926-AAD7-44D8-BBD7-CCE9431645EC}">
              <a14:shadowObscured xmlns:a14="http://schemas.microsoft.com/office/drawing/2010/main"/>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sz="quarter" idx="1"/>
          </p:nvPr>
        </p:nvSpPr>
        <p:spPr>
          <a:xfrm>
            <a:off x="457200" y="1219200"/>
            <a:ext cx="7848600" cy="5035550"/>
          </a:xfrm>
        </p:spPr>
        <p:txBody>
          <a:bodyPr/>
          <a:lstStyle/>
          <a:p>
            <a:r>
              <a:rPr lang="en-US" altLang="en-US" sz="2800" b="1" dirty="0" smtClean="0">
                <a:latin typeface="Calibri" panose="020F0502020204030204" pitchFamily="34" charset="0"/>
                <a:cs typeface="Times New Roman" panose="02020603050405020304" pitchFamily="18" charset="0"/>
              </a:rPr>
              <a:t>Next, we need to drag the commands we want to be repeated INSIDE the loop.</a:t>
            </a:r>
          </a:p>
          <a:p>
            <a:r>
              <a:rPr lang="en-US" altLang="en-US" sz="2800" b="1" dirty="0" smtClean="0">
                <a:latin typeface="Calibri" panose="020F0502020204030204" pitchFamily="34" charset="0"/>
                <a:cs typeface="Times New Roman" panose="02020603050405020304" pitchFamily="18" charset="0"/>
              </a:rPr>
              <a:t>The final program looks like this: </a:t>
            </a:r>
            <a:r>
              <a:rPr lang="en-US" altLang="en-US" sz="2800" b="1" dirty="0" smtClean="0">
                <a:latin typeface="Calibri" panose="020F0502020204030204" pitchFamily="34" charset="0"/>
                <a:cs typeface="Times New Roman" panose="02020603050405020304" pitchFamily="18" charset="0"/>
                <a:sym typeface="Wingdings" panose="05000000000000000000" pitchFamily="2" charset="2"/>
              </a:rPr>
              <a:t></a:t>
            </a:r>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r>
              <a:rPr lang="en-US" altLang="en-US" sz="2800" b="1" dirty="0" smtClean="0">
                <a:latin typeface="Calibri" panose="020F0502020204030204" pitchFamily="34" charset="0"/>
                <a:cs typeface="Times New Roman" panose="02020603050405020304" pitchFamily="18" charset="0"/>
              </a:rPr>
              <a:t>Notice </a:t>
            </a:r>
            <a:r>
              <a:rPr lang="en-US" altLang="en-US" sz="2800" b="1" dirty="0" smtClean="0">
                <a:latin typeface="Calibri" panose="020F0502020204030204" pitchFamily="34" charset="0"/>
                <a:cs typeface="Times New Roman" panose="02020603050405020304" pitchFamily="18" charset="0"/>
              </a:rPr>
              <a:t>that </a:t>
            </a:r>
            <a:r>
              <a:rPr lang="en-US" altLang="en-US" sz="2800" b="1" dirty="0" smtClean="0">
                <a:latin typeface="Calibri" panose="020F0502020204030204" pitchFamily="34" charset="0"/>
                <a:cs typeface="Times New Roman" panose="02020603050405020304" pitchFamily="18" charset="0"/>
              </a:rPr>
              <a:t>instead of 8 blocks, </a:t>
            </a:r>
            <a:r>
              <a:rPr lang="en-US" altLang="en-US" sz="2800" b="1" dirty="0" smtClean="0">
                <a:latin typeface="Calibri" panose="020F0502020204030204" pitchFamily="34" charset="0"/>
                <a:cs typeface="Times New Roman" panose="02020603050405020304" pitchFamily="18" charset="0"/>
              </a:rPr>
              <a:t>we </a:t>
            </a:r>
            <a:r>
              <a:rPr lang="en-US" altLang="en-US" sz="2800" b="1" dirty="0" smtClean="0">
                <a:latin typeface="Calibri" panose="020F0502020204030204" pitchFamily="34" charset="0"/>
                <a:cs typeface="Times New Roman" panose="02020603050405020304" pitchFamily="18" charset="0"/>
              </a:rPr>
              <a:t>only need </a:t>
            </a:r>
            <a:r>
              <a:rPr lang="en-US" altLang="en-US" sz="2800" b="1" dirty="0" smtClean="0">
                <a:latin typeface="Calibri" panose="020F0502020204030204" pitchFamily="34" charset="0"/>
                <a:cs typeface="Times New Roman" panose="02020603050405020304" pitchFamily="18" charset="0"/>
              </a:rPr>
              <a:t>2 blocks, </a:t>
            </a:r>
            <a:r>
              <a:rPr lang="en-US" altLang="en-US" sz="2800" b="1" dirty="0" smtClean="0">
                <a:latin typeface="Calibri" panose="020F0502020204030204" pitchFamily="34" charset="0"/>
                <a:cs typeface="Times New Roman" panose="02020603050405020304" pitchFamily="18" charset="0"/>
              </a:rPr>
              <a:t>surrounded by a loop.</a:t>
            </a:r>
          </a:p>
        </p:txBody>
      </p:sp>
      <p:sp>
        <p:nvSpPr>
          <p:cNvPr id="1843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391BB52-CC70-4431-B28A-3CB2B52CFF2B}" type="slidenum">
              <a:rPr lang="en-US" altLang="en-US" sz="1400">
                <a:solidFill>
                  <a:srgbClr val="FFFFFF"/>
                </a:solidFill>
                <a:latin typeface="Arial" panose="020B0604020202020204" pitchFamily="34" charset="0"/>
              </a:rPr>
              <a:pPr eaLnBrk="1" hangingPunct="1">
                <a:spcBef>
                  <a:spcPct val="0"/>
                </a:spcBef>
                <a:buClrTx/>
                <a:buSzTx/>
                <a:buFontTx/>
                <a:buNone/>
              </a:pPr>
              <a:t>10</a:t>
            </a:fld>
            <a:endParaRPr lang="en-US" altLang="en-US" sz="1400">
              <a:solidFill>
                <a:srgbClr val="FFFFFF"/>
              </a:solidFill>
              <a:latin typeface="Arial" panose="020B0604020202020204" pitchFamily="34" charset="0"/>
            </a:endParaRPr>
          </a:p>
        </p:txBody>
      </p:sp>
      <p:pic>
        <p:nvPicPr>
          <p:cNvPr id="1843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967037"/>
            <a:ext cx="4800600"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88" y="1655916"/>
            <a:ext cx="8077200" cy="4587875"/>
          </a:xfrm>
        </p:spPr>
        <p:txBody>
          <a:bodyPr/>
          <a:lstStyle/>
          <a:p>
            <a:pPr marL="0" indent="0">
              <a:buFont typeface="Wingdings" panose="05000000000000000000" pitchFamily="2" charset="2"/>
              <a:buNone/>
              <a:defRPr/>
            </a:pPr>
            <a:r>
              <a:rPr lang="en-US" sz="3200" b="1" dirty="0" smtClean="0">
                <a:solidFill>
                  <a:srgbClr val="7030A0"/>
                </a:solidFill>
                <a:latin typeface="Calibri" panose="020F0502020204030204" pitchFamily="34" charset="0"/>
                <a:cs typeface="Times New Roman" pitchFamily="18" charset="0"/>
              </a:rPr>
              <a:t>Do This: </a:t>
            </a:r>
          </a:p>
          <a:p>
            <a:pPr marL="0" indent="0">
              <a:buFont typeface="Wingdings" panose="05000000000000000000" pitchFamily="2" charset="2"/>
              <a:buNone/>
              <a:defRPr/>
            </a:pPr>
            <a:r>
              <a:rPr lang="en-US" sz="3200" b="1" dirty="0" smtClean="0">
                <a:latin typeface="Calibri" panose="020F0502020204030204" pitchFamily="34" charset="0"/>
                <a:cs typeface="Times New Roman" pitchFamily="18" charset="0"/>
              </a:rPr>
              <a:t>Fill </a:t>
            </a:r>
            <a:r>
              <a:rPr lang="en-US" sz="3200" b="1" dirty="0" smtClean="0">
                <a:latin typeface="Calibri" panose="020F0502020204030204" pitchFamily="34" charset="0"/>
                <a:cs typeface="Times New Roman" pitchFamily="18" charset="0"/>
              </a:rPr>
              <a:t>out Part 2 of the </a:t>
            </a:r>
            <a:r>
              <a:rPr lang="en-US" sz="3200" b="1" dirty="0" smtClean="0">
                <a:latin typeface="Calibri" panose="020F0502020204030204" pitchFamily="34" charset="0"/>
                <a:cs typeface="Times New Roman" pitchFamily="18" charset="0"/>
              </a:rPr>
              <a:t>worksheet.</a:t>
            </a:r>
          </a:p>
          <a:p>
            <a:pPr marL="0" indent="0">
              <a:buFont typeface="Wingdings" panose="05000000000000000000" pitchFamily="2" charset="2"/>
              <a:buNone/>
              <a:defRPr/>
            </a:pPr>
            <a:r>
              <a:rPr lang="en-US" sz="3200" b="1" dirty="0" smtClean="0">
                <a:latin typeface="Calibri" panose="020F0502020204030204" pitchFamily="34" charset="0"/>
                <a:cs typeface="Times New Roman" pitchFamily="18" charset="0"/>
              </a:rPr>
              <a:t>Then</a:t>
            </a:r>
            <a:r>
              <a:rPr lang="en-US" sz="3200" b="1" dirty="0" smtClean="0">
                <a:latin typeface="Calibri" panose="020F0502020204030204" pitchFamily="34" charset="0"/>
                <a:cs typeface="Times New Roman" pitchFamily="18" charset="0"/>
              </a:rPr>
              <a:t> </a:t>
            </a:r>
            <a:r>
              <a:rPr lang="en-US" sz="3200" b="1" dirty="0" smtClean="0">
                <a:latin typeface="Calibri" panose="020F0502020204030204" pitchFamily="34" charset="0"/>
                <a:cs typeface="Times New Roman" pitchFamily="18" charset="0"/>
              </a:rPr>
              <a:t>program the robot to: </a:t>
            </a:r>
          </a:p>
          <a:p>
            <a:pPr>
              <a:defRPr/>
            </a:pPr>
            <a:r>
              <a:rPr lang="en-US" sz="3200" b="1" dirty="0" smtClean="0">
                <a:latin typeface="Calibri" panose="020F0502020204030204" pitchFamily="34" charset="0"/>
                <a:cs typeface="Times New Roman" pitchFamily="18" charset="0"/>
              </a:rPr>
              <a:t>Go forward until it hits a wall, then back up one </a:t>
            </a:r>
            <a:r>
              <a:rPr lang="en-US" sz="3200" b="1" dirty="0" smtClean="0">
                <a:latin typeface="Calibri" panose="020F0502020204030204" pitchFamily="34" charset="0"/>
                <a:cs typeface="Times New Roman" pitchFamily="18" charset="0"/>
              </a:rPr>
              <a:t>rotation and </a:t>
            </a:r>
            <a:r>
              <a:rPr lang="en-US" sz="3200" b="1" dirty="0" smtClean="0">
                <a:latin typeface="Calibri" panose="020F0502020204030204" pitchFamily="34" charset="0"/>
                <a:cs typeface="Times New Roman" pitchFamily="18" charset="0"/>
              </a:rPr>
              <a:t>turn left</a:t>
            </a:r>
          </a:p>
          <a:p>
            <a:pPr>
              <a:defRPr/>
            </a:pPr>
            <a:r>
              <a:rPr lang="en-US" sz="3200" b="1" dirty="0" smtClean="0">
                <a:latin typeface="Calibri" panose="020F0502020204030204" pitchFamily="34" charset="0"/>
                <a:cs typeface="Times New Roman" pitchFamily="18" charset="0"/>
              </a:rPr>
              <a:t>Repeat </a:t>
            </a:r>
            <a:r>
              <a:rPr lang="en-US" sz="3200" b="1" dirty="0" smtClean="0">
                <a:latin typeface="Calibri" panose="020F0502020204030204" pitchFamily="34" charset="0"/>
                <a:cs typeface="Times New Roman" pitchFamily="18" charset="0"/>
              </a:rPr>
              <a:t>these instructions </a:t>
            </a:r>
            <a:r>
              <a:rPr lang="en-US" sz="3200" b="1" dirty="0" smtClean="0">
                <a:latin typeface="Calibri" panose="020F0502020204030204" pitchFamily="34" charset="0"/>
                <a:cs typeface="Times New Roman" pitchFamily="18" charset="0"/>
              </a:rPr>
              <a:t>until </a:t>
            </a:r>
            <a:r>
              <a:rPr lang="en-US" sz="3200" b="1" dirty="0" smtClean="0">
                <a:latin typeface="Calibri" panose="020F0502020204030204" pitchFamily="34" charset="0"/>
                <a:cs typeface="Times New Roman" pitchFamily="18" charset="0"/>
              </a:rPr>
              <a:t>detecting </a:t>
            </a:r>
            <a:r>
              <a:rPr lang="en-US" sz="3200" b="1" dirty="0" smtClean="0">
                <a:latin typeface="Calibri" panose="020F0502020204030204" pitchFamily="34" charset="0"/>
                <a:cs typeface="Times New Roman" pitchFamily="18" charset="0"/>
              </a:rPr>
              <a:t>a sound</a:t>
            </a:r>
          </a:p>
          <a:p>
            <a:pPr>
              <a:defRPr/>
            </a:pPr>
            <a:r>
              <a:rPr lang="en-US" sz="3200" b="1" dirty="0" smtClean="0">
                <a:latin typeface="Calibri" panose="020F0502020204030204" pitchFamily="34" charset="0"/>
                <a:cs typeface="Times New Roman" pitchFamily="18" charset="0"/>
              </a:rPr>
              <a:t>Then </a:t>
            </a:r>
            <a:r>
              <a:rPr lang="en-US" sz="3200" b="1" dirty="0" smtClean="0">
                <a:latin typeface="Calibri" panose="020F0502020204030204" pitchFamily="34" charset="0"/>
                <a:cs typeface="Times New Roman" pitchFamily="18" charset="0"/>
              </a:rPr>
              <a:t>stop</a:t>
            </a:r>
            <a:endParaRPr lang="en-US" sz="3200" b="1" dirty="0">
              <a:latin typeface="Calibri" panose="020F0502020204030204" pitchFamily="34" charset="0"/>
              <a:cs typeface="Times New Roman" pitchFamily="18" charset="0"/>
            </a:endParaRPr>
          </a:p>
        </p:txBody>
      </p:sp>
      <p:sp>
        <p:nvSpPr>
          <p:cNvPr id="1946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ED6DF68-E4F3-496B-B41F-3D77862F4E39}" type="slidenum">
              <a:rPr lang="en-US" altLang="en-US" sz="1400">
                <a:solidFill>
                  <a:srgbClr val="FFFFFF"/>
                </a:solidFill>
                <a:latin typeface="Arial" panose="020B0604020202020204" pitchFamily="34" charset="0"/>
              </a:rPr>
              <a:pPr eaLnBrk="1" hangingPunct="1">
                <a:spcBef>
                  <a:spcPct val="0"/>
                </a:spcBef>
                <a:buClrTx/>
                <a:buSzTx/>
                <a:buFontTx/>
                <a:buNone/>
              </a:pPr>
              <a:t>11</a:t>
            </a:fld>
            <a:endParaRPr lang="en-US" altLang="en-US" sz="1400">
              <a:solidFill>
                <a:srgbClr val="FFFFFF"/>
              </a:solidFill>
              <a:latin typeface="Arial" panose="020B0604020202020204" pitchFamily="34" charset="0"/>
            </a:endParaRPr>
          </a:p>
        </p:txBody>
      </p:sp>
      <p:sp>
        <p:nvSpPr>
          <p:cNvPr id="6"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Mini-Activity 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FCDECD1-49F1-4F76-91A8-03AE29A699B5}" type="slidenum">
              <a:rPr lang="en-US" altLang="en-US" sz="1400">
                <a:solidFill>
                  <a:srgbClr val="FFFFFF"/>
                </a:solidFill>
                <a:latin typeface="Arial" panose="020B0604020202020204" pitchFamily="34" charset="0"/>
              </a:rPr>
              <a:pPr eaLnBrk="1" hangingPunct="1">
                <a:spcBef>
                  <a:spcPct val="0"/>
                </a:spcBef>
                <a:buClrTx/>
                <a:buSzTx/>
                <a:buFontTx/>
                <a:buNone/>
              </a:pPr>
              <a:t>12</a:t>
            </a:fld>
            <a:endParaRPr lang="en-US" altLang="en-US" sz="1400">
              <a:solidFill>
                <a:srgbClr val="FFFFFF"/>
              </a:solidFill>
              <a:latin typeface="Arial" panose="020B0604020202020204" pitchFamily="34" charset="0"/>
            </a:endParaRPr>
          </a:p>
        </p:txBody>
      </p:sp>
      <p:pic>
        <p:nvPicPr>
          <p:cNvPr id="2048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093788"/>
            <a:ext cx="5715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2667000"/>
            <a:ext cx="540067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9650" y="3886200"/>
            <a:ext cx="53911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0125" y="5170488"/>
            <a:ext cx="540067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TextBox 5"/>
          <p:cNvSpPr txBox="1">
            <a:spLocks noChangeArrowheads="1"/>
          </p:cNvSpPr>
          <p:nvPr/>
        </p:nvSpPr>
        <p:spPr bwMode="auto">
          <a:xfrm>
            <a:off x="609600" y="2590800"/>
            <a:ext cx="31273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1</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2</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3</a:t>
            </a:r>
          </a:p>
        </p:txBody>
      </p:sp>
      <p:sp>
        <p:nvSpPr>
          <p:cNvPr id="10" name="Title 2"/>
          <p:cNvSpPr txBox="1">
            <a:spLocks/>
          </p:cNvSpPr>
          <p:nvPr/>
        </p:nvSpPr>
        <p:spPr>
          <a:xfrm>
            <a:off x="176981"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Mini-Activity 1 </a:t>
            </a:r>
            <a:r>
              <a:rPr lang="en-US" sz="4000" dirty="0" smtClean="0">
                <a:solidFill>
                  <a:srgbClr val="FF0000"/>
                </a:solidFill>
              </a:rPr>
              <a:t>Programming Solution</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467240E-CB61-4D65-8DD8-C283626B41B4}" type="slidenum">
              <a:rPr lang="en-US" altLang="en-US" sz="1400">
                <a:solidFill>
                  <a:srgbClr val="FFFFFF"/>
                </a:solidFill>
                <a:latin typeface="Arial" panose="020B0604020202020204" pitchFamily="34" charset="0"/>
              </a:rPr>
              <a:pPr eaLnBrk="1" hangingPunct="1">
                <a:spcBef>
                  <a:spcPct val="0"/>
                </a:spcBef>
                <a:buClrTx/>
                <a:buSzTx/>
                <a:buFontTx/>
                <a:buNone/>
              </a:pPr>
              <a:t>13</a:t>
            </a:fld>
            <a:endParaRPr lang="en-US" altLang="en-US" sz="1400">
              <a:solidFill>
                <a:srgbClr val="FFFFFF"/>
              </a:solidFill>
              <a:latin typeface="Arial" panose="020B0604020202020204" pitchFamily="34" charset="0"/>
            </a:endParaRPr>
          </a:p>
        </p:txBody>
      </p:sp>
      <p:pic>
        <p:nvPicPr>
          <p:cNvPr id="2150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69988"/>
            <a:ext cx="5715000" cy="111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TextBox 7"/>
          <p:cNvSpPr txBox="1">
            <a:spLocks noChangeArrowheads="1"/>
          </p:cNvSpPr>
          <p:nvPr/>
        </p:nvSpPr>
        <p:spPr bwMode="auto">
          <a:xfrm>
            <a:off x="754063" y="2871788"/>
            <a:ext cx="312737"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4</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5</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6</a:t>
            </a:r>
          </a:p>
        </p:txBody>
      </p:sp>
      <p:pic>
        <p:nvPicPr>
          <p:cNvPr id="215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6012" y="2882900"/>
            <a:ext cx="5360988" cy="10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3475" y="4114800"/>
            <a:ext cx="5343525" cy="108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475" y="5405437"/>
            <a:ext cx="53435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2"/>
          <p:cNvSpPr txBox="1">
            <a:spLocks/>
          </p:cNvSpPr>
          <p:nvPr/>
        </p:nvSpPr>
        <p:spPr>
          <a:xfrm>
            <a:off x="5676900" y="0"/>
            <a:ext cx="2667000" cy="501650"/>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2800" dirty="0" smtClean="0"/>
              <a:t>(</a:t>
            </a:r>
            <a:r>
              <a:rPr lang="en-US" sz="2800" dirty="0"/>
              <a:t>continued)</a:t>
            </a:r>
          </a:p>
        </p:txBody>
      </p:sp>
      <p:sp>
        <p:nvSpPr>
          <p:cNvPr id="9" name="Title 2"/>
          <p:cNvSpPr txBox="1">
            <a:spLocks/>
          </p:cNvSpPr>
          <p:nvPr/>
        </p:nvSpPr>
        <p:spPr>
          <a:xfrm>
            <a:off x="176981"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Mini-Activity 1 </a:t>
            </a:r>
            <a:r>
              <a:rPr lang="en-US" sz="4000" dirty="0" smtClean="0">
                <a:solidFill>
                  <a:srgbClr val="FF0000"/>
                </a:solidFill>
              </a:rPr>
              <a:t>Programming Solution</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sz="quarter" idx="1"/>
          </p:nvPr>
        </p:nvSpPr>
        <p:spPr>
          <a:xfrm>
            <a:off x="152400" y="1219200"/>
            <a:ext cx="8470900" cy="5486400"/>
          </a:xfrm>
        </p:spPr>
        <p:txBody>
          <a:bodyPr/>
          <a:lstStyle/>
          <a:p>
            <a:r>
              <a:rPr lang="en-US" altLang="en-US" sz="2800" b="1" dirty="0" smtClean="0">
                <a:latin typeface="Calibri" panose="020F0502020204030204" pitchFamily="34" charset="0"/>
                <a:cs typeface="Times New Roman" panose="02020603050405020304" pitchFamily="18" charset="0"/>
              </a:rPr>
              <a:t>In programming, a switch is an object </a:t>
            </a:r>
            <a:br>
              <a:rPr lang="en-US" altLang="en-US" sz="2800" b="1" dirty="0" smtClean="0">
                <a:latin typeface="Calibri" panose="020F0502020204030204" pitchFamily="34" charset="0"/>
                <a:cs typeface="Times New Roman" panose="02020603050405020304" pitchFamily="18" charset="0"/>
              </a:rPr>
            </a:br>
            <a:r>
              <a:rPr lang="en-US" altLang="en-US" sz="2800" b="1" dirty="0" smtClean="0">
                <a:latin typeface="Calibri" panose="020F0502020204030204" pitchFamily="34" charset="0"/>
                <a:cs typeface="Times New Roman" panose="02020603050405020304" pitchFamily="18" charset="0"/>
              </a:rPr>
              <a:t>that gives different commands </a:t>
            </a:r>
            <a:br>
              <a:rPr lang="en-US" altLang="en-US" sz="2800" b="1" dirty="0" smtClean="0">
                <a:latin typeface="Calibri" panose="020F0502020204030204" pitchFamily="34" charset="0"/>
                <a:cs typeface="Times New Roman" panose="02020603050405020304" pitchFamily="18" charset="0"/>
              </a:rPr>
            </a:br>
            <a:r>
              <a:rPr lang="en-US" altLang="en-US" sz="2800" b="1" dirty="0" smtClean="0">
                <a:latin typeface="Calibri" panose="020F0502020204030204" pitchFamily="34" charset="0"/>
                <a:cs typeface="Times New Roman" panose="02020603050405020304" pitchFamily="18" charset="0"/>
              </a:rPr>
              <a:t>depending on which state it is in.</a:t>
            </a:r>
          </a:p>
          <a:p>
            <a:r>
              <a:rPr lang="en-US" altLang="en-US" sz="2800" b="1" dirty="0" smtClean="0">
                <a:latin typeface="Calibri" panose="020F0502020204030204" pitchFamily="34" charset="0"/>
                <a:cs typeface="Times New Roman" panose="02020603050405020304" pitchFamily="18" charset="0"/>
              </a:rPr>
              <a:t>A light switch for example, has </a:t>
            </a:r>
            <a:br>
              <a:rPr lang="en-US" altLang="en-US" sz="2800" b="1" dirty="0" smtClean="0">
                <a:latin typeface="Calibri" panose="020F0502020204030204" pitchFamily="34" charset="0"/>
                <a:cs typeface="Times New Roman" panose="02020603050405020304" pitchFamily="18" charset="0"/>
              </a:rPr>
            </a:br>
            <a:r>
              <a:rPr lang="en-US" altLang="en-US" sz="2800" b="1" dirty="0" smtClean="0">
                <a:latin typeface="Calibri" panose="020F0502020204030204" pitchFamily="34" charset="0"/>
                <a:cs typeface="Times New Roman" panose="02020603050405020304" pitchFamily="18" charset="0"/>
              </a:rPr>
              <a:t>2 states: </a:t>
            </a:r>
            <a:r>
              <a:rPr lang="en-US" altLang="en-US" sz="2800" b="1" dirty="0" smtClean="0">
                <a:solidFill>
                  <a:srgbClr val="FF0000"/>
                </a:solidFill>
                <a:latin typeface="Calibri" panose="020F0502020204030204" pitchFamily="34" charset="0"/>
                <a:cs typeface="Times New Roman" panose="02020603050405020304" pitchFamily="18" charset="0"/>
              </a:rPr>
              <a:t>up </a:t>
            </a:r>
            <a:r>
              <a:rPr lang="en-US" altLang="en-US" sz="2800" b="1" dirty="0">
                <a:latin typeface="Calibri" panose="020F0502020204030204" pitchFamily="34" charset="0"/>
                <a:cs typeface="Times New Roman" panose="02020603050405020304" pitchFamily="18" charset="0"/>
              </a:rPr>
              <a:t>and</a:t>
            </a:r>
            <a:r>
              <a:rPr lang="en-US" altLang="en-US" sz="2800" b="1" dirty="0" smtClean="0">
                <a:solidFill>
                  <a:srgbClr val="FF0000"/>
                </a:solidFill>
                <a:latin typeface="Calibri" panose="020F0502020204030204" pitchFamily="34" charset="0"/>
                <a:cs typeface="Times New Roman" panose="02020603050405020304" pitchFamily="18" charset="0"/>
              </a:rPr>
              <a:t> down</a:t>
            </a:r>
            <a:r>
              <a:rPr lang="en-US" altLang="en-US" sz="2800" b="1" dirty="0" smtClean="0">
                <a:latin typeface="Calibri" panose="020F0502020204030204" pitchFamily="34" charset="0"/>
                <a:cs typeface="Times New Roman" panose="02020603050405020304" pitchFamily="18" charset="0"/>
              </a:rPr>
              <a:t>.</a:t>
            </a:r>
          </a:p>
          <a:p>
            <a:endParaRPr lang="en-US" altLang="en-US" sz="2800" b="1" dirty="0" smtClean="0">
              <a:latin typeface="Calibri" panose="020F0502020204030204" pitchFamily="34" charset="0"/>
              <a:cs typeface="Times New Roman" panose="02020603050405020304" pitchFamily="18" charset="0"/>
            </a:endParaRPr>
          </a:p>
          <a:p>
            <a:endParaRPr lang="en-US" altLang="en-US" sz="2800" b="1" dirty="0" smtClean="0">
              <a:latin typeface="Calibri" panose="020F0502020204030204" pitchFamily="34" charset="0"/>
              <a:cs typeface="Times New Roman" panose="02020603050405020304" pitchFamily="18" charset="0"/>
            </a:endParaRPr>
          </a:p>
          <a:p>
            <a:r>
              <a:rPr lang="en-US" altLang="en-US" sz="2800" b="1" dirty="0" smtClean="0">
                <a:latin typeface="Calibri" panose="020F0502020204030204" pitchFamily="34" charset="0"/>
                <a:cs typeface="Times New Roman" panose="02020603050405020304" pitchFamily="18" charset="0"/>
              </a:rPr>
              <a:t>When the light switch is in the “</a:t>
            </a:r>
            <a:r>
              <a:rPr lang="en-US" altLang="en-US" sz="2800" b="1" dirty="0" smtClean="0">
                <a:solidFill>
                  <a:srgbClr val="7030A0"/>
                </a:solidFill>
                <a:latin typeface="Calibri" panose="020F0502020204030204" pitchFamily="34" charset="0"/>
                <a:cs typeface="Times New Roman" panose="02020603050405020304" pitchFamily="18" charset="0"/>
              </a:rPr>
              <a:t>up</a:t>
            </a:r>
            <a:r>
              <a:rPr lang="en-US" altLang="en-US" sz="2800" b="1" dirty="0" smtClean="0">
                <a:latin typeface="Calibri" panose="020F0502020204030204" pitchFamily="34" charset="0"/>
                <a:cs typeface="Times New Roman" panose="02020603050405020304" pitchFamily="18" charset="0"/>
              </a:rPr>
              <a:t>” position, the switch directs the light it controls to </a:t>
            </a:r>
            <a:r>
              <a:rPr lang="en-US" altLang="en-US" sz="2800" b="1" dirty="0" smtClean="0">
                <a:solidFill>
                  <a:schemeClr val="accent1"/>
                </a:solidFill>
                <a:latin typeface="Calibri" panose="020F0502020204030204" pitchFamily="34" charset="0"/>
                <a:cs typeface="Times New Roman" panose="02020603050405020304" pitchFamily="18" charset="0"/>
              </a:rPr>
              <a:t>turn on</a:t>
            </a:r>
            <a:r>
              <a:rPr lang="en-US" altLang="en-US" sz="2800" b="1" dirty="0" smtClean="0">
                <a:latin typeface="Calibri" panose="020F0502020204030204" pitchFamily="34" charset="0"/>
                <a:cs typeface="Times New Roman" panose="02020603050405020304" pitchFamily="18" charset="0"/>
              </a:rPr>
              <a:t>.</a:t>
            </a:r>
          </a:p>
          <a:p>
            <a:r>
              <a:rPr lang="en-US" altLang="en-US" sz="2800" b="1" dirty="0" smtClean="0">
                <a:latin typeface="Calibri" panose="020F0502020204030204" pitchFamily="34" charset="0"/>
                <a:cs typeface="Times New Roman" panose="02020603050405020304" pitchFamily="18" charset="0"/>
              </a:rPr>
              <a:t>When the light switch is in the “</a:t>
            </a:r>
            <a:r>
              <a:rPr lang="en-US" altLang="en-US" sz="2800" b="1" dirty="0" smtClean="0">
                <a:solidFill>
                  <a:srgbClr val="7030A0"/>
                </a:solidFill>
                <a:latin typeface="Calibri" panose="020F0502020204030204" pitchFamily="34" charset="0"/>
                <a:cs typeface="Times New Roman" panose="02020603050405020304" pitchFamily="18" charset="0"/>
              </a:rPr>
              <a:t>down</a:t>
            </a:r>
            <a:r>
              <a:rPr lang="en-US" altLang="en-US" sz="2800" b="1" dirty="0" smtClean="0">
                <a:latin typeface="Calibri" panose="020F0502020204030204" pitchFamily="34" charset="0"/>
                <a:cs typeface="Times New Roman" panose="02020603050405020304" pitchFamily="18" charset="0"/>
              </a:rPr>
              <a:t>” position, the switch directs the light it controls to </a:t>
            </a:r>
            <a:r>
              <a:rPr lang="en-US" altLang="en-US" sz="2800" b="1" dirty="0" smtClean="0">
                <a:solidFill>
                  <a:schemeClr val="accent1"/>
                </a:solidFill>
                <a:latin typeface="Calibri" panose="020F0502020204030204" pitchFamily="34" charset="0"/>
                <a:cs typeface="Times New Roman" panose="02020603050405020304" pitchFamily="18" charset="0"/>
              </a:rPr>
              <a:t>turn off</a:t>
            </a:r>
            <a:r>
              <a:rPr lang="en-US" altLang="en-US" sz="2800" b="1" dirty="0" smtClean="0">
                <a:latin typeface="Calibri" panose="020F0502020204030204" pitchFamily="34" charset="0"/>
                <a:cs typeface="Times New Roman" panose="02020603050405020304" pitchFamily="18" charset="0"/>
              </a:rPr>
              <a:t>.</a:t>
            </a:r>
          </a:p>
        </p:txBody>
      </p:sp>
      <p:sp>
        <p:nvSpPr>
          <p:cNvPr id="2253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6F941B5-66C8-4D3F-BF4A-A59B6A662B1B}" type="slidenum">
              <a:rPr lang="en-US" altLang="en-US" sz="1400">
                <a:solidFill>
                  <a:srgbClr val="FFFFFF"/>
                </a:solidFill>
                <a:latin typeface="Arial" panose="020B0604020202020204" pitchFamily="34" charset="0"/>
              </a:rPr>
              <a:pPr eaLnBrk="1" hangingPunct="1">
                <a:spcBef>
                  <a:spcPct val="0"/>
                </a:spcBef>
                <a:buClrTx/>
                <a:buSzTx/>
                <a:buFontTx/>
                <a:buNone/>
              </a:pPr>
              <a:t>14</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Day 2: What Is a Switch?</a:t>
            </a:r>
            <a:endParaRPr lang="en-US" dirty="0">
              <a:solidFill>
                <a:srgbClr val="FF0000"/>
              </a:solidFill>
            </a:endParaRPr>
          </a:p>
        </p:txBody>
      </p:sp>
      <p:pic>
        <p:nvPicPr>
          <p:cNvPr id="22536" name="Picture 8" descr="cropped images,cropped pictures,electric,electricity,light switches,lights,PNG,power switches,powers,switches,transparent background"/>
          <p:cNvPicPr>
            <a:picLocks noChangeAspect="1" noChangeArrowheads="1"/>
          </p:cNvPicPr>
          <p:nvPr/>
        </p:nvPicPr>
        <p:blipFill rotWithShape="1">
          <a:blip r:embed="rId2">
            <a:extLst>
              <a:ext uri="{28A0092B-C50C-407E-A947-70E740481C1C}">
                <a14:useLocalDpi xmlns:a14="http://schemas.microsoft.com/office/drawing/2010/main" val="0"/>
              </a:ext>
            </a:extLst>
          </a:blip>
          <a:srcRect l="17128" t="6154" r="21333" b="7691"/>
          <a:stretch/>
        </p:blipFill>
        <p:spPr bwMode="auto">
          <a:xfrm>
            <a:off x="6224588" y="1619249"/>
            <a:ext cx="1905000" cy="2667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sz="quarter" idx="1"/>
          </p:nvPr>
        </p:nvSpPr>
        <p:spPr>
          <a:xfrm>
            <a:off x="304800" y="1381125"/>
            <a:ext cx="8305800" cy="4873625"/>
          </a:xfrm>
        </p:spPr>
        <p:txBody>
          <a:bodyPr/>
          <a:lstStyle/>
          <a:p>
            <a:pPr marL="0" indent="0">
              <a:buNone/>
            </a:pPr>
            <a:r>
              <a:rPr lang="en-US" altLang="en-US" sz="2800" b="1" dirty="0" smtClean="0">
                <a:latin typeface="Calibri" panose="020F0502020204030204" pitchFamily="34" charset="0"/>
                <a:cs typeface="Times New Roman" panose="02020603050405020304" pitchFamily="18" charset="0"/>
              </a:rPr>
              <a:t>Suppose we want to program </a:t>
            </a:r>
            <a:r>
              <a:rPr lang="en-US" altLang="en-US" sz="2800" b="1" dirty="0" smtClean="0">
                <a:latin typeface="Calibri" panose="020F0502020204030204" pitchFamily="34" charset="0"/>
                <a:cs typeface="Times New Roman" panose="02020603050405020304" pitchFamily="18" charset="0"/>
              </a:rPr>
              <a:t>a robot </a:t>
            </a:r>
            <a:r>
              <a:rPr lang="en-US" altLang="en-US" sz="2800" b="1" dirty="0" smtClean="0">
                <a:latin typeface="Calibri" panose="020F0502020204030204" pitchFamily="34" charset="0"/>
                <a:cs typeface="Times New Roman" panose="02020603050405020304" pitchFamily="18" charset="0"/>
              </a:rPr>
              <a:t>to end up exactly 24 inches from a wall no matter where </a:t>
            </a:r>
            <a:r>
              <a:rPr lang="en-US" altLang="en-US" sz="2800" b="1" dirty="0" smtClean="0">
                <a:latin typeface="Calibri" panose="020F0502020204030204" pitchFamily="34" charset="0"/>
                <a:cs typeface="Times New Roman" panose="02020603050405020304" pitchFamily="18" charset="0"/>
              </a:rPr>
              <a:t>it starts.</a:t>
            </a:r>
            <a:endParaRPr lang="en-US" altLang="en-US" sz="2800" b="1" dirty="0" smtClean="0">
              <a:latin typeface="Calibri" panose="020F0502020204030204" pitchFamily="34" charset="0"/>
              <a:cs typeface="Times New Roman" panose="02020603050405020304" pitchFamily="18" charset="0"/>
            </a:endParaRPr>
          </a:p>
          <a:p>
            <a:r>
              <a:rPr lang="en-US" altLang="en-US" b="1" dirty="0" smtClean="0">
                <a:latin typeface="Calibri" panose="020F0502020204030204" pitchFamily="34" charset="0"/>
                <a:cs typeface="Times New Roman" panose="02020603050405020304" pitchFamily="18" charset="0"/>
              </a:rPr>
              <a:t>This means that the robot will always be </a:t>
            </a:r>
            <a:r>
              <a:rPr lang="en-US" altLang="en-US" b="1" dirty="0" smtClean="0">
                <a:latin typeface="Calibri" panose="020F0502020204030204" pitchFamily="34" charset="0"/>
                <a:cs typeface="Times New Roman" panose="02020603050405020304" pitchFamily="18" charset="0"/>
              </a:rPr>
              <a:t>in one of two </a:t>
            </a:r>
            <a:r>
              <a:rPr lang="en-US" altLang="en-US" b="1" dirty="0" smtClean="0">
                <a:latin typeface="Calibri" panose="020F0502020204030204" pitchFamily="34" charset="0"/>
                <a:cs typeface="Times New Roman" panose="02020603050405020304" pitchFamily="18" charset="0"/>
              </a:rPr>
              <a:t>states: </a:t>
            </a:r>
          </a:p>
          <a:p>
            <a:pPr marL="823913" lvl="1" indent="-457200">
              <a:buFont typeface="+mj-lt"/>
              <a:buAutoNum type="arabicPeriod"/>
            </a:pPr>
            <a:r>
              <a:rPr lang="en-US" altLang="en-US" b="1" dirty="0" smtClean="0">
                <a:solidFill>
                  <a:srgbClr val="7030A0"/>
                </a:solidFill>
                <a:latin typeface="Calibri" panose="020F0502020204030204" pitchFamily="34" charset="0"/>
                <a:cs typeface="Times New Roman" panose="02020603050405020304" pitchFamily="18" charset="0"/>
              </a:rPr>
              <a:t>closer</a:t>
            </a:r>
            <a:r>
              <a:rPr lang="en-US" altLang="en-US" b="1" dirty="0" smtClean="0">
                <a:latin typeface="Calibri" panose="020F0502020204030204" pitchFamily="34" charset="0"/>
                <a:cs typeface="Times New Roman" panose="02020603050405020304" pitchFamily="18" charset="0"/>
              </a:rPr>
              <a:t> than 24 inches to the wall </a:t>
            </a:r>
          </a:p>
          <a:p>
            <a:pPr marL="366713" lvl="1" indent="0">
              <a:buNone/>
            </a:pPr>
            <a:r>
              <a:rPr lang="en-US" altLang="en-US" sz="2000" b="1" dirty="0" smtClean="0">
                <a:latin typeface="Calibri" panose="020F0502020204030204" pitchFamily="34" charset="0"/>
                <a:cs typeface="Times New Roman" panose="02020603050405020304" pitchFamily="18" charset="0"/>
              </a:rPr>
              <a:t>or </a:t>
            </a:r>
          </a:p>
          <a:p>
            <a:pPr marL="823913" lvl="1" indent="-457200">
              <a:buFont typeface="+mj-lt"/>
              <a:buAutoNum type="arabicPeriod" startAt="2"/>
            </a:pPr>
            <a:r>
              <a:rPr lang="en-US" altLang="en-US" b="1" dirty="0" smtClean="0">
                <a:solidFill>
                  <a:srgbClr val="7030A0"/>
                </a:solidFill>
                <a:latin typeface="Calibri" panose="020F0502020204030204" pitchFamily="34" charset="0"/>
                <a:cs typeface="Times New Roman" panose="02020603050405020304" pitchFamily="18" charset="0"/>
              </a:rPr>
              <a:t>farther</a:t>
            </a:r>
            <a:r>
              <a:rPr lang="en-US" altLang="en-US" b="1" dirty="0" smtClean="0">
                <a:latin typeface="Calibri" panose="020F0502020204030204" pitchFamily="34" charset="0"/>
                <a:cs typeface="Times New Roman" panose="02020603050405020304" pitchFamily="18" charset="0"/>
              </a:rPr>
              <a:t> </a:t>
            </a:r>
            <a:r>
              <a:rPr lang="en-US" altLang="en-US" b="1" dirty="0" smtClean="0">
                <a:latin typeface="Calibri" panose="020F0502020204030204" pitchFamily="34" charset="0"/>
                <a:cs typeface="Times New Roman" panose="02020603050405020304" pitchFamily="18" charset="0"/>
              </a:rPr>
              <a:t>than 24 inches from the </a:t>
            </a:r>
            <a:r>
              <a:rPr lang="en-US" altLang="en-US" b="1" dirty="0" smtClean="0">
                <a:latin typeface="Calibri" panose="020F0502020204030204" pitchFamily="34" charset="0"/>
                <a:cs typeface="Times New Roman" panose="02020603050405020304" pitchFamily="18" charset="0"/>
              </a:rPr>
              <a:t>wall</a:t>
            </a:r>
            <a:endParaRPr lang="en-US" altLang="en-US" b="1" dirty="0" smtClean="0">
              <a:latin typeface="Calibri" panose="020F0502020204030204" pitchFamily="34" charset="0"/>
              <a:cs typeface="Times New Roman" panose="02020603050405020304" pitchFamily="18" charset="0"/>
            </a:endParaRPr>
          </a:p>
          <a:p>
            <a:r>
              <a:rPr lang="en-US" altLang="en-US" b="1" dirty="0" smtClean="0">
                <a:latin typeface="Calibri" panose="020F0502020204030204" pitchFamily="34" charset="0"/>
                <a:cs typeface="Times New Roman" panose="02020603050405020304" pitchFamily="18" charset="0"/>
              </a:rPr>
              <a:t>We can best deal with this </a:t>
            </a:r>
            <a:r>
              <a:rPr lang="en-US" altLang="en-US" b="1" dirty="0" smtClean="0">
                <a:latin typeface="Calibri" panose="020F0502020204030204" pitchFamily="34" charset="0"/>
                <a:cs typeface="Times New Roman" panose="02020603050405020304" pitchFamily="18" charset="0"/>
              </a:rPr>
              <a:t>situation by </a:t>
            </a:r>
            <a:r>
              <a:rPr lang="en-US" altLang="en-US" b="1" dirty="0" smtClean="0">
                <a:latin typeface="Calibri" panose="020F0502020204030204" pitchFamily="34" charset="0"/>
                <a:cs typeface="Times New Roman" panose="02020603050405020304" pitchFamily="18" charset="0"/>
              </a:rPr>
              <a:t>using a switch.</a:t>
            </a:r>
          </a:p>
          <a:p>
            <a:r>
              <a:rPr lang="en-US" altLang="en-US" b="1" dirty="0" smtClean="0">
                <a:latin typeface="Calibri" panose="020F0502020204030204" pitchFamily="34" charset="0"/>
                <a:cs typeface="Times New Roman" panose="02020603050405020304" pitchFamily="18" charset="0"/>
              </a:rPr>
              <a:t>To do this, click </a:t>
            </a:r>
            <a:r>
              <a:rPr lang="en-US" altLang="en-US" b="1" dirty="0" smtClean="0">
                <a:latin typeface="Calibri" panose="020F0502020204030204" pitchFamily="34" charset="0"/>
                <a:cs typeface="Times New Roman" panose="02020603050405020304" pitchFamily="18" charset="0"/>
              </a:rPr>
              <a:t>on the </a:t>
            </a:r>
            <a:r>
              <a:rPr lang="en-US" altLang="en-US" b="1" dirty="0" smtClean="0">
                <a:solidFill>
                  <a:srgbClr val="7030A0"/>
                </a:solidFill>
                <a:latin typeface="Calibri" panose="020F0502020204030204" pitchFamily="34" charset="0"/>
                <a:cs typeface="Times New Roman" panose="02020603050405020304" pitchFamily="18" charset="0"/>
              </a:rPr>
              <a:t>switch </a:t>
            </a:r>
            <a:r>
              <a:rPr lang="en-US" altLang="en-US" b="1" dirty="0" smtClean="0">
                <a:solidFill>
                  <a:srgbClr val="7030A0"/>
                </a:solidFill>
                <a:latin typeface="Calibri" panose="020F0502020204030204" pitchFamily="34" charset="0"/>
                <a:cs typeface="Times New Roman" panose="02020603050405020304" pitchFamily="18" charset="0"/>
              </a:rPr>
              <a:t>icon</a:t>
            </a:r>
            <a:r>
              <a:rPr lang="en-US" altLang="en-US" b="1" dirty="0" smtClean="0">
                <a:latin typeface="Calibri" panose="020F0502020204030204" pitchFamily="34" charset="0"/>
                <a:cs typeface="Times New Roman" panose="02020603050405020304" pitchFamily="18" charset="0"/>
              </a:rPr>
              <a:t>: </a:t>
            </a:r>
            <a:br>
              <a:rPr lang="en-US" altLang="en-US" b="1" dirty="0" smtClean="0">
                <a:latin typeface="Calibri" panose="020F0502020204030204" pitchFamily="34" charset="0"/>
                <a:cs typeface="Times New Roman" panose="02020603050405020304" pitchFamily="18" charset="0"/>
              </a:rPr>
            </a:br>
            <a:r>
              <a:rPr lang="en-US" altLang="en-US" b="1" dirty="0" smtClean="0">
                <a:latin typeface="Calibri" panose="020F0502020204030204" pitchFamily="34" charset="0"/>
                <a:cs typeface="Times New Roman" panose="02020603050405020304" pitchFamily="18" charset="0"/>
              </a:rPr>
              <a:t/>
            </a:r>
            <a:br>
              <a:rPr lang="en-US" altLang="en-US" b="1" dirty="0" smtClean="0">
                <a:latin typeface="Calibri" panose="020F0502020204030204" pitchFamily="34" charset="0"/>
                <a:cs typeface="Times New Roman" panose="02020603050405020304" pitchFamily="18" charset="0"/>
              </a:rPr>
            </a:br>
            <a:r>
              <a:rPr lang="en-US" altLang="en-US" b="1" dirty="0" smtClean="0">
                <a:latin typeface="Calibri" panose="020F0502020204030204" pitchFamily="34" charset="0"/>
                <a:cs typeface="Times New Roman" panose="02020603050405020304" pitchFamily="18" charset="0"/>
              </a:rPr>
              <a:t>	   </a:t>
            </a:r>
            <a:r>
              <a:rPr lang="en-US" altLang="en-US" b="1" dirty="0" smtClean="0">
                <a:latin typeface="Calibri" panose="020F0502020204030204" pitchFamily="34" charset="0"/>
                <a:cs typeface="Times New Roman" panose="02020603050405020304" pitchFamily="18" charset="0"/>
              </a:rPr>
              <a:t>	</a:t>
            </a:r>
            <a:br>
              <a:rPr lang="en-US" altLang="en-US" b="1" dirty="0" smtClean="0">
                <a:latin typeface="Calibri" panose="020F0502020204030204" pitchFamily="34" charset="0"/>
                <a:cs typeface="Times New Roman" panose="02020603050405020304" pitchFamily="18" charset="0"/>
              </a:rPr>
            </a:br>
            <a:r>
              <a:rPr lang="en-US" altLang="en-US" b="1" dirty="0" smtClean="0">
                <a:latin typeface="Calibri" panose="020F0502020204030204" pitchFamily="34" charset="0"/>
                <a:cs typeface="Times New Roman" panose="02020603050405020304" pitchFamily="18" charset="0"/>
              </a:rPr>
              <a:t>and </a:t>
            </a:r>
            <a:r>
              <a:rPr lang="en-US" altLang="en-US" b="1" dirty="0" smtClean="0">
                <a:latin typeface="Calibri" panose="020F0502020204030204" pitchFamily="34" charset="0"/>
                <a:cs typeface="Times New Roman" panose="02020603050405020304" pitchFamily="18" charset="0"/>
              </a:rPr>
              <a:t>drag </a:t>
            </a:r>
            <a:r>
              <a:rPr lang="en-US" altLang="en-US" b="1" dirty="0" smtClean="0">
                <a:latin typeface="Calibri" panose="020F0502020204030204" pitchFamily="34" charset="0"/>
                <a:cs typeface="Times New Roman" panose="02020603050405020304" pitchFamily="18" charset="0"/>
              </a:rPr>
              <a:t>it down </a:t>
            </a:r>
            <a:r>
              <a:rPr lang="en-US" altLang="en-US" b="1" dirty="0" smtClean="0">
                <a:latin typeface="Calibri" panose="020F0502020204030204" pitchFamily="34" charset="0"/>
                <a:cs typeface="Times New Roman" panose="02020603050405020304" pitchFamily="18" charset="0"/>
              </a:rPr>
              <a:t>to the program line.</a:t>
            </a:r>
          </a:p>
          <a:p>
            <a:pPr marL="0" indent="0">
              <a:buNone/>
            </a:pPr>
            <a:endParaRPr lang="en-US" altLang="en-US" b="1" dirty="0" smtClean="0">
              <a:latin typeface="Calibri" panose="020F0502020204030204" pitchFamily="34" charset="0"/>
              <a:cs typeface="Times New Roman" panose="02020603050405020304" pitchFamily="18" charset="0"/>
            </a:endParaRPr>
          </a:p>
        </p:txBody>
      </p:sp>
      <p:sp>
        <p:nvSpPr>
          <p:cNvPr id="2355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EB3D6645-2B71-4104-B25F-48C133B3CED8}" type="slidenum">
              <a:rPr lang="en-US" altLang="en-US" sz="1400">
                <a:solidFill>
                  <a:srgbClr val="FFFFFF"/>
                </a:solidFill>
                <a:latin typeface="Arial" panose="020B0604020202020204" pitchFamily="34" charset="0"/>
              </a:rPr>
              <a:pPr eaLnBrk="1" hangingPunct="1">
                <a:spcBef>
                  <a:spcPct val="0"/>
                </a:spcBef>
                <a:buClrTx/>
                <a:buSzTx/>
                <a:buFontTx/>
                <a:buNone/>
              </a:pPr>
              <a:t>15</a:t>
            </a:fld>
            <a:endParaRPr lang="en-US" altLang="en-US" sz="1400">
              <a:solidFill>
                <a:srgbClr val="FFFFFF"/>
              </a:solidFill>
              <a:latin typeface="Arial" panose="020B0604020202020204" pitchFamily="34" charset="0"/>
            </a:endParaRPr>
          </a:p>
        </p:txBody>
      </p:sp>
      <p:pic>
        <p:nvPicPr>
          <p:cNvPr id="235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248" y="4465056"/>
            <a:ext cx="833438" cy="820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9798" y="4917768"/>
            <a:ext cx="15875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Switches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sz="quarter" idx="1"/>
          </p:nvPr>
        </p:nvSpPr>
        <p:spPr>
          <a:xfrm>
            <a:off x="457200" y="1182688"/>
            <a:ext cx="7467600" cy="4873625"/>
          </a:xfrm>
        </p:spPr>
        <p:txBody>
          <a:bodyPr/>
          <a:lstStyle/>
          <a:p>
            <a:r>
              <a:rPr lang="en-US" altLang="en-US" b="1" dirty="0" smtClean="0">
                <a:latin typeface="Calibri" panose="020F0502020204030204" pitchFamily="34" charset="0"/>
                <a:cs typeface="Times New Roman" panose="02020603050405020304" pitchFamily="18" charset="0"/>
              </a:rPr>
              <a:t>When you highlight the switch block, notice that you can </a:t>
            </a:r>
            <a:r>
              <a:rPr lang="en-US" altLang="en-US" b="1" dirty="0" smtClean="0">
                <a:solidFill>
                  <a:srgbClr val="7030A0"/>
                </a:solidFill>
                <a:latin typeface="Calibri" panose="020F0502020204030204" pitchFamily="34" charset="0"/>
                <a:cs typeface="Times New Roman" panose="02020603050405020304" pitchFamily="18" charset="0"/>
              </a:rPr>
              <a:t>indicate</a:t>
            </a:r>
            <a:r>
              <a:rPr lang="en-US" altLang="en-US" b="1" dirty="0" smtClean="0">
                <a:latin typeface="Calibri" panose="020F0502020204030204" pitchFamily="34" charset="0"/>
                <a:cs typeface="Times New Roman" panose="02020603050405020304" pitchFamily="18" charset="0"/>
              </a:rPr>
              <a:t> </a:t>
            </a:r>
            <a:r>
              <a:rPr lang="en-US" altLang="en-US" b="1" dirty="0" smtClean="0">
                <a:solidFill>
                  <a:srgbClr val="7030A0"/>
                </a:solidFill>
                <a:latin typeface="Calibri" panose="020F0502020204030204" pitchFamily="34" charset="0"/>
                <a:cs typeface="Times New Roman" panose="02020603050405020304" pitchFamily="18" charset="0"/>
              </a:rPr>
              <a:t>the </a:t>
            </a:r>
            <a:r>
              <a:rPr lang="en-US" altLang="en-US" b="1" dirty="0" smtClean="0">
                <a:solidFill>
                  <a:srgbClr val="7030A0"/>
                </a:solidFill>
                <a:latin typeface="Calibri" panose="020F0502020204030204" pitchFamily="34" charset="0"/>
                <a:cs typeface="Times New Roman" panose="02020603050405020304" pitchFamily="18" charset="0"/>
              </a:rPr>
              <a:t>sensor used</a:t>
            </a:r>
            <a:r>
              <a:rPr lang="en-US" altLang="en-US" b="1" dirty="0" smtClean="0">
                <a:latin typeface="Calibri" panose="020F0502020204030204" pitchFamily="34" charset="0"/>
                <a:cs typeface="Times New Roman" panose="02020603050405020304" pitchFamily="18" charset="0"/>
              </a:rPr>
              <a:t>. </a:t>
            </a:r>
            <a:endParaRPr lang="en-US" altLang="en-US" b="1" dirty="0" smtClean="0">
              <a:latin typeface="Calibri" panose="020F0502020204030204" pitchFamily="34" charset="0"/>
              <a:cs typeface="Times New Roman" panose="02020603050405020304" pitchFamily="18" charset="0"/>
            </a:endParaRPr>
          </a:p>
          <a:p>
            <a:r>
              <a:rPr lang="en-US" altLang="en-US" b="1" dirty="0" smtClean="0">
                <a:latin typeface="Calibri" panose="020F0502020204030204" pitchFamily="34" charset="0"/>
                <a:cs typeface="Times New Roman" panose="02020603050405020304" pitchFamily="18" charset="0"/>
              </a:rPr>
              <a:t>In </a:t>
            </a:r>
            <a:r>
              <a:rPr lang="en-US" altLang="en-US" b="1" dirty="0" smtClean="0">
                <a:latin typeface="Calibri" panose="020F0502020204030204" pitchFamily="34" charset="0"/>
                <a:cs typeface="Times New Roman" panose="02020603050405020304" pitchFamily="18" charset="0"/>
              </a:rPr>
              <a:t>this case, we are interested in how far away the robot is from the </a:t>
            </a:r>
            <a:r>
              <a:rPr lang="en-US" altLang="en-US" b="1" dirty="0" smtClean="0">
                <a:latin typeface="Calibri" panose="020F0502020204030204" pitchFamily="34" charset="0"/>
                <a:cs typeface="Times New Roman" panose="02020603050405020304" pitchFamily="18" charset="0"/>
              </a:rPr>
              <a:t>wall, </a:t>
            </a:r>
            <a:r>
              <a:rPr lang="en-US" altLang="en-US" b="1" dirty="0" smtClean="0">
                <a:latin typeface="Calibri" panose="020F0502020204030204" pitchFamily="34" charset="0"/>
                <a:cs typeface="Times New Roman" panose="02020603050405020304" pitchFamily="18" charset="0"/>
              </a:rPr>
              <a:t>so we select the ultrasonic sensor from the drop-down menu.</a:t>
            </a:r>
          </a:p>
          <a:p>
            <a:r>
              <a:rPr lang="en-US" altLang="en-US" b="1" dirty="0" smtClean="0">
                <a:latin typeface="Calibri" panose="020F0502020204030204" pitchFamily="34" charset="0"/>
                <a:cs typeface="Times New Roman" panose="02020603050405020304" pitchFamily="18" charset="0"/>
              </a:rPr>
              <a:t>Because we want the state of the switch to depend on the distance the robot is initially away from the wall, we also need to </a:t>
            </a:r>
            <a:r>
              <a:rPr lang="en-US" altLang="en-US" b="1" dirty="0" smtClean="0">
                <a:solidFill>
                  <a:srgbClr val="7030A0"/>
                </a:solidFill>
                <a:latin typeface="Calibri" panose="020F0502020204030204" pitchFamily="34" charset="0"/>
                <a:cs typeface="Times New Roman" panose="02020603050405020304" pitchFamily="18" charset="0"/>
              </a:rPr>
              <a:t>set the distance </a:t>
            </a:r>
            <a:r>
              <a:rPr lang="en-US" altLang="en-US" b="1" dirty="0" smtClean="0">
                <a:latin typeface="Calibri" panose="020F0502020204030204" pitchFamily="34" charset="0"/>
                <a:cs typeface="Times New Roman" panose="02020603050405020304" pitchFamily="18" charset="0"/>
              </a:rPr>
              <a:t>to 24 inches. </a:t>
            </a:r>
          </a:p>
        </p:txBody>
      </p:sp>
      <p:sp>
        <p:nvSpPr>
          <p:cNvPr id="2457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CA2C8F65-82A2-4F42-8BC9-A31C74DC9FEA}" type="slidenum">
              <a:rPr lang="en-US" altLang="en-US" sz="1400">
                <a:solidFill>
                  <a:srgbClr val="FFFFFF"/>
                </a:solidFill>
                <a:latin typeface="Arial" panose="020B0604020202020204" pitchFamily="34" charset="0"/>
              </a:rPr>
              <a:pPr eaLnBrk="1" hangingPunct="1">
                <a:spcBef>
                  <a:spcPct val="0"/>
                </a:spcBef>
                <a:buClrTx/>
                <a:buSzTx/>
                <a:buFontTx/>
                <a:buNone/>
              </a:pPr>
              <a:t>16</a:t>
            </a:fld>
            <a:endParaRPr lang="en-US" altLang="en-US" sz="1400">
              <a:solidFill>
                <a:srgbClr val="FFFFFF"/>
              </a:solidFill>
              <a:latin typeface="Arial" panose="020B0604020202020204" pitchFamily="34" charset="0"/>
            </a:endParaRPr>
          </a:p>
        </p:txBody>
      </p:sp>
      <p:pic>
        <p:nvPicPr>
          <p:cNvPr id="245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4419600"/>
            <a:ext cx="6427788"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Programming with Switches </a:t>
            </a:r>
            <a:r>
              <a:rPr lang="en-US" sz="3200" dirty="0" smtClean="0"/>
              <a:t>(continued)</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sz="quarter" idx="1"/>
          </p:nvPr>
        </p:nvSpPr>
        <p:spPr>
          <a:xfrm>
            <a:off x="381000" y="1447800"/>
            <a:ext cx="8229600" cy="4416425"/>
          </a:xfrm>
        </p:spPr>
        <p:txBody>
          <a:bodyPr/>
          <a:lstStyle/>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If the condition specified is </a:t>
            </a:r>
            <a:r>
              <a:rPr lang="en-US" altLang="en-US" b="1" dirty="0" smtClean="0">
                <a:solidFill>
                  <a:srgbClr val="7030A0"/>
                </a:solidFill>
                <a:latin typeface="Calibri" panose="020F0502020204030204" pitchFamily="34" charset="0"/>
                <a:cs typeface="Times New Roman" panose="02020603050405020304" pitchFamily="18" charset="0"/>
              </a:rPr>
              <a:t>satisfied</a:t>
            </a:r>
            <a:r>
              <a:rPr lang="en-US" altLang="en-US" b="1" dirty="0" smtClean="0">
                <a:latin typeface="Calibri" panose="020F0502020204030204" pitchFamily="34" charset="0"/>
                <a:cs typeface="Times New Roman" panose="02020603050405020304" pitchFamily="18" charset="0"/>
              </a:rPr>
              <a:t>, the program will execute the commands in the </a:t>
            </a:r>
            <a:r>
              <a:rPr lang="en-US" altLang="en-US" b="1" dirty="0" smtClean="0">
                <a:solidFill>
                  <a:srgbClr val="7030A0"/>
                </a:solidFill>
                <a:latin typeface="Calibri" panose="020F0502020204030204" pitchFamily="34" charset="0"/>
                <a:cs typeface="Times New Roman" panose="02020603050405020304" pitchFamily="18" charset="0"/>
              </a:rPr>
              <a:t>top half of the switch</a:t>
            </a:r>
            <a:r>
              <a:rPr lang="en-US" altLang="en-US" b="1" dirty="0" smtClean="0">
                <a:latin typeface="Calibri" panose="020F0502020204030204" pitchFamily="34" charset="0"/>
                <a:cs typeface="Times New Roman" panose="02020603050405020304" pitchFamily="18" charset="0"/>
              </a:rPr>
              <a:t>. </a:t>
            </a: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This means the robot is less than 24 inches from the wall and we need the robot to back up until it is at least 24 inches away from the wall. </a:t>
            </a:r>
            <a:endParaRPr lang="en-US" altLang="en-US" b="1" dirty="0" smtClean="0">
              <a:latin typeface="Calibri" panose="020F0502020204030204" pitchFamily="34" charset="0"/>
              <a:cs typeface="Times New Roman" panose="02020603050405020304" pitchFamily="18" charset="0"/>
            </a:endParaRP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We </a:t>
            </a:r>
            <a:r>
              <a:rPr lang="en-US" altLang="en-US" b="1" dirty="0" smtClean="0">
                <a:latin typeface="Calibri" panose="020F0502020204030204" pitchFamily="34" charset="0"/>
                <a:cs typeface="Times New Roman" panose="02020603050405020304" pitchFamily="18" charset="0"/>
              </a:rPr>
              <a:t>can achieve this by using a backward move block with unlimited duration followed by a wait block as shown below.</a:t>
            </a:r>
          </a:p>
        </p:txBody>
      </p:sp>
      <p:sp>
        <p:nvSpPr>
          <p:cNvPr id="2560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6B857CB-39AF-48EC-A4A6-A7BAACD84F62}" type="slidenum">
              <a:rPr lang="en-US" altLang="en-US" sz="1400">
                <a:solidFill>
                  <a:srgbClr val="FFFFFF"/>
                </a:solidFill>
                <a:latin typeface="Arial" panose="020B0604020202020204" pitchFamily="34" charset="0"/>
              </a:rPr>
              <a:pPr eaLnBrk="1" hangingPunct="1">
                <a:spcBef>
                  <a:spcPct val="0"/>
                </a:spcBef>
                <a:buClrTx/>
                <a:buSzTx/>
                <a:buFontTx/>
                <a:buNone/>
              </a:pPr>
              <a:t>17</a:t>
            </a:fld>
            <a:endParaRPr lang="en-US" altLang="en-US" sz="1400">
              <a:solidFill>
                <a:srgbClr val="FFFFFF"/>
              </a:solidFill>
              <a:latin typeface="Arial" panose="020B0604020202020204" pitchFamily="34" charset="0"/>
            </a:endParaRPr>
          </a:p>
        </p:txBody>
      </p:sp>
      <p:pic>
        <p:nvPicPr>
          <p:cNvPr id="256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498" y="4608512"/>
            <a:ext cx="2787650"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9375" y="4975225"/>
            <a:ext cx="44958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Programming with Switches </a:t>
            </a:r>
            <a:r>
              <a:rPr lang="en-US" sz="3200" dirty="0" smtClean="0"/>
              <a:t>(continued)</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01D023C-F0E7-492C-83A0-4C74A6B996CC}" type="slidenum">
              <a:rPr lang="en-US" altLang="en-US" sz="1400">
                <a:solidFill>
                  <a:srgbClr val="FFFFFF"/>
                </a:solidFill>
                <a:latin typeface="Arial" panose="020B0604020202020204" pitchFamily="34" charset="0"/>
              </a:rPr>
              <a:pPr eaLnBrk="1" hangingPunct="1">
                <a:spcBef>
                  <a:spcPct val="0"/>
                </a:spcBef>
                <a:buClrTx/>
                <a:buSzTx/>
                <a:buFontTx/>
                <a:buNone/>
              </a:pPr>
              <a:t>18</a:t>
            </a:fld>
            <a:endParaRPr lang="en-US" altLang="en-US" sz="1400">
              <a:solidFill>
                <a:srgbClr val="FFFFFF"/>
              </a:solidFill>
              <a:latin typeface="Arial" panose="020B0604020202020204" pitchFamily="34" charset="0"/>
            </a:endParaRPr>
          </a:p>
        </p:txBody>
      </p:sp>
      <p:sp>
        <p:nvSpPr>
          <p:cNvPr id="26628" name="Content Placeholder 2"/>
          <p:cNvSpPr>
            <a:spLocks noGrp="1"/>
          </p:cNvSpPr>
          <p:nvPr>
            <p:ph sz="quarter" idx="1"/>
          </p:nvPr>
        </p:nvSpPr>
        <p:spPr>
          <a:xfrm>
            <a:off x="304800" y="1104900"/>
            <a:ext cx="8180387" cy="3086100"/>
          </a:xfrm>
        </p:spPr>
        <p:txBody>
          <a:bodyPr/>
          <a:lstStyle/>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If the condition specified is </a:t>
            </a:r>
            <a:r>
              <a:rPr lang="en-US" altLang="en-US" b="1" dirty="0" smtClean="0">
                <a:solidFill>
                  <a:srgbClr val="7030A0"/>
                </a:solidFill>
                <a:latin typeface="Calibri" panose="020F0502020204030204" pitchFamily="34" charset="0"/>
                <a:cs typeface="Times New Roman" panose="02020603050405020304" pitchFamily="18" charset="0"/>
              </a:rPr>
              <a:t>not satisfied</a:t>
            </a:r>
            <a:r>
              <a:rPr lang="en-US" altLang="en-US" b="1" dirty="0" smtClean="0">
                <a:latin typeface="Calibri" panose="020F0502020204030204" pitchFamily="34" charset="0"/>
                <a:cs typeface="Times New Roman" panose="02020603050405020304" pitchFamily="18" charset="0"/>
              </a:rPr>
              <a:t>, the program will execute the commands in the </a:t>
            </a:r>
            <a:r>
              <a:rPr lang="en-US" altLang="en-US" b="1" dirty="0" smtClean="0">
                <a:solidFill>
                  <a:srgbClr val="7030A0"/>
                </a:solidFill>
                <a:latin typeface="Calibri" panose="020F0502020204030204" pitchFamily="34" charset="0"/>
                <a:cs typeface="Times New Roman" panose="02020603050405020304" pitchFamily="18" charset="0"/>
              </a:rPr>
              <a:t>bottom half of the switch</a:t>
            </a:r>
            <a:r>
              <a:rPr lang="en-US" altLang="en-US" b="1" dirty="0" smtClean="0">
                <a:latin typeface="Calibri" panose="020F0502020204030204" pitchFamily="34" charset="0"/>
                <a:cs typeface="Times New Roman" panose="02020603050405020304" pitchFamily="18" charset="0"/>
              </a:rPr>
              <a:t>. </a:t>
            </a: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This means the robot is more than 24 inches from the wall and we need the robot to go forward until it is closer than 24 inches from the wall. </a:t>
            </a:r>
            <a:endParaRPr lang="en-US" altLang="en-US" b="1" dirty="0" smtClean="0">
              <a:latin typeface="Calibri" panose="020F0502020204030204" pitchFamily="34" charset="0"/>
              <a:cs typeface="Times New Roman" panose="02020603050405020304" pitchFamily="18" charset="0"/>
            </a:endParaRPr>
          </a:p>
          <a:p>
            <a:pPr>
              <a:spcBef>
                <a:spcPts val="0"/>
              </a:spcBef>
              <a:spcAft>
                <a:spcPts val="1200"/>
              </a:spcAft>
            </a:pPr>
            <a:r>
              <a:rPr lang="en-US" altLang="en-US" b="1" dirty="0" smtClean="0">
                <a:latin typeface="Calibri" panose="020F0502020204030204" pitchFamily="34" charset="0"/>
                <a:cs typeface="Times New Roman" panose="02020603050405020304" pitchFamily="18" charset="0"/>
              </a:rPr>
              <a:t>We </a:t>
            </a:r>
            <a:r>
              <a:rPr lang="en-US" altLang="en-US" b="1" dirty="0" smtClean="0">
                <a:latin typeface="Calibri" panose="020F0502020204030204" pitchFamily="34" charset="0"/>
                <a:cs typeface="Times New Roman" panose="02020603050405020304" pitchFamily="18" charset="0"/>
              </a:rPr>
              <a:t>can achieve this by using a forward move block with unlimited duration followed by a wait block as shown below.</a:t>
            </a:r>
          </a:p>
        </p:txBody>
      </p:sp>
      <p:pic>
        <p:nvPicPr>
          <p:cNvPr id="266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188" y="4295775"/>
            <a:ext cx="2720975"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572000"/>
            <a:ext cx="4979988"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Programming with Switches </a:t>
            </a:r>
            <a:r>
              <a:rPr lang="en-US" sz="3200" dirty="0" smtClean="0"/>
              <a:t>(continued)</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sz="quarter" idx="1"/>
          </p:nvPr>
        </p:nvSpPr>
        <p:spPr>
          <a:xfrm>
            <a:off x="457200" y="1600200"/>
            <a:ext cx="8077200" cy="4876799"/>
          </a:xfrm>
        </p:spPr>
        <p:txBody>
          <a:bodyPr/>
          <a:lstStyle/>
          <a:p>
            <a:pPr marL="0" indent="0">
              <a:buNone/>
            </a:pPr>
            <a:r>
              <a:rPr lang="en-US" altLang="en-US" sz="3200" b="1" dirty="0" smtClean="0">
                <a:solidFill>
                  <a:srgbClr val="7030A0"/>
                </a:solidFill>
                <a:latin typeface="Calibri" panose="020F0502020204030204" pitchFamily="34" charset="0"/>
                <a:cs typeface="Times New Roman" panose="02020603050405020304" pitchFamily="18" charset="0"/>
              </a:rPr>
              <a:t>Do This:</a:t>
            </a:r>
          </a:p>
          <a:p>
            <a:r>
              <a:rPr lang="en-US" altLang="en-US" sz="3200" b="1" dirty="0" smtClean="0">
                <a:latin typeface="Calibri" panose="020F0502020204030204" pitchFamily="34" charset="0"/>
                <a:cs typeface="Times New Roman" panose="02020603050405020304" pitchFamily="18" charset="0"/>
              </a:rPr>
              <a:t>In worksheet Part 3, </a:t>
            </a:r>
            <a:r>
              <a:rPr lang="en-US" altLang="en-US" sz="3200" b="1" dirty="0" smtClean="0">
                <a:latin typeface="Calibri" panose="020F0502020204030204" pitchFamily="34" charset="0"/>
                <a:cs typeface="Times New Roman" panose="02020603050405020304" pitchFamily="18" charset="0"/>
              </a:rPr>
              <a:t>write out the program we just discussed in WORDS, that is, as an algorithm, and understand it fully.</a:t>
            </a:r>
          </a:p>
          <a:p>
            <a:r>
              <a:rPr lang="en-US" altLang="en-US" sz="3200" b="1" dirty="0" smtClean="0">
                <a:latin typeface="Calibri" panose="020F0502020204030204" pitchFamily="34" charset="0"/>
                <a:cs typeface="Times New Roman" panose="02020603050405020304" pitchFamily="18" charset="0"/>
              </a:rPr>
              <a:t>Then, </a:t>
            </a:r>
            <a:r>
              <a:rPr lang="en-US" altLang="en-US" sz="3200" b="1" dirty="0" smtClean="0">
                <a:latin typeface="Calibri" panose="020F0502020204030204" pitchFamily="34" charset="0"/>
                <a:cs typeface="Times New Roman" panose="02020603050405020304" pitchFamily="18" charset="0"/>
              </a:rPr>
              <a:t>write </a:t>
            </a:r>
            <a:r>
              <a:rPr lang="en-US" altLang="en-US" sz="3200" b="1" dirty="0" smtClean="0">
                <a:latin typeface="Calibri" panose="020F0502020204030204" pitchFamily="34" charset="0"/>
                <a:cs typeface="Times New Roman" panose="02020603050405020304" pitchFamily="18" charset="0"/>
              </a:rPr>
              <a:t>the NXT program, download </a:t>
            </a:r>
            <a:r>
              <a:rPr lang="en-US" altLang="en-US" sz="3200" b="1" dirty="0" smtClean="0">
                <a:latin typeface="Calibri" panose="020F0502020204030204" pitchFamily="34" charset="0"/>
                <a:cs typeface="Times New Roman" panose="02020603050405020304" pitchFamily="18" charset="0"/>
              </a:rPr>
              <a:t>it onto the LEGO </a:t>
            </a:r>
            <a:r>
              <a:rPr lang="en-US" altLang="en-US" sz="3200" b="1" dirty="0" err="1" smtClean="0">
                <a:latin typeface="Calibri" panose="020F0502020204030204" pitchFamily="34" charset="0"/>
                <a:cs typeface="Times New Roman" panose="02020603050405020304" pitchFamily="18" charset="0"/>
              </a:rPr>
              <a:t>taskbot</a:t>
            </a:r>
            <a:r>
              <a:rPr lang="en-US" altLang="en-US" sz="3200" b="1" dirty="0" smtClean="0">
                <a:latin typeface="Calibri" panose="020F0502020204030204" pitchFamily="34" charset="0"/>
                <a:cs typeface="Times New Roman" panose="02020603050405020304" pitchFamily="18" charset="0"/>
              </a:rPr>
              <a:t> and verify that it works correctly. </a:t>
            </a:r>
            <a:endParaRPr lang="en-US" altLang="en-US" sz="3200" b="1" dirty="0" smtClean="0">
              <a:latin typeface="Calibri" panose="020F0502020204030204" pitchFamily="34" charset="0"/>
              <a:cs typeface="Times New Roman" panose="02020603050405020304" pitchFamily="18" charset="0"/>
            </a:endParaRPr>
          </a:p>
          <a:p>
            <a:pPr marL="0" indent="0">
              <a:buNone/>
            </a:pPr>
            <a:r>
              <a:rPr lang="en-US" altLang="en-US" sz="2800" b="1" dirty="0" smtClean="0">
                <a:latin typeface="Calibri" panose="020F0502020204030204" pitchFamily="34" charset="0"/>
                <a:cs typeface="Times New Roman" panose="02020603050405020304" pitchFamily="18" charset="0"/>
              </a:rPr>
              <a:t>Note </a:t>
            </a:r>
            <a:r>
              <a:rPr lang="en-US" altLang="en-US" sz="2800" b="1" dirty="0" smtClean="0">
                <a:latin typeface="Calibri" panose="020F0502020204030204" pitchFamily="34" charset="0"/>
                <a:cs typeface="Times New Roman" panose="02020603050405020304" pitchFamily="18" charset="0"/>
              </a:rPr>
              <a:t>that all the blocks for this program are provided on the previous slides.</a:t>
            </a:r>
          </a:p>
        </p:txBody>
      </p:sp>
      <p:sp>
        <p:nvSpPr>
          <p:cNvPr id="2765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64F5C7E9-3473-425F-8FAC-2B4E760453F2}" type="slidenum">
              <a:rPr lang="en-US" altLang="en-US" sz="1400">
                <a:solidFill>
                  <a:srgbClr val="FFFFFF"/>
                </a:solidFill>
                <a:latin typeface="Arial" panose="020B0604020202020204" pitchFamily="34" charset="0"/>
              </a:rPr>
              <a:pPr eaLnBrk="1" hangingPunct="1">
                <a:spcBef>
                  <a:spcPct val="0"/>
                </a:spcBef>
                <a:buClrTx/>
                <a:buSzTx/>
                <a:buFontTx/>
                <a:buNone/>
              </a:pPr>
              <a:t>19</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Mini-Activity 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22375"/>
            <a:ext cx="8510588" cy="5483225"/>
          </a:xfrm>
        </p:spPr>
        <p:txBody>
          <a:bodyPr/>
          <a:lstStyle/>
          <a:p>
            <a:pPr>
              <a:buFont typeface="Wingdings" panose="05000000000000000000" pitchFamily="2" charset="2"/>
              <a:buNone/>
              <a:defRPr/>
            </a:pPr>
            <a:r>
              <a:rPr lang="en-US" sz="3200" b="1" dirty="0" smtClean="0">
                <a:latin typeface="Calibri" panose="020F0502020204030204" pitchFamily="34" charset="0"/>
              </a:rPr>
              <a:t>1.  What kind </a:t>
            </a:r>
            <a:r>
              <a:rPr lang="en-US" sz="3200" b="1" dirty="0" smtClean="0">
                <a:latin typeface="Calibri" panose="020F0502020204030204" pitchFamily="34" charset="0"/>
              </a:rPr>
              <a:t>of</a:t>
            </a:r>
            <a:br>
              <a:rPr lang="en-US" sz="3200" b="1" dirty="0" smtClean="0">
                <a:latin typeface="Calibri" panose="020F0502020204030204" pitchFamily="34" charset="0"/>
              </a:rPr>
            </a:br>
            <a:r>
              <a:rPr lang="en-US" sz="3200" b="1" dirty="0" smtClean="0">
                <a:latin typeface="Calibri" panose="020F0502020204030204" pitchFamily="34" charset="0"/>
              </a:rPr>
              <a:t>   blocks </a:t>
            </a:r>
            <a:r>
              <a:rPr lang="en-US" sz="3200" b="1" dirty="0" smtClean="0">
                <a:latin typeface="Calibri" panose="020F0502020204030204" pitchFamily="34" charset="0"/>
              </a:rPr>
              <a:t>are </a:t>
            </a:r>
            <a:r>
              <a:rPr lang="en-US" sz="3200" b="1" dirty="0" smtClean="0">
                <a:latin typeface="Calibri" panose="020F0502020204030204" pitchFamily="34" charset="0"/>
              </a:rPr>
              <a:t/>
            </a:r>
            <a:br>
              <a:rPr lang="en-US" sz="3200" b="1" dirty="0" smtClean="0">
                <a:latin typeface="Calibri" panose="020F0502020204030204" pitchFamily="34" charset="0"/>
              </a:rPr>
            </a:br>
            <a:r>
              <a:rPr lang="en-US" sz="3200" b="1" dirty="0" smtClean="0">
                <a:latin typeface="Calibri" panose="020F0502020204030204" pitchFamily="34" charset="0"/>
              </a:rPr>
              <a:t>   these</a:t>
            </a:r>
            <a:r>
              <a:rPr lang="en-US" sz="3200" b="1" dirty="0" smtClean="0">
                <a:latin typeface="Calibri" panose="020F0502020204030204" pitchFamily="34" charset="0"/>
              </a:rPr>
              <a:t>?</a:t>
            </a:r>
          </a:p>
          <a:p>
            <a:pPr>
              <a:buFont typeface="Wingdings" panose="05000000000000000000" pitchFamily="2" charset="2"/>
              <a:buNone/>
              <a:defRPr/>
            </a:pPr>
            <a:r>
              <a:rPr lang="en-US" sz="3200" b="1" dirty="0" smtClean="0">
                <a:latin typeface="Calibri" panose="020F0502020204030204" pitchFamily="34" charset="0"/>
              </a:rPr>
              <a:t> </a:t>
            </a:r>
            <a:endParaRPr lang="en-US" sz="3200" b="1" dirty="0" smtClean="0">
              <a:latin typeface="Calibri" panose="020F0502020204030204" pitchFamily="34" charset="0"/>
            </a:endParaRPr>
          </a:p>
          <a:p>
            <a:pPr>
              <a:buFont typeface="Wingdings" panose="05000000000000000000" pitchFamily="2" charset="2"/>
              <a:buNone/>
              <a:defRPr/>
            </a:pPr>
            <a:endParaRPr lang="en-US" sz="2800" b="1" dirty="0" smtClean="0">
              <a:latin typeface="Calibri" panose="020F0502020204030204" pitchFamily="34" charset="0"/>
            </a:endParaRPr>
          </a:p>
          <a:p>
            <a:pPr>
              <a:buFont typeface="Wingdings" panose="05000000000000000000" pitchFamily="2" charset="2"/>
              <a:buNone/>
              <a:defRPr/>
            </a:pPr>
            <a:r>
              <a:rPr lang="en-US" sz="3200" b="1" dirty="0" smtClean="0">
                <a:latin typeface="Calibri" panose="020F0502020204030204" pitchFamily="34" charset="0"/>
              </a:rPr>
              <a:t>  </a:t>
            </a:r>
            <a:r>
              <a:rPr lang="en-US" sz="3200" b="1" dirty="0" smtClean="0">
                <a:latin typeface="Calibri" panose="020F0502020204030204" pitchFamily="34" charset="0"/>
              </a:rPr>
              <a:t>2</a:t>
            </a:r>
            <a:r>
              <a:rPr lang="en-US" sz="3200" b="1" dirty="0" smtClean="0">
                <a:latin typeface="Calibri" panose="020F0502020204030204" pitchFamily="34" charset="0"/>
              </a:rPr>
              <a:t>.  Name two kinds of controls that can be specified to determine how long a loop repeats.</a:t>
            </a:r>
          </a:p>
          <a:p>
            <a:pPr>
              <a:buFont typeface="Wingdings" panose="05000000000000000000" pitchFamily="2" charset="2"/>
              <a:buNone/>
              <a:defRPr/>
            </a:pPr>
            <a:r>
              <a:rPr lang="en-US" sz="3200" b="1" dirty="0" smtClean="0">
                <a:latin typeface="Calibri" panose="020F0502020204030204" pitchFamily="34" charset="0"/>
              </a:rPr>
              <a:t>  </a:t>
            </a:r>
            <a:r>
              <a:rPr lang="en-US" sz="3200" b="1" dirty="0" smtClean="0">
                <a:latin typeface="Calibri" panose="020F0502020204030204" pitchFamily="34" charset="0"/>
              </a:rPr>
              <a:t>3</a:t>
            </a:r>
            <a:r>
              <a:rPr lang="en-US" sz="3200" b="1" dirty="0" smtClean="0">
                <a:latin typeface="Calibri" panose="020F0502020204030204" pitchFamily="34" charset="0"/>
              </a:rPr>
              <a:t>. Give an example of a program you could </a:t>
            </a:r>
            <a:br>
              <a:rPr lang="en-US" sz="3200" b="1" dirty="0" smtClean="0">
                <a:latin typeface="Calibri" panose="020F0502020204030204" pitchFamily="34" charset="0"/>
              </a:rPr>
            </a:br>
            <a:r>
              <a:rPr lang="en-US" sz="3200" b="1" dirty="0" smtClean="0">
                <a:latin typeface="Calibri" panose="020F0502020204030204" pitchFamily="34" charset="0"/>
              </a:rPr>
              <a:t>write that would use a switch.</a:t>
            </a:r>
          </a:p>
          <a:p>
            <a:pPr>
              <a:buFont typeface="Wingdings" panose="05000000000000000000" pitchFamily="2" charset="2"/>
              <a:buNone/>
              <a:defRPr/>
            </a:pPr>
            <a:endParaRPr lang="en-US" sz="3200" b="1" dirty="0" smtClean="0">
              <a:latin typeface="Calibri" panose="020F0502020204030204" pitchFamily="34" charset="0"/>
              <a:cs typeface="Times New Roman" pitchFamily="18" charset="0"/>
            </a:endParaRP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07328B9C-1617-4CE5-8A86-FB67B5486F8F}" type="slidenum">
              <a:rPr lang="en-US" altLang="en-US" sz="1400">
                <a:solidFill>
                  <a:srgbClr val="FFFFFF"/>
                </a:solidFill>
                <a:latin typeface="Arial" panose="020B0604020202020204" pitchFamily="34" charset="0"/>
              </a:rPr>
              <a:pPr eaLnBrk="1" hangingPunct="1">
                <a:spcBef>
                  <a:spcPct val="0"/>
                </a:spcBef>
                <a:buClrTx/>
                <a:buSzTx/>
                <a:buFontTx/>
                <a:buNone/>
              </a:pPr>
              <a:t>2</a:t>
            </a:fld>
            <a:endParaRPr lang="en-US" altLang="en-US" sz="1400">
              <a:solidFill>
                <a:srgbClr val="FFFFFF"/>
              </a:solidFill>
              <a:latin typeface="Arial" panose="020B0604020202020204" pitchFamily="34" charset="0"/>
            </a:endParaRPr>
          </a:p>
        </p:txBody>
      </p:sp>
      <p:pic>
        <p:nvPicPr>
          <p:cNvPr id="1024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295400"/>
            <a:ext cx="13906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1295400"/>
            <a:ext cx="3675063"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Loops and Switches Pre-Quiz</a:t>
            </a:r>
            <a:endParaRPr lang="en-US" dirty="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FCDECD1-49F1-4F76-91A8-03AE29A699B5}" type="slidenum">
              <a:rPr lang="en-US" altLang="en-US" sz="1400">
                <a:solidFill>
                  <a:srgbClr val="FFFFFF"/>
                </a:solidFill>
                <a:latin typeface="Arial" panose="020B0604020202020204" pitchFamily="34" charset="0"/>
              </a:rPr>
              <a:pPr eaLnBrk="1" hangingPunct="1">
                <a:spcBef>
                  <a:spcPct val="0"/>
                </a:spcBef>
                <a:buClrTx/>
                <a:buSzTx/>
                <a:buFontTx/>
                <a:buNone/>
              </a:pPr>
              <a:t>20</a:t>
            </a:fld>
            <a:endParaRPr lang="en-US" altLang="en-US" sz="1400">
              <a:solidFill>
                <a:srgbClr val="FFFFFF"/>
              </a:solidFill>
              <a:latin typeface="Arial" panose="020B0604020202020204" pitchFamily="34" charset="0"/>
            </a:endParaRPr>
          </a:p>
        </p:txBody>
      </p:sp>
      <p:sp>
        <p:nvSpPr>
          <p:cNvPr id="10" name="Title 2"/>
          <p:cNvSpPr txBox="1">
            <a:spLocks/>
          </p:cNvSpPr>
          <p:nvPr/>
        </p:nvSpPr>
        <p:spPr>
          <a:xfrm>
            <a:off x="176981"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4000" dirty="0" smtClean="0"/>
              <a:t>Mini-Activity </a:t>
            </a:r>
            <a:r>
              <a:rPr lang="en-US" sz="4000" dirty="0" smtClean="0"/>
              <a:t>2 </a:t>
            </a:r>
            <a:r>
              <a:rPr lang="en-US" sz="4000" dirty="0" smtClean="0">
                <a:solidFill>
                  <a:srgbClr val="FF0000"/>
                </a:solidFill>
              </a:rPr>
              <a:t>Programming Solution</a:t>
            </a:r>
            <a:endParaRPr lang="en-US" sz="4000" dirty="0">
              <a:solidFill>
                <a:srgbClr val="FF0000"/>
              </a:solidFill>
            </a:endParaRPr>
          </a:p>
        </p:txBody>
      </p:sp>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47987" y="2371725"/>
            <a:ext cx="3248025" cy="2114550"/>
          </a:xfrm>
          <a:prstGeom prst="rect">
            <a:avLst/>
          </a:prstGeom>
          <a:noFill/>
          <a:ln>
            <a:noFill/>
          </a:ln>
          <a:extLst/>
        </p:spPr>
      </p:pic>
    </p:spTree>
    <p:extLst>
      <p:ext uri="{BB962C8B-B14F-4D97-AF65-F5344CB8AC3E}">
        <p14:creationId xmlns:p14="http://schemas.microsoft.com/office/powerpoint/2010/main" val="30223852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sz="quarter" idx="1"/>
          </p:nvPr>
        </p:nvSpPr>
        <p:spPr>
          <a:xfrm>
            <a:off x="457200" y="1600200"/>
            <a:ext cx="8001000" cy="4873625"/>
          </a:xfrm>
        </p:spPr>
        <p:txBody>
          <a:bodyPr/>
          <a:lstStyle/>
          <a:p>
            <a:pPr marL="0" indent="0">
              <a:buNone/>
            </a:pPr>
            <a:r>
              <a:rPr lang="en-US" altLang="en-US" sz="3200" b="1" dirty="0" smtClean="0">
                <a:solidFill>
                  <a:srgbClr val="7030A0"/>
                </a:solidFill>
                <a:latin typeface="Calibri" panose="020F0502020204030204" pitchFamily="34" charset="0"/>
                <a:cs typeface="Times New Roman" panose="02020603050405020304" pitchFamily="18" charset="0"/>
              </a:rPr>
              <a:t>Do This:</a:t>
            </a:r>
          </a:p>
          <a:p>
            <a:pPr marL="0" indent="0">
              <a:buNone/>
            </a:pPr>
            <a:r>
              <a:rPr lang="en-US" altLang="en-US" sz="3200" b="1" dirty="0" smtClean="0">
                <a:latin typeface="Calibri" panose="020F0502020204030204" pitchFamily="34" charset="0"/>
                <a:cs typeface="Times New Roman" panose="02020603050405020304" pitchFamily="18" charset="0"/>
              </a:rPr>
              <a:t>Program the robot so </a:t>
            </a:r>
            <a:r>
              <a:rPr lang="en-US" altLang="en-US" sz="3200" b="1" dirty="0" smtClean="0">
                <a:latin typeface="Calibri" panose="020F0502020204030204" pitchFamily="34" charset="0"/>
                <a:cs typeface="Times New Roman" panose="02020603050405020304" pitchFamily="18" charset="0"/>
              </a:rPr>
              <a:t>that:</a:t>
            </a:r>
          </a:p>
          <a:p>
            <a:r>
              <a:rPr lang="en-US" altLang="en-US" sz="3200" b="1" dirty="0" smtClean="0">
                <a:latin typeface="Calibri" panose="020F0502020204030204" pitchFamily="34" charset="0"/>
                <a:cs typeface="Times New Roman" panose="02020603050405020304" pitchFamily="18" charset="0"/>
              </a:rPr>
              <a:t>I</a:t>
            </a:r>
            <a:r>
              <a:rPr lang="en-US" altLang="en-US" sz="3200" b="1" dirty="0" smtClean="0">
                <a:latin typeface="Calibri" panose="020F0502020204030204" pitchFamily="34" charset="0"/>
                <a:cs typeface="Times New Roman" panose="02020603050405020304" pitchFamily="18" charset="0"/>
              </a:rPr>
              <a:t>t moves </a:t>
            </a:r>
            <a:r>
              <a:rPr lang="en-US" altLang="en-US" sz="3200" b="1" dirty="0" smtClean="0">
                <a:latin typeface="Calibri" panose="020F0502020204030204" pitchFamily="34" charset="0"/>
                <a:cs typeface="Times New Roman" panose="02020603050405020304" pitchFamily="18" charset="0"/>
              </a:rPr>
              <a:t>forward until it hears a sound. </a:t>
            </a:r>
          </a:p>
          <a:p>
            <a:r>
              <a:rPr lang="en-US" altLang="en-US" sz="3200" b="1" dirty="0" smtClean="0">
                <a:latin typeface="Calibri" panose="020F0502020204030204" pitchFamily="34" charset="0"/>
                <a:cs typeface="Times New Roman" panose="02020603050405020304" pitchFamily="18" charset="0"/>
              </a:rPr>
              <a:t>If the touch sensor is pressed when it hears a sound, </a:t>
            </a:r>
            <a:r>
              <a:rPr lang="en-US" altLang="en-US" sz="3200" b="1" dirty="0" smtClean="0">
                <a:latin typeface="Calibri" panose="020F0502020204030204" pitchFamily="34" charset="0"/>
                <a:cs typeface="Times New Roman" panose="02020603050405020304" pitchFamily="18" charset="0"/>
              </a:rPr>
              <a:t>turn </a:t>
            </a:r>
            <a:r>
              <a:rPr lang="en-US" altLang="en-US" sz="3200" b="1" dirty="0" smtClean="0">
                <a:latin typeface="Calibri" panose="020F0502020204030204" pitchFamily="34" charset="0"/>
                <a:cs typeface="Times New Roman" panose="02020603050405020304" pitchFamily="18" charset="0"/>
              </a:rPr>
              <a:t>left. </a:t>
            </a:r>
          </a:p>
          <a:p>
            <a:r>
              <a:rPr lang="en-US" altLang="en-US" sz="3200" b="1" dirty="0" smtClean="0">
                <a:latin typeface="Calibri" panose="020F0502020204030204" pitchFamily="34" charset="0"/>
                <a:cs typeface="Times New Roman" panose="02020603050405020304" pitchFamily="18" charset="0"/>
              </a:rPr>
              <a:t>If the touch sensor is not pressed when it hears a sound, </a:t>
            </a:r>
            <a:r>
              <a:rPr lang="en-US" altLang="en-US" sz="3200" b="1" dirty="0" smtClean="0">
                <a:latin typeface="Calibri" panose="020F0502020204030204" pitchFamily="34" charset="0"/>
                <a:cs typeface="Times New Roman" panose="02020603050405020304" pitchFamily="18" charset="0"/>
              </a:rPr>
              <a:t>turn </a:t>
            </a:r>
            <a:r>
              <a:rPr lang="en-US" altLang="en-US" sz="3200" b="1" dirty="0" smtClean="0">
                <a:latin typeface="Calibri" panose="020F0502020204030204" pitchFamily="34" charset="0"/>
                <a:cs typeface="Times New Roman" panose="02020603050405020304" pitchFamily="18" charset="0"/>
              </a:rPr>
              <a:t>right.</a:t>
            </a:r>
          </a:p>
        </p:txBody>
      </p:sp>
      <p:sp>
        <p:nvSpPr>
          <p:cNvPr id="2867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8D6DE183-0E28-4CC8-A3CA-4CFD9971F957}" type="slidenum">
              <a:rPr lang="en-US" altLang="en-US" sz="1400">
                <a:solidFill>
                  <a:srgbClr val="FFFFFF"/>
                </a:solidFill>
                <a:latin typeface="Arial" panose="020B0604020202020204" pitchFamily="34" charset="0"/>
              </a:rPr>
              <a:pPr eaLnBrk="1" hangingPunct="1">
                <a:spcBef>
                  <a:spcPct val="0"/>
                </a:spcBef>
                <a:buClrTx/>
                <a:buSzTx/>
                <a:buFontTx/>
                <a:buNone/>
              </a:pPr>
              <a:t>21</a:t>
            </a:fld>
            <a:endParaRPr lang="en-US" altLang="en-US" sz="1400">
              <a:solidFill>
                <a:srgbClr val="FFFFFF"/>
              </a:solidFill>
              <a:latin typeface="Arial" panose="020B0604020202020204" pitchFamily="34" charset="0"/>
            </a:endParaRPr>
          </a:p>
        </p:txBody>
      </p:sp>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Mini-Activity 3</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8C3A9C9-BA2A-47F3-81BE-DF1C7E43F41F}" type="slidenum">
              <a:rPr lang="en-US" altLang="en-US" sz="1400">
                <a:solidFill>
                  <a:srgbClr val="FFFFFF"/>
                </a:solidFill>
                <a:latin typeface="Arial" panose="020B0604020202020204" pitchFamily="34" charset="0"/>
              </a:rPr>
              <a:pPr eaLnBrk="1" hangingPunct="1">
                <a:spcBef>
                  <a:spcPct val="0"/>
                </a:spcBef>
                <a:buClrTx/>
                <a:buSzTx/>
                <a:buFontTx/>
                <a:buNone/>
              </a:pPr>
              <a:t>22</a:t>
            </a:fld>
            <a:endParaRPr lang="en-US" altLang="en-US" sz="1400">
              <a:solidFill>
                <a:srgbClr val="FFFFFF"/>
              </a:solidFill>
              <a:latin typeface="Arial" panose="020B0604020202020204" pitchFamily="34" charset="0"/>
            </a:endParaRPr>
          </a:p>
        </p:txBody>
      </p:sp>
      <p:grpSp>
        <p:nvGrpSpPr>
          <p:cNvPr id="29701" name="Group 9"/>
          <p:cNvGrpSpPr>
            <a:grpSpLocks/>
          </p:cNvGrpSpPr>
          <p:nvPr/>
        </p:nvGrpSpPr>
        <p:grpSpPr bwMode="auto">
          <a:xfrm>
            <a:off x="1371600" y="1066215"/>
            <a:ext cx="5715000" cy="5639385"/>
            <a:chOff x="366505" y="774432"/>
            <a:chExt cx="6348620" cy="5964132"/>
          </a:xfrm>
        </p:grpSpPr>
        <p:pic>
          <p:nvPicPr>
            <p:cNvPr id="2970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9264" y="774432"/>
              <a:ext cx="4638675"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950927"/>
              <a:ext cx="58674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 y="4222750"/>
              <a:ext cx="58769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5519364"/>
              <a:ext cx="58769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6" name="TextBox 5"/>
            <p:cNvSpPr txBox="1">
              <a:spLocks noChangeArrowheads="1"/>
            </p:cNvSpPr>
            <p:nvPr/>
          </p:nvSpPr>
          <p:spPr bwMode="auto">
            <a:xfrm>
              <a:off x="366505" y="3251027"/>
              <a:ext cx="372426" cy="3018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a:latin typeface="Arial" panose="020B0604020202020204" pitchFamily="34" charset="0"/>
                </a:rPr>
                <a:t>1</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2</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3</a:t>
              </a:r>
            </a:p>
          </p:txBody>
        </p:sp>
      </p:grpSp>
      <p:sp>
        <p:nvSpPr>
          <p:cNvPr id="11"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Activity Solution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C7A3A46A-95ED-44A1-8962-88121AE49314}" type="slidenum">
              <a:rPr lang="en-US" altLang="en-US" sz="1400">
                <a:solidFill>
                  <a:srgbClr val="FFFFFF"/>
                </a:solidFill>
                <a:latin typeface="Arial" panose="020B0604020202020204" pitchFamily="34" charset="0"/>
              </a:rPr>
              <a:pPr eaLnBrk="1" hangingPunct="1">
                <a:spcBef>
                  <a:spcPct val="0"/>
                </a:spcBef>
                <a:buClrTx/>
                <a:buSzTx/>
                <a:buFontTx/>
                <a:buNone/>
              </a:pPr>
              <a:t>23</a:t>
            </a:fld>
            <a:endParaRPr lang="en-US" altLang="en-US" sz="1400">
              <a:solidFill>
                <a:srgbClr val="FFFFFF"/>
              </a:solidFill>
              <a:latin typeface="Arial" panose="020B0604020202020204" pitchFamily="34" charset="0"/>
            </a:endParaRPr>
          </a:p>
        </p:txBody>
      </p:sp>
      <p:sp>
        <p:nvSpPr>
          <p:cNvPr id="30725" name="TextBox 8"/>
          <p:cNvSpPr txBox="1">
            <a:spLocks noChangeArrowheads="1"/>
          </p:cNvSpPr>
          <p:nvPr/>
        </p:nvSpPr>
        <p:spPr bwMode="auto">
          <a:xfrm>
            <a:off x="694531" y="3825332"/>
            <a:ext cx="312906" cy="246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dirty="0">
                <a:latin typeface="Arial" panose="020B0604020202020204" pitchFamily="34" charset="0"/>
              </a:rPr>
              <a:t>4</a:t>
            </a: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smtClean="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r>
              <a:rPr lang="en-US" altLang="en-US" sz="1800" dirty="0">
                <a:latin typeface="Arial" panose="020B0604020202020204" pitchFamily="34" charset="0"/>
              </a:rPr>
              <a:t>5</a:t>
            </a: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p:txBody>
      </p:sp>
      <p:grpSp>
        <p:nvGrpSpPr>
          <p:cNvPr id="30726" name="Group 8"/>
          <p:cNvGrpSpPr>
            <a:grpSpLocks/>
          </p:cNvGrpSpPr>
          <p:nvPr/>
        </p:nvGrpSpPr>
        <p:grpSpPr bwMode="auto">
          <a:xfrm>
            <a:off x="1143000" y="1359719"/>
            <a:ext cx="5867400" cy="4934493"/>
            <a:chOff x="977900" y="914400"/>
            <a:chExt cx="5867400" cy="4934493"/>
          </a:xfrm>
        </p:grpSpPr>
        <p:pic>
          <p:nvPicPr>
            <p:cNvPr id="3072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900" y="3200400"/>
              <a:ext cx="5867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7025" y="914400"/>
              <a:ext cx="4638675"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6950" y="4648743"/>
              <a:ext cx="58483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sz="3600" dirty="0" smtClean="0"/>
              <a:t>Programming Activity Solution </a:t>
            </a:r>
            <a:r>
              <a:rPr lang="en-US" sz="2800" dirty="0" smtClean="0"/>
              <a:t>(continued)</a:t>
            </a:r>
            <a:endParaRPr lang="en-US" sz="360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1222375"/>
            <a:ext cx="8510588" cy="5483225"/>
          </a:xfrm>
        </p:spPr>
        <p:txBody>
          <a:bodyPr/>
          <a:lstStyle/>
          <a:p>
            <a:pPr>
              <a:buFont typeface="Wingdings" panose="05000000000000000000" pitchFamily="2" charset="2"/>
              <a:buNone/>
              <a:defRPr/>
            </a:pPr>
            <a:r>
              <a:rPr lang="en-US" sz="3200" b="1" dirty="0" smtClean="0">
                <a:latin typeface="Calibri" panose="020F0502020204030204" pitchFamily="34" charset="0"/>
              </a:rPr>
              <a:t>1.  What kind </a:t>
            </a:r>
            <a:r>
              <a:rPr lang="en-US" sz="3200" b="1" dirty="0" smtClean="0">
                <a:latin typeface="Calibri" panose="020F0502020204030204" pitchFamily="34" charset="0"/>
              </a:rPr>
              <a:t>of</a:t>
            </a:r>
            <a:br>
              <a:rPr lang="en-US" sz="3200" b="1" dirty="0" smtClean="0">
                <a:latin typeface="Calibri" panose="020F0502020204030204" pitchFamily="34" charset="0"/>
              </a:rPr>
            </a:br>
            <a:r>
              <a:rPr lang="en-US" sz="3200" b="1" dirty="0" smtClean="0">
                <a:latin typeface="Calibri" panose="020F0502020204030204" pitchFamily="34" charset="0"/>
              </a:rPr>
              <a:t>  blocks </a:t>
            </a:r>
            <a:r>
              <a:rPr lang="en-US" sz="3200" b="1" dirty="0" smtClean="0">
                <a:latin typeface="Calibri" panose="020F0502020204030204" pitchFamily="34" charset="0"/>
              </a:rPr>
              <a:t>are </a:t>
            </a:r>
            <a:r>
              <a:rPr lang="en-US" sz="3200" b="1" dirty="0" smtClean="0">
                <a:latin typeface="Calibri" panose="020F0502020204030204" pitchFamily="34" charset="0"/>
              </a:rPr>
              <a:t/>
            </a:r>
            <a:br>
              <a:rPr lang="en-US" sz="3200" b="1" dirty="0" smtClean="0">
                <a:latin typeface="Calibri" panose="020F0502020204030204" pitchFamily="34" charset="0"/>
              </a:rPr>
            </a:br>
            <a:r>
              <a:rPr lang="en-US" sz="3200" b="1" dirty="0" smtClean="0">
                <a:latin typeface="Calibri" panose="020F0502020204030204" pitchFamily="34" charset="0"/>
              </a:rPr>
              <a:t>  these</a:t>
            </a:r>
            <a:r>
              <a:rPr lang="en-US" sz="3200" b="1" dirty="0" smtClean="0">
                <a:latin typeface="Calibri" panose="020F0502020204030204" pitchFamily="34" charset="0"/>
              </a:rPr>
              <a:t>?</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r>
              <a:rPr lang="en-US" sz="3200" b="1" dirty="0" smtClean="0">
                <a:latin typeface="Calibri" panose="020F0502020204030204" pitchFamily="34" charset="0"/>
              </a:rPr>
              <a:t>2.  Name two kinds of controls that can be specified to determine how long a loop repeats.</a:t>
            </a:r>
          </a:p>
          <a:p>
            <a:pPr>
              <a:buFont typeface="Wingdings" panose="05000000000000000000" pitchFamily="2" charset="2"/>
              <a:buNone/>
              <a:defRPr/>
            </a:pPr>
            <a:r>
              <a:rPr lang="en-US" sz="3200" b="1" dirty="0" smtClean="0">
                <a:latin typeface="Calibri" panose="020F0502020204030204" pitchFamily="34" charset="0"/>
              </a:rPr>
              <a:t>  </a:t>
            </a:r>
          </a:p>
          <a:p>
            <a:pPr>
              <a:buFont typeface="Wingdings" panose="05000000000000000000" pitchFamily="2" charset="2"/>
              <a:buNone/>
              <a:defRPr/>
            </a:pPr>
            <a:r>
              <a:rPr lang="en-US" sz="3200" b="1" dirty="0" smtClean="0">
                <a:latin typeface="Calibri" panose="020F0502020204030204" pitchFamily="34" charset="0"/>
              </a:rPr>
              <a:t>3. Give an example of a program you could </a:t>
            </a:r>
            <a:br>
              <a:rPr lang="en-US" sz="3200" b="1" dirty="0" smtClean="0">
                <a:latin typeface="Calibri" panose="020F0502020204030204" pitchFamily="34" charset="0"/>
              </a:rPr>
            </a:br>
            <a:r>
              <a:rPr lang="en-US" sz="3200" b="1" dirty="0" smtClean="0">
                <a:latin typeface="Calibri" panose="020F0502020204030204" pitchFamily="34" charset="0"/>
              </a:rPr>
              <a:t>write that would use a switch.</a:t>
            </a:r>
          </a:p>
          <a:p>
            <a:pPr>
              <a:buFont typeface="Wingdings" panose="05000000000000000000" pitchFamily="2" charset="2"/>
              <a:buNone/>
              <a:defRPr/>
            </a:pPr>
            <a:endParaRPr lang="en-US" sz="3200" b="1" dirty="0" smtClean="0">
              <a:latin typeface="Calibri" panose="020F0502020204030204" pitchFamily="34" charset="0"/>
              <a:cs typeface="Times New Roman" pitchFamily="18" charset="0"/>
            </a:endParaRP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07328B9C-1617-4CE5-8A86-FB67B5486F8F}" type="slidenum">
              <a:rPr lang="en-US" altLang="en-US" sz="1400">
                <a:solidFill>
                  <a:srgbClr val="FFFFFF"/>
                </a:solidFill>
                <a:latin typeface="Arial" panose="020B0604020202020204" pitchFamily="34" charset="0"/>
              </a:rPr>
              <a:pPr eaLnBrk="1" hangingPunct="1">
                <a:spcBef>
                  <a:spcPct val="0"/>
                </a:spcBef>
                <a:buClrTx/>
                <a:buSzTx/>
                <a:buFontTx/>
                <a:buNone/>
              </a:pPr>
              <a:t>24</a:t>
            </a:fld>
            <a:endParaRPr lang="en-US" altLang="en-US" sz="1400">
              <a:solidFill>
                <a:srgbClr val="FFFFFF"/>
              </a:solidFill>
              <a:latin typeface="Arial" panose="020B0604020202020204" pitchFamily="34" charset="0"/>
            </a:endParaRPr>
          </a:p>
        </p:txBody>
      </p:sp>
      <p:pic>
        <p:nvPicPr>
          <p:cNvPr id="1024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295400"/>
            <a:ext cx="13906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5537" y="1295400"/>
            <a:ext cx="3675063"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Loops and Switches Post-Quiz</a:t>
            </a:r>
            <a:endParaRPr lang="en-US" dirty="0">
              <a:cs typeface="Times New Roman" pitchFamily="18" charset="0"/>
            </a:endParaRPr>
          </a:p>
        </p:txBody>
      </p:sp>
    </p:spTree>
    <p:extLst>
      <p:ext uri="{BB962C8B-B14F-4D97-AF65-F5344CB8AC3E}">
        <p14:creationId xmlns:p14="http://schemas.microsoft.com/office/powerpoint/2010/main" val="231379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990600"/>
            <a:ext cx="8510588" cy="5867400"/>
          </a:xfrm>
        </p:spPr>
        <p:txBody>
          <a:bodyPr/>
          <a:lstStyle/>
          <a:p>
            <a:pPr>
              <a:buFont typeface="Wingdings" panose="05000000000000000000" pitchFamily="2" charset="2"/>
              <a:buNone/>
              <a:defRPr/>
            </a:pPr>
            <a:r>
              <a:rPr lang="en-US" b="1" dirty="0" smtClean="0">
                <a:latin typeface="Calibri" panose="020F0502020204030204" pitchFamily="34" charset="0"/>
              </a:rPr>
              <a:t>1.  What kind </a:t>
            </a:r>
            <a:r>
              <a:rPr lang="en-US" b="1" dirty="0" smtClean="0">
                <a:latin typeface="Calibri" panose="020F0502020204030204" pitchFamily="34" charset="0"/>
              </a:rPr>
              <a:t>of </a:t>
            </a:r>
            <a:br>
              <a:rPr lang="en-US" b="1" dirty="0" smtClean="0">
                <a:latin typeface="Calibri" panose="020F0502020204030204" pitchFamily="34" charset="0"/>
              </a:rPr>
            </a:br>
            <a:r>
              <a:rPr lang="en-US" b="1" dirty="0" smtClean="0">
                <a:latin typeface="Calibri" panose="020F0502020204030204" pitchFamily="34" charset="0"/>
              </a:rPr>
              <a:t>  blocks </a:t>
            </a:r>
            <a:r>
              <a:rPr lang="en-US" b="1" dirty="0" smtClean="0">
                <a:latin typeface="Calibri" panose="020F0502020204030204" pitchFamily="34" charset="0"/>
              </a:rPr>
              <a:t>are these?</a:t>
            </a:r>
          </a:p>
          <a:p>
            <a:pPr>
              <a:buFont typeface="Wingdings" panose="05000000000000000000" pitchFamily="2" charset="2"/>
              <a:buNone/>
              <a:defRPr/>
            </a:pPr>
            <a:r>
              <a:rPr lang="en-US" b="1" dirty="0" smtClean="0">
                <a:latin typeface="Calibri" panose="020F0502020204030204" pitchFamily="34" charset="0"/>
              </a:rPr>
              <a:t> </a:t>
            </a: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loop</a:t>
            </a:r>
            <a:endParaRPr lang="en-US" b="1" dirty="0" smtClean="0">
              <a:latin typeface="Calibri" panose="020F0502020204030204" pitchFamily="34" charset="0"/>
            </a:endParaRP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switch</a:t>
            </a:r>
          </a:p>
          <a:p>
            <a:pPr>
              <a:buFont typeface="Wingdings" panose="05000000000000000000" pitchFamily="2" charset="2"/>
              <a:buNone/>
              <a:defRPr/>
            </a:pPr>
            <a:r>
              <a:rPr lang="en-US" b="1" dirty="0" smtClean="0">
                <a:latin typeface="Calibri" panose="020F0502020204030204" pitchFamily="34" charset="0"/>
              </a:rPr>
              <a:t>2.  Name two kinds of controls that can be specified to determine how long a loop repeats.</a:t>
            </a:r>
          </a:p>
          <a:p>
            <a:pPr marL="274320" lvl="1" indent="0">
              <a:spcBef>
                <a:spcPts val="600"/>
              </a:spcBef>
              <a:buFont typeface="Wingdings" panose="05000000000000000000" pitchFamily="2" charset="2"/>
              <a:buNone/>
              <a:defRPr/>
            </a:pPr>
            <a:r>
              <a:rPr lang="en-US" sz="2000" b="1" dirty="0" smtClean="0">
                <a:solidFill>
                  <a:srgbClr val="FF0000"/>
                </a:solidFill>
                <a:latin typeface="Calibri" panose="020F0502020204030204" pitchFamily="34" charset="0"/>
              </a:rPr>
              <a:t>Any two of thes</a:t>
            </a:r>
            <a:r>
              <a:rPr lang="en-US" sz="2000" b="1" dirty="0">
                <a:solidFill>
                  <a:srgbClr val="FF0000"/>
                </a:solidFill>
                <a:latin typeface="Calibri" panose="020F0502020204030204" pitchFamily="34" charset="0"/>
              </a:rPr>
              <a:t>e</a:t>
            </a:r>
            <a:r>
              <a:rPr lang="en-US" sz="2000" b="1" dirty="0" smtClean="0">
                <a:solidFill>
                  <a:srgbClr val="FF0000"/>
                </a:solidFill>
                <a:latin typeface="Calibri" panose="020F0502020204030204" pitchFamily="34" charset="0"/>
              </a:rPr>
              <a:t>: “Forever” (a never-ending loop), any sensor, “count” (tell the loop to repeat, for example, 5 times), “time” (tell the loop to repeat, for example, 1 minute), logic</a:t>
            </a:r>
          </a:p>
          <a:p>
            <a:pPr>
              <a:buFont typeface="Wingdings" panose="05000000000000000000" pitchFamily="2" charset="2"/>
              <a:buNone/>
              <a:defRPr/>
            </a:pPr>
            <a:r>
              <a:rPr lang="en-US" b="1" dirty="0" smtClean="0">
                <a:latin typeface="Calibri" panose="020F0502020204030204" pitchFamily="34" charset="0"/>
              </a:rPr>
              <a:t>3. Give an example of a program you could write that </a:t>
            </a:r>
            <a:br>
              <a:rPr lang="en-US" b="1" dirty="0" smtClean="0">
                <a:latin typeface="Calibri" panose="020F0502020204030204" pitchFamily="34" charset="0"/>
              </a:rPr>
            </a:br>
            <a:r>
              <a:rPr lang="en-US" b="1" dirty="0" smtClean="0">
                <a:latin typeface="Calibri" panose="020F0502020204030204" pitchFamily="34" charset="0"/>
              </a:rPr>
              <a:t>would use a switch.</a:t>
            </a:r>
          </a:p>
          <a:p>
            <a:pPr marL="274320" lvl="1" indent="0">
              <a:spcBef>
                <a:spcPts val="600"/>
              </a:spcBef>
              <a:buFont typeface="Wingdings" panose="05000000000000000000" pitchFamily="2" charset="2"/>
              <a:buNone/>
              <a:defRPr/>
            </a:pPr>
            <a:r>
              <a:rPr lang="en-US" b="1" i="1" dirty="0" smtClean="0">
                <a:solidFill>
                  <a:srgbClr val="FF0000"/>
                </a:solidFill>
                <a:latin typeface="Calibri" panose="020F0502020204030204" pitchFamily="34" charset="0"/>
              </a:rPr>
              <a:t>Example answer</a:t>
            </a:r>
            <a:r>
              <a:rPr lang="en-US" b="1" dirty="0" smtClean="0">
                <a:solidFill>
                  <a:srgbClr val="FF0000"/>
                </a:solidFill>
                <a:latin typeface="Calibri" panose="020F0502020204030204" pitchFamily="34" charset="0"/>
              </a:rPr>
              <a:t>: While the touch sensor is pressed, go forward otherwise move backwards.</a:t>
            </a:r>
            <a:endParaRPr lang="en-US" b="1" dirty="0" smtClean="0">
              <a:latin typeface="Calibri" panose="020F0502020204030204" pitchFamily="34" charset="0"/>
              <a:cs typeface="Times New Roman" pitchFamily="18" charset="0"/>
            </a:endParaRP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2D841C3-6C3E-4ACA-A821-6A9251424847}" type="slidenum">
              <a:rPr lang="en-US" altLang="en-US" sz="1400">
                <a:solidFill>
                  <a:srgbClr val="FFFFFF"/>
                </a:solidFill>
                <a:latin typeface="Arial" panose="020B0604020202020204" pitchFamily="34" charset="0"/>
              </a:rPr>
              <a:pPr eaLnBrk="1" hangingPunct="1">
                <a:spcBef>
                  <a:spcPct val="0"/>
                </a:spcBef>
                <a:buClrTx/>
                <a:buSzTx/>
                <a:buFontTx/>
                <a:buNone/>
              </a:pPr>
              <a:t>25</a:t>
            </a:fld>
            <a:endParaRPr lang="en-US" altLang="en-US" sz="1400">
              <a:solidFill>
                <a:srgbClr val="FFFFFF"/>
              </a:solidFill>
              <a:latin typeface="Arial" panose="020B0604020202020204" pitchFamily="34" charset="0"/>
            </a:endParaRPr>
          </a:p>
        </p:txBody>
      </p:sp>
      <p:pic>
        <p:nvPicPr>
          <p:cNvPr id="1127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990600"/>
            <a:ext cx="13906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990600"/>
            <a:ext cx="314166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cs typeface="Times New Roman" pitchFamily="18" charset="0"/>
              </a:rPr>
              <a:t>Loops and Switches Post-Quiz </a:t>
            </a:r>
            <a:r>
              <a:rPr lang="en-US" sz="4000" dirty="0" smtClean="0">
                <a:solidFill>
                  <a:srgbClr val="FF0000"/>
                </a:solidFill>
                <a:cs typeface="Times New Roman" pitchFamily="18" charset="0"/>
              </a:rPr>
              <a:t>Answers</a:t>
            </a:r>
            <a:endParaRPr lang="en-US" sz="4000" dirty="0">
              <a:solidFill>
                <a:srgbClr val="FF0000"/>
              </a:solidFill>
              <a:cs typeface="Times New Roman" pitchFamily="18" charset="0"/>
            </a:endParaRPr>
          </a:p>
        </p:txBody>
      </p:sp>
    </p:spTree>
    <p:extLst>
      <p:ext uri="{BB962C8B-B14F-4D97-AF65-F5344CB8AC3E}">
        <p14:creationId xmlns:p14="http://schemas.microsoft.com/office/powerpoint/2010/main" val="25998670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noChangeArrowheads="1"/>
          </p:cNvSpPr>
          <p:nvPr/>
        </p:nvSpPr>
        <p:spPr bwMode="auto">
          <a:xfrm>
            <a:off x="304800" y="1752599"/>
            <a:ext cx="8434388" cy="353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spcAft>
                <a:spcPts val="1200"/>
              </a:spcAft>
              <a:buClrTx/>
              <a:buSzTx/>
              <a:buNone/>
            </a:pPr>
            <a:r>
              <a:rPr lang="en-US" altLang="en-US" sz="3600" b="1" dirty="0">
                <a:solidFill>
                  <a:srgbClr val="7030A0"/>
                </a:solidFill>
                <a:latin typeface="Calibri" panose="020F0502020204030204" pitchFamily="34" charset="0"/>
                <a:cs typeface="Times New Roman" panose="02020603050405020304" pitchFamily="18" charset="0"/>
              </a:rPr>
              <a:t>l</a:t>
            </a:r>
            <a:r>
              <a:rPr lang="en-US" altLang="en-US" sz="3600" b="1" dirty="0" smtClean="0">
                <a:solidFill>
                  <a:srgbClr val="7030A0"/>
                </a:solidFill>
                <a:latin typeface="Calibri" panose="020F0502020204030204" pitchFamily="34" charset="0"/>
                <a:cs typeface="Times New Roman" panose="02020603050405020304" pitchFamily="18" charset="0"/>
              </a:rPr>
              <a:t>oop</a:t>
            </a:r>
            <a:r>
              <a:rPr lang="en-US" altLang="en-US" sz="3600" b="1" dirty="0" smtClean="0">
                <a:latin typeface="Calibri" panose="020F0502020204030204" pitchFamily="34" charset="0"/>
                <a:cs typeface="Times New Roman" panose="02020603050405020304" pitchFamily="18" charset="0"/>
              </a:rPr>
              <a:t>: </a:t>
            </a:r>
            <a:r>
              <a:rPr lang="en-US" altLang="en-US" sz="3600" b="1" dirty="0" smtClean="0">
                <a:latin typeface="Calibri" panose="020F0502020204030204" pitchFamily="34" charset="0"/>
                <a:cs typeface="Times New Roman" panose="02020603050405020304" pitchFamily="18" charset="0"/>
              </a:rPr>
              <a:t>A command or “operator” </a:t>
            </a:r>
            <a:r>
              <a:rPr lang="en-US" altLang="en-US" sz="3600" b="1" dirty="0">
                <a:latin typeface="Calibri" panose="020F0502020204030204" pitchFamily="34" charset="0"/>
                <a:cs typeface="Times New Roman" panose="02020603050405020304" pitchFamily="18" charset="0"/>
              </a:rPr>
              <a:t>that repeats a set of </a:t>
            </a:r>
            <a:r>
              <a:rPr lang="en-US" altLang="en-US" sz="3600" b="1" dirty="0" smtClean="0">
                <a:latin typeface="Calibri" panose="020F0502020204030204" pitchFamily="34" charset="0"/>
                <a:cs typeface="Times New Roman" panose="02020603050405020304" pitchFamily="18" charset="0"/>
              </a:rPr>
              <a:t>commands.</a:t>
            </a:r>
            <a:endParaRPr lang="en-US" altLang="en-US" sz="3600" b="1" dirty="0">
              <a:latin typeface="Calibri" panose="020F0502020204030204" pitchFamily="34" charset="0"/>
              <a:cs typeface="Times New Roman" panose="02020603050405020304" pitchFamily="18" charset="0"/>
            </a:endParaRPr>
          </a:p>
          <a:p>
            <a:pPr eaLnBrk="1" hangingPunct="1">
              <a:spcBef>
                <a:spcPct val="0"/>
              </a:spcBef>
              <a:spcAft>
                <a:spcPts val="1200"/>
              </a:spcAft>
              <a:buClrTx/>
              <a:buSzTx/>
              <a:buFontTx/>
              <a:buNone/>
            </a:pPr>
            <a:r>
              <a:rPr lang="en-US" altLang="en-US" sz="3600" b="1" dirty="0" smtClean="0">
                <a:solidFill>
                  <a:srgbClr val="7030A0"/>
                </a:solidFill>
                <a:latin typeface="Calibri" panose="020F0502020204030204" pitchFamily="34" charset="0"/>
                <a:cs typeface="Times New Roman" panose="02020603050405020304" pitchFamily="18" charset="0"/>
              </a:rPr>
              <a:t>switch</a:t>
            </a:r>
            <a:r>
              <a:rPr lang="en-US" altLang="en-US" sz="3600" b="1" dirty="0" smtClean="0">
                <a:latin typeface="Calibri" panose="020F0502020204030204" pitchFamily="34" charset="0"/>
                <a:cs typeface="Times New Roman" panose="02020603050405020304" pitchFamily="18" charset="0"/>
              </a:rPr>
              <a:t>: In </a:t>
            </a:r>
            <a:r>
              <a:rPr lang="en-US" altLang="en-US" sz="3600" b="1" dirty="0">
                <a:latin typeface="Calibri" panose="020F0502020204030204" pitchFamily="34" charset="0"/>
                <a:cs typeface="Times New Roman" panose="02020603050405020304" pitchFamily="18" charset="0"/>
              </a:rPr>
              <a:t>programming, </a:t>
            </a:r>
            <a:r>
              <a:rPr lang="en-US" altLang="en-US" sz="3600" b="1" dirty="0" smtClean="0">
                <a:latin typeface="Calibri" panose="020F0502020204030204" pitchFamily="34" charset="0"/>
                <a:cs typeface="Times New Roman" panose="02020603050405020304" pitchFamily="18" charset="0"/>
              </a:rPr>
              <a:t>an </a:t>
            </a:r>
            <a:r>
              <a:rPr lang="en-US" altLang="en-US" sz="3600" b="1" dirty="0">
                <a:latin typeface="Calibri" panose="020F0502020204030204" pitchFamily="34" charset="0"/>
                <a:cs typeface="Times New Roman" panose="02020603050405020304" pitchFamily="18" charset="0"/>
              </a:rPr>
              <a:t>object that gives different commands depending on which state it is </a:t>
            </a:r>
            <a:r>
              <a:rPr lang="en-US" altLang="en-US" sz="3600" b="1" dirty="0" smtClean="0">
                <a:latin typeface="Calibri" panose="020F0502020204030204" pitchFamily="34" charset="0"/>
                <a:cs typeface="Times New Roman" panose="02020603050405020304" pitchFamily="18" charset="0"/>
              </a:rPr>
              <a:t>in.</a:t>
            </a:r>
            <a:endParaRPr lang="en-US" altLang="en-US" sz="1200" dirty="0">
              <a:latin typeface="News Gothic MT" charset="0"/>
              <a:cs typeface="Times New Roman" panose="02020603050405020304" pitchFamily="18" charset="0"/>
            </a:endParaRPr>
          </a:p>
        </p:txBody>
      </p:sp>
      <p:sp>
        <p:nvSpPr>
          <p:cNvPr id="3174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060C0A06-8965-40A8-BBA4-CC1A20C6F817}" type="slidenum">
              <a:rPr lang="en-US" altLang="en-US" sz="1400">
                <a:solidFill>
                  <a:srgbClr val="FFFFFF"/>
                </a:solidFill>
                <a:latin typeface="Arial" panose="020B0604020202020204" pitchFamily="34" charset="0"/>
              </a:rPr>
              <a:pPr eaLnBrk="1" hangingPunct="1">
                <a:spcBef>
                  <a:spcPct val="0"/>
                </a:spcBef>
                <a:buClrTx/>
                <a:buSzTx/>
                <a:buFontTx/>
                <a:buNone/>
              </a:pPr>
              <a:t>26</a:t>
            </a:fld>
            <a:endParaRPr lang="en-US" altLang="en-US" sz="1400">
              <a:solidFill>
                <a:srgbClr val="FFFFFF"/>
              </a:solidFill>
              <a:latin typeface="Arial" panose="020B0604020202020204" pitchFamily="34" charset="0"/>
            </a:endParaRPr>
          </a:p>
        </p:txBody>
      </p:sp>
      <p:sp>
        <p:nvSpPr>
          <p:cNvPr id="5"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Vocabulary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5B218182-E5CF-4417-9F3B-27BA57F44E7C}" type="slidenum">
              <a:rPr lang="en-US" altLang="en-US" smtClean="0">
                <a:solidFill>
                  <a:srgbClr val="FFFFFF"/>
                </a:solidFill>
              </a:rPr>
              <a:pPr eaLnBrk="1" hangingPunct="1"/>
              <a:t>27</a:t>
            </a:fld>
            <a:endParaRPr lang="en-US" altLang="en-US" smtClean="0">
              <a:solidFill>
                <a:srgbClr val="FFFFFF"/>
              </a:solidFill>
            </a:endParaRPr>
          </a:p>
        </p:txBody>
      </p:sp>
      <p:sp>
        <p:nvSpPr>
          <p:cNvPr id="5" name="Rectangle 1"/>
          <p:cNvSpPr>
            <a:spLocks noChangeArrowheads="1"/>
          </p:cNvSpPr>
          <p:nvPr/>
        </p:nvSpPr>
        <p:spPr bwMode="auto">
          <a:xfrm>
            <a:off x="609600" y="1447801"/>
            <a:ext cx="7519988" cy="2438399"/>
          </a:xfrm>
          <a:prstGeom prst="rect">
            <a:avLst/>
          </a:prstGeom>
          <a:noFill/>
          <a:ln>
            <a:noFill/>
          </a:ln>
          <a:extLst/>
        </p:spPr>
        <p:txBody>
          <a:bodyPr anchor="t">
            <a:noAutofit/>
          </a:bodyPr>
          <a:lstStyle/>
          <a:p>
            <a:pPr eaLnBrk="0" hangingPunct="0">
              <a:spcAft>
                <a:spcPts val="600"/>
              </a:spcAft>
              <a:defRPr/>
            </a:pPr>
            <a:r>
              <a:rPr lang="en-US" sz="1400" dirty="0">
                <a:latin typeface="Calibri" panose="020F0502020204030204" pitchFamily="34" charset="0"/>
                <a:cs typeface="Times New Roman" pitchFamily="18" charset="0"/>
              </a:rPr>
              <a:t>Slide 1: </a:t>
            </a:r>
            <a:r>
              <a:rPr lang="en-US" sz="1400" dirty="0" smtClean="0">
                <a:latin typeface="Calibri" panose="020F0502020204030204" pitchFamily="34" charset="0"/>
                <a:cs typeface="Times New Roman" pitchFamily="18" charset="0"/>
              </a:rPr>
              <a:t>girl on floor with laptop; source</a:t>
            </a:r>
            <a:r>
              <a:rPr lang="en-US" sz="1400" dirty="0">
                <a:latin typeface="Calibri" panose="020F0502020204030204" pitchFamily="34" charset="0"/>
                <a:cs typeface="Times New Roman" pitchFamily="18" charset="0"/>
              </a:rPr>
              <a:t>: Microsoft® clipart</a:t>
            </a:r>
            <a:r>
              <a:rPr lang="en-US" sz="1400" dirty="0" smtClean="0">
                <a:latin typeface="Calibri" panose="020F0502020204030204" pitchFamily="34" charset="0"/>
                <a:cs typeface="Times New Roman" pitchFamily="18" charset="0"/>
              </a:rPr>
              <a:t>: </a:t>
            </a:r>
            <a:r>
              <a:rPr lang="en-US" sz="1400" u="sng" dirty="0">
                <a:hlinkClick r:id="rId3"/>
              </a:rPr>
              <a:t>http://office.microsoft.com/en-us/images/results.aspx?qu=laptop&amp;ex=1#ai:MP900442369|</a:t>
            </a:r>
            <a:endParaRPr lang="en-US" sz="1400" dirty="0"/>
          </a:p>
          <a:p>
            <a:pPr eaLnBrk="0" hangingPunct="0">
              <a:spcAft>
                <a:spcPts val="600"/>
              </a:spcAft>
              <a:defRPr/>
            </a:pPr>
            <a:r>
              <a:rPr lang="en-US" sz="1400" dirty="0" smtClean="0">
                <a:latin typeface="Calibri" panose="020F0502020204030204" pitchFamily="34" charset="0"/>
                <a:cs typeface="Times New Roman" pitchFamily="18" charset="0"/>
              </a:rPr>
              <a:t>Slide 1: multicolored chevron loop; source: Microsoft® clipart: </a:t>
            </a:r>
            <a:r>
              <a:rPr lang="en-US" sz="1400" dirty="0">
                <a:latin typeface="Calibri" panose="020F0502020204030204" pitchFamily="34" charset="0"/>
                <a:cs typeface="Times New Roman" pitchFamily="18" charset="0"/>
                <a:hlinkClick r:id="rId4"/>
              </a:rPr>
              <a:t>http://office.microsoft.com/en-us/images/results.aspx?qu=cycle&amp;ex=1#ai:MC910216324</a:t>
            </a:r>
            <a:r>
              <a:rPr lang="en-US" sz="1400" dirty="0" smtClean="0">
                <a:latin typeface="Calibri" panose="020F0502020204030204" pitchFamily="34" charset="0"/>
                <a:cs typeface="Times New Roman" pitchFamily="18" charset="0"/>
                <a:hlinkClick r:id="rId4"/>
              </a:rPr>
              <a:t>|</a:t>
            </a:r>
            <a:endParaRPr lang="en-US" sz="1400" dirty="0" smtClean="0">
              <a:latin typeface="Calibri" panose="020F0502020204030204" pitchFamily="34" charset="0"/>
              <a:cs typeface="Times New Roman" pitchFamily="18" charset="0"/>
            </a:endParaRPr>
          </a:p>
          <a:p>
            <a:pPr eaLnBrk="0" hangingPunct="0">
              <a:spcAft>
                <a:spcPts val="600"/>
              </a:spcAft>
              <a:defRPr/>
            </a:pPr>
            <a:r>
              <a:rPr lang="en-US" sz="1400" dirty="0" smtClean="0">
                <a:latin typeface="Calibri" panose="020F0502020204030204" pitchFamily="34" charset="0"/>
                <a:cs typeface="Times New Roman" pitchFamily="18" charset="0"/>
              </a:rPr>
              <a:t>Slides 1, 14: wall switch drawing; source: Microsoft</a:t>
            </a:r>
            <a:r>
              <a:rPr lang="en-US" sz="1400" dirty="0">
                <a:latin typeface="Calibri" panose="020F0502020204030204" pitchFamily="34" charset="0"/>
                <a:cs typeface="Times New Roman" pitchFamily="18" charset="0"/>
              </a:rPr>
              <a:t>® clipart: </a:t>
            </a:r>
            <a:r>
              <a:rPr lang="en-US" sz="1400" dirty="0">
                <a:latin typeface="Calibri" panose="020F0502020204030204" pitchFamily="34" charset="0"/>
                <a:cs typeface="Times New Roman" pitchFamily="18" charset="0"/>
                <a:hlinkClick r:id="rId5"/>
              </a:rPr>
              <a:t>http://office.microsoft.com/en-us/images/results.aspx?qu=light+switch&amp;ex=1#ai:MC900441745</a:t>
            </a:r>
            <a:r>
              <a:rPr lang="en-US" sz="1400" dirty="0" smtClean="0">
                <a:latin typeface="Calibri" panose="020F0502020204030204" pitchFamily="34" charset="0"/>
                <a:cs typeface="Times New Roman" pitchFamily="18" charset="0"/>
                <a:hlinkClick r:id="rId5"/>
              </a:rPr>
              <a:t>|</a:t>
            </a:r>
            <a:r>
              <a:rPr lang="en-US" sz="1400" dirty="0" smtClean="0">
                <a:latin typeface="Calibri" panose="020F0502020204030204" pitchFamily="34" charset="0"/>
                <a:cs typeface="Times New Roman" pitchFamily="18" charset="0"/>
              </a:rPr>
              <a:t> </a:t>
            </a:r>
          </a:p>
          <a:p>
            <a:pPr eaLnBrk="0" hangingPunct="0">
              <a:spcAft>
                <a:spcPts val="600"/>
              </a:spcAft>
              <a:defRPr/>
            </a:pPr>
            <a:r>
              <a:rPr lang="en-US" sz="1400" dirty="0" smtClean="0">
                <a:latin typeface="Calibri" panose="020F0502020204030204" pitchFamily="34" charset="0"/>
                <a:cs typeface="Times New Roman" pitchFamily="18" charset="0"/>
              </a:rPr>
              <a:t>Device and programming images from LEGO MINDSTORM NXT User’s Guide </a:t>
            </a:r>
            <a:r>
              <a:rPr lang="en-US" sz="1400" u="sng" dirty="0">
                <a:hlinkClick r:id="rId6"/>
              </a:rPr>
              <a:t>http://goo.gl/wuhSUA</a:t>
            </a:r>
            <a:r>
              <a:rPr lang="en-US" sz="1400" dirty="0"/>
              <a:t> </a:t>
            </a:r>
            <a:endParaRPr lang="en-US" sz="1400" dirty="0" smtClean="0">
              <a:latin typeface="Calibri" panose="020F0502020204030204" pitchFamily="34" charset="0"/>
              <a:cs typeface="Times New Roman" pitchFamily="18" charset="0"/>
            </a:endParaRPr>
          </a:p>
          <a:p>
            <a:pPr eaLnBrk="0" hangingPunct="0">
              <a:spcAft>
                <a:spcPts val="600"/>
              </a:spcAft>
              <a:defRPr/>
            </a:pPr>
            <a:r>
              <a:rPr lang="en-US" sz="1400" dirty="0" smtClean="0">
                <a:latin typeface="Calibri" panose="020F0502020204030204" pitchFamily="34" charset="0"/>
                <a:cs typeface="Times New Roman" pitchFamily="18" charset="0"/>
              </a:rPr>
              <a:t>Screen captures and diagrams by author</a:t>
            </a:r>
          </a:p>
          <a:p>
            <a:pPr eaLnBrk="0" hangingPunct="0">
              <a:spcAft>
                <a:spcPts val="600"/>
              </a:spcAft>
              <a:defRPr/>
            </a:pPr>
            <a:endParaRPr lang="en-US" sz="1400" dirty="0">
              <a:latin typeface="Calibri" panose="020F0502020204030204" pitchFamily="34" charset="0"/>
              <a:cs typeface="Times New Roman" pitchFamily="18" charset="0"/>
            </a:endParaRPr>
          </a:p>
          <a:p>
            <a:pPr eaLnBrk="0" hangingPunct="0">
              <a:defRPr/>
            </a:pPr>
            <a:endParaRPr lang="en-US" sz="1400" dirty="0">
              <a:latin typeface="Calibri" panose="020F0502020204030204" pitchFamily="34" charset="0"/>
            </a:endParaRPr>
          </a:p>
          <a:p>
            <a:pPr eaLnBrk="0" hangingPunct="0">
              <a:defRPr/>
            </a:pPr>
            <a:endParaRPr lang="en-US" sz="900" dirty="0">
              <a:latin typeface="Calibri" panose="020F0502020204030204" pitchFamily="34" charset="0"/>
              <a:cs typeface="Times New Roman" pitchFamily="18" charset="0"/>
            </a:endParaRPr>
          </a:p>
        </p:txBody>
      </p:sp>
      <p:sp>
        <p:nvSpPr>
          <p:cNvPr id="6" name="Title 1"/>
          <p:cNvSpPr txBox="1">
            <a:spLocks/>
          </p:cNvSpPr>
          <p:nvPr/>
        </p:nvSpPr>
        <p:spPr>
          <a:xfrm>
            <a:off x="152400" y="274638"/>
            <a:ext cx="8586788" cy="715962"/>
          </a:xfrm>
          <a:prstGeom prst="rect">
            <a:avLst/>
          </a:prstGeom>
        </p:spPr>
        <p:txBody>
          <a:bodyPr>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Images Sources</a:t>
            </a:r>
            <a:endParaRPr lang="en-US" dirty="0">
              <a:cs typeface="Times New Roman" pitchFamily="18" charset="0"/>
            </a:endParaRPr>
          </a:p>
        </p:txBody>
      </p:sp>
    </p:spTree>
    <p:extLst>
      <p:ext uri="{BB962C8B-B14F-4D97-AF65-F5344CB8AC3E}">
        <p14:creationId xmlns:p14="http://schemas.microsoft.com/office/powerpoint/2010/main" val="1640087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228600" y="990600"/>
            <a:ext cx="8510588" cy="5715000"/>
          </a:xfrm>
        </p:spPr>
        <p:txBody>
          <a:bodyPr/>
          <a:lstStyle/>
          <a:p>
            <a:pPr>
              <a:buFont typeface="Wingdings" panose="05000000000000000000" pitchFamily="2" charset="2"/>
              <a:buNone/>
              <a:defRPr/>
            </a:pPr>
            <a:r>
              <a:rPr lang="en-US" b="1" dirty="0" smtClean="0">
                <a:latin typeface="Calibri" panose="020F0502020204030204" pitchFamily="34" charset="0"/>
              </a:rPr>
              <a:t>1.  What kind of </a:t>
            </a:r>
            <a:r>
              <a:rPr lang="en-US" b="1" dirty="0" smtClean="0">
                <a:latin typeface="Calibri" panose="020F0502020204030204" pitchFamily="34" charset="0"/>
              </a:rPr>
              <a:t/>
            </a:r>
            <a:br>
              <a:rPr lang="en-US" b="1" dirty="0" smtClean="0">
                <a:latin typeface="Calibri" panose="020F0502020204030204" pitchFamily="34" charset="0"/>
              </a:rPr>
            </a:br>
            <a:r>
              <a:rPr lang="en-US" b="1" dirty="0" smtClean="0">
                <a:latin typeface="Calibri" panose="020F0502020204030204" pitchFamily="34" charset="0"/>
              </a:rPr>
              <a:t>  blocks </a:t>
            </a:r>
            <a:r>
              <a:rPr lang="en-US" b="1" dirty="0" smtClean="0">
                <a:latin typeface="Calibri" panose="020F0502020204030204" pitchFamily="34" charset="0"/>
              </a:rPr>
              <a:t>are these?</a:t>
            </a:r>
          </a:p>
          <a:p>
            <a:pPr>
              <a:buFont typeface="Wingdings" panose="05000000000000000000" pitchFamily="2" charset="2"/>
              <a:buNone/>
              <a:defRPr/>
            </a:pPr>
            <a:r>
              <a:rPr lang="en-US" b="1" dirty="0" smtClean="0">
                <a:latin typeface="Calibri" panose="020F0502020204030204" pitchFamily="34" charset="0"/>
              </a:rPr>
              <a:t> </a:t>
            </a: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loop</a:t>
            </a:r>
            <a:endParaRPr lang="en-US" b="1" dirty="0" smtClean="0">
              <a:latin typeface="Calibri" panose="020F0502020204030204" pitchFamily="34" charset="0"/>
            </a:endParaRPr>
          </a:p>
          <a:p>
            <a:pPr>
              <a:buFont typeface="Wingdings" panose="05000000000000000000" pitchFamily="2" charset="2"/>
              <a:buNone/>
              <a:defRPr/>
            </a:pPr>
            <a:r>
              <a:rPr lang="en-US" b="1" dirty="0" smtClean="0">
                <a:latin typeface="Calibri" panose="020F0502020204030204" pitchFamily="34" charset="0"/>
              </a:rPr>
              <a:t> 				     		          </a:t>
            </a:r>
            <a:r>
              <a:rPr lang="en-US" b="1" dirty="0" smtClean="0">
                <a:solidFill>
                  <a:srgbClr val="FF0000"/>
                </a:solidFill>
                <a:latin typeface="Calibri" panose="020F0502020204030204" pitchFamily="34" charset="0"/>
              </a:rPr>
              <a:t>switch</a:t>
            </a:r>
          </a:p>
          <a:p>
            <a:pPr>
              <a:buFont typeface="Wingdings" panose="05000000000000000000" pitchFamily="2" charset="2"/>
              <a:buNone/>
              <a:defRPr/>
            </a:pPr>
            <a:r>
              <a:rPr lang="en-US" b="1" dirty="0" smtClean="0">
                <a:latin typeface="Calibri" panose="020F0502020204030204" pitchFamily="34" charset="0"/>
              </a:rPr>
              <a:t>2.  Name two kinds of controls that can be specified to </a:t>
            </a:r>
            <a:r>
              <a:rPr lang="en-US" b="1" dirty="0" smtClean="0">
                <a:latin typeface="Calibri" panose="020F0502020204030204" pitchFamily="34" charset="0"/>
              </a:rPr>
              <a:t/>
            </a:r>
            <a:br>
              <a:rPr lang="en-US" b="1" dirty="0" smtClean="0">
                <a:latin typeface="Calibri" panose="020F0502020204030204" pitchFamily="34" charset="0"/>
              </a:rPr>
            </a:br>
            <a:r>
              <a:rPr lang="en-US" b="1" dirty="0" smtClean="0">
                <a:latin typeface="Calibri" panose="020F0502020204030204" pitchFamily="34" charset="0"/>
              </a:rPr>
              <a:t> determine </a:t>
            </a:r>
            <a:r>
              <a:rPr lang="en-US" b="1" dirty="0" smtClean="0">
                <a:latin typeface="Calibri" panose="020F0502020204030204" pitchFamily="34" charset="0"/>
              </a:rPr>
              <a:t>how long a loop repeats.</a:t>
            </a:r>
          </a:p>
          <a:p>
            <a:pPr marL="274320" lvl="1" indent="0">
              <a:spcBef>
                <a:spcPts val="600"/>
              </a:spcBef>
              <a:buFont typeface="Wingdings" panose="05000000000000000000" pitchFamily="2" charset="2"/>
              <a:buNone/>
              <a:defRPr/>
            </a:pPr>
            <a:r>
              <a:rPr lang="en-US" sz="2000" b="1" dirty="0" smtClean="0">
                <a:solidFill>
                  <a:srgbClr val="FF0000"/>
                </a:solidFill>
                <a:latin typeface="Calibri" panose="020F0502020204030204" pitchFamily="34" charset="0"/>
              </a:rPr>
              <a:t>Any two of thes</a:t>
            </a:r>
            <a:r>
              <a:rPr lang="en-US" sz="2000" b="1" dirty="0">
                <a:solidFill>
                  <a:srgbClr val="FF0000"/>
                </a:solidFill>
                <a:latin typeface="Calibri" panose="020F0502020204030204" pitchFamily="34" charset="0"/>
              </a:rPr>
              <a:t>e</a:t>
            </a:r>
            <a:r>
              <a:rPr lang="en-US" sz="2000" b="1" dirty="0" smtClean="0">
                <a:solidFill>
                  <a:srgbClr val="FF0000"/>
                </a:solidFill>
                <a:latin typeface="Calibri" panose="020F0502020204030204" pitchFamily="34" charset="0"/>
              </a:rPr>
              <a:t>: “Forever” (a never-ending loop), any sensor, “count” (tell the loop to repeat, for example, 5 times), “time” (tell the loop to repeat, for example, 1 minute), logic</a:t>
            </a:r>
          </a:p>
          <a:p>
            <a:pPr>
              <a:buFont typeface="Wingdings" panose="05000000000000000000" pitchFamily="2" charset="2"/>
              <a:buNone/>
              <a:defRPr/>
            </a:pPr>
            <a:r>
              <a:rPr lang="en-US" b="1" dirty="0" smtClean="0">
                <a:latin typeface="Calibri" panose="020F0502020204030204" pitchFamily="34" charset="0"/>
              </a:rPr>
              <a:t>3. Give an example of a program you could write that </a:t>
            </a:r>
            <a:br>
              <a:rPr lang="en-US" b="1" dirty="0" smtClean="0">
                <a:latin typeface="Calibri" panose="020F0502020204030204" pitchFamily="34" charset="0"/>
              </a:rPr>
            </a:br>
            <a:r>
              <a:rPr lang="en-US" b="1" dirty="0" smtClean="0">
                <a:latin typeface="Calibri" panose="020F0502020204030204" pitchFamily="34" charset="0"/>
              </a:rPr>
              <a:t>would use a switch.</a:t>
            </a:r>
          </a:p>
          <a:p>
            <a:pPr marL="274320" lvl="1" indent="0">
              <a:spcBef>
                <a:spcPts val="600"/>
              </a:spcBef>
              <a:buFont typeface="Wingdings" panose="05000000000000000000" pitchFamily="2" charset="2"/>
              <a:buNone/>
              <a:defRPr/>
            </a:pPr>
            <a:r>
              <a:rPr lang="en-US" b="1" i="1" dirty="0" smtClean="0">
                <a:solidFill>
                  <a:srgbClr val="FF0000"/>
                </a:solidFill>
                <a:latin typeface="Calibri" panose="020F0502020204030204" pitchFamily="34" charset="0"/>
              </a:rPr>
              <a:t>Example answer</a:t>
            </a:r>
            <a:r>
              <a:rPr lang="en-US" b="1" dirty="0" smtClean="0">
                <a:solidFill>
                  <a:srgbClr val="FF0000"/>
                </a:solidFill>
                <a:latin typeface="Calibri" panose="020F0502020204030204" pitchFamily="34" charset="0"/>
              </a:rPr>
              <a:t>: While the touch sensor is pressed, go </a:t>
            </a:r>
            <a:r>
              <a:rPr lang="en-US" b="1" dirty="0" smtClean="0">
                <a:solidFill>
                  <a:srgbClr val="FF0000"/>
                </a:solidFill>
                <a:latin typeface="Calibri" panose="020F0502020204030204" pitchFamily="34" charset="0"/>
              </a:rPr>
              <a:t>forward; otherwise, </a:t>
            </a:r>
            <a:r>
              <a:rPr lang="en-US" b="1" dirty="0" smtClean="0">
                <a:solidFill>
                  <a:srgbClr val="FF0000"/>
                </a:solidFill>
                <a:latin typeface="Calibri" panose="020F0502020204030204" pitchFamily="34" charset="0"/>
              </a:rPr>
              <a:t>move backwards.</a:t>
            </a:r>
            <a:endParaRPr lang="en-US" b="1" dirty="0" smtClean="0">
              <a:latin typeface="Calibri" panose="020F0502020204030204" pitchFamily="34" charset="0"/>
              <a:cs typeface="Times New Roman" pitchFamily="18" charset="0"/>
            </a:endParaRP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F2D841C3-6C3E-4ACA-A821-6A9251424847}" type="slidenum">
              <a:rPr lang="en-US" altLang="en-US" sz="1400">
                <a:solidFill>
                  <a:srgbClr val="FFFFFF"/>
                </a:solidFill>
                <a:latin typeface="Arial" panose="020B0604020202020204" pitchFamily="34" charset="0"/>
              </a:rPr>
              <a:pPr eaLnBrk="1" hangingPunct="1">
                <a:spcBef>
                  <a:spcPct val="0"/>
                </a:spcBef>
                <a:buClrTx/>
                <a:buSzTx/>
                <a:buFontTx/>
                <a:buNone/>
              </a:pPr>
              <a:t>3</a:t>
            </a:fld>
            <a:endParaRPr lang="en-US" altLang="en-US" sz="1400">
              <a:solidFill>
                <a:srgbClr val="FFFFFF"/>
              </a:solidFill>
              <a:latin typeface="Arial" panose="020B0604020202020204" pitchFamily="34" charset="0"/>
            </a:endParaRPr>
          </a:p>
        </p:txBody>
      </p:sp>
      <p:pic>
        <p:nvPicPr>
          <p:cNvPr id="1127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990600"/>
            <a:ext cx="13906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990600"/>
            <a:ext cx="314166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76200" y="228600"/>
            <a:ext cx="86629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smtClean="0">
                <a:cs typeface="Times New Roman" pitchFamily="18" charset="0"/>
              </a:rPr>
              <a:t>Loops and Switches Pre-Quiz </a:t>
            </a:r>
            <a:r>
              <a:rPr lang="en-US" sz="4000" dirty="0" smtClean="0">
                <a:solidFill>
                  <a:srgbClr val="FF0000"/>
                </a:solidFill>
                <a:cs typeface="Times New Roman" pitchFamily="18" charset="0"/>
              </a:rPr>
              <a:t>Answers</a:t>
            </a:r>
            <a:endParaRPr lang="en-US" sz="4000" dirty="0">
              <a:solidFill>
                <a:srgbClr val="FF000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381000" y="1219200"/>
            <a:ext cx="8229600" cy="5410200"/>
          </a:xfrm>
        </p:spPr>
        <p:txBody>
          <a:bodyPr/>
          <a:lstStyle/>
          <a:p>
            <a:pPr marL="0" indent="0">
              <a:spcAft>
                <a:spcPts val="0"/>
              </a:spcAft>
              <a:buNone/>
              <a:defRPr/>
            </a:pPr>
            <a:r>
              <a:rPr lang="en-US" sz="3200" b="1" dirty="0">
                <a:solidFill>
                  <a:srgbClr val="FF0000"/>
                </a:solidFill>
                <a:latin typeface="Calibri" panose="020F0502020204030204" pitchFamily="34" charset="0"/>
                <a:cs typeface="Times New Roman" pitchFamily="18" charset="0"/>
              </a:rPr>
              <a:t>Objective </a:t>
            </a:r>
          </a:p>
          <a:p>
            <a:pPr marL="0" indent="0">
              <a:spcBef>
                <a:spcPts val="0"/>
              </a:spcBef>
              <a:spcAft>
                <a:spcPts val="600"/>
              </a:spcAft>
              <a:buFont typeface="Wingdings" panose="05000000000000000000" pitchFamily="2" charset="2"/>
              <a:buNone/>
              <a:defRPr/>
            </a:pPr>
            <a:r>
              <a:rPr lang="en-US" b="1" dirty="0" smtClean="0">
                <a:latin typeface="Calibri" panose="020F0502020204030204" pitchFamily="34" charset="0"/>
                <a:cs typeface="Times New Roman" pitchFamily="18" charset="0"/>
              </a:rPr>
              <a:t>Loops and switches are two of the most </a:t>
            </a:r>
            <a:br>
              <a:rPr lang="en-US" b="1" dirty="0" smtClean="0">
                <a:latin typeface="Calibri" panose="020F0502020204030204" pitchFamily="34" charset="0"/>
                <a:cs typeface="Times New Roman" pitchFamily="18" charset="0"/>
              </a:rPr>
            </a:br>
            <a:r>
              <a:rPr lang="en-US" b="1" dirty="0" smtClean="0">
                <a:latin typeface="Calibri" panose="020F0502020204030204" pitchFamily="34" charset="0"/>
                <a:cs typeface="Times New Roman" pitchFamily="18" charset="0"/>
              </a:rPr>
              <a:t>important tools used in programming.  </a:t>
            </a:r>
          </a:p>
          <a:p>
            <a:pPr>
              <a:spcBef>
                <a:spcPts val="0"/>
              </a:spcBef>
              <a:spcAft>
                <a:spcPts val="600"/>
              </a:spcAft>
              <a:defRPr/>
            </a:pPr>
            <a:r>
              <a:rPr lang="en-US" b="1" dirty="0" smtClean="0">
                <a:solidFill>
                  <a:schemeClr val="accent1"/>
                </a:solidFill>
                <a:latin typeface="Calibri" panose="020F0502020204030204" pitchFamily="34" charset="0"/>
                <a:cs typeface="Times New Roman" pitchFamily="18" charset="0"/>
              </a:rPr>
              <a:t>Loops</a:t>
            </a:r>
            <a:r>
              <a:rPr lang="en-US" b="1" dirty="0" smtClean="0">
                <a:latin typeface="Calibri" panose="020F0502020204030204" pitchFamily="34" charset="0"/>
                <a:cs typeface="Times New Roman" pitchFamily="18" charset="0"/>
              </a:rPr>
              <a:t> allow us to repeat segments of</a:t>
            </a:r>
            <a:br>
              <a:rPr lang="en-US" b="1" dirty="0" smtClean="0">
                <a:latin typeface="Calibri" panose="020F0502020204030204" pitchFamily="34" charset="0"/>
                <a:cs typeface="Times New Roman" pitchFamily="18" charset="0"/>
              </a:rPr>
            </a:br>
            <a:r>
              <a:rPr lang="en-US" b="1" dirty="0" smtClean="0">
                <a:latin typeface="Calibri" panose="020F0502020204030204" pitchFamily="34" charset="0"/>
                <a:cs typeface="Times New Roman" pitchFamily="18" charset="0"/>
              </a:rPr>
              <a:t>a program indefinitely or until some condition is met</a:t>
            </a:r>
          </a:p>
          <a:p>
            <a:pPr>
              <a:spcBef>
                <a:spcPts val="0"/>
              </a:spcBef>
              <a:spcAft>
                <a:spcPts val="600"/>
              </a:spcAft>
              <a:defRPr/>
            </a:pPr>
            <a:r>
              <a:rPr lang="en-US" b="1" dirty="0">
                <a:solidFill>
                  <a:schemeClr val="accent1"/>
                </a:solidFill>
                <a:latin typeface="Calibri" panose="020F0502020204030204" pitchFamily="34" charset="0"/>
                <a:cs typeface="Times New Roman" pitchFamily="18" charset="0"/>
              </a:rPr>
              <a:t>S</a:t>
            </a:r>
            <a:r>
              <a:rPr lang="en-US" b="1" dirty="0" smtClean="0">
                <a:solidFill>
                  <a:schemeClr val="accent1"/>
                </a:solidFill>
                <a:latin typeface="Calibri" panose="020F0502020204030204" pitchFamily="34" charset="0"/>
                <a:cs typeface="Times New Roman" pitchFamily="18" charset="0"/>
              </a:rPr>
              <a:t>witches</a:t>
            </a:r>
            <a:r>
              <a:rPr lang="en-US" b="1" dirty="0" smtClean="0">
                <a:latin typeface="Calibri" panose="020F0502020204030204" pitchFamily="34" charset="0"/>
                <a:cs typeface="Times New Roman" pitchFamily="18" charset="0"/>
              </a:rPr>
              <a:t> allow </a:t>
            </a:r>
            <a:r>
              <a:rPr lang="en-US" b="1" dirty="0" smtClean="0">
                <a:latin typeface="Calibri" panose="020F0502020204030204" pitchFamily="34" charset="0"/>
                <a:cs typeface="Times New Roman" pitchFamily="18" charset="0"/>
              </a:rPr>
              <a:t>a program </a:t>
            </a:r>
            <a:r>
              <a:rPr lang="en-US" b="1" dirty="0" smtClean="0">
                <a:latin typeface="Calibri" panose="020F0502020204030204" pitchFamily="34" charset="0"/>
                <a:cs typeface="Times New Roman" pitchFamily="18" charset="0"/>
              </a:rPr>
              <a:t>to respond differently to different conditions</a:t>
            </a:r>
          </a:p>
          <a:p>
            <a:pPr marL="0" indent="0">
              <a:spcAft>
                <a:spcPts val="0"/>
              </a:spcAft>
              <a:buFont typeface="Wingdings" panose="05000000000000000000" pitchFamily="2" charset="2"/>
              <a:buNone/>
              <a:defRPr/>
            </a:pPr>
            <a:r>
              <a:rPr lang="en-US" b="1" dirty="0" smtClean="0">
                <a:latin typeface="Calibri" panose="020F0502020204030204" pitchFamily="34" charset="0"/>
                <a:cs typeface="Times New Roman" pitchFamily="18" charset="0"/>
              </a:rPr>
              <a:t>In today’s lesson, we: </a:t>
            </a:r>
          </a:p>
          <a:p>
            <a:pPr>
              <a:spcBef>
                <a:spcPts val="0"/>
              </a:spcBef>
              <a:spcAft>
                <a:spcPts val="600"/>
              </a:spcAft>
              <a:defRPr/>
            </a:pPr>
            <a:r>
              <a:rPr lang="en-US" sz="2200" b="1" dirty="0" smtClean="0">
                <a:latin typeface="Calibri" panose="020F0502020204030204" pitchFamily="34" charset="0"/>
                <a:cs typeface="Times New Roman" pitchFamily="18" charset="0"/>
              </a:rPr>
              <a:t>Investigate how loops and switches work </a:t>
            </a:r>
          </a:p>
          <a:p>
            <a:pPr>
              <a:spcBef>
                <a:spcPts val="0"/>
              </a:spcBef>
              <a:spcAft>
                <a:spcPts val="600"/>
              </a:spcAft>
              <a:defRPr/>
            </a:pPr>
            <a:r>
              <a:rPr lang="en-US" sz="2200" b="1" dirty="0" smtClean="0">
                <a:latin typeface="Calibri" panose="020F0502020204030204" pitchFamily="34" charset="0"/>
                <a:cs typeface="Times New Roman" pitchFamily="18" charset="0"/>
              </a:rPr>
              <a:t>Learn how to use loops and switches when we program using the LEGO MINDSTORMS </a:t>
            </a:r>
            <a:r>
              <a:rPr lang="en-US" sz="2200" b="1" dirty="0">
                <a:latin typeface="Calibri" panose="020F0502020204030204" pitchFamily="34" charset="0"/>
                <a:cs typeface="Times New Roman" pitchFamily="18" charset="0"/>
              </a:rPr>
              <a:t>NXT </a:t>
            </a:r>
            <a:r>
              <a:rPr lang="en-US" sz="2200" b="1" dirty="0" smtClean="0">
                <a:latin typeface="Calibri" panose="020F0502020204030204" pitchFamily="34" charset="0"/>
                <a:cs typeface="Times New Roman" pitchFamily="18" charset="0"/>
              </a:rPr>
              <a:t>software</a:t>
            </a:r>
          </a:p>
          <a:p>
            <a:pPr>
              <a:spcBef>
                <a:spcPts val="0"/>
              </a:spcBef>
              <a:spcAft>
                <a:spcPts val="600"/>
              </a:spcAft>
              <a:defRPr/>
            </a:pPr>
            <a:r>
              <a:rPr lang="en-US" sz="2200" b="1" dirty="0" smtClean="0">
                <a:latin typeface="Calibri" panose="020F0502020204030204" pitchFamily="34" charset="0"/>
                <a:cs typeface="Times New Roman" pitchFamily="18" charset="0"/>
              </a:rPr>
              <a:t>Learn to use switches and loops in unison to expand the functions of the programs we will make</a:t>
            </a:r>
          </a:p>
          <a:p>
            <a:pPr marL="457200" indent="-457200">
              <a:buFont typeface="Wingdings" panose="05000000000000000000" pitchFamily="2" charset="2"/>
              <a:buNone/>
              <a:defRPr/>
            </a:pPr>
            <a:endParaRPr lang="en-US" sz="2000" dirty="0" smtClean="0">
              <a:latin typeface="Calibri" panose="020F0502020204030204" pitchFamily="34" charset="0"/>
              <a:cs typeface="Times New Roman" pitchFamily="18" charset="0"/>
            </a:endParaRPr>
          </a:p>
        </p:txBody>
      </p:sp>
      <p:sp>
        <p:nvSpPr>
          <p:cNvPr id="12292"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7FC9FCF0-11B9-4533-AF77-2A815A27BD1F}" type="slidenum">
              <a:rPr lang="en-US" altLang="en-US" sz="1400">
                <a:solidFill>
                  <a:srgbClr val="FFFFFF"/>
                </a:solidFill>
                <a:latin typeface="Arial" panose="020B0604020202020204" pitchFamily="34" charset="0"/>
              </a:rPr>
              <a:pPr eaLnBrk="1" hangingPunct="1">
                <a:spcBef>
                  <a:spcPct val="0"/>
                </a:spcBef>
                <a:buClrTx/>
                <a:buSzTx/>
                <a:buFontTx/>
                <a:buNone/>
              </a:pPr>
              <a:t>4</a:t>
            </a:fld>
            <a:endParaRPr lang="en-US" altLang="en-US" sz="1400">
              <a:solidFill>
                <a:srgbClr val="FFFFFF"/>
              </a:solidFill>
              <a:latin typeface="Arial" panose="020B0604020202020204" pitchFamily="34" charset="0"/>
            </a:endParaRPr>
          </a:p>
        </p:txBody>
      </p:sp>
      <p:sp>
        <p:nvSpPr>
          <p:cNvPr id="6" name="Title 2"/>
          <p:cNvSpPr txBox="1">
            <a:spLocks/>
          </p:cNvSpPr>
          <p:nvPr/>
        </p:nvSpPr>
        <p:spPr>
          <a:xfrm>
            <a:off x="152400" y="274638"/>
            <a:ext cx="8586788" cy="792162"/>
          </a:xfrm>
          <a:prstGeom prst="rect">
            <a:avLst/>
          </a:prstGeom>
        </p:spPr>
        <p:txBody>
          <a:bodyPr vert="horz" anchor="b">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What are loops and switches?</a:t>
            </a:r>
            <a:endParaRPr lang="en-US" dirty="0"/>
          </a:p>
        </p:txBody>
      </p:sp>
      <p:sp>
        <p:nvSpPr>
          <p:cNvPr id="7" name="Title 1"/>
          <p:cNvSpPr txBox="1">
            <a:spLocks/>
          </p:cNvSpPr>
          <p:nvPr/>
        </p:nvSpPr>
        <p:spPr>
          <a:xfrm>
            <a:off x="5563274" y="984654"/>
            <a:ext cx="2719388" cy="477434"/>
          </a:xfrm>
          <a:prstGeom prst="rect">
            <a:avLst/>
          </a:prstGeom>
        </p:spPr>
        <p:txBody>
          <a:bodyPr vert="horz" anchor="t">
            <a:normAutofit fontScale="97500" lnSpcReduction="10000"/>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t>(50 minutes)</a:t>
            </a:r>
            <a:endParaRPr lang="en-US" sz="2800" dirty="0"/>
          </a:p>
        </p:txBody>
      </p:sp>
      <p:pic>
        <p:nvPicPr>
          <p:cNvPr id="8" name="Picture 7" descr="C:\Users\nairs\Desktop\AWork in Progress\LESSON PLANS and DESIGN ACTIVITIES\UNITS\UNIT 3 - What is a computer program\Unit 3.3 Activity 3 - Using Waits Loops and Switches\I am in a loop.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4725" y="1575435"/>
            <a:ext cx="1650075" cy="139636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382000" cy="5410200"/>
          </a:xfrm>
        </p:spPr>
        <p:txBody>
          <a:bodyPr>
            <a:noAutofit/>
          </a:bodyPr>
          <a:lstStyle/>
          <a:p>
            <a:pPr>
              <a:buFont typeface="Courier New" pitchFamily="49" charset="0"/>
              <a:buChar char="o"/>
              <a:defRPr/>
            </a:pPr>
            <a:r>
              <a:rPr lang="en-US" sz="2800" b="1" dirty="0" smtClean="0">
                <a:latin typeface="Calibri" panose="020F0502020204030204" pitchFamily="34" charset="0"/>
                <a:cs typeface="Times New Roman" pitchFamily="18" charset="0"/>
              </a:rPr>
              <a:t>In programming, a </a:t>
            </a:r>
            <a:r>
              <a:rPr lang="en-US" sz="2800" b="1" i="1" dirty="0" smtClean="0">
                <a:latin typeface="Calibri" panose="020F0502020204030204" pitchFamily="34" charset="0"/>
                <a:cs typeface="Times New Roman" pitchFamily="18" charset="0"/>
              </a:rPr>
              <a:t>loop</a:t>
            </a:r>
            <a:r>
              <a:rPr lang="en-US" sz="2800" b="1" dirty="0" smtClean="0">
                <a:latin typeface="Calibri" panose="020F0502020204030204" pitchFamily="34" charset="0"/>
                <a:cs typeface="Times New Roman" pitchFamily="18" charset="0"/>
              </a:rPr>
              <a:t> is an operator that allows us to repeat a set of commands indefinitely.</a:t>
            </a:r>
          </a:p>
          <a:p>
            <a:pPr>
              <a:buFont typeface="Courier New" pitchFamily="49" charset="0"/>
              <a:buChar char="o"/>
              <a:defRPr/>
            </a:pPr>
            <a:r>
              <a:rPr lang="en-US" sz="2800" b="1" dirty="0" smtClean="0">
                <a:latin typeface="Calibri" panose="020F0502020204030204" pitchFamily="34" charset="0"/>
                <a:cs typeface="Times New Roman" pitchFamily="18" charset="0"/>
              </a:rPr>
              <a:t>In many factories, a machine performs the same simple task thousands of times in a day</a:t>
            </a:r>
          </a:p>
          <a:p>
            <a:pPr>
              <a:buFont typeface="Courier New" pitchFamily="49" charset="0"/>
              <a:buChar char="o"/>
              <a:defRPr/>
            </a:pPr>
            <a:r>
              <a:rPr lang="en-US" sz="2800" b="1" dirty="0" smtClean="0">
                <a:latin typeface="Calibri" panose="020F0502020204030204" pitchFamily="34" charset="0"/>
                <a:cs typeface="Times New Roman" pitchFamily="18" charset="0"/>
              </a:rPr>
              <a:t>Watch a video clip of an assembly machine </a:t>
            </a:r>
            <a:r>
              <a:rPr lang="en-US" sz="2800" b="1" dirty="0" smtClean="0">
                <a:latin typeface="Calibri" panose="020F0502020204030204" pitchFamily="34" charset="0"/>
                <a:cs typeface="Times New Roman" pitchFamily="18" charset="0"/>
                <a:hlinkClick r:id="rId3"/>
              </a:rPr>
              <a:t>www.youtube.com/watch?v=AwJflkd6Y_o</a:t>
            </a:r>
            <a:r>
              <a:rPr lang="en-US" sz="2800" b="1" dirty="0">
                <a:latin typeface="Calibri" panose="020F0502020204030204" pitchFamily="34" charset="0"/>
                <a:cs typeface="Times New Roman" pitchFamily="18" charset="0"/>
              </a:rPr>
              <a:t> </a:t>
            </a:r>
            <a:r>
              <a:rPr lang="en-US" sz="2000" b="1" dirty="0" smtClean="0">
                <a:latin typeface="Calibri" panose="020F0502020204030204" pitchFamily="34" charset="0"/>
                <a:cs typeface="Times New Roman" pitchFamily="18" charset="0"/>
              </a:rPr>
              <a:t>(1:41 minutes)</a:t>
            </a:r>
          </a:p>
          <a:p>
            <a:pPr>
              <a:buFont typeface="Courier New" pitchFamily="49" charset="0"/>
              <a:buChar char="o"/>
              <a:defRPr/>
            </a:pPr>
            <a:r>
              <a:rPr lang="en-US" sz="2800" b="1" dirty="0" smtClean="0">
                <a:latin typeface="Calibri" panose="020F0502020204030204" pitchFamily="34" charset="0"/>
                <a:cs typeface="Times New Roman" pitchFamily="18" charset="0"/>
              </a:rPr>
              <a:t>As a programmer, you don’t want to have to copy instructions for repeating that same simple task thousands of times…</a:t>
            </a:r>
          </a:p>
          <a:p>
            <a:pPr>
              <a:buFont typeface="Courier New" pitchFamily="49" charset="0"/>
              <a:buChar char="o"/>
              <a:defRPr/>
            </a:pPr>
            <a:r>
              <a:rPr lang="en-US" sz="2800" b="1" dirty="0" smtClean="0">
                <a:latin typeface="Calibri" panose="020F0502020204030204" pitchFamily="34" charset="0"/>
                <a:cs typeface="Times New Roman" pitchFamily="18" charset="0"/>
              </a:rPr>
              <a:t>So, instead, you write commands for the simple task </a:t>
            </a:r>
            <a:r>
              <a:rPr lang="en-US" sz="2800" b="1" dirty="0" smtClean="0">
                <a:solidFill>
                  <a:srgbClr val="7030A0"/>
                </a:solidFill>
                <a:latin typeface="Calibri" panose="020F0502020204030204" pitchFamily="34" charset="0"/>
                <a:cs typeface="Times New Roman" pitchFamily="18" charset="0"/>
              </a:rPr>
              <a:t>once</a:t>
            </a:r>
            <a:r>
              <a:rPr lang="en-US" sz="2800" b="1" dirty="0" smtClean="0">
                <a:latin typeface="Calibri" panose="020F0502020204030204" pitchFamily="34" charset="0"/>
                <a:cs typeface="Times New Roman" pitchFamily="18" charset="0"/>
              </a:rPr>
              <a:t>, and then enclose those commands </a:t>
            </a:r>
            <a:r>
              <a:rPr lang="en-US" sz="2800" b="1" dirty="0" smtClean="0">
                <a:solidFill>
                  <a:srgbClr val="7030A0"/>
                </a:solidFill>
                <a:latin typeface="Calibri" panose="020F0502020204030204" pitchFamily="34" charset="0"/>
                <a:cs typeface="Times New Roman" pitchFamily="18" charset="0"/>
              </a:rPr>
              <a:t>in a loop</a:t>
            </a:r>
            <a:r>
              <a:rPr lang="en-US" sz="2800" b="1" dirty="0" smtClean="0">
                <a:latin typeface="Calibri" panose="020F0502020204030204" pitchFamily="34" charset="0"/>
                <a:cs typeface="Times New Roman" pitchFamily="18" charset="0"/>
              </a:rPr>
              <a:t>,</a:t>
            </a:r>
            <a:r>
              <a:rPr lang="en-US" sz="2800" b="1" dirty="0" smtClean="0">
                <a:solidFill>
                  <a:srgbClr val="7030A0"/>
                </a:solidFill>
                <a:latin typeface="Calibri" panose="020F0502020204030204" pitchFamily="34" charset="0"/>
                <a:cs typeface="Times New Roman" pitchFamily="18" charset="0"/>
              </a:rPr>
              <a:t> </a:t>
            </a:r>
            <a:r>
              <a:rPr lang="en-US" sz="2800" b="1" dirty="0" smtClean="0">
                <a:latin typeface="Calibri" panose="020F0502020204030204" pitchFamily="34" charset="0"/>
                <a:cs typeface="Times New Roman" pitchFamily="18" charset="0"/>
              </a:rPr>
              <a:t>which can be repeated as many times as you want.</a:t>
            </a:r>
            <a:endParaRPr lang="en-US" sz="2800" b="1" dirty="0">
              <a:latin typeface="Calibri" panose="020F0502020204030204" pitchFamily="34" charset="0"/>
              <a:cs typeface="Times New Roman" pitchFamily="18" charset="0"/>
            </a:endParaRPr>
          </a:p>
        </p:txBody>
      </p:sp>
      <p:sp>
        <p:nvSpPr>
          <p:cNvPr id="1331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88B7318D-C3F9-4CD0-AF78-AF77FA1253E0}" type="slidenum">
              <a:rPr lang="en-US" altLang="en-US" sz="1400">
                <a:solidFill>
                  <a:srgbClr val="FFFFFF"/>
                </a:solidFill>
                <a:latin typeface="Arial" panose="020B0604020202020204" pitchFamily="34" charset="0"/>
              </a:rPr>
              <a:pPr eaLnBrk="1" hangingPunct="1">
                <a:spcBef>
                  <a:spcPct val="0"/>
                </a:spcBef>
                <a:buClrTx/>
                <a:buSzTx/>
                <a:buFontTx/>
                <a:buNone/>
              </a:pPr>
              <a:t>5</a:t>
            </a:fld>
            <a:endParaRPr lang="en-US" altLang="en-US" sz="1400">
              <a:solidFill>
                <a:srgbClr val="FFFFFF"/>
              </a:solidFill>
              <a:latin typeface="Arial" panose="020B0604020202020204" pitchFamily="34" charset="0"/>
            </a:endParaRPr>
          </a:p>
        </p:txBody>
      </p:sp>
      <p:sp>
        <p:nvSpPr>
          <p:cNvPr id="6" name="Title 2"/>
          <p:cNvSpPr txBox="1">
            <a:spLocks/>
          </p:cNvSpPr>
          <p:nvPr/>
        </p:nvSpPr>
        <p:spPr>
          <a:xfrm>
            <a:off x="152400" y="274638"/>
            <a:ext cx="8586788" cy="792162"/>
          </a:xfrm>
          <a:prstGeom prst="rect">
            <a:avLst/>
          </a:prstGeom>
        </p:spPr>
        <p:txBody>
          <a:bodyPr vert="horz" anchor="b">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Loops: What Are They?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9"/>
          <p:cNvSpPr>
            <a:spLocks noGrp="1"/>
          </p:cNvSpPr>
          <p:nvPr>
            <p:ph idx="1"/>
          </p:nvPr>
        </p:nvSpPr>
        <p:spPr>
          <a:xfrm>
            <a:off x="464574" y="1746823"/>
            <a:ext cx="7917426" cy="3510977"/>
          </a:xfrm>
        </p:spPr>
        <p:txBody>
          <a:bodyPr/>
          <a:lstStyle/>
          <a:p>
            <a:pPr marL="0" indent="0">
              <a:buNone/>
              <a:defRPr/>
            </a:pPr>
            <a:r>
              <a:rPr lang="en-US" sz="3200" b="1" dirty="0" smtClean="0">
                <a:latin typeface="Calibri" panose="020F0502020204030204" pitchFamily="34" charset="0"/>
                <a:cs typeface="Times New Roman" pitchFamily="18" charset="0"/>
              </a:rPr>
              <a:t>Suppose we want to make </a:t>
            </a:r>
            <a:r>
              <a:rPr lang="en-US" sz="3200" b="1" dirty="0" smtClean="0">
                <a:latin typeface="Calibri" panose="020F0502020204030204" pitchFamily="34" charset="0"/>
                <a:cs typeface="Times New Roman" pitchFamily="18" charset="0"/>
              </a:rPr>
              <a:t>a robot move </a:t>
            </a:r>
            <a:r>
              <a:rPr lang="en-US" sz="3200" b="1" dirty="0" smtClean="0">
                <a:latin typeface="Calibri" panose="020F0502020204030204" pitchFamily="34" charset="0"/>
                <a:cs typeface="Times New Roman" pitchFamily="18" charset="0"/>
              </a:rPr>
              <a:t>once around in a square</a:t>
            </a:r>
            <a:r>
              <a:rPr lang="en-US" sz="3200" b="1" dirty="0" smtClean="0">
                <a:latin typeface="Calibri" panose="020F0502020204030204" pitchFamily="34" charset="0"/>
                <a:cs typeface="Times New Roman" pitchFamily="18" charset="0"/>
              </a:rPr>
              <a:t>.</a:t>
            </a:r>
          </a:p>
          <a:p>
            <a:pPr marL="0" indent="0">
              <a:buNone/>
              <a:defRPr/>
            </a:pPr>
            <a:endParaRPr lang="en-US" sz="3200" b="1" dirty="0">
              <a:latin typeface="Calibri" panose="020F0502020204030204" pitchFamily="34" charset="0"/>
              <a:cs typeface="Times New Roman" pitchFamily="18" charset="0"/>
            </a:endParaRPr>
          </a:p>
          <a:p>
            <a:pPr marL="0" indent="0">
              <a:buNone/>
              <a:defRPr/>
            </a:pPr>
            <a:endParaRPr lang="en-US" sz="4400" b="1" dirty="0" smtClean="0">
              <a:latin typeface="Calibri" panose="020F0502020204030204" pitchFamily="34" charset="0"/>
              <a:cs typeface="Times New Roman" pitchFamily="18" charset="0"/>
            </a:endParaRPr>
          </a:p>
          <a:p>
            <a:pPr marL="0" indent="0">
              <a:buNone/>
              <a:defRPr/>
            </a:pPr>
            <a:r>
              <a:rPr lang="en-US" sz="3200" b="1" dirty="0" smtClean="0">
                <a:latin typeface="Calibri" panose="020F0502020204030204" pitchFamily="34" charset="0"/>
                <a:cs typeface="Times New Roman" pitchFamily="18" charset="0"/>
              </a:rPr>
              <a:t>A program </a:t>
            </a:r>
            <a:r>
              <a:rPr lang="en-US" sz="3200" b="1" dirty="0" smtClean="0">
                <a:latin typeface="Calibri" panose="020F0502020204030204" pitchFamily="34" charset="0"/>
                <a:cs typeface="Times New Roman" pitchFamily="18" charset="0"/>
              </a:rPr>
              <a:t>to do that h</a:t>
            </a:r>
            <a:r>
              <a:rPr lang="en-US" sz="3200" b="1" dirty="0" smtClean="0">
                <a:latin typeface="Calibri" panose="020F0502020204030204" pitchFamily="34" charset="0"/>
                <a:cs typeface="Times New Roman" pitchFamily="18" charset="0"/>
              </a:rPr>
              <a:t>as </a:t>
            </a:r>
            <a:r>
              <a:rPr lang="en-US" sz="3200" b="1" dirty="0" smtClean="0">
                <a:latin typeface="Calibri" panose="020F0502020204030204" pitchFamily="34" charset="0"/>
                <a:cs typeface="Times New Roman" pitchFamily="18" charset="0"/>
              </a:rPr>
              <a:t>8 blocks and would look like this:</a:t>
            </a:r>
          </a:p>
          <a:p>
            <a:pPr>
              <a:buFont typeface="Courier New" pitchFamily="49" charset="0"/>
              <a:buChar char="o"/>
              <a:defRPr/>
            </a:pPr>
            <a:endParaRPr lang="en-US" sz="3200" b="1" dirty="0" smtClean="0">
              <a:latin typeface="Calibri" panose="020F0502020204030204" pitchFamily="34" charset="0"/>
              <a:cs typeface="Times New Roman" pitchFamily="18" charset="0"/>
            </a:endParaRPr>
          </a:p>
          <a:p>
            <a:pPr marL="0" indent="0">
              <a:buFont typeface="Wingdings" panose="05000000000000000000" pitchFamily="2" charset="2"/>
              <a:buNone/>
              <a:defRPr/>
            </a:pPr>
            <a:endParaRPr lang="en-US" sz="3200" b="1" dirty="0" smtClean="0">
              <a:latin typeface="Calibri" panose="020F0502020204030204" pitchFamily="34" charset="0"/>
              <a:cs typeface="Times New Roman" pitchFamily="18" charset="0"/>
            </a:endParaRPr>
          </a:p>
        </p:txBody>
      </p:sp>
      <p:sp>
        <p:nvSpPr>
          <p:cNvPr id="14340"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596EEE8C-FFD2-4EB7-8EB2-1A5916134710}" type="slidenum">
              <a:rPr lang="en-US" altLang="en-US" sz="1400">
                <a:solidFill>
                  <a:srgbClr val="FFFFFF"/>
                </a:solidFill>
                <a:latin typeface="Arial" panose="020B0604020202020204" pitchFamily="34" charset="0"/>
              </a:rPr>
              <a:pPr eaLnBrk="1" hangingPunct="1">
                <a:spcBef>
                  <a:spcPct val="0"/>
                </a:spcBef>
                <a:buClrTx/>
                <a:buSzTx/>
                <a:buFontTx/>
                <a:buNone/>
              </a:pPr>
              <a:t>6</a:t>
            </a:fld>
            <a:endParaRPr lang="en-US" altLang="en-US" sz="1400">
              <a:solidFill>
                <a:srgbClr val="FFFFFF"/>
              </a:solidFill>
              <a:latin typeface="Arial" panose="020B0604020202020204" pitchFamily="34" charset="0"/>
            </a:endParaRPr>
          </a:p>
        </p:txBody>
      </p:sp>
      <p:grpSp>
        <p:nvGrpSpPr>
          <p:cNvPr id="14342" name="Group 19"/>
          <p:cNvGrpSpPr>
            <a:grpSpLocks/>
          </p:cNvGrpSpPr>
          <p:nvPr/>
        </p:nvGrpSpPr>
        <p:grpSpPr bwMode="auto">
          <a:xfrm>
            <a:off x="3962400" y="2524056"/>
            <a:ext cx="4013200" cy="1321834"/>
            <a:chOff x="1855364" y="2895600"/>
            <a:chExt cx="4012036" cy="1321274"/>
          </a:xfrm>
        </p:grpSpPr>
        <p:grpSp>
          <p:nvGrpSpPr>
            <p:cNvPr id="14344" name="Group 18"/>
            <p:cNvGrpSpPr>
              <a:grpSpLocks/>
            </p:cNvGrpSpPr>
            <p:nvPr/>
          </p:nvGrpSpPr>
          <p:grpSpPr bwMode="auto">
            <a:xfrm>
              <a:off x="4876800" y="2895600"/>
              <a:ext cx="990600" cy="932986"/>
              <a:chOff x="1447800" y="3429000"/>
              <a:chExt cx="990600" cy="932986"/>
            </a:xfrm>
          </p:grpSpPr>
          <p:cxnSp>
            <p:nvCxnSpPr>
              <p:cNvPr id="3" name="Straight Arrow Connector 2"/>
              <p:cNvCxnSpPr/>
              <p:nvPr/>
            </p:nvCxnSpPr>
            <p:spPr>
              <a:xfrm flipV="1">
                <a:off x="1448087" y="3429000"/>
                <a:ext cx="0" cy="9140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8087" y="3429000"/>
                <a:ext cx="990313"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419356" y="3429000"/>
                <a:ext cx="0" cy="9140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448087" y="4362055"/>
                <a:ext cx="971269"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sp>
          <p:nvSpPr>
            <p:cNvPr id="14345" name="TextBox 16"/>
            <p:cNvSpPr txBox="1">
              <a:spLocks noChangeArrowheads="1"/>
            </p:cNvSpPr>
            <p:nvPr/>
          </p:nvSpPr>
          <p:spPr bwMode="auto">
            <a:xfrm>
              <a:off x="1855364" y="3847698"/>
              <a:ext cx="3741391" cy="369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r>
                <a:rPr lang="en-US" altLang="en-US" sz="1800" b="1" dirty="0" smtClean="0">
                  <a:latin typeface="Arial" panose="020B0604020202020204" pitchFamily="34" charset="0"/>
                </a:rPr>
                <a:t>start/stop at </a:t>
              </a:r>
              <a:r>
                <a:rPr lang="en-US" altLang="en-US" sz="1800" b="1" dirty="0">
                  <a:latin typeface="Arial" panose="020B0604020202020204" pitchFamily="34" charset="0"/>
                </a:rPr>
                <a:t>this </a:t>
              </a:r>
              <a:r>
                <a:rPr lang="en-US" altLang="en-US" sz="1800" b="1" dirty="0" smtClean="0">
                  <a:latin typeface="Arial" panose="020B0604020202020204" pitchFamily="34" charset="0"/>
                </a:rPr>
                <a:t>corner </a:t>
              </a:r>
              <a:r>
                <a:rPr lang="en-US" altLang="en-US" sz="1800" b="1" dirty="0" smtClean="0">
                  <a:latin typeface="Arial" panose="020B0604020202020204" pitchFamily="34" charset="0"/>
                  <a:sym typeface="Wingdings" panose="05000000000000000000" pitchFamily="2" charset="2"/>
                </a:rPr>
                <a:t></a:t>
              </a:r>
              <a:endParaRPr lang="en-US" altLang="en-US" sz="1800" b="1" dirty="0">
                <a:latin typeface="Arial" panose="020B0604020202020204" pitchFamily="34" charset="0"/>
              </a:endParaRPr>
            </a:p>
          </p:txBody>
        </p:sp>
      </p:grpSp>
      <p:pic>
        <p:nvPicPr>
          <p:cNvPr id="1434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574" y="5481637"/>
            <a:ext cx="80772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2"/>
          <p:cNvSpPr txBox="1">
            <a:spLocks/>
          </p:cNvSpPr>
          <p:nvPr/>
        </p:nvSpPr>
        <p:spPr>
          <a:xfrm>
            <a:off x="152400" y="274638"/>
            <a:ext cx="8586788" cy="792162"/>
          </a:xfrm>
          <a:prstGeom prst="rect">
            <a:avLst/>
          </a:prstGeom>
        </p:spPr>
        <p:txBody>
          <a:bodyPr vert="horz" anchor="b">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2"/>
          <p:cNvSpPr txBox="1">
            <a:spLocks/>
          </p:cNvSpPr>
          <p:nvPr/>
        </p:nvSpPr>
        <p:spPr bwMode="auto">
          <a:xfrm>
            <a:off x="302668" y="3200400"/>
            <a:ext cx="7393532" cy="2626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defRPr/>
            </a:pPr>
            <a:r>
              <a:rPr lang="en-US" b="1" dirty="0" smtClean="0">
                <a:latin typeface="Calibri" panose="020F0502020204030204" pitchFamily="34" charset="0"/>
                <a:cs typeface="Times New Roman" pitchFamily="18" charset="0"/>
              </a:rPr>
              <a:t>So. </a:t>
            </a:r>
            <a:r>
              <a:rPr lang="en-US" b="1" dirty="0" smtClean="0">
                <a:latin typeface="Calibri" panose="020F0502020204030204" pitchFamily="34" charset="0"/>
                <a:cs typeface="Times New Roman" pitchFamily="18" charset="0"/>
              </a:rPr>
              <a:t>what we really want to program is simply:</a:t>
            </a:r>
          </a:p>
          <a:p>
            <a:pPr marL="0" indent="0" defTabSz="914400">
              <a:buFont typeface="Wingdings" panose="05000000000000000000" pitchFamily="2" charset="2"/>
              <a:buNone/>
              <a:defRPr/>
            </a:pPr>
            <a:r>
              <a:rPr lang="en-US" b="1" dirty="0" smtClean="0">
                <a:latin typeface="Calibri" panose="020F0502020204030204" pitchFamily="34" charset="0"/>
                <a:cs typeface="Times New Roman" pitchFamily="18" charset="0"/>
              </a:rPr>
              <a:t>     </a:t>
            </a:r>
            <a:r>
              <a:rPr lang="en-US" b="1" dirty="0" smtClean="0">
                <a:solidFill>
                  <a:srgbClr val="7030A0"/>
                </a:solidFill>
                <a:latin typeface="Calibri" panose="020F0502020204030204" pitchFamily="34" charset="0"/>
                <a:cs typeface="Times New Roman" pitchFamily="18" charset="0"/>
              </a:rPr>
              <a:t>Repeat (1. </a:t>
            </a:r>
            <a:r>
              <a:rPr lang="en-US" b="1" dirty="0" smtClean="0">
                <a:solidFill>
                  <a:srgbClr val="7030A0"/>
                </a:solidFill>
                <a:latin typeface="Calibri" panose="020F0502020204030204" pitchFamily="34" charset="0"/>
                <a:cs typeface="Times New Roman" pitchFamily="18" charset="0"/>
              </a:rPr>
              <a:t>go </a:t>
            </a:r>
            <a:r>
              <a:rPr lang="en-US" b="1" dirty="0" smtClean="0">
                <a:solidFill>
                  <a:srgbClr val="7030A0"/>
                </a:solidFill>
                <a:latin typeface="Calibri" panose="020F0502020204030204" pitchFamily="34" charset="0"/>
                <a:cs typeface="Times New Roman" pitchFamily="18" charset="0"/>
              </a:rPr>
              <a:t>forward;  2. </a:t>
            </a:r>
            <a:r>
              <a:rPr lang="en-US" b="1" dirty="0" smtClean="0">
                <a:solidFill>
                  <a:srgbClr val="7030A0"/>
                </a:solidFill>
                <a:latin typeface="Calibri" panose="020F0502020204030204" pitchFamily="34" charset="0"/>
                <a:cs typeface="Times New Roman" pitchFamily="18" charset="0"/>
              </a:rPr>
              <a:t>turn right) 4 times</a:t>
            </a:r>
            <a:r>
              <a:rPr lang="en-US" b="1" dirty="0" smtClean="0">
                <a:solidFill>
                  <a:srgbClr val="7030A0"/>
                </a:solidFill>
                <a:latin typeface="Calibri" panose="020F0502020204030204" pitchFamily="34" charset="0"/>
                <a:cs typeface="Times New Roman" pitchFamily="18" charset="0"/>
              </a:rPr>
              <a:t>.</a:t>
            </a:r>
          </a:p>
          <a:p>
            <a:pPr defTabSz="914400">
              <a:defRPr/>
            </a:pPr>
            <a:r>
              <a:rPr lang="en-US" b="1" dirty="0" smtClean="0">
                <a:latin typeface="Calibri" panose="020F0502020204030204" pitchFamily="34" charset="0"/>
                <a:cs typeface="Times New Roman" pitchFamily="18" charset="0"/>
              </a:rPr>
              <a:t>In the LEGOMINDSTORMS NXT software, </a:t>
            </a:r>
            <a:r>
              <a:rPr lang="en-US" b="1" dirty="0" smtClean="0">
                <a:solidFill>
                  <a:schemeClr val="accent1"/>
                </a:solidFill>
                <a:latin typeface="Calibri" panose="020F0502020204030204" pitchFamily="34" charset="0"/>
                <a:cs typeface="Times New Roman" pitchFamily="18" charset="0"/>
              </a:rPr>
              <a:t>the loop block icon looks like this </a:t>
            </a:r>
            <a:r>
              <a:rPr lang="en-US" b="1" dirty="0" smtClean="0">
                <a:latin typeface="Calibri" panose="020F0502020204030204" pitchFamily="34" charset="0"/>
                <a:cs typeface="Times New Roman" pitchFamily="18" charset="0"/>
                <a:sym typeface="Wingdings" panose="05000000000000000000" pitchFamily="2" charset="2"/>
              </a:rPr>
              <a:t></a:t>
            </a:r>
            <a:endParaRPr lang="en-US" b="1" dirty="0" smtClean="0">
              <a:latin typeface="Calibri" panose="020F0502020204030204" pitchFamily="34" charset="0"/>
              <a:cs typeface="Times New Roman" pitchFamily="18" charset="0"/>
            </a:endParaRPr>
          </a:p>
          <a:p>
            <a:pPr defTabSz="914400">
              <a:defRPr/>
            </a:pPr>
            <a:r>
              <a:rPr lang="en-US" b="1" dirty="0" smtClean="0">
                <a:latin typeface="Calibri" panose="020F0502020204030204" pitchFamily="34" charset="0"/>
                <a:cs typeface="Times New Roman" pitchFamily="18" charset="0"/>
              </a:rPr>
              <a:t>Drag this block down to the main line </a:t>
            </a:r>
            <a:br>
              <a:rPr lang="en-US" b="1" dirty="0" smtClean="0">
                <a:latin typeface="Calibri" panose="020F0502020204030204" pitchFamily="34" charset="0"/>
                <a:cs typeface="Times New Roman" pitchFamily="18" charset="0"/>
              </a:rPr>
            </a:br>
            <a:r>
              <a:rPr lang="en-US" b="1" dirty="0" smtClean="0">
                <a:latin typeface="Calibri" panose="020F0502020204030204" pitchFamily="34" charset="0"/>
                <a:cs typeface="Times New Roman" pitchFamily="18" charset="0"/>
              </a:rPr>
              <a:t>of your program as shown: </a:t>
            </a:r>
          </a:p>
        </p:txBody>
      </p:sp>
      <p:sp>
        <p:nvSpPr>
          <p:cNvPr id="3" name="Content Placeholder 2"/>
          <p:cNvSpPr>
            <a:spLocks noGrp="1"/>
          </p:cNvSpPr>
          <p:nvPr>
            <p:ph sz="quarter" idx="1"/>
          </p:nvPr>
        </p:nvSpPr>
        <p:spPr>
          <a:xfrm>
            <a:off x="333375" y="1600200"/>
            <a:ext cx="6677025" cy="1778273"/>
          </a:xfrm>
        </p:spPr>
        <p:txBody>
          <a:bodyPr/>
          <a:lstStyle/>
          <a:p>
            <a:pPr>
              <a:defRPr/>
            </a:pPr>
            <a:r>
              <a:rPr lang="en-US" b="1" dirty="0" smtClean="0">
                <a:latin typeface="Calibri" panose="020F0502020204030204" pitchFamily="34" charset="0"/>
                <a:cs typeface="Times New Roman" pitchFamily="18" charset="0"/>
              </a:rPr>
              <a:t>Notice that t</a:t>
            </a:r>
            <a:r>
              <a:rPr lang="en-US" b="1" dirty="0" smtClean="0">
                <a:latin typeface="Calibri" panose="020F0502020204030204" pitchFamily="34" charset="0"/>
                <a:cs typeface="Times New Roman" pitchFamily="18" charset="0"/>
              </a:rPr>
              <a:t>he 8 commands we would use to do this  (</a:t>
            </a:r>
            <a:r>
              <a:rPr lang="en-US" b="1" dirty="0" smtClean="0">
                <a:latin typeface="Calibri" panose="020F0502020204030204" pitchFamily="34" charset="0"/>
                <a:cs typeface="Times New Roman" pitchFamily="18" charset="0"/>
              </a:rPr>
              <a:t>forward, right, forward, right, forward, right, forward, right) are really just the same 2 commands repeated 4 times</a:t>
            </a:r>
          </a:p>
          <a:p>
            <a:pPr>
              <a:defRPr/>
            </a:pPr>
            <a:endParaRPr lang="en-US" b="1" dirty="0">
              <a:latin typeface="Calibri" panose="020F0502020204030204" pitchFamily="34" charset="0"/>
              <a:cs typeface="Times New Roman" pitchFamily="18" charset="0"/>
            </a:endParaRPr>
          </a:p>
        </p:txBody>
      </p:sp>
      <p:sp>
        <p:nvSpPr>
          <p:cNvPr id="1536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393FE40C-170A-4856-8049-2909F9C3AE8F}" type="slidenum">
              <a:rPr lang="en-US" altLang="en-US" sz="1400">
                <a:solidFill>
                  <a:srgbClr val="FFFFFF"/>
                </a:solidFill>
                <a:latin typeface="Arial" panose="020B0604020202020204" pitchFamily="34" charset="0"/>
              </a:rPr>
              <a:pPr eaLnBrk="1" hangingPunct="1">
                <a:spcBef>
                  <a:spcPct val="0"/>
                </a:spcBef>
                <a:buClrTx/>
                <a:buSzTx/>
                <a:buFontTx/>
                <a:buNone/>
              </a:pPr>
              <a:t>7</a:t>
            </a:fld>
            <a:endParaRPr lang="en-US" altLang="en-US" sz="1400">
              <a:solidFill>
                <a:srgbClr val="FFFFFF"/>
              </a:solidFill>
              <a:latin typeface="Arial" panose="020B0604020202020204" pitchFamily="34" charset="0"/>
            </a:endParaRPr>
          </a:p>
        </p:txBody>
      </p:sp>
      <p:grpSp>
        <p:nvGrpSpPr>
          <p:cNvPr id="15366" name="Group 6"/>
          <p:cNvGrpSpPr>
            <a:grpSpLocks/>
          </p:cNvGrpSpPr>
          <p:nvPr/>
        </p:nvGrpSpPr>
        <p:grpSpPr bwMode="auto">
          <a:xfrm>
            <a:off x="7119938" y="2033575"/>
            <a:ext cx="990600" cy="931863"/>
            <a:chOff x="1447800" y="3429000"/>
            <a:chExt cx="990600" cy="932986"/>
          </a:xfrm>
        </p:grpSpPr>
        <p:cxnSp>
          <p:nvCxnSpPr>
            <p:cNvPr id="9" name="Straight Arrow Connector 8"/>
            <p:cNvCxnSpPr/>
            <p:nvPr/>
          </p:nvCxnSpPr>
          <p:spPr>
            <a:xfrm flipV="1">
              <a:off x="1447800" y="3429000"/>
              <a:ext cx="0" cy="9139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7800" y="3429000"/>
              <a:ext cx="99060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419350" y="3429000"/>
              <a:ext cx="0" cy="913913"/>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1447800" y="4361986"/>
              <a:ext cx="97155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grpSp>
      <p:pic>
        <p:nvPicPr>
          <p:cNvPr id="1536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4607175"/>
            <a:ext cx="892873" cy="892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0107" y="5500048"/>
            <a:ext cx="12049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2"/>
          <p:cNvSpPr txBox="1">
            <a:spLocks/>
          </p:cNvSpPr>
          <p:nvPr/>
        </p:nvSpPr>
        <p:spPr>
          <a:xfrm>
            <a:off x="152400" y="2746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sp>
        <p:nvSpPr>
          <p:cNvPr id="18" name="Content Placeholder 2"/>
          <p:cNvSpPr txBox="1">
            <a:spLocks/>
          </p:cNvSpPr>
          <p:nvPr/>
        </p:nvSpPr>
        <p:spPr bwMode="auto">
          <a:xfrm>
            <a:off x="302668" y="1069075"/>
            <a:ext cx="8436520" cy="59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defRPr/>
            </a:pPr>
            <a:r>
              <a:rPr lang="en-US" b="1" dirty="0" smtClean="0">
                <a:latin typeface="Calibri" panose="020F0502020204030204" pitchFamily="34" charset="0"/>
                <a:cs typeface="Times New Roman" pitchFamily="18" charset="0"/>
              </a:rPr>
              <a:t>Programming </a:t>
            </a:r>
            <a:r>
              <a:rPr lang="en-US" b="1" dirty="0" smtClean="0">
                <a:latin typeface="Calibri" panose="020F0502020204030204" pitchFamily="34" charset="0"/>
                <a:cs typeface="Times New Roman" pitchFamily="18" charset="0"/>
              </a:rPr>
              <a:t>this task becomes </a:t>
            </a:r>
            <a:r>
              <a:rPr lang="en-US" b="1" dirty="0" smtClean="0">
                <a:latin typeface="Calibri" panose="020F0502020204030204" pitchFamily="34" charset="0"/>
                <a:cs typeface="Times New Roman" pitchFamily="18" charset="0"/>
              </a:rPr>
              <a:t>a lot easier if you use “loops.”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sz="quarter" idx="1"/>
          </p:nvPr>
        </p:nvSpPr>
        <p:spPr>
          <a:xfrm>
            <a:off x="304800" y="1295399"/>
            <a:ext cx="8305800" cy="4721225"/>
          </a:xfrm>
        </p:spPr>
        <p:txBody>
          <a:bodyPr/>
          <a:lstStyle/>
          <a:p>
            <a:r>
              <a:rPr lang="en-US" altLang="en-US" sz="2600" b="1" dirty="0" smtClean="0">
                <a:latin typeface="Calibri" panose="020F0502020204030204" pitchFamily="34" charset="0"/>
                <a:cs typeface="Times New Roman" panose="02020603050405020304" pitchFamily="18" charset="0"/>
              </a:rPr>
              <a:t>When you highlight the loop block, notice the drop-down menu next to </a:t>
            </a:r>
            <a:r>
              <a:rPr lang="en-US" altLang="en-US" sz="2600" b="1" dirty="0" smtClean="0">
                <a:latin typeface="Calibri" panose="020F0502020204030204" pitchFamily="34" charset="0"/>
                <a:cs typeface="Times New Roman" panose="02020603050405020304" pitchFamily="18" charset="0"/>
              </a:rPr>
              <a:t>“</a:t>
            </a:r>
            <a:r>
              <a:rPr lang="en-US" altLang="en-US" sz="2600" b="1" dirty="0">
                <a:latin typeface="Calibri" panose="020F0502020204030204" pitchFamily="34" charset="0"/>
                <a:cs typeface="Times New Roman" panose="02020603050405020304" pitchFamily="18" charset="0"/>
              </a:rPr>
              <a:t>C</a:t>
            </a:r>
            <a:r>
              <a:rPr lang="en-US" altLang="en-US" sz="2600" b="1" dirty="0" smtClean="0">
                <a:latin typeface="Calibri" panose="020F0502020204030204" pitchFamily="34" charset="0"/>
                <a:cs typeface="Times New Roman" panose="02020603050405020304" pitchFamily="18" charset="0"/>
              </a:rPr>
              <a:t>ontrol</a:t>
            </a:r>
            <a:r>
              <a:rPr lang="en-US" altLang="en-US" sz="2600" b="1" dirty="0" smtClean="0">
                <a:latin typeface="Calibri" panose="020F0502020204030204" pitchFamily="34" charset="0"/>
                <a:cs typeface="Times New Roman" panose="02020603050405020304" pitchFamily="18" charset="0"/>
              </a:rPr>
              <a:t>.”</a:t>
            </a:r>
          </a:p>
          <a:p>
            <a:r>
              <a:rPr lang="en-US" altLang="en-US" sz="2600" b="1" dirty="0" smtClean="0">
                <a:latin typeface="Calibri" panose="020F0502020204030204" pitchFamily="34" charset="0"/>
                <a:cs typeface="Times New Roman" panose="02020603050405020304" pitchFamily="18" charset="0"/>
              </a:rPr>
              <a:t>The </a:t>
            </a:r>
            <a:r>
              <a:rPr lang="en-US" altLang="en-US" sz="2600" b="1" dirty="0" smtClean="0">
                <a:solidFill>
                  <a:srgbClr val="7030A0"/>
                </a:solidFill>
                <a:latin typeface="Calibri" panose="020F0502020204030204" pitchFamily="34" charset="0"/>
                <a:cs typeface="Times New Roman" panose="02020603050405020304" pitchFamily="18" charset="0"/>
              </a:rPr>
              <a:t>Control options </a:t>
            </a:r>
            <a:r>
              <a:rPr lang="en-US" altLang="en-US" sz="2600" b="1" dirty="0" smtClean="0">
                <a:latin typeface="Calibri" panose="020F0502020204030204" pitchFamily="34" charset="0"/>
                <a:cs typeface="Times New Roman" panose="02020603050405020304" pitchFamily="18" charset="0"/>
              </a:rPr>
              <a:t>enable </a:t>
            </a:r>
            <a:r>
              <a:rPr lang="en-US" altLang="en-US" sz="2600" b="1" dirty="0" smtClean="0">
                <a:latin typeface="Calibri" panose="020F0502020204030204" pitchFamily="34" charset="0"/>
                <a:cs typeface="Times New Roman" panose="02020603050405020304" pitchFamily="18" charset="0"/>
              </a:rPr>
              <a:t>you to tell </a:t>
            </a:r>
            <a:r>
              <a:rPr lang="en-US" altLang="en-US" sz="2600" b="1" dirty="0" smtClean="0">
                <a:latin typeface="Calibri" panose="020F0502020204030204" pitchFamily="34" charset="0"/>
                <a:cs typeface="Times New Roman" panose="02020603050405020304" pitchFamily="18" charset="0"/>
              </a:rPr>
              <a:t>a robot </a:t>
            </a:r>
            <a:r>
              <a:rPr lang="en-US" altLang="en-US" sz="2600" b="1" dirty="0" smtClean="0">
                <a:solidFill>
                  <a:srgbClr val="7030A0"/>
                </a:solidFill>
                <a:latin typeface="Calibri" panose="020F0502020204030204" pitchFamily="34" charset="0"/>
                <a:cs typeface="Times New Roman" panose="02020603050405020304" pitchFamily="18" charset="0"/>
              </a:rPr>
              <a:t>how long </a:t>
            </a:r>
            <a:r>
              <a:rPr lang="en-US" altLang="en-US" sz="2600" b="1" dirty="0" smtClean="0">
                <a:latin typeface="Calibri" panose="020F0502020204030204" pitchFamily="34" charset="0"/>
                <a:cs typeface="Times New Roman" panose="02020603050405020304" pitchFamily="18" charset="0"/>
              </a:rPr>
              <a:t>to keep looping the commands inside the loop.</a:t>
            </a:r>
          </a:p>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Forever</a:t>
            </a:r>
            <a:r>
              <a:rPr lang="en-US" altLang="en-US" sz="2600" b="1" dirty="0" smtClean="0">
                <a:latin typeface="Calibri" panose="020F0502020204030204" pitchFamily="34" charset="0"/>
                <a:cs typeface="Times New Roman" panose="02020603050405020304" pitchFamily="18" charset="0"/>
              </a:rPr>
              <a:t>” repeats </a:t>
            </a:r>
            <a:br>
              <a:rPr lang="en-US" altLang="en-US" sz="2600" b="1" dirty="0" smtClean="0">
                <a:latin typeface="Calibri" panose="020F0502020204030204" pitchFamily="34" charset="0"/>
                <a:cs typeface="Times New Roman" panose="02020603050405020304" pitchFamily="18" charset="0"/>
              </a:rPr>
            </a:br>
            <a:r>
              <a:rPr lang="en-US" altLang="en-US" sz="2600" b="1" dirty="0" smtClean="0">
                <a:latin typeface="Calibri" panose="020F0502020204030204" pitchFamily="34" charset="0"/>
                <a:cs typeface="Times New Roman" panose="02020603050405020304" pitchFamily="18" charset="0"/>
              </a:rPr>
              <a:t>those commands indefinitely.</a:t>
            </a:r>
          </a:p>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Sensor</a:t>
            </a:r>
            <a:r>
              <a:rPr lang="en-US" altLang="en-US" sz="2600" b="1" dirty="0" smtClean="0">
                <a:latin typeface="Calibri" panose="020F0502020204030204" pitchFamily="34" charset="0"/>
                <a:cs typeface="Times New Roman" panose="02020603050405020304" pitchFamily="18" charset="0"/>
              </a:rPr>
              <a:t>” repeats </a:t>
            </a:r>
            <a:br>
              <a:rPr lang="en-US" altLang="en-US" sz="2600" b="1" dirty="0" smtClean="0">
                <a:latin typeface="Calibri" panose="020F0502020204030204" pitchFamily="34" charset="0"/>
                <a:cs typeface="Times New Roman" panose="02020603050405020304" pitchFamily="18" charset="0"/>
              </a:rPr>
            </a:br>
            <a:r>
              <a:rPr lang="en-US" altLang="en-US" sz="2600" b="1" dirty="0" smtClean="0">
                <a:latin typeface="Calibri" panose="020F0502020204030204" pitchFamily="34" charset="0"/>
                <a:cs typeface="Times New Roman" panose="02020603050405020304" pitchFamily="18" charset="0"/>
              </a:rPr>
              <a:t>those commands until a sensor detects a stimulus </a:t>
            </a:r>
            <a:r>
              <a:rPr lang="en-US" altLang="en-US" sz="2600" b="1" dirty="0" smtClean="0">
                <a:latin typeface="Calibri" panose="020F0502020204030204" pitchFamily="34" charset="0"/>
                <a:cs typeface="Times New Roman" panose="02020603050405020304" pitchFamily="18" charset="0"/>
              </a:rPr>
              <a:t>(for example, </a:t>
            </a:r>
            <a:r>
              <a:rPr lang="en-US" altLang="en-US" sz="2600" b="1" dirty="0" smtClean="0">
                <a:latin typeface="Calibri" panose="020F0502020204030204" pitchFamily="34" charset="0"/>
                <a:cs typeface="Times New Roman" panose="02020603050405020304" pitchFamily="18" charset="0"/>
              </a:rPr>
              <a:t>until the touch sensor is pressed).</a:t>
            </a:r>
          </a:p>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Time</a:t>
            </a:r>
            <a:r>
              <a:rPr lang="en-US" altLang="en-US" sz="2600" b="1" dirty="0" smtClean="0">
                <a:latin typeface="Calibri" panose="020F0502020204030204" pitchFamily="34" charset="0"/>
                <a:cs typeface="Times New Roman" panose="02020603050405020304" pitchFamily="18" charset="0"/>
              </a:rPr>
              <a:t>” repeats those commands until a certain amount of time has expired (for example, 5 minutes).</a:t>
            </a:r>
          </a:p>
        </p:txBody>
      </p:sp>
      <p:sp>
        <p:nvSpPr>
          <p:cNvPr id="163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A739541B-866F-4C38-9414-1A447F514B1B}" type="slidenum">
              <a:rPr lang="en-US" altLang="en-US" sz="1400">
                <a:solidFill>
                  <a:srgbClr val="FFFFFF"/>
                </a:solidFill>
                <a:latin typeface="Arial" panose="020B0604020202020204" pitchFamily="34" charset="0"/>
              </a:rPr>
              <a:pPr eaLnBrk="1" hangingPunct="1">
                <a:spcBef>
                  <a:spcPct val="0"/>
                </a:spcBef>
                <a:buClrTx/>
                <a:buSzTx/>
                <a:buFontTx/>
                <a:buNone/>
              </a:pPr>
              <a:t>8</a:t>
            </a:fld>
            <a:endParaRPr lang="en-US" altLang="en-US" sz="1400" dirty="0">
              <a:solidFill>
                <a:srgbClr val="FFFFFF"/>
              </a:solidFill>
              <a:latin typeface="Arial" panose="020B0604020202020204" pitchFamily="34" charset="0"/>
            </a:endParaRPr>
          </a:p>
        </p:txBody>
      </p:sp>
      <p:pic>
        <p:nvPicPr>
          <p:cNvPr id="1638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2648" y="3054114"/>
            <a:ext cx="3351740" cy="1203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sz="quarter" idx="1"/>
          </p:nvPr>
        </p:nvSpPr>
        <p:spPr>
          <a:xfrm>
            <a:off x="457200" y="1219200"/>
            <a:ext cx="8001000" cy="3122613"/>
          </a:xfrm>
        </p:spPr>
        <p:txBody>
          <a:bodyPr/>
          <a:lstStyle/>
          <a:p>
            <a:r>
              <a:rPr lang="en-US" altLang="en-US" sz="2600" b="1" dirty="0" smtClean="0">
                <a:latin typeface="Calibri" panose="020F0502020204030204" pitchFamily="34" charset="0"/>
                <a:cs typeface="Times New Roman" panose="02020603050405020304" pitchFamily="18" charset="0"/>
              </a:rPr>
              <a:t>Selecting “</a:t>
            </a:r>
            <a:r>
              <a:rPr lang="en-US" altLang="en-US" sz="2600" b="1" dirty="0" smtClean="0">
                <a:solidFill>
                  <a:schemeClr val="accent1"/>
                </a:solidFill>
                <a:latin typeface="Calibri" panose="020F0502020204030204" pitchFamily="34" charset="0"/>
                <a:cs typeface="Times New Roman" panose="02020603050405020304" pitchFamily="18" charset="0"/>
              </a:rPr>
              <a:t>Count</a:t>
            </a:r>
            <a:r>
              <a:rPr lang="en-US" altLang="en-US" sz="2600" b="1" dirty="0" smtClean="0">
                <a:latin typeface="Calibri" panose="020F0502020204030204" pitchFamily="34" charset="0"/>
                <a:cs typeface="Times New Roman" panose="02020603050405020304" pitchFamily="18" charset="0"/>
              </a:rPr>
              <a:t>” repeats those commands </a:t>
            </a:r>
            <a:r>
              <a:rPr lang="en-US" altLang="en-US" sz="2600" b="1" dirty="0" smtClean="0">
                <a:latin typeface="Calibri" panose="020F0502020204030204" pitchFamily="34" charset="0"/>
                <a:cs typeface="Times New Roman" panose="02020603050405020304" pitchFamily="18" charset="0"/>
              </a:rPr>
              <a:t>some </a:t>
            </a:r>
            <a:r>
              <a:rPr lang="en-US" altLang="en-US" sz="2600" b="1" dirty="0" smtClean="0">
                <a:latin typeface="Calibri" panose="020F0502020204030204" pitchFamily="34" charset="0"/>
                <a:cs typeface="Times New Roman" panose="02020603050405020304" pitchFamily="18" charset="0"/>
              </a:rPr>
              <a:t>specific </a:t>
            </a:r>
            <a:r>
              <a:rPr lang="en-US" altLang="en-US" sz="2600" b="1" dirty="0" smtClean="0">
                <a:latin typeface="Calibri" panose="020F0502020204030204" pitchFamily="34" charset="0"/>
                <a:cs typeface="Times New Roman" panose="02020603050405020304" pitchFamily="18" charset="0"/>
              </a:rPr>
              <a:t>number of times.</a:t>
            </a:r>
          </a:p>
          <a:p>
            <a:r>
              <a:rPr lang="en-US" altLang="en-US" sz="2600" b="1" dirty="0" smtClean="0">
                <a:latin typeface="Calibri" panose="020F0502020204030204" pitchFamily="34" charset="0"/>
                <a:cs typeface="Times New Roman" panose="02020603050405020304" pitchFamily="18" charset="0"/>
              </a:rPr>
              <a:t>We won’t discuss selecting “</a:t>
            </a:r>
            <a:r>
              <a:rPr lang="en-US" altLang="en-US" sz="2600" b="1" dirty="0" smtClean="0">
                <a:solidFill>
                  <a:schemeClr val="accent1"/>
                </a:solidFill>
                <a:latin typeface="Calibri" panose="020F0502020204030204" pitchFamily="34" charset="0"/>
                <a:cs typeface="Times New Roman" panose="02020603050405020304" pitchFamily="18" charset="0"/>
              </a:rPr>
              <a:t>Logic</a:t>
            </a:r>
            <a:r>
              <a:rPr lang="en-US" altLang="en-US" sz="2600" b="1" dirty="0" smtClean="0">
                <a:latin typeface="Calibri" panose="020F0502020204030204" pitchFamily="34" charset="0"/>
                <a:cs typeface="Times New Roman" panose="02020603050405020304" pitchFamily="18" charset="0"/>
              </a:rPr>
              <a:t>” </a:t>
            </a:r>
            <a:r>
              <a:rPr lang="en-US" altLang="en-US" sz="2600" b="1" dirty="0" smtClean="0">
                <a:latin typeface="Calibri" panose="020F0502020204030204" pitchFamily="34" charset="0"/>
                <a:cs typeface="Times New Roman" panose="02020603050405020304" pitchFamily="18" charset="0"/>
              </a:rPr>
              <a:t>at this time, because it </a:t>
            </a:r>
            <a:r>
              <a:rPr lang="en-US" altLang="en-US" sz="2600" b="1" dirty="0" smtClean="0">
                <a:latin typeface="Calibri" panose="020F0502020204030204" pitchFamily="34" charset="0"/>
                <a:cs typeface="Times New Roman" panose="02020603050405020304" pitchFamily="18" charset="0"/>
              </a:rPr>
              <a:t>is a bit too complicated for our application</a:t>
            </a:r>
            <a:r>
              <a:rPr lang="en-US" altLang="en-US" sz="2600" b="1" dirty="0" smtClean="0">
                <a:latin typeface="Calibri" panose="020F0502020204030204" pitchFamily="34" charset="0"/>
                <a:cs typeface="Times New Roman" panose="02020603050405020304" pitchFamily="18" charset="0"/>
              </a:rPr>
              <a:t>.</a:t>
            </a:r>
          </a:p>
          <a:p>
            <a:r>
              <a:rPr lang="en-US" altLang="en-US" sz="2600" b="1" i="1" dirty="0" smtClean="0">
                <a:latin typeface="Calibri" panose="020F0502020204030204" pitchFamily="34" charset="0"/>
                <a:cs typeface="Times New Roman" panose="02020603050405020304" pitchFamily="18" charset="0"/>
              </a:rPr>
              <a:t>In this case, what do we choose? </a:t>
            </a:r>
            <a:r>
              <a:rPr lang="en-US" altLang="en-US" sz="2600" b="1" dirty="0" smtClean="0">
                <a:latin typeface="Calibri" panose="020F0502020204030204" pitchFamily="34" charset="0"/>
                <a:cs typeface="Times New Roman" panose="02020603050405020304" pitchFamily="18" charset="0"/>
              </a:rPr>
              <a:t>Since w</a:t>
            </a:r>
            <a:r>
              <a:rPr lang="en-US" altLang="en-US" sz="2600" b="1" dirty="0" smtClean="0">
                <a:latin typeface="Calibri" panose="020F0502020204030204" pitchFamily="34" charset="0"/>
                <a:cs typeface="Times New Roman" panose="02020603050405020304" pitchFamily="18" charset="0"/>
              </a:rPr>
              <a:t>e </a:t>
            </a:r>
            <a:r>
              <a:rPr lang="en-US" altLang="en-US" sz="2600" b="1" dirty="0" smtClean="0">
                <a:latin typeface="Calibri" panose="020F0502020204030204" pitchFamily="34" charset="0"/>
                <a:cs typeface="Times New Roman" panose="02020603050405020304" pitchFamily="18" charset="0"/>
              </a:rPr>
              <a:t>want the commands (go forward, turn right) to be repeated 4 </a:t>
            </a:r>
            <a:r>
              <a:rPr lang="en-US" altLang="en-US" sz="2600" b="1" dirty="0" smtClean="0">
                <a:latin typeface="Calibri" panose="020F0502020204030204" pitchFamily="34" charset="0"/>
                <a:cs typeface="Times New Roman" panose="02020603050405020304" pitchFamily="18" charset="0"/>
              </a:rPr>
              <a:t>times, we </a:t>
            </a:r>
            <a:r>
              <a:rPr lang="en-US" altLang="en-US" sz="2600" b="1" dirty="0" smtClean="0">
                <a:latin typeface="Calibri" panose="020F0502020204030204" pitchFamily="34" charset="0"/>
                <a:cs typeface="Times New Roman" panose="02020603050405020304" pitchFamily="18" charset="0"/>
              </a:rPr>
              <a:t>select “Count” and set “count” to 4.</a:t>
            </a:r>
          </a:p>
          <a:p>
            <a:pPr marL="0" indent="0">
              <a:buNone/>
            </a:pPr>
            <a:endParaRPr lang="en-US" altLang="en-US" b="1" dirty="0" smtClean="0">
              <a:latin typeface="Calibri" panose="020F0502020204030204" pitchFamily="34" charset="0"/>
              <a:cs typeface="Times New Roman" panose="02020603050405020304" pitchFamily="18" charset="0"/>
            </a:endParaRPr>
          </a:p>
        </p:txBody>
      </p:sp>
      <p:sp>
        <p:nvSpPr>
          <p:cNvPr id="1741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eaLnBrk="0" hangingPunct="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eaLnBrk="0" hangingPunct="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eaLnBrk="1" hangingPunct="1">
              <a:spcBef>
                <a:spcPct val="0"/>
              </a:spcBef>
              <a:buClrTx/>
              <a:buSzTx/>
              <a:buFontTx/>
              <a:buNone/>
            </a:pPr>
            <a:fld id="{3178E467-AA8A-492D-983E-A9B449CED8C8}" type="slidenum">
              <a:rPr lang="en-US" altLang="en-US" sz="1400">
                <a:solidFill>
                  <a:srgbClr val="FFFFFF"/>
                </a:solidFill>
                <a:latin typeface="Arial" panose="020B0604020202020204" pitchFamily="34" charset="0"/>
              </a:rPr>
              <a:pPr eaLnBrk="1" hangingPunct="1">
                <a:spcBef>
                  <a:spcPct val="0"/>
                </a:spcBef>
                <a:buClrTx/>
                <a:buSzTx/>
                <a:buFontTx/>
                <a:buNone/>
              </a:pPr>
              <a:t>9</a:t>
            </a:fld>
            <a:endParaRPr lang="en-US" altLang="en-US" sz="1400">
              <a:solidFill>
                <a:srgbClr val="FFFFFF"/>
              </a:solidFill>
              <a:latin typeface="Arial" panose="020B0604020202020204" pitchFamily="34" charset="0"/>
            </a:endParaRPr>
          </a:p>
        </p:txBody>
      </p:sp>
      <p:pic>
        <p:nvPicPr>
          <p:cNvPr id="174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418013"/>
            <a:ext cx="5009043"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2"/>
          <p:cNvSpPr txBox="1">
            <a:spLocks/>
          </p:cNvSpPr>
          <p:nvPr/>
        </p:nvSpPr>
        <p:spPr>
          <a:xfrm>
            <a:off x="152400" y="198438"/>
            <a:ext cx="8586788" cy="7921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r>
              <a:rPr lang="en-US" dirty="0" smtClean="0"/>
              <a:t>Programming with Loops </a:t>
            </a:r>
            <a:r>
              <a:rPr lang="en-US" sz="3600" dirty="0" smtClean="0"/>
              <a:t>(continued)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5D99245-70F6-482E-87C4-C4C2344A7339}">
  <ds:schemaRefs>
    <ds:schemaRef ds:uri="http://schemas.microsoft.com/sharepoint/v3/contenttype/forms"/>
  </ds:schemaRefs>
</ds:datastoreItem>
</file>

<file path=customXml/itemProps3.xml><?xml version="1.0" encoding="utf-8"?>
<ds:datastoreItem xmlns:ds="http://schemas.openxmlformats.org/officeDocument/2006/customXml" ds:itemID="{FC3B6A6D-1BF9-452D-AFD5-484B86DD8EC7}">
  <ds:schemaRefs>
    <ds:schemaRef ds:uri="http://purl.org/dc/terms/"/>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Oriel</Template>
  <TotalTime>3983</TotalTime>
  <Words>1245</Words>
  <Application>Microsoft Office PowerPoint</Application>
  <PresentationFormat>On-screen Show (4:3)</PresentationFormat>
  <Paragraphs>223</Paragraphs>
  <Slides>27</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Century Schoolbook</vt:lpstr>
      <vt:lpstr>Courier New</vt:lpstr>
      <vt:lpstr>News Gothic MT</vt:lpstr>
      <vt:lpstr>Times New Roman</vt:lpstr>
      <vt:lpstr>Wingdings</vt:lpstr>
      <vt:lpstr>Wingdings 2</vt:lpstr>
      <vt:lpstr>Oriel</vt:lpstr>
      <vt:lpstr>Loops and Switches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Denise</cp:lastModifiedBy>
  <cp:revision>377</cp:revision>
  <dcterms:created xsi:type="dcterms:W3CDTF">2009-07-19T21:20:08Z</dcterms:created>
  <dcterms:modified xsi:type="dcterms:W3CDTF">2014-02-19T23:26:06Z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