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101" r:id="rId4"/>
  </p:sldMasterIdLst>
  <p:notesMasterIdLst>
    <p:notesMasterId r:id="rId31"/>
  </p:notesMasterIdLst>
  <p:handoutMasterIdLst>
    <p:handoutMasterId r:id="rId32"/>
  </p:handoutMasterIdLst>
  <p:sldIdLst>
    <p:sldId id="332" r:id="rId5"/>
    <p:sldId id="333" r:id="rId6"/>
    <p:sldId id="334" r:id="rId7"/>
    <p:sldId id="327" r:id="rId8"/>
    <p:sldId id="306" r:id="rId9"/>
    <p:sldId id="308" r:id="rId10"/>
    <p:sldId id="309" r:id="rId11"/>
    <p:sldId id="322" r:id="rId12"/>
    <p:sldId id="347" r:id="rId13"/>
    <p:sldId id="348" r:id="rId14"/>
    <p:sldId id="346" r:id="rId15"/>
    <p:sldId id="352" r:id="rId16"/>
    <p:sldId id="349" r:id="rId17"/>
    <p:sldId id="351" r:id="rId18"/>
    <p:sldId id="350" r:id="rId19"/>
    <p:sldId id="360" r:id="rId20"/>
    <p:sldId id="359" r:id="rId21"/>
    <p:sldId id="361" r:id="rId22"/>
    <p:sldId id="311" r:id="rId23"/>
    <p:sldId id="337" r:id="rId24"/>
    <p:sldId id="338" r:id="rId25"/>
    <p:sldId id="339" r:id="rId26"/>
    <p:sldId id="357" r:id="rId27"/>
    <p:sldId id="358" r:id="rId28"/>
    <p:sldId id="335" r:id="rId29"/>
    <p:sldId id="356" r:id="rId30"/>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736" autoAdjust="0"/>
    <p:restoredTop sz="90199" autoAdjust="0"/>
  </p:normalViewPr>
  <p:slideViewPr>
    <p:cSldViewPr snapToObjects="1">
      <p:cViewPr varScale="1">
        <p:scale>
          <a:sx n="70" d="100"/>
          <a:sy n="70" d="100"/>
        </p:scale>
        <p:origin x="67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350"/>
    </p:cViewPr>
  </p:sorterViewPr>
  <p:notesViewPr>
    <p:cSldViewPr snapToObjects="1">
      <p:cViewPr varScale="1">
        <p:scale>
          <a:sx n="79" d="100"/>
          <a:sy n="79" d="100"/>
        </p:scale>
        <p:origin x="-171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F69FC682-7D01-4C54-B533-9D1EAD84F85A}" type="datetimeFigureOut">
              <a:rPr lang="en-US"/>
              <a:pPr>
                <a:defRPr/>
              </a:pPr>
              <a:t>11/4/2016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r>
              <a:rPr lang="en-US"/>
              <a:t>Center for Computational Neurobiology, University of Missouri</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C09C3060-9AF4-492C-BABC-56B83CA57B3F}" type="slidenum">
              <a:rPr lang="en-US"/>
              <a:pPr>
                <a:defRPr/>
              </a:pPr>
              <a:t>‹#›</a:t>
            </a:fld>
            <a:endParaRPr lang="en-US"/>
          </a:p>
        </p:txBody>
      </p:sp>
    </p:spTree>
    <p:extLst>
      <p:ext uri="{BB962C8B-B14F-4D97-AF65-F5344CB8AC3E}">
        <p14:creationId xmlns:p14="http://schemas.microsoft.com/office/powerpoint/2010/main" val="30935236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7E521A26-67FB-4F9E-8361-E0B95FFB831F}" type="datetimeFigureOut">
              <a:rPr lang="en-US"/>
              <a:pPr>
                <a:defRPr/>
              </a:pPr>
              <a:t>11/4/2016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r>
              <a:rPr lang="en-US"/>
              <a:t>Center for Computational Neurobiology, University of Missouri</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24B36EEE-A57D-4BD5-9AC7-E5443EF64ED7}" type="slidenum">
              <a:rPr lang="en-US"/>
              <a:pPr>
                <a:defRPr/>
              </a:pPr>
              <a:t>‹#›</a:t>
            </a:fld>
            <a:endParaRPr lang="en-US"/>
          </a:p>
        </p:txBody>
      </p:sp>
    </p:spTree>
    <p:extLst>
      <p:ext uri="{BB962C8B-B14F-4D97-AF65-F5344CB8AC3E}">
        <p14:creationId xmlns:p14="http://schemas.microsoft.com/office/powerpoint/2010/main" val="2653417983"/>
      </p:ext>
    </p:extLst>
  </p:cSld>
  <p:clrMap bg1="lt1" tx1="dk1" bg2="lt2" tx2="dk2" accent1="accent1" accent2="accent2" accent3="accent3" accent4="accent4" accent5="accent5" accent6="accent6" hlink="hlink" folHlink="folHlink"/>
  <p:hf hd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a:p>
        </p:txBody>
      </p:sp>
      <p:sp>
        <p:nvSpPr>
          <p:cNvPr id="4" name="Slide Number Placeholder 3"/>
          <p:cNvSpPr>
            <a:spLocks noGrp="1"/>
          </p:cNvSpPr>
          <p:nvPr>
            <p:ph type="sldNum" sz="quarter" idx="5"/>
          </p:nvPr>
        </p:nvSpPr>
        <p:spPr/>
        <p:txBody>
          <a:bodyPr/>
          <a:lstStyle/>
          <a:p>
            <a:pPr>
              <a:defRPr/>
            </a:pPr>
            <a:fld id="{95DD837E-7591-44EB-A951-5DE0BB0E8A9D}" type="slidenum">
              <a:rPr lang="en-US" smtClean="0"/>
              <a:pPr>
                <a:defRPr/>
              </a:pPr>
              <a:t>2</a:t>
            </a:fld>
            <a:endParaRPr lang="en-US"/>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141380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a:p>
        </p:txBody>
      </p:sp>
      <p:sp>
        <p:nvSpPr>
          <p:cNvPr id="4" name="Slide Number Placeholder 3"/>
          <p:cNvSpPr>
            <a:spLocks noGrp="1"/>
          </p:cNvSpPr>
          <p:nvPr>
            <p:ph type="sldNum" sz="quarter" idx="5"/>
          </p:nvPr>
        </p:nvSpPr>
        <p:spPr/>
        <p:txBody>
          <a:bodyPr/>
          <a:lstStyle/>
          <a:p>
            <a:pPr>
              <a:defRPr/>
            </a:pPr>
            <a:fld id="{33AC6CD0-2CD5-4F0E-8F06-08BC67EA4294}" type="slidenum">
              <a:rPr lang="en-US" smtClean="0"/>
              <a:pPr>
                <a:defRPr/>
              </a:pPr>
              <a:t>12</a:t>
            </a:fld>
            <a:endParaRPr lang="en-US"/>
          </a:p>
        </p:txBody>
      </p:sp>
    </p:spTree>
    <p:extLst>
      <p:ext uri="{BB962C8B-B14F-4D97-AF65-F5344CB8AC3E}">
        <p14:creationId xmlns:p14="http://schemas.microsoft.com/office/powerpoint/2010/main" val="707877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a:p>
        </p:txBody>
      </p:sp>
      <p:sp>
        <p:nvSpPr>
          <p:cNvPr id="4" name="Slide Number Placeholder 3"/>
          <p:cNvSpPr>
            <a:spLocks noGrp="1"/>
          </p:cNvSpPr>
          <p:nvPr>
            <p:ph type="sldNum" sz="quarter" idx="5"/>
          </p:nvPr>
        </p:nvSpPr>
        <p:spPr/>
        <p:txBody>
          <a:bodyPr/>
          <a:lstStyle/>
          <a:p>
            <a:pPr>
              <a:defRPr/>
            </a:pPr>
            <a:fld id="{11934195-F8B7-4545-BA3B-2F90B2D2A3EC}" type="slidenum">
              <a:rPr lang="en-US" smtClean="0"/>
              <a:pPr>
                <a:defRPr/>
              </a:pPr>
              <a:t>13</a:t>
            </a:fld>
            <a:endParaRPr lang="en-US"/>
          </a:p>
        </p:txBody>
      </p:sp>
    </p:spTree>
    <p:extLst>
      <p:ext uri="{BB962C8B-B14F-4D97-AF65-F5344CB8AC3E}">
        <p14:creationId xmlns:p14="http://schemas.microsoft.com/office/powerpoint/2010/main" val="6491142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a:p>
        </p:txBody>
      </p:sp>
      <p:sp>
        <p:nvSpPr>
          <p:cNvPr id="4" name="Slide Number Placeholder 3"/>
          <p:cNvSpPr>
            <a:spLocks noGrp="1"/>
          </p:cNvSpPr>
          <p:nvPr>
            <p:ph type="sldNum" sz="quarter" idx="5"/>
          </p:nvPr>
        </p:nvSpPr>
        <p:spPr/>
        <p:txBody>
          <a:bodyPr/>
          <a:lstStyle/>
          <a:p>
            <a:pPr>
              <a:defRPr/>
            </a:pPr>
            <a:fld id="{4B7F40D0-90A3-4FC8-BB22-E467E4D13281}" type="slidenum">
              <a:rPr lang="en-US" smtClean="0"/>
              <a:pPr>
                <a:defRPr/>
              </a:pPr>
              <a:t>14</a:t>
            </a:fld>
            <a:endParaRPr lang="en-US"/>
          </a:p>
        </p:txBody>
      </p:sp>
    </p:spTree>
    <p:extLst>
      <p:ext uri="{BB962C8B-B14F-4D97-AF65-F5344CB8AC3E}">
        <p14:creationId xmlns:p14="http://schemas.microsoft.com/office/powerpoint/2010/main" val="27578510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a:p>
        </p:txBody>
      </p:sp>
      <p:sp>
        <p:nvSpPr>
          <p:cNvPr id="4" name="Slide Number Placeholder 3"/>
          <p:cNvSpPr>
            <a:spLocks noGrp="1"/>
          </p:cNvSpPr>
          <p:nvPr>
            <p:ph type="sldNum" sz="quarter" idx="5"/>
          </p:nvPr>
        </p:nvSpPr>
        <p:spPr/>
        <p:txBody>
          <a:bodyPr/>
          <a:lstStyle/>
          <a:p>
            <a:pPr>
              <a:defRPr/>
            </a:pPr>
            <a:fld id="{C949978A-2B6B-4413-BD84-10AFA54F8C79}" type="slidenum">
              <a:rPr lang="en-US" smtClean="0"/>
              <a:pPr>
                <a:defRPr/>
              </a:pPr>
              <a:t>15</a:t>
            </a:fld>
            <a:endParaRPr lang="en-US"/>
          </a:p>
        </p:txBody>
      </p:sp>
    </p:spTree>
    <p:extLst>
      <p:ext uri="{BB962C8B-B14F-4D97-AF65-F5344CB8AC3E}">
        <p14:creationId xmlns:p14="http://schemas.microsoft.com/office/powerpoint/2010/main" val="26319070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a:p>
        </p:txBody>
      </p:sp>
      <p:sp>
        <p:nvSpPr>
          <p:cNvPr id="4" name="Slide Number Placeholder 3"/>
          <p:cNvSpPr>
            <a:spLocks noGrp="1"/>
          </p:cNvSpPr>
          <p:nvPr>
            <p:ph type="sldNum" sz="quarter" idx="5"/>
          </p:nvPr>
        </p:nvSpPr>
        <p:spPr/>
        <p:txBody>
          <a:bodyPr/>
          <a:lstStyle/>
          <a:p>
            <a:pPr>
              <a:defRPr/>
            </a:pPr>
            <a:fld id="{EABD1FDE-C9DF-48AF-8A94-2D9FA188D903}" type="slidenum">
              <a:rPr lang="en-US" smtClean="0"/>
              <a:pPr>
                <a:defRPr/>
              </a:pPr>
              <a:t>16</a:t>
            </a:fld>
            <a:endParaRPr lang="en-US"/>
          </a:p>
        </p:txBody>
      </p:sp>
    </p:spTree>
    <p:extLst>
      <p:ext uri="{BB962C8B-B14F-4D97-AF65-F5344CB8AC3E}">
        <p14:creationId xmlns:p14="http://schemas.microsoft.com/office/powerpoint/2010/main" val="14855097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a:p>
        </p:txBody>
      </p:sp>
      <p:sp>
        <p:nvSpPr>
          <p:cNvPr id="4" name="Slide Number Placeholder 3"/>
          <p:cNvSpPr>
            <a:spLocks noGrp="1"/>
          </p:cNvSpPr>
          <p:nvPr>
            <p:ph type="sldNum" sz="quarter" idx="5"/>
          </p:nvPr>
        </p:nvSpPr>
        <p:spPr/>
        <p:txBody>
          <a:bodyPr/>
          <a:lstStyle/>
          <a:p>
            <a:pPr>
              <a:defRPr/>
            </a:pPr>
            <a:fld id="{EABD1FDE-C9DF-48AF-8A94-2D9FA188D903}" type="slidenum">
              <a:rPr lang="en-US" smtClean="0"/>
              <a:pPr>
                <a:defRPr/>
              </a:pPr>
              <a:t>17</a:t>
            </a:fld>
            <a:endParaRPr lang="en-US"/>
          </a:p>
        </p:txBody>
      </p:sp>
    </p:spTree>
    <p:extLst>
      <p:ext uri="{BB962C8B-B14F-4D97-AF65-F5344CB8AC3E}">
        <p14:creationId xmlns:p14="http://schemas.microsoft.com/office/powerpoint/2010/main" val="39790183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a:p>
        </p:txBody>
      </p:sp>
      <p:sp>
        <p:nvSpPr>
          <p:cNvPr id="4" name="Slide Number Placeholder 3"/>
          <p:cNvSpPr>
            <a:spLocks noGrp="1"/>
          </p:cNvSpPr>
          <p:nvPr>
            <p:ph type="sldNum" sz="quarter" idx="5"/>
          </p:nvPr>
        </p:nvSpPr>
        <p:spPr/>
        <p:txBody>
          <a:bodyPr/>
          <a:lstStyle/>
          <a:p>
            <a:pPr>
              <a:defRPr/>
            </a:pPr>
            <a:fld id="{5174FF52-3F86-4D54-9872-DAA8E76D94FA}" type="slidenum">
              <a:rPr lang="en-US" smtClean="0"/>
              <a:pPr>
                <a:defRPr/>
              </a:pPr>
              <a:t>18</a:t>
            </a:fld>
            <a:endParaRPr lang="en-US"/>
          </a:p>
        </p:txBody>
      </p:sp>
    </p:spTree>
    <p:extLst>
      <p:ext uri="{BB962C8B-B14F-4D97-AF65-F5344CB8AC3E}">
        <p14:creationId xmlns:p14="http://schemas.microsoft.com/office/powerpoint/2010/main" val="42909946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a:p>
        </p:txBody>
      </p:sp>
      <p:sp>
        <p:nvSpPr>
          <p:cNvPr id="4" name="Slide Number Placeholder 3"/>
          <p:cNvSpPr>
            <a:spLocks noGrp="1"/>
          </p:cNvSpPr>
          <p:nvPr>
            <p:ph type="sldNum" sz="quarter" idx="5"/>
          </p:nvPr>
        </p:nvSpPr>
        <p:spPr/>
        <p:txBody>
          <a:bodyPr/>
          <a:lstStyle/>
          <a:p>
            <a:pPr>
              <a:defRPr/>
            </a:pPr>
            <a:fld id="{95DD837E-7591-44EB-A951-5DE0BB0E8A9D}" type="slidenum">
              <a:rPr lang="en-US" smtClean="0"/>
              <a:pPr>
                <a:defRPr/>
              </a:pPr>
              <a:t>23</a:t>
            </a:fld>
            <a:endParaRPr lang="en-US"/>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5803063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a:p>
        </p:txBody>
      </p:sp>
      <p:sp>
        <p:nvSpPr>
          <p:cNvPr id="4" name="Slide Number Placeholder 3"/>
          <p:cNvSpPr>
            <a:spLocks noGrp="1"/>
          </p:cNvSpPr>
          <p:nvPr>
            <p:ph type="sldNum" sz="quarter" idx="5"/>
          </p:nvPr>
        </p:nvSpPr>
        <p:spPr/>
        <p:txBody>
          <a:bodyPr/>
          <a:lstStyle/>
          <a:p>
            <a:pPr>
              <a:defRPr/>
            </a:pPr>
            <a:fld id="{FF570F73-3C80-4EC8-BA8D-C4AEFB258EB7}" type="slidenum">
              <a:rPr lang="en-US" smtClean="0"/>
              <a:pPr>
                <a:defRPr/>
              </a:pPr>
              <a:t>24</a:t>
            </a:fld>
            <a:endParaRPr lang="en-US"/>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10686727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p:cNvSpPr>
            <a:spLocks noGrp="1"/>
          </p:cNvSpPr>
          <p:nvPr>
            <p:ph type="sldNum" sz="quarter" idx="5"/>
          </p:nvPr>
        </p:nvSpPr>
        <p:spPr/>
        <p:txBody>
          <a:bodyPr/>
          <a:lstStyle/>
          <a:p>
            <a:pPr>
              <a:defRPr/>
            </a:pPr>
            <a:fld id="{A7D1120C-EFAE-41D2-9B12-1B39A7DF2A06}" type="slidenum">
              <a:rPr lang="en-US" smtClean="0"/>
              <a:pPr>
                <a:defRPr/>
              </a:pPr>
              <a:t>25</a:t>
            </a:fld>
            <a:endParaRPr lang="en-US"/>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1285894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a:p>
        </p:txBody>
      </p:sp>
      <p:sp>
        <p:nvSpPr>
          <p:cNvPr id="4" name="Slide Number Placeholder 3"/>
          <p:cNvSpPr>
            <a:spLocks noGrp="1"/>
          </p:cNvSpPr>
          <p:nvPr>
            <p:ph type="sldNum" sz="quarter" idx="5"/>
          </p:nvPr>
        </p:nvSpPr>
        <p:spPr/>
        <p:txBody>
          <a:bodyPr/>
          <a:lstStyle/>
          <a:p>
            <a:pPr>
              <a:defRPr/>
            </a:pPr>
            <a:fld id="{FF570F73-3C80-4EC8-BA8D-C4AEFB258EB7}" type="slidenum">
              <a:rPr lang="en-US" smtClean="0"/>
              <a:pPr>
                <a:defRPr/>
              </a:pPr>
              <a:t>3</a:t>
            </a:fld>
            <a:endParaRPr lang="en-US"/>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27381564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a:p>
        </p:txBody>
      </p:sp>
      <p:sp>
        <p:nvSpPr>
          <p:cNvPr id="5" name="Slide Number Placeholder 4"/>
          <p:cNvSpPr>
            <a:spLocks noGrp="1"/>
          </p:cNvSpPr>
          <p:nvPr>
            <p:ph type="sldNum" sz="quarter" idx="5"/>
          </p:nvPr>
        </p:nvSpPr>
        <p:spPr/>
        <p:txBody>
          <a:bodyPr/>
          <a:lstStyle/>
          <a:p>
            <a:pPr>
              <a:defRPr/>
            </a:pPr>
            <a:fld id="{53782573-79B0-4F3A-B6F8-A6A25550F839}" type="slidenum">
              <a:rPr lang="en-US" smtClean="0"/>
              <a:pPr>
                <a:defRPr/>
              </a:pPr>
              <a:t>4</a:t>
            </a:fld>
            <a:endParaRPr lang="en-US"/>
          </a:p>
        </p:txBody>
      </p:sp>
    </p:spTree>
    <p:extLst>
      <p:ext uri="{BB962C8B-B14F-4D97-AF65-F5344CB8AC3E}">
        <p14:creationId xmlns:p14="http://schemas.microsoft.com/office/powerpoint/2010/main" val="41116503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a:p>
        </p:txBody>
      </p:sp>
      <p:sp>
        <p:nvSpPr>
          <p:cNvPr id="4" name="Footer Placeholder 3"/>
          <p:cNvSpPr>
            <a:spLocks noGrp="1"/>
          </p:cNvSpPr>
          <p:nvPr>
            <p:ph type="ftr" sz="quarter" idx="4"/>
          </p:nvPr>
        </p:nvSpPr>
        <p:spPr/>
        <p:txBody>
          <a:bodyPr/>
          <a:lstStyle/>
          <a:p>
            <a:pPr>
              <a:defRPr/>
            </a:pPr>
            <a:r>
              <a:rPr lang="en-US"/>
              <a:t>Center for Computational Neurobiology, University of Missouri</a:t>
            </a:r>
          </a:p>
        </p:txBody>
      </p:sp>
      <p:sp>
        <p:nvSpPr>
          <p:cNvPr id="5" name="Slide Number Placeholder 4"/>
          <p:cNvSpPr>
            <a:spLocks noGrp="1"/>
          </p:cNvSpPr>
          <p:nvPr>
            <p:ph type="sldNum" sz="quarter" idx="5"/>
          </p:nvPr>
        </p:nvSpPr>
        <p:spPr/>
        <p:txBody>
          <a:bodyPr/>
          <a:lstStyle/>
          <a:p>
            <a:pPr>
              <a:defRPr/>
            </a:pPr>
            <a:fld id="{A485337F-2FE7-4B44-9EE7-B8C75B34A13B}" type="slidenum">
              <a:rPr lang="en-US" smtClean="0"/>
              <a:pPr>
                <a:defRPr/>
              </a:pPr>
              <a:t>5</a:t>
            </a:fld>
            <a:endParaRPr lang="en-US"/>
          </a:p>
        </p:txBody>
      </p:sp>
    </p:spTree>
    <p:extLst>
      <p:ext uri="{BB962C8B-B14F-4D97-AF65-F5344CB8AC3E}">
        <p14:creationId xmlns:p14="http://schemas.microsoft.com/office/powerpoint/2010/main" val="11121645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a:p>
        </p:txBody>
      </p:sp>
      <p:sp>
        <p:nvSpPr>
          <p:cNvPr id="4" name="Slide Number Placeholder 3"/>
          <p:cNvSpPr>
            <a:spLocks noGrp="1"/>
          </p:cNvSpPr>
          <p:nvPr>
            <p:ph type="sldNum" sz="quarter" idx="5"/>
          </p:nvPr>
        </p:nvSpPr>
        <p:spPr/>
        <p:txBody>
          <a:bodyPr/>
          <a:lstStyle/>
          <a:p>
            <a:pPr>
              <a:defRPr/>
            </a:pPr>
            <a:fld id="{3C6E9A5A-6041-491B-80CC-9A9CD633EA61}" type="slidenum">
              <a:rPr lang="en-US" smtClean="0"/>
              <a:pPr>
                <a:defRPr/>
              </a:pPr>
              <a:t>6</a:t>
            </a:fld>
            <a:endParaRPr lang="en-US"/>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4063131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a:p>
        </p:txBody>
      </p:sp>
      <p:sp>
        <p:nvSpPr>
          <p:cNvPr id="4" name="Footer Placeholder 3"/>
          <p:cNvSpPr>
            <a:spLocks noGrp="1"/>
          </p:cNvSpPr>
          <p:nvPr>
            <p:ph type="ftr" sz="quarter" idx="4"/>
          </p:nvPr>
        </p:nvSpPr>
        <p:spPr/>
        <p:txBody>
          <a:bodyPr/>
          <a:lstStyle/>
          <a:p>
            <a:pPr>
              <a:defRPr/>
            </a:pPr>
            <a:r>
              <a:rPr lang="en-US"/>
              <a:t>Center for Computational Neurobiology, University of Missouri</a:t>
            </a:r>
          </a:p>
        </p:txBody>
      </p:sp>
      <p:sp>
        <p:nvSpPr>
          <p:cNvPr id="5" name="Slide Number Placeholder 4"/>
          <p:cNvSpPr>
            <a:spLocks noGrp="1"/>
          </p:cNvSpPr>
          <p:nvPr>
            <p:ph type="sldNum" sz="quarter" idx="5"/>
          </p:nvPr>
        </p:nvSpPr>
        <p:spPr/>
        <p:txBody>
          <a:bodyPr/>
          <a:lstStyle/>
          <a:p>
            <a:pPr>
              <a:defRPr/>
            </a:pPr>
            <a:fld id="{94AE018C-8E41-47D8-8A67-6D24DE8ADF63}" type="slidenum">
              <a:rPr lang="en-US" smtClean="0"/>
              <a:pPr>
                <a:defRPr/>
              </a:pPr>
              <a:t>8</a:t>
            </a:fld>
            <a:endParaRPr lang="en-US"/>
          </a:p>
        </p:txBody>
      </p:sp>
    </p:spTree>
    <p:extLst>
      <p:ext uri="{BB962C8B-B14F-4D97-AF65-F5344CB8AC3E}">
        <p14:creationId xmlns:p14="http://schemas.microsoft.com/office/powerpoint/2010/main" val="14848369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a:p>
        </p:txBody>
      </p:sp>
      <p:sp>
        <p:nvSpPr>
          <p:cNvPr id="4" name="Footer Placeholder 3"/>
          <p:cNvSpPr>
            <a:spLocks noGrp="1"/>
          </p:cNvSpPr>
          <p:nvPr>
            <p:ph type="ftr" sz="quarter" idx="4"/>
          </p:nvPr>
        </p:nvSpPr>
        <p:spPr/>
        <p:txBody>
          <a:bodyPr/>
          <a:lstStyle/>
          <a:p>
            <a:pPr>
              <a:defRPr/>
            </a:pPr>
            <a:r>
              <a:rPr lang="en-US"/>
              <a:t>Center for Computational Neurobiology, University of Missouri</a:t>
            </a:r>
          </a:p>
        </p:txBody>
      </p:sp>
      <p:sp>
        <p:nvSpPr>
          <p:cNvPr id="5" name="Slide Number Placeholder 4"/>
          <p:cNvSpPr>
            <a:spLocks noGrp="1"/>
          </p:cNvSpPr>
          <p:nvPr>
            <p:ph type="sldNum" sz="quarter" idx="5"/>
          </p:nvPr>
        </p:nvSpPr>
        <p:spPr/>
        <p:txBody>
          <a:bodyPr/>
          <a:lstStyle/>
          <a:p>
            <a:pPr>
              <a:defRPr/>
            </a:pPr>
            <a:fld id="{86CE138D-D094-4658-942D-2D6DBC9916C0}" type="slidenum">
              <a:rPr lang="en-US" smtClean="0"/>
              <a:pPr>
                <a:defRPr/>
              </a:pPr>
              <a:t>9</a:t>
            </a:fld>
            <a:endParaRPr lang="en-US"/>
          </a:p>
        </p:txBody>
      </p:sp>
    </p:spTree>
    <p:extLst>
      <p:ext uri="{BB962C8B-B14F-4D97-AF65-F5344CB8AC3E}">
        <p14:creationId xmlns:p14="http://schemas.microsoft.com/office/powerpoint/2010/main" val="40652644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a:p>
        </p:txBody>
      </p:sp>
      <p:sp>
        <p:nvSpPr>
          <p:cNvPr id="4" name="Footer Placeholder 3"/>
          <p:cNvSpPr>
            <a:spLocks noGrp="1"/>
          </p:cNvSpPr>
          <p:nvPr>
            <p:ph type="ftr" sz="quarter" idx="4"/>
          </p:nvPr>
        </p:nvSpPr>
        <p:spPr/>
        <p:txBody>
          <a:bodyPr/>
          <a:lstStyle/>
          <a:p>
            <a:pPr>
              <a:defRPr/>
            </a:pPr>
            <a:r>
              <a:rPr lang="en-US"/>
              <a:t>Center for Computational Neurobiology, University of Missouri</a:t>
            </a:r>
          </a:p>
        </p:txBody>
      </p:sp>
      <p:sp>
        <p:nvSpPr>
          <p:cNvPr id="5" name="Slide Number Placeholder 4"/>
          <p:cNvSpPr>
            <a:spLocks noGrp="1"/>
          </p:cNvSpPr>
          <p:nvPr>
            <p:ph type="sldNum" sz="quarter" idx="5"/>
          </p:nvPr>
        </p:nvSpPr>
        <p:spPr/>
        <p:txBody>
          <a:bodyPr/>
          <a:lstStyle/>
          <a:p>
            <a:pPr>
              <a:defRPr/>
            </a:pPr>
            <a:fld id="{3B57BAAD-C7BB-4DFD-94EA-936E98F4F8CC}" type="slidenum">
              <a:rPr lang="en-US" smtClean="0"/>
              <a:pPr>
                <a:defRPr/>
              </a:pPr>
              <a:t>10</a:t>
            </a:fld>
            <a:endParaRPr lang="en-US"/>
          </a:p>
        </p:txBody>
      </p:sp>
    </p:spTree>
    <p:extLst>
      <p:ext uri="{BB962C8B-B14F-4D97-AF65-F5344CB8AC3E}">
        <p14:creationId xmlns:p14="http://schemas.microsoft.com/office/powerpoint/2010/main" val="24381630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PY" altLang="en-US"/>
          </a:p>
        </p:txBody>
      </p:sp>
      <p:sp>
        <p:nvSpPr>
          <p:cNvPr id="4" name="Slide Number Placeholder 3"/>
          <p:cNvSpPr>
            <a:spLocks noGrp="1"/>
          </p:cNvSpPr>
          <p:nvPr>
            <p:ph type="sldNum" sz="quarter" idx="5"/>
          </p:nvPr>
        </p:nvSpPr>
        <p:spPr/>
        <p:txBody>
          <a:bodyPr/>
          <a:lstStyle/>
          <a:p>
            <a:pPr>
              <a:defRPr/>
            </a:pPr>
            <a:fld id="{6163AF97-2EE3-4633-AEC9-CD2723FB0D03}" type="slidenum">
              <a:rPr lang="en-US" smtClean="0"/>
              <a:pPr>
                <a:defRPr/>
              </a:pPr>
              <a:t>11</a:t>
            </a:fld>
            <a:endParaRPr lang="en-US"/>
          </a:p>
        </p:txBody>
      </p:sp>
    </p:spTree>
    <p:extLst>
      <p:ext uri="{BB962C8B-B14F-4D97-AF65-F5344CB8AC3E}">
        <p14:creationId xmlns:p14="http://schemas.microsoft.com/office/powerpoint/2010/main" val="3221363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9C5A3601-AB91-46AB-9FE1-1A1F2275F1F7}" type="datetime1">
              <a:rPr lang="en-US"/>
              <a:pPr>
                <a:defRPr/>
              </a:pPr>
              <a:t>11/4/2016</a:t>
            </a:fld>
            <a:endParaRPr lang="en-US"/>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467A3262-E2E1-4F74-945F-A1664E53F797}" type="slidenum">
              <a:rPr lang="en-US"/>
              <a:pPr>
                <a:defRPr/>
              </a:pPr>
              <a:t>‹#›</a:t>
            </a:fld>
            <a:endParaRPr lang="en-US"/>
          </a:p>
        </p:txBody>
      </p:sp>
    </p:spTree>
    <p:extLst>
      <p:ext uri="{BB962C8B-B14F-4D97-AF65-F5344CB8AC3E}">
        <p14:creationId xmlns:p14="http://schemas.microsoft.com/office/powerpoint/2010/main" val="178121100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00AC13BA-C823-43DF-9CDA-7BE55E2CC534}" type="datetime1">
              <a:rPr lang="en-US"/>
              <a:pPr>
                <a:defRPr/>
              </a:pPr>
              <a:t>11/4/2016</a:t>
            </a:fld>
            <a:endParaRPr lang="en-US"/>
          </a:p>
        </p:txBody>
      </p:sp>
      <p:sp>
        <p:nvSpPr>
          <p:cNvPr id="6" name="Slide Number Placeholder 22"/>
          <p:cNvSpPr>
            <a:spLocks noGrp="1"/>
          </p:cNvSpPr>
          <p:nvPr>
            <p:ph type="sldNum" sz="quarter" idx="12"/>
          </p:nvPr>
        </p:nvSpPr>
        <p:spPr/>
        <p:txBody>
          <a:bodyPr/>
          <a:lstStyle>
            <a:lvl1pPr>
              <a:defRPr/>
            </a:lvl1pPr>
          </a:lstStyle>
          <a:p>
            <a:pPr>
              <a:defRPr/>
            </a:pPr>
            <a:fld id="{D67A41DF-4001-4DF6-B3F9-CB1620B4D672}" type="slidenum">
              <a:rPr lang="en-US"/>
              <a:pPr>
                <a:defRPr/>
              </a:pPr>
              <a:t>‹#›</a:t>
            </a:fld>
            <a:endParaRPr lang="en-US"/>
          </a:p>
        </p:txBody>
      </p:sp>
    </p:spTree>
    <p:extLst>
      <p:ext uri="{BB962C8B-B14F-4D97-AF65-F5344CB8AC3E}">
        <p14:creationId xmlns:p14="http://schemas.microsoft.com/office/powerpoint/2010/main" val="1853989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5C7F1EDD-A404-4A90-9932-CCB57C8B82B3}" type="datetime1">
              <a:rPr lang="en-US"/>
              <a:pPr>
                <a:defRPr/>
              </a:pPr>
              <a:t>11/4/2016</a:t>
            </a:fld>
            <a:endParaRPr lang="en-US"/>
          </a:p>
        </p:txBody>
      </p:sp>
      <p:sp>
        <p:nvSpPr>
          <p:cNvPr id="6" name="Slide Number Placeholder 22"/>
          <p:cNvSpPr>
            <a:spLocks noGrp="1"/>
          </p:cNvSpPr>
          <p:nvPr>
            <p:ph type="sldNum" sz="quarter" idx="12"/>
          </p:nvPr>
        </p:nvSpPr>
        <p:spPr/>
        <p:txBody>
          <a:bodyPr/>
          <a:lstStyle>
            <a:lvl1pPr>
              <a:defRPr/>
            </a:lvl1pPr>
          </a:lstStyle>
          <a:p>
            <a:pPr>
              <a:defRPr/>
            </a:pPr>
            <a:fld id="{5063C5F4-0772-4B05-B99B-76E70AFE9F3A}" type="slidenum">
              <a:rPr lang="en-US"/>
              <a:pPr>
                <a:defRPr/>
              </a:pPr>
              <a:t>‹#›</a:t>
            </a:fld>
            <a:endParaRPr lang="en-US"/>
          </a:p>
        </p:txBody>
      </p:sp>
    </p:spTree>
    <p:extLst>
      <p:ext uri="{BB962C8B-B14F-4D97-AF65-F5344CB8AC3E}">
        <p14:creationId xmlns:p14="http://schemas.microsoft.com/office/powerpoint/2010/main" val="587639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p:cNvSpPr>
            <a:spLocks noGrp="1"/>
          </p:cNvSpPr>
          <p:nvPr>
            <p:ph type="dt" sz="half" idx="10"/>
          </p:nvPr>
        </p:nvSpPr>
        <p:spPr/>
        <p:txBody>
          <a:bodyPr rtlCol="0"/>
          <a:lstStyle>
            <a:lvl1pPr>
              <a:defRPr/>
            </a:lvl1pPr>
          </a:lstStyle>
          <a:p>
            <a:pPr>
              <a:defRPr/>
            </a:pPr>
            <a:fld id="{125F401F-1C20-4E24-80CD-D1AC89E78259}" type="datetime1">
              <a:rPr lang="en-US"/>
              <a:pPr>
                <a:defRPr/>
              </a:pPr>
              <a:t>11/4/2016</a:t>
            </a:fld>
            <a:endParaRPr lang="en-US"/>
          </a:p>
        </p:txBody>
      </p:sp>
      <p:sp>
        <p:nvSpPr>
          <p:cNvPr id="5" name="Slide Number Placeholder 8"/>
          <p:cNvSpPr>
            <a:spLocks noGrp="1"/>
          </p:cNvSpPr>
          <p:nvPr>
            <p:ph type="sldNum" sz="quarter" idx="11"/>
          </p:nvPr>
        </p:nvSpPr>
        <p:spPr/>
        <p:txBody>
          <a:bodyPr rtlCol="0"/>
          <a:lstStyle>
            <a:lvl1pPr>
              <a:defRPr/>
            </a:lvl1pPr>
          </a:lstStyle>
          <a:p>
            <a:pPr>
              <a:defRPr/>
            </a:pPr>
            <a:fld id="{704AEDE0-0170-44C6-8598-70FE6C7BD042}" type="slidenum">
              <a:rPr lang="en-US"/>
              <a:pPr>
                <a:defRPr/>
              </a:pPr>
              <a:t>‹#›</a:t>
            </a:fld>
            <a:endParaRPr lang="en-US"/>
          </a:p>
        </p:txBody>
      </p:sp>
    </p:spTree>
    <p:extLst>
      <p:ext uri="{BB962C8B-B14F-4D97-AF65-F5344CB8AC3E}">
        <p14:creationId xmlns:p14="http://schemas.microsoft.com/office/powerpoint/2010/main" val="2939121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2" name="Title 1"/>
          <p:cNvSpPr>
            <a:spLocks noGrp="1"/>
          </p:cNvSpPr>
          <p:nvPr>
            <p:ph type="title"/>
          </p:nvPr>
        </p:nvSpPr>
        <p:spPr>
          <a:xfrm>
            <a:off x="2286000" y="2895600"/>
            <a:ext cx="6172200" cy="2053590"/>
          </a:xfrm>
        </p:spPr>
        <p:txBody>
          <a:bodyPr>
            <a:normAutofit/>
          </a:bodyPr>
          <a:lstStyle>
            <a:lvl1pPr algn="l">
              <a:buNone/>
              <a:defRPr sz="6000" b="1" cap="none" baseline="0"/>
            </a:lvl1pPr>
          </a:lstStyle>
          <a:p>
            <a:r>
              <a:rPr lang="en-US" dirty="0"/>
              <a:t>Click to edit Master title style</a:t>
            </a:r>
          </a:p>
        </p:txBody>
      </p:sp>
      <p:sp>
        <p:nvSpPr>
          <p:cNvPr id="3" name="Text Placeholder 2"/>
          <p:cNvSpPr>
            <a:spLocks noGrp="1"/>
          </p:cNvSpPr>
          <p:nvPr>
            <p:ph type="body" idx="1"/>
          </p:nvPr>
        </p:nvSpPr>
        <p:spPr>
          <a:xfrm>
            <a:off x="2286000" y="5010150"/>
            <a:ext cx="6172200" cy="1371600"/>
          </a:xfrm>
        </p:spPr>
        <p:txBody>
          <a:bodyPr/>
          <a:lstStyle>
            <a:lvl1pPr marL="0" indent="0">
              <a:buNone/>
              <a:defRPr sz="2000" b="1">
                <a:solidFill>
                  <a:schemeClr val="tx2"/>
                </a:solidFill>
                <a:latin typeface="Calibri" panose="020F0502020204030204"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78F6498B-37A2-49F9-8737-7B57E8D12ACA}" type="datetime1">
              <a:rPr lang="en-US"/>
              <a:pPr>
                <a:defRPr/>
              </a:pPr>
              <a:t>11/4/2016</a:t>
            </a:fld>
            <a:endParaRPr 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529EE05B-9AAD-4D09-B989-CE74AFB0A762}" type="slidenum">
              <a:rPr lang="en-US"/>
              <a:pPr>
                <a:defRPr/>
              </a:pPr>
              <a:t>‹#›</a:t>
            </a:fld>
            <a:endParaRPr lang="en-US"/>
          </a:p>
        </p:txBody>
      </p:sp>
    </p:spTree>
    <p:extLst>
      <p:ext uri="{BB962C8B-B14F-4D97-AF65-F5344CB8AC3E}">
        <p14:creationId xmlns:p14="http://schemas.microsoft.com/office/powerpoint/2010/main" val="270083401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457200" y="1600200"/>
            <a:ext cx="3657600" cy="4572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p:cNvSpPr>
            <a:spLocks noGrp="1"/>
          </p:cNvSpPr>
          <p:nvPr>
            <p:ph sz="quarter" idx="2"/>
          </p:nvPr>
        </p:nvSpPr>
        <p:spPr>
          <a:xfrm>
            <a:off x="4270248"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A6FF3FF9-EE3B-4B07-9176-C4A5F5214E70}" type="datetime1">
              <a:rPr lang="en-US"/>
              <a:pPr>
                <a:defRPr/>
              </a:pPr>
              <a:t>11/4/2016</a:t>
            </a:fld>
            <a:endParaRPr lang="en-US"/>
          </a:p>
        </p:txBody>
      </p:sp>
      <p:sp>
        <p:nvSpPr>
          <p:cNvPr id="7" name="Slide Number Placeholder 22"/>
          <p:cNvSpPr>
            <a:spLocks noGrp="1"/>
          </p:cNvSpPr>
          <p:nvPr>
            <p:ph type="sldNum" sz="quarter" idx="12"/>
          </p:nvPr>
        </p:nvSpPr>
        <p:spPr/>
        <p:txBody>
          <a:bodyPr/>
          <a:lstStyle>
            <a:lvl1pPr>
              <a:defRPr/>
            </a:lvl1pPr>
          </a:lstStyle>
          <a:p>
            <a:pPr>
              <a:defRPr/>
            </a:pPr>
            <a:fld id="{93F9A2D8-6F83-4204-8549-1A26080C009A}" type="slidenum">
              <a:rPr lang="en-US"/>
              <a:pPr>
                <a:defRPr/>
              </a:pPr>
              <a:t>‹#›</a:t>
            </a:fld>
            <a:endParaRPr lang="en-US"/>
          </a:p>
        </p:txBody>
      </p:sp>
    </p:spTree>
    <p:extLst>
      <p:ext uri="{BB962C8B-B14F-4D97-AF65-F5344CB8AC3E}">
        <p14:creationId xmlns:p14="http://schemas.microsoft.com/office/powerpoint/2010/main" val="2698167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457200"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371975"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7" name="Date Placeholder 13"/>
          <p:cNvSpPr>
            <a:spLocks noGrp="1"/>
          </p:cNvSpPr>
          <p:nvPr>
            <p:ph type="dt" sz="half" idx="10"/>
          </p:nvPr>
        </p:nvSpPr>
        <p:spPr/>
        <p:txBody>
          <a:bodyPr/>
          <a:lstStyle>
            <a:lvl1pPr>
              <a:defRPr/>
            </a:lvl1pPr>
          </a:lstStyle>
          <a:p>
            <a:pPr>
              <a:defRPr/>
            </a:pPr>
            <a:fld id="{20FCAB6C-1632-49FC-B50C-4046B7C25963}" type="datetime1">
              <a:rPr lang="en-US"/>
              <a:pPr>
                <a:defRPr/>
              </a:pPr>
              <a:t>11/4/2016</a:t>
            </a:fld>
            <a:endParaRPr lang="en-US"/>
          </a:p>
        </p:txBody>
      </p:sp>
      <p:sp>
        <p:nvSpPr>
          <p:cNvPr id="9" name="Slide Number Placeholder 22"/>
          <p:cNvSpPr>
            <a:spLocks noGrp="1"/>
          </p:cNvSpPr>
          <p:nvPr>
            <p:ph type="sldNum" sz="quarter" idx="12"/>
          </p:nvPr>
        </p:nvSpPr>
        <p:spPr/>
        <p:txBody>
          <a:bodyPr/>
          <a:lstStyle>
            <a:lvl1pPr>
              <a:defRPr/>
            </a:lvl1pPr>
          </a:lstStyle>
          <a:p>
            <a:pPr>
              <a:defRPr/>
            </a:pPr>
            <a:fld id="{77F1555B-D314-4B8E-B83C-D16F5C1EDAC3}" type="slidenum">
              <a:rPr lang="en-US"/>
              <a:pPr>
                <a:defRPr/>
              </a:pPr>
              <a:t>‹#›</a:t>
            </a:fld>
            <a:endParaRPr lang="en-US"/>
          </a:p>
        </p:txBody>
      </p:sp>
    </p:spTree>
    <p:extLst>
      <p:ext uri="{BB962C8B-B14F-4D97-AF65-F5344CB8AC3E}">
        <p14:creationId xmlns:p14="http://schemas.microsoft.com/office/powerpoint/2010/main" val="2131055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5"/>
          <p:cNvSpPr>
            <a:spLocks noGrp="1"/>
          </p:cNvSpPr>
          <p:nvPr>
            <p:ph type="dt" sz="half" idx="10"/>
          </p:nvPr>
        </p:nvSpPr>
        <p:spPr/>
        <p:txBody>
          <a:bodyPr rtlCol="0"/>
          <a:lstStyle>
            <a:lvl1pPr>
              <a:defRPr/>
            </a:lvl1pPr>
          </a:lstStyle>
          <a:p>
            <a:pPr>
              <a:defRPr/>
            </a:pPr>
            <a:fld id="{168DB7EA-EFF7-478F-91CF-1F38F9AA8F67}" type="datetime1">
              <a:rPr lang="en-US"/>
              <a:pPr>
                <a:defRPr/>
              </a:pPr>
              <a:t>11/4/2016</a:t>
            </a:fld>
            <a:endParaRPr lang="en-US"/>
          </a:p>
        </p:txBody>
      </p:sp>
      <p:sp>
        <p:nvSpPr>
          <p:cNvPr id="4" name="Slide Number Placeholder 6"/>
          <p:cNvSpPr>
            <a:spLocks noGrp="1"/>
          </p:cNvSpPr>
          <p:nvPr>
            <p:ph type="sldNum" sz="quarter" idx="11"/>
          </p:nvPr>
        </p:nvSpPr>
        <p:spPr/>
        <p:txBody>
          <a:bodyPr rtlCol="0"/>
          <a:lstStyle>
            <a:lvl1pPr>
              <a:defRPr/>
            </a:lvl1pPr>
          </a:lstStyle>
          <a:p>
            <a:pPr>
              <a:defRPr/>
            </a:pPr>
            <a:fld id="{6DF0348E-F0D8-49FB-810B-21A3E10D7CC3}" type="slidenum">
              <a:rPr lang="en-US"/>
              <a:pPr>
                <a:defRPr/>
              </a:pPr>
              <a:t>‹#›</a:t>
            </a:fld>
            <a:endParaRPr lang="en-US"/>
          </a:p>
        </p:txBody>
      </p:sp>
    </p:spTree>
    <p:extLst>
      <p:ext uri="{BB962C8B-B14F-4D97-AF65-F5344CB8AC3E}">
        <p14:creationId xmlns:p14="http://schemas.microsoft.com/office/powerpoint/2010/main" val="89381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C784AE0E-0671-4746-AB98-5365D8A880D3}" type="datetime1">
              <a:rPr lang="en-US"/>
              <a:pPr>
                <a:defRPr/>
              </a:pPr>
              <a:t>11/4/2016</a:t>
            </a:fld>
            <a:endParaRPr lang="en-US"/>
          </a:p>
        </p:txBody>
      </p:sp>
      <p:sp>
        <p:nvSpPr>
          <p:cNvPr id="4" name="Slide Number Placeholder 22"/>
          <p:cNvSpPr>
            <a:spLocks noGrp="1"/>
          </p:cNvSpPr>
          <p:nvPr>
            <p:ph type="sldNum" sz="quarter" idx="12"/>
          </p:nvPr>
        </p:nvSpPr>
        <p:spPr/>
        <p:txBody>
          <a:bodyPr/>
          <a:lstStyle>
            <a:lvl1pPr>
              <a:defRPr/>
            </a:lvl1pPr>
          </a:lstStyle>
          <a:p>
            <a:pPr>
              <a:defRPr/>
            </a:pPr>
            <a:fld id="{50228B0F-D86E-4DB5-A967-F49C3FD8822B}" type="slidenum">
              <a:rPr lang="en-US"/>
              <a:pPr>
                <a:defRPr/>
              </a:pPr>
              <a:t>‹#›</a:t>
            </a:fld>
            <a:endParaRPr lang="en-US"/>
          </a:p>
        </p:txBody>
      </p:sp>
    </p:spTree>
    <p:extLst>
      <p:ext uri="{BB962C8B-B14F-4D97-AF65-F5344CB8AC3E}">
        <p14:creationId xmlns:p14="http://schemas.microsoft.com/office/powerpoint/2010/main" val="3597307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7" name="Straight Connector 6"/>
          <p:cNvSpPr>
            <a:spLocks noChangeShapeType="1"/>
          </p:cNvSpPr>
          <p:nvPr/>
        </p:nvSpPr>
        <p:spPr bwMode="auto">
          <a:xfrm>
            <a:off x="6192838" y="0"/>
            <a:ext cx="0" cy="6858000"/>
          </a:xfrm>
          <a:prstGeom prst="line">
            <a:avLst/>
          </a:prstGeom>
          <a:noFill/>
          <a:ln w="12700" algn="ctr">
            <a:solidFill>
              <a:schemeClr val="accent1"/>
            </a:solidFill>
            <a:round/>
            <a:headEnd/>
            <a:tailEnd/>
          </a:ln>
        </p:spPr>
        <p:txBody>
          <a:bodyPr/>
          <a:lstStyle/>
          <a:p>
            <a:pPr>
              <a:defRPr/>
            </a:pPr>
            <a:endParaRPr lang="en-US"/>
          </a:p>
        </p:txBody>
      </p:sp>
      <p:sp>
        <p:nvSpPr>
          <p:cNvPr id="8" name="Straight Connector 7"/>
          <p:cNvSpPr>
            <a:spLocks noChangeShapeType="1"/>
          </p:cNvSpPr>
          <p:nvPr/>
        </p:nvSpPr>
        <p:spPr bwMode="auto">
          <a:xfrm>
            <a:off x="8991600" y="0"/>
            <a:ext cx="0" cy="6858000"/>
          </a:xfrm>
          <a:prstGeom prst="line">
            <a:avLst/>
          </a:prstGeom>
          <a:noFill/>
          <a:ln w="19050" algn="ctr">
            <a:solidFill>
              <a:schemeClr val="accent1"/>
            </a:solidFill>
            <a:round/>
            <a:headEnd/>
            <a:tailEnd/>
          </a:ln>
        </p:spPr>
        <p:txBody>
          <a:bodyPr/>
          <a:lstStyle/>
          <a:p>
            <a:pPr>
              <a:defRPr/>
            </a:pPr>
            <a:endParaRPr lang="en-US"/>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Straight Connector 9"/>
          <p:cNvSpPr>
            <a:spLocks noChangeShapeType="1"/>
          </p:cNvSpPr>
          <p:nvPr/>
        </p:nvSpPr>
        <p:spPr bwMode="auto">
          <a:xfrm>
            <a:off x="8915400" y="0"/>
            <a:ext cx="0" cy="6858000"/>
          </a:xfrm>
          <a:prstGeom prst="line">
            <a:avLst/>
          </a:prstGeom>
          <a:noFill/>
          <a:ln w="9525" algn="ctr">
            <a:solidFill>
              <a:schemeClr val="accent1"/>
            </a:solidFill>
            <a:round/>
            <a:headEnd/>
            <a:tailEnd/>
          </a:ln>
        </p:spPr>
        <p:txBody>
          <a:bodyPr/>
          <a:lstStyle/>
          <a:p>
            <a:pPr>
              <a:defRPr/>
            </a:pPr>
            <a:endParaRPr lang="en-US"/>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Date Placeholder 20"/>
          <p:cNvSpPr>
            <a:spLocks noGrp="1"/>
          </p:cNvSpPr>
          <p:nvPr>
            <p:ph type="dt" sz="half" idx="10"/>
          </p:nvPr>
        </p:nvSpPr>
        <p:spPr/>
        <p:txBody>
          <a:bodyPr rtlCol="0"/>
          <a:lstStyle>
            <a:lvl1pPr>
              <a:defRPr/>
            </a:lvl1pPr>
          </a:lstStyle>
          <a:p>
            <a:pPr>
              <a:defRPr/>
            </a:pPr>
            <a:fld id="{EA11A074-3B96-47EB-BE34-22227B64AB29}" type="datetime1">
              <a:rPr lang="en-US"/>
              <a:pPr>
                <a:defRPr/>
              </a:pPr>
              <a:t>11/4/2016</a:t>
            </a:fld>
            <a:endParaRPr lang="en-US"/>
          </a:p>
        </p:txBody>
      </p:sp>
      <p:sp>
        <p:nvSpPr>
          <p:cNvPr id="13" name="Slide Number Placeholder 21"/>
          <p:cNvSpPr>
            <a:spLocks noGrp="1"/>
          </p:cNvSpPr>
          <p:nvPr>
            <p:ph type="sldNum" sz="quarter" idx="11"/>
          </p:nvPr>
        </p:nvSpPr>
        <p:spPr/>
        <p:txBody>
          <a:bodyPr rtlCol="0"/>
          <a:lstStyle>
            <a:lvl1pPr>
              <a:defRPr/>
            </a:lvl1pPr>
          </a:lstStyle>
          <a:p>
            <a:pPr>
              <a:defRPr/>
            </a:pPr>
            <a:fld id="{0F50E551-3E0F-46D7-A5C7-F373818DCE1D}" type="slidenum">
              <a:rPr lang="en-US"/>
              <a:pPr>
                <a:defRPr/>
              </a:pPr>
              <a:t>‹#›</a:t>
            </a:fld>
            <a:endParaRPr lang="en-US"/>
          </a:p>
        </p:txBody>
      </p:sp>
    </p:spTree>
    <p:extLst>
      <p:ext uri="{BB962C8B-B14F-4D97-AF65-F5344CB8AC3E}">
        <p14:creationId xmlns:p14="http://schemas.microsoft.com/office/powerpoint/2010/main" val="1136874743"/>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Straight Connector 6"/>
          <p:cNvSpPr>
            <a:spLocks noChangeShapeType="1"/>
          </p:cNvSpPr>
          <p:nvPr/>
        </p:nvSpPr>
        <p:spPr bwMode="auto">
          <a:xfrm>
            <a:off x="8991600" y="0"/>
            <a:ext cx="0" cy="6858000"/>
          </a:xfrm>
          <a:prstGeom prst="line">
            <a:avLst/>
          </a:prstGeom>
          <a:noFill/>
          <a:ln w="9525" algn="ctr">
            <a:solidFill>
              <a:schemeClr val="tx1"/>
            </a:solidFill>
            <a:round/>
            <a:headEnd/>
            <a:tailEnd/>
          </a:ln>
        </p:spPr>
        <p:txBody>
          <a:bodyPr/>
          <a:lstStyle/>
          <a:p>
            <a:pPr>
              <a:defRPr/>
            </a:pPr>
            <a:endParaRPr lang="en-US"/>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Straight Connector 8"/>
          <p:cNvSpPr>
            <a:spLocks noChangeShapeType="1"/>
          </p:cNvSpPr>
          <p:nvPr/>
        </p:nvSpPr>
        <p:spPr bwMode="auto">
          <a:xfrm>
            <a:off x="8915400" y="0"/>
            <a:ext cx="0" cy="6858000"/>
          </a:xfrm>
          <a:prstGeom prst="line">
            <a:avLst/>
          </a:prstGeom>
          <a:noFill/>
          <a:ln w="9525" algn="ctr">
            <a:solidFill>
              <a:schemeClr val="accent1"/>
            </a:solidFill>
            <a:round/>
            <a:headEnd/>
            <a:tailEnd/>
          </a:ln>
        </p:spPr>
        <p:txBody>
          <a:bodyPr/>
          <a:lstStyle/>
          <a:p>
            <a:pPr>
              <a:defRPr/>
            </a:pPr>
            <a:endParaRPr lang="en-US"/>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11" name="Straight Connector 10"/>
          <p:cNvSpPr>
            <a:spLocks noChangeShapeType="1"/>
          </p:cNvSpPr>
          <p:nvPr/>
        </p:nvSpPr>
        <p:spPr bwMode="auto">
          <a:xfrm>
            <a:off x="6192838" y="0"/>
            <a:ext cx="0" cy="6858000"/>
          </a:xfrm>
          <a:prstGeom prst="line">
            <a:avLst/>
          </a:prstGeom>
          <a:noFill/>
          <a:ln w="12700" algn="ctr">
            <a:solidFill>
              <a:schemeClr val="accent1"/>
            </a:solidFill>
            <a:round/>
            <a:headEnd/>
            <a:tailEnd/>
          </a:ln>
        </p:spPr>
        <p:txBody>
          <a:bodyPr/>
          <a:lstStyle/>
          <a:p>
            <a:pPr>
              <a:defRPr/>
            </a:pPr>
            <a:endParaRPr lang="en-US"/>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fld id="{9858009B-9A7B-4E85-8F89-EDF17B82DA32}" type="datetime1">
              <a:rPr lang="en-US"/>
              <a:pPr>
                <a:defRPr/>
              </a:pPr>
              <a:t>11/4/2016</a:t>
            </a:fld>
            <a:endParaRPr lang="en-US"/>
          </a:p>
        </p:txBody>
      </p:sp>
      <p:sp>
        <p:nvSpPr>
          <p:cNvPr id="13" name="Slide Number Placeholder 17"/>
          <p:cNvSpPr>
            <a:spLocks noGrp="1"/>
          </p:cNvSpPr>
          <p:nvPr>
            <p:ph type="sldNum" sz="quarter" idx="11"/>
          </p:nvPr>
        </p:nvSpPr>
        <p:spPr/>
        <p:txBody>
          <a:bodyPr rtlCol="0"/>
          <a:lstStyle>
            <a:lvl1pPr>
              <a:defRPr/>
            </a:lvl1pPr>
          </a:lstStyle>
          <a:p>
            <a:pPr>
              <a:defRPr/>
            </a:pPr>
            <a:fld id="{388FD29D-C07D-4D23-B3A2-82225747FCD2}" type="slidenum">
              <a:rPr lang="en-US"/>
              <a:pPr>
                <a:defRPr/>
              </a:pPr>
              <a:t>‹#›</a:t>
            </a:fld>
            <a:endParaRPr lang="en-US"/>
          </a:p>
        </p:txBody>
      </p:sp>
    </p:spTree>
    <p:extLst>
      <p:ext uri="{BB962C8B-B14F-4D97-AF65-F5344CB8AC3E}">
        <p14:creationId xmlns:p14="http://schemas.microsoft.com/office/powerpoint/2010/main" val="4281964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dirty="0"/>
              <a:t>Click to edit Master title style</a:t>
            </a:r>
          </a:p>
        </p:txBody>
      </p:sp>
      <p:sp>
        <p:nvSpPr>
          <p:cNvPr id="1028" name="Text Placeholder 12"/>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a:solidFill>
                  <a:schemeClr val="tx2"/>
                </a:solidFill>
                <a:latin typeface="Arial" charset="0"/>
              </a:defRPr>
            </a:lvl1pPr>
          </a:lstStyle>
          <a:p>
            <a:pPr>
              <a:defRPr/>
            </a:pPr>
            <a:fld id="{F7A03E15-9891-420C-BECA-5774ADC956E0}" type="datetime1">
              <a:rPr lang="en-US"/>
              <a:pPr>
                <a:defRPr/>
              </a:pPr>
              <a:t>11/4/2016</a:t>
            </a:fld>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032" name="Straight Connector 8"/>
          <p:cNvSpPr>
            <a:spLocks noChangeShapeType="1"/>
          </p:cNvSpPr>
          <p:nvPr/>
        </p:nvSpPr>
        <p:spPr bwMode="auto">
          <a:xfrm>
            <a:off x="8991600" y="0"/>
            <a:ext cx="0" cy="6858000"/>
          </a:xfrm>
          <a:prstGeom prst="line">
            <a:avLst/>
          </a:prstGeom>
          <a:noFill/>
          <a:ln w="19050" algn="ctr">
            <a:solidFill>
              <a:schemeClr val="accent1"/>
            </a:solidFill>
            <a:round/>
            <a:headEnd/>
            <a:tailEnd/>
          </a:ln>
        </p:spPr>
        <p:txBody>
          <a:bodyPr/>
          <a:lstStyle/>
          <a:p>
            <a:pPr>
              <a:defRPr/>
            </a:pPr>
            <a:endParaRPr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34" name="Straight Connector 10"/>
          <p:cNvSpPr>
            <a:spLocks noChangeShapeType="1"/>
          </p:cNvSpPr>
          <p:nvPr/>
        </p:nvSpPr>
        <p:spPr bwMode="auto">
          <a:xfrm>
            <a:off x="8915400" y="0"/>
            <a:ext cx="0" cy="6858000"/>
          </a:xfrm>
          <a:prstGeom prst="line">
            <a:avLst/>
          </a:prstGeom>
          <a:noFill/>
          <a:ln w="9525" algn="ctr">
            <a:solidFill>
              <a:schemeClr val="accent1"/>
            </a:solidFill>
            <a:round/>
            <a:headEnd/>
            <a:tailEnd/>
          </a:ln>
        </p:spPr>
        <p:txBody>
          <a:bodyPr/>
          <a:lstStyle/>
          <a:p>
            <a:pPr>
              <a:defRPr/>
            </a:pPr>
            <a:endParaRPr lang="en-US"/>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latinLnBrk="0" hangingPunct="1">
              <a:defRPr kumimoji="0" sz="1400" b="1">
                <a:solidFill>
                  <a:srgbClr val="FFFFFF"/>
                </a:solidFill>
                <a:latin typeface="Arial" charset="0"/>
              </a:defRPr>
            </a:lvl1pPr>
          </a:lstStyle>
          <a:p>
            <a:pPr>
              <a:defRPr/>
            </a:pPr>
            <a:fld id="{D167B205-DB53-490A-B847-AB1072F7186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986" r:id="rId1"/>
    <p:sldLayoutId id="2147484987" r:id="rId2"/>
    <p:sldLayoutId id="2147484988" r:id="rId3"/>
    <p:sldLayoutId id="2147484989" r:id="rId4"/>
    <p:sldLayoutId id="2147484982" r:id="rId5"/>
    <p:sldLayoutId id="2147484990" r:id="rId6"/>
    <p:sldLayoutId id="2147484983" r:id="rId7"/>
    <p:sldLayoutId id="2147484991" r:id="rId8"/>
    <p:sldLayoutId id="2147484992" r:id="rId9"/>
    <p:sldLayoutId id="2147484984" r:id="rId10"/>
    <p:sldLayoutId id="2147484985" r:id="rId11"/>
  </p:sldLayoutIdLst>
  <p:hf hdr="0" dt="0"/>
  <p:txStyles>
    <p:title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sz="2400"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sz="2000"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en.wikipedia.org/wiki/File:J38TelegraphKey.jp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morsecode.scphillips.com/jtranslator.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8" Type="http://schemas.openxmlformats.org/officeDocument/2006/relationships/hyperlink" Target="http://www.callpod.com/products/chargepod" TargetMode="External"/><Relationship Id="rId3" Type="http://schemas.openxmlformats.org/officeDocument/2006/relationships/hyperlink" Target="http://commons.wikimedia.org/wiki/File:Bluetooth_headset.jpg" TargetMode="External"/><Relationship Id="rId7" Type="http://schemas.openxmlformats.org/officeDocument/2006/relationships/hyperlink" Target="http://www.techgadgets.in/misc-gadgets/2007/21/callpod-chargepod-a-multi-device-charger-announced/" TargetMode="External"/><Relationship Id="rId2" Type="http://schemas.openxmlformats.org/officeDocument/2006/relationships/hyperlink" Target="http://commons.wikimedia.org/wiki/File:Bluetooth.svg" TargetMode="External"/><Relationship Id="rId1" Type="http://schemas.openxmlformats.org/officeDocument/2006/relationships/slideLayout" Target="../slideLayouts/slideLayout2.xml"/><Relationship Id="rId6" Type="http://schemas.openxmlformats.org/officeDocument/2006/relationships/hyperlink" Target="http://commons.wikimedia.org/wiki/File:Seaman_send_Morse_code_signals.jpg" TargetMode="External"/><Relationship Id="rId5" Type="http://schemas.openxmlformats.org/officeDocument/2006/relationships/hyperlink" Target="http://commons.wikimedia.org/wiki/File:International_Morse_Code.svg" TargetMode="External"/><Relationship Id="rId4" Type="http://schemas.openxmlformats.org/officeDocument/2006/relationships/hyperlink" Target="http://commons.wikimedia.org/wiki/File:J38TelegraphKey.jpg" TargetMode="External"/><Relationship Id="rId9" Type="http://schemas.openxmlformats.org/officeDocument/2006/relationships/hyperlink" Target="http://en.wikipedia.org/wiki/File:Android_robot.svg"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40408" y="1067562"/>
            <a:ext cx="7403592" cy="967740"/>
          </a:xfrm>
        </p:spPr>
        <p:txBody>
          <a:bodyPr anchor="t">
            <a:noAutofit/>
          </a:bodyPr>
          <a:lstStyle/>
          <a:p>
            <a:pPr>
              <a:defRPr/>
            </a:pPr>
            <a:r>
              <a:rPr lang="en-US" sz="6000" dirty="0">
                <a:cs typeface="Times New Roman" pitchFamily="18" charset="0"/>
              </a:rPr>
              <a:t>What Is Bluetooth?</a:t>
            </a:r>
            <a:endParaRPr lang="es-PY" sz="6000" dirty="0">
              <a:cs typeface="Times New Roman" pitchFamily="18" charset="0"/>
            </a:endParaRPr>
          </a:p>
        </p:txBody>
      </p:sp>
      <p:pic>
        <p:nvPicPr>
          <p:cNvPr id="8" name="Picture 7"/>
          <p:cNvPicPr/>
          <p:nvPr/>
        </p:nvPicPr>
        <p:blipFill>
          <a:blip r:embed="rId2">
            <a:extLst>
              <a:ext uri="{28A0092B-C50C-407E-A947-70E740481C1C}">
                <a14:useLocalDpi xmlns:a14="http://schemas.microsoft.com/office/drawing/2010/main" val="0"/>
              </a:ext>
            </a:extLst>
          </a:blip>
          <a:stretch>
            <a:fillRect/>
          </a:stretch>
        </p:blipFill>
        <p:spPr>
          <a:xfrm>
            <a:off x="457199" y="2895600"/>
            <a:ext cx="6426327" cy="3200400"/>
          </a:xfrm>
          <a:prstGeom prst="rect">
            <a:avLst/>
          </a:prstGeom>
        </p:spPr>
      </p:pic>
      <p:sp>
        <p:nvSpPr>
          <p:cNvPr id="9" name="Title 1"/>
          <p:cNvSpPr txBox="1">
            <a:spLocks/>
          </p:cNvSpPr>
          <p:nvPr/>
        </p:nvSpPr>
        <p:spPr>
          <a:xfrm>
            <a:off x="1752600" y="2061972"/>
            <a:ext cx="6934200" cy="452628"/>
          </a:xfrm>
          <a:prstGeom prst="rect">
            <a:avLst/>
          </a:prstGeom>
        </p:spPr>
        <p:txBody>
          <a:bodyPr vert="horz" anchor="t">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defTabSz="914400">
              <a:defRPr/>
            </a:pPr>
            <a:r>
              <a:rPr lang="en-US" sz="2600" dirty="0">
                <a:cs typeface="Times New Roman" pitchFamily="18" charset="0"/>
              </a:rPr>
              <a:t>How Does It Differ from a Wired Connection?</a:t>
            </a:r>
            <a:endParaRPr lang="es-PY" sz="2600" dirty="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Slide Number Placeholder 6"/>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F0DEC86C-3259-4F84-8CBB-497D690138ED}" type="slidenum">
              <a:rPr lang="en-US" altLang="en-US" smtClean="0">
                <a:solidFill>
                  <a:srgbClr val="FFFFFF"/>
                </a:solidFill>
              </a:rPr>
              <a:pPr eaLnBrk="1" hangingPunct="1"/>
              <a:t>10</a:t>
            </a:fld>
            <a:endParaRPr lang="en-US" altLang="en-US">
              <a:solidFill>
                <a:srgbClr val="FFFFFF"/>
              </a:solidFill>
            </a:endParaRPr>
          </a:p>
        </p:txBody>
      </p:sp>
      <p:sp>
        <p:nvSpPr>
          <p:cNvPr id="18437" name="TextBox 10"/>
          <p:cNvSpPr txBox="1">
            <a:spLocks noChangeArrowheads="1"/>
          </p:cNvSpPr>
          <p:nvPr/>
        </p:nvSpPr>
        <p:spPr bwMode="auto">
          <a:xfrm>
            <a:off x="533400" y="1214975"/>
            <a:ext cx="812958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n-US" altLang="en-US" sz="2000" b="1" dirty="0">
                <a:latin typeface="Calibri" panose="020F0502020204030204" pitchFamily="34" charset="0"/>
                <a:cs typeface="Times New Roman" pitchFamily="18" charset="0"/>
              </a:rPr>
              <a:t>Over long wires that formed a circuit, a device was invented to switch the circuit ON and OFF, and a code was developed for messages!</a:t>
            </a:r>
          </a:p>
        </p:txBody>
      </p:sp>
      <p:pic>
        <p:nvPicPr>
          <p:cNvPr id="18438" name="Picture 3" descr="http://upload.wikimedia.org/wikipedia/commons/thumb/9/9c/J38TelegraphKey.jpg/250px-J38TelegraphKey.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1999457"/>
            <a:ext cx="3276600" cy="246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9" name="TextBox 8"/>
          <p:cNvSpPr txBox="1">
            <a:spLocks noChangeArrowheads="1"/>
          </p:cNvSpPr>
          <p:nvPr/>
        </p:nvSpPr>
        <p:spPr bwMode="auto">
          <a:xfrm>
            <a:off x="4038600" y="1937944"/>
            <a:ext cx="4700588" cy="2634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spcAft>
                <a:spcPts val="600"/>
              </a:spcAft>
            </a:pPr>
            <a:r>
              <a:rPr lang="en-US" altLang="en-US" sz="2000" b="1" dirty="0">
                <a:solidFill>
                  <a:schemeClr val="bg1">
                    <a:lumMod val="50000"/>
                  </a:schemeClr>
                </a:solidFill>
                <a:latin typeface="Calibri" panose="020F0502020204030204" pitchFamily="34" charset="0"/>
                <a:cs typeface="Times New Roman" pitchFamily="18" charset="0"/>
                <a:sym typeface="Wingdings" panose="05000000000000000000" pitchFamily="2" charset="2"/>
              </a:rPr>
              <a:t></a:t>
            </a:r>
            <a:r>
              <a:rPr lang="en-US" altLang="en-US" sz="2000" b="1" dirty="0">
                <a:solidFill>
                  <a:schemeClr val="bg1">
                    <a:lumMod val="50000"/>
                  </a:schemeClr>
                </a:solidFill>
                <a:latin typeface="Calibri" panose="020F0502020204030204" pitchFamily="34" charset="0"/>
                <a:cs typeface="Times New Roman" pitchFamily="18" charset="0"/>
              </a:rPr>
              <a:t>This U.S. model, the J-38, was made in huge quantities during World War II, and remains in widespread use today. </a:t>
            </a:r>
          </a:p>
          <a:p>
            <a:pPr>
              <a:spcAft>
                <a:spcPts val="600"/>
              </a:spcAft>
            </a:pPr>
            <a:r>
              <a:rPr lang="en-US" altLang="en-US" sz="2000" b="1" dirty="0">
                <a:solidFill>
                  <a:schemeClr val="bg1">
                    <a:lumMod val="50000"/>
                  </a:schemeClr>
                </a:solidFill>
                <a:latin typeface="Calibri" panose="020F0502020204030204" pitchFamily="34" charset="0"/>
                <a:cs typeface="Times New Roman" pitchFamily="18" charset="0"/>
              </a:rPr>
              <a:t>The signal is "on" when the knob is pressed, and "off" when it is released. </a:t>
            </a:r>
          </a:p>
          <a:p>
            <a:pPr>
              <a:spcAft>
                <a:spcPts val="600"/>
              </a:spcAft>
            </a:pPr>
            <a:r>
              <a:rPr lang="en-US" altLang="en-US" sz="2000" b="1" dirty="0">
                <a:solidFill>
                  <a:schemeClr val="bg1">
                    <a:lumMod val="50000"/>
                  </a:schemeClr>
                </a:solidFill>
                <a:latin typeface="Calibri" panose="020F0502020204030204" pitchFamily="34" charset="0"/>
                <a:cs typeface="Times New Roman" pitchFamily="18" charset="0"/>
              </a:rPr>
              <a:t>Length and timing of the dots and dashes are entirely controlled by the operator.</a:t>
            </a:r>
            <a:endParaRPr lang="en-US" altLang="en-US" sz="1600" b="1" dirty="0">
              <a:solidFill>
                <a:schemeClr val="bg1">
                  <a:lumMod val="50000"/>
                </a:schemeClr>
              </a:solidFill>
              <a:latin typeface="Calibri" panose="020F0502020204030204" pitchFamily="34" charset="0"/>
              <a:cs typeface="Times New Roman" pitchFamily="18" charset="0"/>
            </a:endParaRPr>
          </a:p>
        </p:txBody>
      </p:sp>
      <p:sp>
        <p:nvSpPr>
          <p:cNvPr id="18441" name="TextBox 14"/>
          <p:cNvSpPr txBox="1">
            <a:spLocks noChangeArrowheads="1"/>
          </p:cNvSpPr>
          <p:nvPr/>
        </p:nvSpPr>
        <p:spPr bwMode="auto">
          <a:xfrm>
            <a:off x="627063" y="4616450"/>
            <a:ext cx="7907337" cy="193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spcAft>
                <a:spcPts val="600"/>
              </a:spcAft>
            </a:pPr>
            <a:r>
              <a:rPr lang="en-US" altLang="en-US" sz="2600" b="1" i="1" dirty="0">
                <a:solidFill>
                  <a:srgbClr val="7030A0"/>
                </a:solidFill>
                <a:latin typeface="Calibri" panose="020F0502020204030204" pitchFamily="34" charset="0"/>
                <a:cs typeface="Times New Roman" pitchFamily="18" charset="0"/>
              </a:rPr>
              <a:t>How do we make a code for words using ON and OFF?</a:t>
            </a:r>
          </a:p>
          <a:p>
            <a:pPr eaLnBrk="1" hangingPunct="1">
              <a:spcAft>
                <a:spcPts val="600"/>
              </a:spcAft>
            </a:pPr>
            <a:r>
              <a:rPr lang="en-US" altLang="en-US" sz="2000" b="1" dirty="0">
                <a:latin typeface="Calibri" panose="020F0502020204030204" pitchFamily="34" charset="0"/>
                <a:cs typeface="Times New Roman" pitchFamily="18" charset="0"/>
              </a:rPr>
              <a:t>What about a code with “ON-gap-OFF” representing “A”, and so on…?</a:t>
            </a:r>
          </a:p>
          <a:p>
            <a:pPr eaLnBrk="1" hangingPunct="1">
              <a:spcAft>
                <a:spcPts val="600"/>
              </a:spcAft>
            </a:pPr>
            <a:r>
              <a:rPr lang="en-US" altLang="en-US" sz="2000" b="1" dirty="0">
                <a:latin typeface="Calibri" panose="020F0502020204030204" pitchFamily="34" charset="0"/>
                <a:cs typeface="Times New Roman" pitchFamily="18" charset="0"/>
              </a:rPr>
              <a:t>Can we come up with such codes for all letters, and then use that to form words? That is exactly what Morse and his team did in the 1830s!</a:t>
            </a:r>
          </a:p>
          <a:p>
            <a:pPr eaLnBrk="1" hangingPunct="1">
              <a:spcAft>
                <a:spcPts val="600"/>
              </a:spcAft>
            </a:pPr>
            <a:r>
              <a:rPr lang="en-US" altLang="en-US" sz="2000" b="1" dirty="0">
                <a:latin typeface="Calibri" panose="020F0502020204030204" pitchFamily="34" charset="0"/>
                <a:cs typeface="Times New Roman" pitchFamily="18" charset="0"/>
              </a:rPr>
              <a:t>They used </a:t>
            </a:r>
            <a:r>
              <a:rPr lang="en-US" altLang="en-US" sz="2000" b="1" dirty="0">
                <a:solidFill>
                  <a:schemeClr val="accent1"/>
                </a:solidFill>
                <a:latin typeface="Calibri" panose="020F0502020204030204" pitchFamily="34" charset="0"/>
                <a:cs typeface="Times New Roman" pitchFamily="18" charset="0"/>
              </a:rPr>
              <a:t>DOTS</a:t>
            </a:r>
            <a:r>
              <a:rPr lang="en-US" altLang="en-US" sz="2000" b="1" dirty="0">
                <a:latin typeface="Calibri" panose="020F0502020204030204" pitchFamily="34" charset="0"/>
                <a:cs typeface="Times New Roman" pitchFamily="18" charset="0"/>
              </a:rPr>
              <a:t> and </a:t>
            </a:r>
            <a:r>
              <a:rPr lang="en-US" altLang="en-US" sz="2000" b="1" dirty="0">
                <a:solidFill>
                  <a:schemeClr val="accent1"/>
                </a:solidFill>
                <a:latin typeface="Calibri" panose="020F0502020204030204" pitchFamily="34" charset="0"/>
                <a:cs typeface="Times New Roman" pitchFamily="18" charset="0"/>
              </a:rPr>
              <a:t>DASHES</a:t>
            </a:r>
            <a:r>
              <a:rPr lang="en-US" altLang="en-US" sz="2000" b="1" dirty="0">
                <a:latin typeface="Calibri" panose="020F0502020204030204" pitchFamily="34" charset="0"/>
                <a:cs typeface="Times New Roman" pitchFamily="18" charset="0"/>
              </a:rPr>
              <a:t>.  Next, let’s look at that code.</a:t>
            </a:r>
          </a:p>
        </p:txBody>
      </p:sp>
      <p:sp>
        <p:nvSpPr>
          <p:cNvPr id="11" name="Title 1"/>
          <p:cNvSpPr txBox="1">
            <a:spLocks/>
          </p:cNvSpPr>
          <p:nvPr/>
        </p:nvSpPr>
        <p:spPr>
          <a:xfrm>
            <a:off x="152400" y="274638"/>
            <a:ext cx="85867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a:cs typeface="Times New Roman" pitchFamily="18" charset="0"/>
              </a:rPr>
              <a:t>Morse Code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6"/>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D1D55D29-C878-4FC0-84A2-0E56F59AD98D}" type="slidenum">
              <a:rPr lang="en-US" altLang="en-US" smtClean="0">
                <a:solidFill>
                  <a:srgbClr val="FFFFFF"/>
                </a:solidFill>
              </a:rPr>
              <a:pPr eaLnBrk="1" hangingPunct="1"/>
              <a:t>11</a:t>
            </a:fld>
            <a:endParaRPr lang="en-US" altLang="en-US">
              <a:solidFill>
                <a:srgbClr val="FFFFFF"/>
              </a:solidFill>
            </a:endParaRPr>
          </a:p>
        </p:txBody>
      </p:sp>
      <p:pic>
        <p:nvPicPr>
          <p:cNvPr id="19460" name="Picture 2" descr="File:International Morse Code.svg"/>
          <p:cNvPicPr>
            <a:picLocks noChangeAspect="1" noChangeArrowheads="1"/>
          </p:cNvPicPr>
          <p:nvPr/>
        </p:nvPicPr>
        <p:blipFill rotWithShape="1">
          <a:blip r:embed="rId3">
            <a:extLst>
              <a:ext uri="{28A0092B-C50C-407E-A947-70E740481C1C}">
                <a14:useLocalDpi xmlns:a14="http://schemas.microsoft.com/office/drawing/2010/main" val="0"/>
              </a:ext>
            </a:extLst>
          </a:blip>
          <a:srcRect b="4085"/>
          <a:stretch/>
        </p:blipFill>
        <p:spPr bwMode="auto">
          <a:xfrm>
            <a:off x="152400" y="194129"/>
            <a:ext cx="5144316" cy="6359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TextBox 33"/>
          <p:cNvSpPr txBox="1"/>
          <p:nvPr/>
        </p:nvSpPr>
        <p:spPr>
          <a:xfrm>
            <a:off x="5105400" y="1055688"/>
            <a:ext cx="3915770" cy="5537200"/>
          </a:xfrm>
          <a:prstGeom prst="rect">
            <a:avLst/>
          </a:prstGeom>
          <a:noFill/>
        </p:spPr>
        <p:txBody>
          <a:bodyPr wrap="square">
            <a:noAutofit/>
          </a:bodyPr>
          <a:lstStyle/>
          <a:p>
            <a:pPr>
              <a:defRPr/>
            </a:pPr>
            <a:r>
              <a:rPr lang="en-US" sz="2200" b="1" dirty="0">
                <a:solidFill>
                  <a:schemeClr val="accent1"/>
                </a:solidFill>
                <a:latin typeface="Calibri" panose="020F0502020204030204" pitchFamily="34" charset="0"/>
                <a:cs typeface="Times New Roman" pitchFamily="18" charset="0"/>
              </a:rPr>
              <a:t>Examples</a:t>
            </a:r>
            <a:r>
              <a:rPr lang="en-US" sz="2200" b="1" dirty="0">
                <a:latin typeface="Calibri" panose="020F0502020204030204" pitchFamily="34" charset="0"/>
                <a:cs typeface="Times New Roman" pitchFamily="18" charset="0"/>
              </a:rPr>
              <a:t>:</a:t>
            </a:r>
          </a:p>
          <a:p>
            <a:pPr>
              <a:spcAft>
                <a:spcPts val="600"/>
              </a:spcAft>
              <a:defRPr/>
            </a:pPr>
            <a:r>
              <a:rPr lang="en-US" b="1" dirty="0">
                <a:solidFill>
                  <a:schemeClr val="bg1">
                    <a:lumMod val="50000"/>
                  </a:schemeClr>
                </a:solidFill>
                <a:latin typeface="Calibri" panose="020F0502020204030204" pitchFamily="34" charset="0"/>
                <a:cs typeface="Times New Roman" pitchFamily="18" charset="0"/>
              </a:rPr>
              <a:t>(note: / is used between words)</a:t>
            </a:r>
          </a:p>
          <a:p>
            <a:pPr>
              <a:defRPr/>
            </a:pPr>
            <a:r>
              <a:rPr lang="en-US" b="1" dirty="0">
                <a:latin typeface="Calibri" panose="020F0502020204030204" pitchFamily="34" charset="0"/>
                <a:cs typeface="Times New Roman" pitchFamily="18" charset="0"/>
              </a:rPr>
              <a:t>1. “</a:t>
            </a:r>
            <a:r>
              <a:rPr lang="en-US" b="1" dirty="0">
                <a:solidFill>
                  <a:schemeClr val="accent1"/>
                </a:solidFill>
                <a:latin typeface="Calibri" panose="020F0502020204030204" pitchFamily="34" charset="0"/>
                <a:cs typeface="Times New Roman" pitchFamily="18" charset="0"/>
              </a:rPr>
              <a:t>Hello</a:t>
            </a:r>
            <a:r>
              <a:rPr lang="en-US" b="1" dirty="0">
                <a:latin typeface="Calibri" panose="020F0502020204030204" pitchFamily="34" charset="0"/>
                <a:cs typeface="Times New Roman" pitchFamily="18" charset="0"/>
              </a:rPr>
              <a:t>” in Morse code is</a:t>
            </a:r>
          </a:p>
          <a:p>
            <a:pPr>
              <a:spcAft>
                <a:spcPts val="600"/>
              </a:spcAft>
              <a:defRPr/>
            </a:pPr>
            <a:r>
              <a:rPr lang="en-US" b="1" dirty="0">
                <a:latin typeface="Calibri" panose="020F0502020204030204" pitchFamily="34" charset="0"/>
              </a:rPr>
              <a:t>.... . .-.. .-.. ---</a:t>
            </a:r>
          </a:p>
          <a:p>
            <a:pPr>
              <a:defRPr/>
            </a:pPr>
            <a:r>
              <a:rPr lang="en-US" b="1" dirty="0">
                <a:latin typeface="Calibri" panose="020F0502020204030204" pitchFamily="34" charset="0"/>
                <a:cs typeface="Times New Roman" pitchFamily="18" charset="0"/>
              </a:rPr>
              <a:t>2. “</a:t>
            </a:r>
            <a:r>
              <a:rPr lang="en-US" b="1" dirty="0">
                <a:solidFill>
                  <a:schemeClr val="accent1"/>
                </a:solidFill>
                <a:latin typeface="Calibri" panose="020F0502020204030204" pitchFamily="34" charset="0"/>
                <a:cs typeface="Times New Roman" pitchFamily="18" charset="0"/>
              </a:rPr>
              <a:t>How are you?</a:t>
            </a:r>
            <a:r>
              <a:rPr lang="en-US" b="1" dirty="0">
                <a:latin typeface="Calibri" panose="020F0502020204030204" pitchFamily="34" charset="0"/>
                <a:cs typeface="Times New Roman" pitchFamily="18" charset="0"/>
              </a:rPr>
              <a:t>”  is</a:t>
            </a:r>
          </a:p>
          <a:p>
            <a:pPr>
              <a:spcAft>
                <a:spcPts val="600"/>
              </a:spcAft>
              <a:defRPr/>
            </a:pPr>
            <a:r>
              <a:rPr lang="en-US" b="1" dirty="0">
                <a:latin typeface="Calibri" panose="020F0502020204030204" pitchFamily="34" charset="0"/>
                <a:cs typeface="Arial" pitchFamily="34" charset="0"/>
              </a:rPr>
              <a:t>.... --- .-- / .- .-. . / -.-- --- ..-</a:t>
            </a:r>
            <a:endParaRPr lang="en-US" b="1" dirty="0">
              <a:latin typeface="Calibri" panose="020F0502020204030204" pitchFamily="34" charset="0"/>
              <a:cs typeface="Times New Roman" pitchFamily="18" charset="0"/>
            </a:endParaRPr>
          </a:p>
          <a:p>
            <a:pPr>
              <a:spcBef>
                <a:spcPts val="1200"/>
              </a:spcBef>
              <a:defRPr/>
            </a:pPr>
            <a:r>
              <a:rPr lang="en-US" sz="2400" b="1" dirty="0">
                <a:solidFill>
                  <a:srgbClr val="7030A0"/>
                </a:solidFill>
                <a:latin typeface="Calibri" panose="020F0502020204030204" pitchFamily="34" charset="0"/>
                <a:cs typeface="Times New Roman" pitchFamily="18" charset="0"/>
              </a:rPr>
              <a:t>Do This: </a:t>
            </a:r>
          </a:p>
          <a:p>
            <a:pPr>
              <a:defRPr/>
            </a:pPr>
            <a:r>
              <a:rPr lang="en-US" sz="2400" b="1" dirty="0">
                <a:latin typeface="Calibri" panose="020F0502020204030204" pitchFamily="34" charset="0"/>
                <a:cs typeface="Times New Roman" pitchFamily="18" charset="0"/>
              </a:rPr>
              <a:t>Write out the Morse code</a:t>
            </a:r>
            <a:br>
              <a:rPr lang="en-US" sz="2400" b="1" dirty="0">
                <a:latin typeface="Calibri" panose="020F0502020204030204" pitchFamily="34" charset="0"/>
                <a:cs typeface="Times New Roman" pitchFamily="18" charset="0"/>
              </a:rPr>
            </a:br>
            <a:r>
              <a:rPr lang="en-US" sz="2400" b="1" dirty="0">
                <a:latin typeface="Calibri" panose="020F0502020204030204" pitchFamily="34" charset="0"/>
                <a:cs typeface="Times New Roman" pitchFamily="18" charset="0"/>
              </a:rPr>
              <a:t> for the following phrases:</a:t>
            </a:r>
          </a:p>
          <a:p>
            <a:pPr>
              <a:defRPr/>
            </a:pPr>
            <a:endParaRPr lang="en-US" b="1" dirty="0">
              <a:latin typeface="Calibri" panose="020F0502020204030204" pitchFamily="34" charset="0"/>
              <a:cs typeface="Times New Roman" pitchFamily="18" charset="0"/>
            </a:endParaRPr>
          </a:p>
          <a:p>
            <a:pPr marL="342900" indent="-342900">
              <a:buFontTx/>
              <a:buAutoNum type="arabicPeriod"/>
              <a:defRPr/>
            </a:pPr>
            <a:r>
              <a:rPr lang="en-US" b="1" dirty="0">
                <a:latin typeface="Calibri" panose="020F0502020204030204" pitchFamily="34" charset="0"/>
                <a:cs typeface="Times New Roman" pitchFamily="18" charset="0"/>
              </a:rPr>
              <a:t>“This is fun”</a:t>
            </a:r>
          </a:p>
          <a:p>
            <a:pPr marL="342900" indent="-342900">
              <a:buFontTx/>
              <a:buAutoNum type="arabicPeriod"/>
              <a:defRPr/>
            </a:pPr>
            <a:endParaRPr lang="en-US" sz="1000" b="1" dirty="0">
              <a:latin typeface="Calibri" panose="020F0502020204030204" pitchFamily="34" charset="0"/>
              <a:cs typeface="Times New Roman" pitchFamily="18" charset="0"/>
            </a:endParaRPr>
          </a:p>
          <a:p>
            <a:pPr marL="342900" indent="-342900">
              <a:buFontTx/>
              <a:buAutoNum type="arabicPeriod"/>
              <a:defRPr/>
            </a:pPr>
            <a:r>
              <a:rPr lang="en-US" b="1" dirty="0">
                <a:latin typeface="Calibri" panose="020F0502020204030204" pitchFamily="34" charset="0"/>
                <a:cs typeface="Times New Roman" pitchFamily="18" charset="0"/>
              </a:rPr>
              <a:t>“Thank you”</a:t>
            </a:r>
          </a:p>
          <a:p>
            <a:pPr marL="342900" indent="-342900">
              <a:buFontTx/>
              <a:buAutoNum type="arabicPeriod"/>
              <a:defRPr/>
            </a:pPr>
            <a:endParaRPr lang="en-US" sz="1000" b="1" dirty="0">
              <a:latin typeface="Calibri" panose="020F0502020204030204" pitchFamily="34" charset="0"/>
              <a:cs typeface="Times New Roman" pitchFamily="18" charset="0"/>
            </a:endParaRPr>
          </a:p>
          <a:p>
            <a:pPr marL="342900" indent="-342900">
              <a:buFontTx/>
              <a:buAutoNum type="arabicPeriod"/>
              <a:defRPr/>
            </a:pPr>
            <a:r>
              <a:rPr lang="en-US" b="1" dirty="0">
                <a:latin typeface="Calibri" panose="020F0502020204030204" pitchFamily="34" charset="0"/>
                <a:cs typeface="Times New Roman" pitchFamily="18" charset="0"/>
              </a:rPr>
              <a:t>“I love you”</a:t>
            </a:r>
          </a:p>
          <a:p>
            <a:pPr marL="342900" indent="-342900">
              <a:buFontTx/>
              <a:buAutoNum type="arabicPeriod"/>
              <a:defRPr/>
            </a:pPr>
            <a:endParaRPr lang="en-US" sz="1000" b="1" dirty="0">
              <a:latin typeface="Calibri" panose="020F0502020204030204" pitchFamily="34" charset="0"/>
              <a:cs typeface="Times New Roman" pitchFamily="18" charset="0"/>
            </a:endParaRPr>
          </a:p>
          <a:p>
            <a:pPr marL="342900" indent="-342900">
              <a:buFontTx/>
              <a:buAutoNum type="arabicPeriod"/>
              <a:defRPr/>
            </a:pPr>
            <a:r>
              <a:rPr lang="en-US" b="1" dirty="0">
                <a:latin typeface="Calibri" panose="020F0502020204030204" pitchFamily="34" charset="0"/>
                <a:cs typeface="Times New Roman" pitchFamily="18" charset="0"/>
              </a:rPr>
              <a:t>“Move on”</a:t>
            </a:r>
          </a:p>
          <a:p>
            <a:pPr marL="342900" indent="-342900">
              <a:defRPr/>
            </a:pPr>
            <a:endParaRPr lang="en-US" b="1" dirty="0">
              <a:latin typeface="Calibri" panose="020F0502020204030204" pitchFamily="34" charset="0"/>
              <a:cs typeface="Times New Roman" pitchFamily="18" charset="0"/>
            </a:endParaRPr>
          </a:p>
        </p:txBody>
      </p:sp>
      <p:sp>
        <p:nvSpPr>
          <p:cNvPr id="7" name="Title 1"/>
          <p:cNvSpPr txBox="1">
            <a:spLocks/>
          </p:cNvSpPr>
          <p:nvPr/>
        </p:nvSpPr>
        <p:spPr>
          <a:xfrm>
            <a:off x="4953000" y="274638"/>
            <a:ext cx="37861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a:cs typeface="Times New Roman" pitchFamily="18" charset="0"/>
              </a:rPr>
              <a:t>Morse Code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6"/>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8ED25ACB-076A-43D3-8025-CAD03D2245E1}" type="slidenum">
              <a:rPr lang="en-US" altLang="en-US" smtClean="0">
                <a:solidFill>
                  <a:srgbClr val="FFFFFF"/>
                </a:solidFill>
              </a:rPr>
              <a:pPr eaLnBrk="1" hangingPunct="1"/>
              <a:t>12</a:t>
            </a:fld>
            <a:endParaRPr lang="en-US" altLang="en-US">
              <a:solidFill>
                <a:srgbClr val="FFFFFF"/>
              </a:solidFill>
            </a:endParaRPr>
          </a:p>
        </p:txBody>
      </p:sp>
      <p:sp>
        <p:nvSpPr>
          <p:cNvPr id="34" name="TextBox 33"/>
          <p:cNvSpPr txBox="1"/>
          <p:nvPr/>
        </p:nvSpPr>
        <p:spPr>
          <a:xfrm>
            <a:off x="228600" y="990600"/>
            <a:ext cx="8434388" cy="5562600"/>
          </a:xfrm>
          <a:prstGeom prst="rect">
            <a:avLst/>
          </a:prstGeom>
          <a:noFill/>
        </p:spPr>
        <p:txBody>
          <a:bodyPr wrap="square">
            <a:noAutofit/>
          </a:bodyPr>
          <a:lstStyle/>
          <a:p>
            <a:pPr>
              <a:spcAft>
                <a:spcPts val="600"/>
              </a:spcAft>
              <a:defRPr/>
            </a:pPr>
            <a:r>
              <a:rPr lang="en-US" sz="2800" b="1" dirty="0">
                <a:latin typeface="Calibri" panose="020F0502020204030204" pitchFamily="34" charset="0"/>
                <a:cs typeface="Times New Roman" pitchFamily="18" charset="0"/>
              </a:rPr>
              <a:t>Morse code uses DOTS and DASHES for ON and OFF.</a:t>
            </a:r>
          </a:p>
          <a:p>
            <a:pPr>
              <a:defRPr/>
            </a:pPr>
            <a:r>
              <a:rPr lang="en-US" sz="3200" b="1" dirty="0">
                <a:solidFill>
                  <a:srgbClr val="7030A0"/>
                </a:solidFill>
                <a:latin typeface="Calibri" panose="020F0502020204030204" pitchFamily="34" charset="0"/>
                <a:cs typeface="Times New Roman" pitchFamily="18" charset="0"/>
              </a:rPr>
              <a:t>Morse Code Rules:</a:t>
            </a:r>
          </a:p>
          <a:p>
            <a:pPr marL="342900" indent="-342900">
              <a:buFont typeface="Arial" panose="020B0604020202020204" pitchFamily="34" charset="0"/>
              <a:buChar char="•"/>
              <a:defRPr/>
            </a:pPr>
            <a:r>
              <a:rPr lang="en-US" sz="2400" b="1" dirty="0">
                <a:latin typeface="Calibri" panose="020F0502020204030204" pitchFamily="34" charset="0"/>
                <a:cs typeface="Times New Roman" pitchFamily="18" charset="0"/>
              </a:rPr>
              <a:t>The length of a dot is 1 unit, and a dash is 3 units</a:t>
            </a:r>
          </a:p>
          <a:p>
            <a:pPr marL="342900" indent="-342900">
              <a:buFont typeface="Arial" panose="020B0604020202020204" pitchFamily="34" charset="0"/>
              <a:buChar char="•"/>
              <a:defRPr/>
            </a:pPr>
            <a:r>
              <a:rPr lang="en-US" sz="2400" b="1" dirty="0">
                <a:latin typeface="Calibri" panose="020F0502020204030204" pitchFamily="34" charset="0"/>
                <a:cs typeface="Times New Roman" pitchFamily="18" charset="0"/>
              </a:rPr>
              <a:t>The space between parts of the same letter is 1 unit, while the space between letters is 3 units</a:t>
            </a:r>
          </a:p>
          <a:p>
            <a:pPr marL="342900" indent="-342900">
              <a:buFont typeface="Arial" panose="020B0604020202020204" pitchFamily="34" charset="0"/>
              <a:buChar char="•"/>
              <a:defRPr/>
            </a:pPr>
            <a:r>
              <a:rPr lang="en-US" sz="2400" b="1" dirty="0">
                <a:latin typeface="Calibri" panose="020F0502020204030204" pitchFamily="34" charset="0"/>
                <a:cs typeface="Times New Roman" pitchFamily="18" charset="0"/>
              </a:rPr>
              <a:t>The space between words is 7 units, but here we use the symbol “/” for space between words</a:t>
            </a:r>
          </a:p>
          <a:p>
            <a:pPr>
              <a:spcBef>
                <a:spcPts val="600"/>
              </a:spcBef>
              <a:defRPr/>
            </a:pPr>
            <a:r>
              <a:rPr lang="en-US" sz="2400" b="1" dirty="0">
                <a:solidFill>
                  <a:schemeClr val="accent1"/>
                </a:solidFill>
                <a:latin typeface="Calibri" panose="020F0502020204030204" pitchFamily="34" charset="0"/>
                <a:cs typeface="Times New Roman" pitchFamily="18" charset="0"/>
              </a:rPr>
              <a:t>Examples</a:t>
            </a:r>
            <a:r>
              <a:rPr lang="en-US" sz="2400" b="1" dirty="0">
                <a:latin typeface="Calibri" panose="020F0502020204030204" pitchFamily="34" charset="0"/>
                <a:cs typeface="Times New Roman" pitchFamily="18" charset="0"/>
              </a:rPr>
              <a:t>:</a:t>
            </a:r>
          </a:p>
          <a:p>
            <a:pPr>
              <a:defRPr/>
            </a:pPr>
            <a:r>
              <a:rPr lang="en-US" sz="2400" b="1" dirty="0">
                <a:latin typeface="Calibri" panose="020F0502020204030204" pitchFamily="34" charset="0"/>
                <a:cs typeface="Times New Roman" pitchFamily="18" charset="0"/>
              </a:rPr>
              <a:t>“Hello” in Morse code = </a:t>
            </a:r>
            <a:r>
              <a:rPr lang="en-US" sz="2400" b="1" dirty="0">
                <a:latin typeface="Calibri" panose="020F0502020204030204" pitchFamily="34" charset="0"/>
              </a:rPr>
              <a:t>.... . .-.. .-.. ---</a:t>
            </a:r>
            <a:endParaRPr lang="en-US" sz="2400" b="1" dirty="0">
              <a:latin typeface="Calibri" panose="020F0502020204030204" pitchFamily="34" charset="0"/>
              <a:cs typeface="Times New Roman" pitchFamily="18" charset="0"/>
            </a:endParaRPr>
          </a:p>
          <a:p>
            <a:pPr>
              <a:defRPr/>
            </a:pPr>
            <a:r>
              <a:rPr lang="en-US" sz="2400" b="1" dirty="0">
                <a:latin typeface="Calibri" panose="020F0502020204030204" pitchFamily="34" charset="0"/>
                <a:cs typeface="Times New Roman" pitchFamily="18" charset="0"/>
              </a:rPr>
              <a:t>“How are you” = </a:t>
            </a:r>
            <a:r>
              <a:rPr lang="en-US" sz="2400" b="1" dirty="0">
                <a:latin typeface="Calibri" panose="020F0502020204030204" pitchFamily="34" charset="0"/>
                <a:cs typeface="Arial" pitchFamily="34" charset="0"/>
              </a:rPr>
              <a:t>.... --- .-- / .- .-. . / -.-- --- ..-</a:t>
            </a:r>
          </a:p>
          <a:p>
            <a:pPr>
              <a:spcBef>
                <a:spcPts val="1200"/>
              </a:spcBef>
              <a:defRPr/>
            </a:pPr>
            <a:r>
              <a:rPr lang="en-US" sz="2800" b="1" dirty="0">
                <a:solidFill>
                  <a:srgbClr val="7030A0"/>
                </a:solidFill>
                <a:latin typeface="Calibri" panose="020F0502020204030204" pitchFamily="34" charset="0"/>
                <a:cs typeface="Times New Roman" pitchFamily="18" charset="0"/>
              </a:rPr>
              <a:t>Do This: </a:t>
            </a:r>
            <a:r>
              <a:rPr lang="en-US" sz="2800" b="1" dirty="0">
                <a:latin typeface="Calibri" panose="020F0502020204030204" pitchFamily="34" charset="0"/>
                <a:cs typeface="Times New Roman" pitchFamily="18" charset="0"/>
              </a:rPr>
              <a:t>Write out the Morse codes for the four messages </a:t>
            </a:r>
            <a:r>
              <a:rPr lang="en-US" sz="2000" b="1" dirty="0">
                <a:latin typeface="Calibri" panose="020F0502020204030204" pitchFamily="34" charset="0"/>
                <a:cs typeface="Times New Roman" pitchFamily="18" charset="0"/>
              </a:rPr>
              <a:t>(on your worksheet and the previous slide) </a:t>
            </a:r>
            <a:r>
              <a:rPr lang="en-US" sz="2800" b="1" dirty="0">
                <a:latin typeface="Calibri" panose="020F0502020204030204" pitchFamily="34" charset="0"/>
                <a:cs typeface="Times New Roman" pitchFamily="18" charset="0"/>
              </a:rPr>
              <a:t>using the codes for each letter in the alphabet chart.</a:t>
            </a:r>
          </a:p>
        </p:txBody>
      </p:sp>
      <p:sp>
        <p:nvSpPr>
          <p:cNvPr id="5" name="Title 1"/>
          <p:cNvSpPr txBox="1">
            <a:spLocks/>
          </p:cNvSpPr>
          <p:nvPr/>
        </p:nvSpPr>
        <p:spPr>
          <a:xfrm>
            <a:off x="152400" y="274638"/>
            <a:ext cx="85867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a:cs typeface="Times New Roman" pitchFamily="18" charset="0"/>
              </a:rPr>
              <a:t>Morse Code </a:t>
            </a:r>
            <a:r>
              <a:rPr lang="en-US" sz="3600" dirty="0">
                <a:cs typeface="Times New Roman" pitchFamily="18" charset="0"/>
              </a:rPr>
              <a:t>(continued)</a:t>
            </a:r>
            <a:endParaRPr lang="en-US" dirty="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6"/>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6ED0376F-F9D8-4B35-87B5-38FCF159A2A6}" type="slidenum">
              <a:rPr lang="en-US" altLang="en-US" smtClean="0">
                <a:solidFill>
                  <a:srgbClr val="FFFFFF"/>
                </a:solidFill>
              </a:rPr>
              <a:pPr eaLnBrk="1" hangingPunct="1"/>
              <a:t>13</a:t>
            </a:fld>
            <a:endParaRPr lang="en-US" altLang="en-US">
              <a:solidFill>
                <a:srgbClr val="FFFFFF"/>
              </a:solidFill>
            </a:endParaRPr>
          </a:p>
        </p:txBody>
      </p:sp>
      <p:sp>
        <p:nvSpPr>
          <p:cNvPr id="34" name="TextBox 33"/>
          <p:cNvSpPr txBox="1"/>
          <p:nvPr/>
        </p:nvSpPr>
        <p:spPr>
          <a:xfrm>
            <a:off x="457201" y="1193006"/>
            <a:ext cx="2905126" cy="4339650"/>
          </a:xfrm>
          <a:prstGeom prst="rect">
            <a:avLst/>
          </a:prstGeom>
          <a:noFill/>
        </p:spPr>
        <p:txBody>
          <a:bodyPr wrap="square">
            <a:spAutoFit/>
          </a:bodyPr>
          <a:lstStyle/>
          <a:p>
            <a:pPr>
              <a:defRPr/>
            </a:pPr>
            <a:r>
              <a:rPr lang="en-US" sz="2000" b="1" dirty="0">
                <a:solidFill>
                  <a:srgbClr val="FF0000"/>
                </a:solidFill>
                <a:latin typeface="Calibri" panose="020F0502020204030204" pitchFamily="34" charset="0"/>
                <a:cs typeface="Times New Roman" pitchFamily="18" charset="0"/>
              </a:rPr>
              <a:t>Answers: </a:t>
            </a:r>
          </a:p>
          <a:p>
            <a:pPr>
              <a:defRPr/>
            </a:pPr>
            <a:endParaRPr lang="en-US" sz="2000" b="1" dirty="0">
              <a:latin typeface="Calibri" panose="020F0502020204030204" pitchFamily="34" charset="0"/>
              <a:cs typeface="Times New Roman" pitchFamily="18" charset="0"/>
            </a:endParaRPr>
          </a:p>
          <a:p>
            <a:pPr marL="342900" indent="-342900">
              <a:defRPr/>
            </a:pPr>
            <a:r>
              <a:rPr lang="en-US" sz="2000" b="1" dirty="0">
                <a:latin typeface="Calibri" panose="020F0502020204030204" pitchFamily="34" charset="0"/>
                <a:cs typeface="Times New Roman" pitchFamily="18" charset="0"/>
              </a:rPr>
              <a:t>“This is fun”</a:t>
            </a:r>
          </a:p>
          <a:p>
            <a:pPr marL="342900" indent="-342900">
              <a:defRPr/>
            </a:pPr>
            <a:r>
              <a:rPr lang="en-US" sz="2000" b="1" dirty="0">
                <a:latin typeface="Calibri" panose="020F0502020204030204" pitchFamily="34" charset="0"/>
                <a:cs typeface="Times New Roman" pitchFamily="18" charset="0"/>
              </a:rPr>
              <a:t>- .... .. ... / .. ... / ..-. ..- -.</a:t>
            </a:r>
          </a:p>
          <a:p>
            <a:pPr marL="342900" indent="-342900">
              <a:defRPr/>
            </a:pPr>
            <a:endParaRPr lang="en-US" sz="2000" b="1" dirty="0">
              <a:latin typeface="Calibri" panose="020F0502020204030204" pitchFamily="34" charset="0"/>
              <a:cs typeface="Times New Roman" pitchFamily="18" charset="0"/>
            </a:endParaRPr>
          </a:p>
          <a:p>
            <a:pPr marL="342900" indent="-342900">
              <a:defRPr/>
            </a:pPr>
            <a:r>
              <a:rPr lang="en-US" sz="2000" b="1" dirty="0">
                <a:latin typeface="Calibri" panose="020F0502020204030204" pitchFamily="34" charset="0"/>
                <a:cs typeface="Times New Roman" pitchFamily="18" charset="0"/>
              </a:rPr>
              <a:t>“Thank you”</a:t>
            </a:r>
          </a:p>
          <a:p>
            <a:pPr marL="342900" indent="-342900">
              <a:defRPr/>
            </a:pPr>
            <a:r>
              <a:rPr lang="en-US" sz="2000" b="1" dirty="0">
                <a:latin typeface="Calibri" panose="020F0502020204030204" pitchFamily="34" charset="0"/>
                <a:cs typeface="Times New Roman" pitchFamily="18" charset="0"/>
              </a:rPr>
              <a:t>.... .- -. -.- / -.-- --- ..-</a:t>
            </a:r>
          </a:p>
          <a:p>
            <a:pPr marL="342900" indent="-342900">
              <a:defRPr/>
            </a:pPr>
            <a:endParaRPr lang="en-US" sz="2000" b="1" dirty="0">
              <a:latin typeface="Calibri" panose="020F0502020204030204" pitchFamily="34" charset="0"/>
              <a:cs typeface="Times New Roman" pitchFamily="18" charset="0"/>
            </a:endParaRPr>
          </a:p>
          <a:p>
            <a:pPr marL="342900" indent="-342900">
              <a:defRPr/>
            </a:pPr>
            <a:r>
              <a:rPr lang="en-US" sz="2000" b="1" dirty="0">
                <a:latin typeface="Calibri" panose="020F0502020204030204" pitchFamily="34" charset="0"/>
                <a:cs typeface="Times New Roman" pitchFamily="18" charset="0"/>
              </a:rPr>
              <a:t>“I love you”</a:t>
            </a:r>
          </a:p>
          <a:p>
            <a:pPr marL="342900" indent="-342900">
              <a:defRPr/>
            </a:pPr>
            <a:r>
              <a:rPr lang="en-US" sz="2000" b="1" dirty="0">
                <a:latin typeface="Calibri" panose="020F0502020204030204" pitchFamily="34" charset="0"/>
                <a:cs typeface="Times New Roman" pitchFamily="18" charset="0"/>
              </a:rPr>
              <a:t>.. / .-.. --- ...- . / -.-- --- ..-</a:t>
            </a:r>
          </a:p>
          <a:p>
            <a:pPr marL="342900" indent="-342900">
              <a:defRPr/>
            </a:pPr>
            <a:endParaRPr lang="en-US" sz="2000" b="1" dirty="0">
              <a:latin typeface="Calibri" panose="020F0502020204030204" pitchFamily="34" charset="0"/>
              <a:cs typeface="Times New Roman" pitchFamily="18" charset="0"/>
            </a:endParaRPr>
          </a:p>
          <a:p>
            <a:pPr marL="342900" indent="-342900">
              <a:defRPr/>
            </a:pPr>
            <a:r>
              <a:rPr lang="en-US" sz="2000" b="1" dirty="0">
                <a:latin typeface="Calibri" panose="020F0502020204030204" pitchFamily="34" charset="0"/>
                <a:cs typeface="Times New Roman" pitchFamily="18" charset="0"/>
              </a:rPr>
              <a:t>“Move on”</a:t>
            </a:r>
          </a:p>
          <a:p>
            <a:pPr marL="342900" indent="-342900">
              <a:defRPr/>
            </a:pPr>
            <a:r>
              <a:rPr lang="en-US" sz="2000" b="1" dirty="0">
                <a:latin typeface="Calibri" panose="020F0502020204030204" pitchFamily="34" charset="0"/>
                <a:cs typeface="Times New Roman" pitchFamily="18" charset="0"/>
              </a:rPr>
              <a:t>-- --- ...- . / --- -.</a:t>
            </a:r>
          </a:p>
          <a:p>
            <a:pPr marL="342900" indent="-342900">
              <a:defRPr/>
            </a:pPr>
            <a:endParaRPr lang="en-US" dirty="0">
              <a:latin typeface="Times New Roman" pitchFamily="18" charset="0"/>
              <a:cs typeface="Times New Roman" pitchFamily="18" charset="0"/>
            </a:endParaRPr>
          </a:p>
        </p:txBody>
      </p:sp>
      <p:sp>
        <p:nvSpPr>
          <p:cNvPr id="21509" name="TextBox 7"/>
          <p:cNvSpPr txBox="1">
            <a:spLocks noChangeArrowheads="1"/>
          </p:cNvSpPr>
          <p:nvPr/>
        </p:nvSpPr>
        <p:spPr bwMode="auto">
          <a:xfrm>
            <a:off x="3362327" y="1240572"/>
            <a:ext cx="5248273" cy="4493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spcAft>
                <a:spcPts val="600"/>
              </a:spcAft>
            </a:pPr>
            <a:r>
              <a:rPr lang="en-US" altLang="en-US" sz="2000" b="1" dirty="0">
                <a:latin typeface="Calibri" panose="020F0502020204030204" pitchFamily="34" charset="0"/>
                <a:cs typeface="Times New Roman" pitchFamily="18" charset="0"/>
              </a:rPr>
              <a:t>Morse code is a simple way of </a:t>
            </a:r>
            <a:r>
              <a:rPr lang="en-US" altLang="en-US" sz="2000" b="1" dirty="0">
                <a:solidFill>
                  <a:srgbClr val="7030A0"/>
                </a:solidFill>
                <a:latin typeface="Calibri" panose="020F0502020204030204" pitchFamily="34" charset="0"/>
                <a:cs typeface="Times New Roman" pitchFamily="18" charset="0"/>
              </a:rPr>
              <a:t>transmitting information through a wired connection</a:t>
            </a:r>
            <a:r>
              <a:rPr lang="en-US" altLang="en-US" sz="2000" b="1" dirty="0">
                <a:latin typeface="Calibri" panose="020F0502020204030204" pitchFamily="34" charset="0"/>
                <a:cs typeface="Times New Roman" pitchFamily="18" charset="0"/>
              </a:rPr>
              <a:t>!</a:t>
            </a:r>
          </a:p>
          <a:p>
            <a:pPr eaLnBrk="1" hangingPunct="1">
              <a:spcAft>
                <a:spcPts val="600"/>
              </a:spcAft>
            </a:pPr>
            <a:r>
              <a:rPr lang="en-US" altLang="en-US" sz="2000" b="1" dirty="0">
                <a:latin typeface="Calibri" panose="020F0502020204030204" pitchFamily="34" charset="0"/>
                <a:cs typeface="Times New Roman" pitchFamily="18" charset="0"/>
              </a:rPr>
              <a:t>We have many other advanced codes now to transmit via telephone wires, cable, etc.,  but </a:t>
            </a:r>
            <a:r>
              <a:rPr lang="en-US" altLang="en-US" sz="2000" b="1" dirty="0">
                <a:solidFill>
                  <a:srgbClr val="7030A0"/>
                </a:solidFill>
                <a:latin typeface="Calibri" panose="020F0502020204030204" pitchFamily="34" charset="0"/>
                <a:cs typeface="Times New Roman" pitchFamily="18" charset="0"/>
              </a:rPr>
              <a:t>the idea of a CODE </a:t>
            </a:r>
            <a:r>
              <a:rPr lang="en-US" altLang="en-US" sz="2000" b="1" dirty="0">
                <a:latin typeface="Calibri" panose="020F0502020204030204" pitchFamily="34" charset="0"/>
                <a:cs typeface="Times New Roman" pitchFamily="18" charset="0"/>
              </a:rPr>
              <a:t>is still the same.  You just have to check what CODE the particular wired connection uses.</a:t>
            </a:r>
          </a:p>
          <a:p>
            <a:pPr eaLnBrk="1" hangingPunct="1">
              <a:spcAft>
                <a:spcPts val="600"/>
              </a:spcAft>
            </a:pPr>
            <a:r>
              <a:rPr lang="en-US" altLang="en-US" sz="2000" b="1" dirty="0">
                <a:latin typeface="Calibri" panose="020F0502020204030204" pitchFamily="34" charset="0"/>
                <a:cs typeface="Times New Roman" pitchFamily="18" charset="0"/>
              </a:rPr>
              <a:t>For instance, in a telephone wire, a person’s voice is code and then transmitted, and at your end it is “decoded” to become sound again!</a:t>
            </a:r>
          </a:p>
          <a:p>
            <a:pPr eaLnBrk="1" hangingPunct="1">
              <a:spcAft>
                <a:spcPts val="600"/>
              </a:spcAft>
            </a:pPr>
            <a:r>
              <a:rPr lang="en-US" altLang="en-US" sz="2000" b="1" dirty="0">
                <a:latin typeface="Calibri" panose="020F0502020204030204" pitchFamily="34" charset="0"/>
                <a:cs typeface="Times New Roman" pitchFamily="18" charset="0"/>
              </a:rPr>
              <a:t>So, sound is coded into electrical signals, sent over wires, and then decoded into voice at the other end. That is how you hear in a telephone!</a:t>
            </a:r>
          </a:p>
        </p:txBody>
      </p:sp>
      <p:sp>
        <p:nvSpPr>
          <p:cNvPr id="21510" name="Rectangle 8"/>
          <p:cNvSpPr>
            <a:spLocks noChangeArrowheads="1"/>
          </p:cNvSpPr>
          <p:nvPr/>
        </p:nvSpPr>
        <p:spPr bwMode="auto">
          <a:xfrm>
            <a:off x="476794" y="5842000"/>
            <a:ext cx="7652793" cy="800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n-US" altLang="en-US" sz="1600" b="1" dirty="0"/>
              <a:t>Use this website to translate text into Morse code (and hear how it sounds):   </a:t>
            </a:r>
          </a:p>
          <a:p>
            <a:pPr eaLnBrk="1" hangingPunct="1"/>
            <a:r>
              <a:rPr lang="en-US" altLang="en-US" sz="1600" b="1" dirty="0">
                <a:solidFill>
                  <a:schemeClr val="tx2"/>
                </a:solidFill>
                <a:hlinkClick r:id="rId3"/>
              </a:rPr>
              <a:t>http://morsecode.scphillips.com/jtranslator.html</a:t>
            </a:r>
            <a:endParaRPr lang="en-US" altLang="en-US" sz="1600" b="1" dirty="0">
              <a:solidFill>
                <a:schemeClr val="tx2"/>
              </a:solidFill>
            </a:endParaRPr>
          </a:p>
          <a:p>
            <a:pPr eaLnBrk="1" hangingPunct="1"/>
            <a:endParaRPr lang="en-US" altLang="en-US" sz="1400" b="1" dirty="0"/>
          </a:p>
        </p:txBody>
      </p:sp>
      <p:sp>
        <p:nvSpPr>
          <p:cNvPr id="7" name="Title 1"/>
          <p:cNvSpPr txBox="1">
            <a:spLocks/>
          </p:cNvSpPr>
          <p:nvPr/>
        </p:nvSpPr>
        <p:spPr>
          <a:xfrm>
            <a:off x="152400" y="274638"/>
            <a:ext cx="85867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a:cs typeface="Times New Roman" pitchFamily="18" charset="0"/>
              </a:rPr>
              <a:t>Morse Code </a:t>
            </a:r>
            <a:r>
              <a:rPr lang="en-US" dirty="0">
                <a:solidFill>
                  <a:srgbClr val="FF0000"/>
                </a:solidFill>
                <a:cs typeface="Times New Roman" pitchFamily="18" charset="0"/>
              </a:rPr>
              <a:t>Answers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Slide Number Placeholder 6"/>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5EC08C9A-B8AE-46B7-B339-08AEF2F925BF}" type="slidenum">
              <a:rPr lang="en-US" altLang="en-US" smtClean="0">
                <a:solidFill>
                  <a:srgbClr val="FFFFFF"/>
                </a:solidFill>
              </a:rPr>
              <a:pPr eaLnBrk="1" hangingPunct="1"/>
              <a:t>14</a:t>
            </a:fld>
            <a:endParaRPr lang="en-US" altLang="en-US">
              <a:solidFill>
                <a:srgbClr val="FFFFFF"/>
              </a:solidFill>
            </a:endParaRPr>
          </a:p>
        </p:txBody>
      </p:sp>
      <p:sp>
        <p:nvSpPr>
          <p:cNvPr id="22532" name="TextBox 7"/>
          <p:cNvSpPr txBox="1">
            <a:spLocks noChangeArrowheads="1"/>
          </p:cNvSpPr>
          <p:nvPr/>
        </p:nvSpPr>
        <p:spPr bwMode="auto">
          <a:xfrm>
            <a:off x="4572000" y="1199061"/>
            <a:ext cx="4038600" cy="5506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spcAft>
                <a:spcPts val="1200"/>
              </a:spcAft>
            </a:pPr>
            <a:r>
              <a:rPr lang="en-US" altLang="en-US" sz="2400" b="1" dirty="0">
                <a:latin typeface="Calibri" panose="020F0502020204030204" pitchFamily="34" charset="0"/>
                <a:cs typeface="Times New Roman" pitchFamily="18" charset="0"/>
                <a:sym typeface="Wingdings" panose="05000000000000000000" pitchFamily="2" charset="2"/>
              </a:rPr>
              <a:t></a:t>
            </a:r>
            <a:r>
              <a:rPr lang="en-US" altLang="en-US" sz="2400" b="1" dirty="0">
                <a:latin typeface="Calibri" panose="020F0502020204030204" pitchFamily="34" charset="0"/>
                <a:cs typeface="Times New Roman" pitchFamily="18" charset="0"/>
              </a:rPr>
              <a:t>Morse code can also be transmitted using light as shown in the picture to the left in which </a:t>
            </a:r>
            <a:r>
              <a:rPr lang="en-US" altLang="en-US" sz="2400" b="1" dirty="0">
                <a:solidFill>
                  <a:schemeClr val="bg1">
                    <a:lumMod val="50000"/>
                  </a:schemeClr>
                </a:solidFill>
                <a:latin typeface="Calibri" panose="020F0502020204030204" pitchFamily="34" charset="0"/>
                <a:cs typeface="Times New Roman" pitchFamily="18" charset="0"/>
              </a:rPr>
              <a:t>a U.S. Navy seaman sends Morse code signals in 2005.</a:t>
            </a:r>
          </a:p>
          <a:p>
            <a:pPr eaLnBrk="1" hangingPunct="1">
              <a:spcAft>
                <a:spcPts val="1200"/>
              </a:spcAft>
            </a:pPr>
            <a:r>
              <a:rPr lang="en-US" altLang="en-US" sz="2400" b="1" dirty="0">
                <a:latin typeface="Calibri" panose="020F0502020204030204" pitchFamily="34" charset="0"/>
                <a:cs typeface="Times New Roman" pitchFamily="18" charset="0"/>
              </a:rPr>
              <a:t>To do this, </a:t>
            </a:r>
            <a:r>
              <a:rPr lang="en-US" altLang="en-US" sz="2400" b="1" dirty="0">
                <a:solidFill>
                  <a:srgbClr val="FF0000"/>
                </a:solidFill>
                <a:latin typeface="Calibri" panose="020F0502020204030204" pitchFamily="34" charset="0"/>
                <a:cs typeface="Times New Roman" pitchFamily="18" charset="0"/>
              </a:rPr>
              <a:t>light ON </a:t>
            </a:r>
            <a:r>
              <a:rPr lang="en-US" altLang="en-US" sz="2400" b="1" dirty="0">
                <a:latin typeface="Calibri" panose="020F0502020204030204" pitchFamily="34" charset="0"/>
                <a:cs typeface="Times New Roman" pitchFamily="18" charset="0"/>
              </a:rPr>
              <a:t>could be like a </a:t>
            </a:r>
            <a:r>
              <a:rPr lang="en-US" altLang="en-US" sz="2400" b="1" dirty="0">
                <a:solidFill>
                  <a:schemeClr val="accent1"/>
                </a:solidFill>
                <a:latin typeface="Calibri" panose="020F0502020204030204" pitchFamily="34" charset="0"/>
                <a:cs typeface="Times New Roman" pitchFamily="18" charset="0"/>
              </a:rPr>
              <a:t>dot</a:t>
            </a:r>
            <a:r>
              <a:rPr lang="en-US" altLang="en-US" sz="2400" b="1" dirty="0">
                <a:latin typeface="Calibri" panose="020F0502020204030204" pitchFamily="34" charset="0"/>
                <a:cs typeface="Times New Roman" pitchFamily="18" charset="0"/>
              </a:rPr>
              <a:t> and </a:t>
            </a:r>
            <a:r>
              <a:rPr lang="en-US" altLang="en-US" sz="2400" b="1" dirty="0">
                <a:solidFill>
                  <a:srgbClr val="FF0000"/>
                </a:solidFill>
                <a:latin typeface="Calibri" panose="020F0502020204030204" pitchFamily="34" charset="0"/>
                <a:cs typeface="Times New Roman" pitchFamily="18" charset="0"/>
              </a:rPr>
              <a:t>light OFF </a:t>
            </a:r>
            <a:r>
              <a:rPr lang="en-US" altLang="en-US" sz="2400" b="1" dirty="0">
                <a:latin typeface="Calibri" panose="020F0502020204030204" pitchFamily="34" charset="0"/>
                <a:cs typeface="Times New Roman" pitchFamily="18" charset="0"/>
              </a:rPr>
              <a:t>could be like a </a:t>
            </a:r>
            <a:r>
              <a:rPr lang="en-US" altLang="en-US" sz="2400" b="1" dirty="0">
                <a:solidFill>
                  <a:schemeClr val="accent1"/>
                </a:solidFill>
                <a:latin typeface="Calibri" panose="020F0502020204030204" pitchFamily="34" charset="0"/>
                <a:cs typeface="Times New Roman" pitchFamily="18" charset="0"/>
              </a:rPr>
              <a:t>dash</a:t>
            </a:r>
            <a:r>
              <a:rPr lang="en-US" altLang="en-US" sz="2400" b="1" dirty="0">
                <a:latin typeface="Calibri" panose="020F0502020204030204" pitchFamily="34" charset="0"/>
                <a:cs typeface="Times New Roman" pitchFamily="18" charset="0"/>
              </a:rPr>
              <a:t>. </a:t>
            </a:r>
          </a:p>
          <a:p>
            <a:pPr eaLnBrk="1" hangingPunct="1">
              <a:spcAft>
                <a:spcPts val="1200"/>
              </a:spcAft>
            </a:pPr>
            <a:r>
              <a:rPr lang="en-US" altLang="en-US" sz="2400" b="1" dirty="0">
                <a:latin typeface="Calibri" panose="020F0502020204030204" pitchFamily="34" charset="0"/>
                <a:cs typeface="Times New Roman" pitchFamily="18" charset="0"/>
              </a:rPr>
              <a:t>Many experts can send such codes </a:t>
            </a:r>
            <a:r>
              <a:rPr lang="en-US" altLang="en-US" sz="2400" b="1" dirty="0">
                <a:solidFill>
                  <a:srgbClr val="7030A0"/>
                </a:solidFill>
                <a:latin typeface="Calibri" panose="020F0502020204030204" pitchFamily="34" charset="0"/>
                <a:cs typeface="Times New Roman" pitchFamily="18" charset="0"/>
              </a:rPr>
              <a:t>using light</a:t>
            </a:r>
            <a:r>
              <a:rPr lang="en-US" altLang="en-US" sz="2400" b="1" dirty="0">
                <a:latin typeface="Calibri" panose="020F0502020204030204" pitchFamily="34" charset="0"/>
                <a:cs typeface="Times New Roman" pitchFamily="18" charset="0"/>
              </a:rPr>
              <a:t>!</a:t>
            </a:r>
          </a:p>
          <a:p>
            <a:pPr eaLnBrk="1" hangingPunct="1">
              <a:spcAft>
                <a:spcPts val="1200"/>
              </a:spcAft>
            </a:pPr>
            <a:r>
              <a:rPr lang="en-US" altLang="en-US" sz="2400" b="1" dirty="0">
                <a:latin typeface="Calibri" panose="020F0502020204030204" pitchFamily="34" charset="0"/>
                <a:cs typeface="Times New Roman" pitchFamily="18" charset="0"/>
              </a:rPr>
              <a:t>Similarly, it can be transmitted </a:t>
            </a:r>
            <a:r>
              <a:rPr lang="en-US" altLang="en-US" sz="2400" b="1" dirty="0">
                <a:solidFill>
                  <a:srgbClr val="7030A0"/>
                </a:solidFill>
                <a:latin typeface="Calibri" panose="020F0502020204030204" pitchFamily="34" charset="0"/>
                <a:cs typeface="Times New Roman" pitchFamily="18" charset="0"/>
              </a:rPr>
              <a:t>using sound </a:t>
            </a:r>
            <a:r>
              <a:rPr lang="en-US" altLang="en-US" sz="2400" b="1" dirty="0">
                <a:latin typeface="Calibri" panose="020F0502020204030204" pitchFamily="34" charset="0"/>
                <a:cs typeface="Times New Roman" pitchFamily="18" charset="0"/>
              </a:rPr>
              <a:t>also.</a:t>
            </a:r>
          </a:p>
        </p:txBody>
      </p:sp>
      <p:pic>
        <p:nvPicPr>
          <p:cNvPr id="22533" name="Picture 5" descr="File:Seaman send Morse code signal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399" y="1199060"/>
            <a:ext cx="4393537" cy="5658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txBox="1">
            <a:spLocks/>
          </p:cNvSpPr>
          <p:nvPr/>
        </p:nvSpPr>
        <p:spPr>
          <a:xfrm>
            <a:off x="152400" y="274638"/>
            <a:ext cx="85867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a:cs typeface="Times New Roman" pitchFamily="18" charset="0"/>
              </a:rPr>
              <a:t>Morse Code </a:t>
            </a:r>
            <a:r>
              <a:rPr lang="en-US" sz="3600" dirty="0">
                <a:cs typeface="Times New Roman" pitchFamily="18" charset="0"/>
              </a:rPr>
              <a:t>(continued)</a:t>
            </a:r>
            <a:endParaRPr lang="en-US" dirty="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6"/>
          <p:cNvSpPr>
            <a:spLocks noGrp="1"/>
          </p:cNvSpPr>
          <p:nvPr>
            <p:ph type="sldNum" sz="quarter" idx="11"/>
          </p:nvPr>
        </p:nvSpPr>
        <p:spPr bwMode="auto">
          <a:xfrm>
            <a:off x="8129588" y="5803900"/>
            <a:ext cx="609600" cy="520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7E852CE9-FB81-4E42-8639-5E5ADAAA8670}" type="slidenum">
              <a:rPr lang="en-US" altLang="en-US" smtClean="0">
                <a:solidFill>
                  <a:srgbClr val="FFFFFF"/>
                </a:solidFill>
              </a:rPr>
              <a:pPr eaLnBrk="1" hangingPunct="1"/>
              <a:t>15</a:t>
            </a:fld>
            <a:endParaRPr lang="en-US" altLang="en-US" dirty="0">
              <a:solidFill>
                <a:srgbClr val="FFFFFF"/>
              </a:solidFill>
            </a:endParaRPr>
          </a:p>
        </p:txBody>
      </p:sp>
      <p:sp>
        <p:nvSpPr>
          <p:cNvPr id="23556" name="Rectangle 6"/>
          <p:cNvSpPr>
            <a:spLocks noChangeArrowheads="1"/>
          </p:cNvSpPr>
          <p:nvPr/>
        </p:nvSpPr>
        <p:spPr bwMode="auto">
          <a:xfrm>
            <a:off x="381000" y="1447800"/>
            <a:ext cx="8153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spcAft>
                <a:spcPts val="1200"/>
              </a:spcAft>
            </a:pPr>
            <a:r>
              <a:rPr lang="en-US" altLang="en-US" sz="2800" b="1" dirty="0">
                <a:latin typeface="Calibri" panose="020F0502020204030204" pitchFamily="34" charset="0"/>
                <a:ea typeface="ＭＳ Ｐゴシック" pitchFamily="34" charset="-128"/>
                <a:cs typeface="Times New Roman" pitchFamily="18" charset="0"/>
              </a:rPr>
              <a:t>In </a:t>
            </a:r>
            <a:r>
              <a:rPr lang="en-US" altLang="en-US" sz="2800" b="1" dirty="0">
                <a:solidFill>
                  <a:srgbClr val="7030A0"/>
                </a:solidFill>
                <a:latin typeface="Calibri" panose="020F0502020204030204" pitchFamily="34" charset="0"/>
                <a:ea typeface="ＭＳ Ｐゴシック" pitchFamily="34" charset="-128"/>
                <a:cs typeface="Times New Roman" pitchFamily="18" charset="0"/>
              </a:rPr>
              <a:t>wireless communication</a:t>
            </a:r>
            <a:r>
              <a:rPr lang="en-US" altLang="en-US" sz="2800" b="1" dirty="0">
                <a:latin typeface="Calibri" panose="020F0502020204030204" pitchFamily="34" charset="0"/>
                <a:ea typeface="ＭＳ Ｐゴシック" pitchFamily="34" charset="-128"/>
                <a:cs typeface="Times New Roman" pitchFamily="18" charset="0"/>
              </a:rPr>
              <a:t>, no physical connections exist—the message information </a:t>
            </a:r>
            <a:r>
              <a:rPr lang="en-US" altLang="en-US" sz="2800" b="1" dirty="0">
                <a:solidFill>
                  <a:schemeClr val="accent1"/>
                </a:solidFill>
                <a:latin typeface="Calibri" panose="020F0502020204030204" pitchFamily="34" charset="0"/>
                <a:ea typeface="ＭＳ Ｐゴシック" pitchFamily="34" charset="-128"/>
                <a:cs typeface="Times New Roman" pitchFamily="18" charset="0"/>
              </a:rPr>
              <a:t>is transmitted via waves that travel through the air</a:t>
            </a:r>
            <a:r>
              <a:rPr lang="en-US" altLang="en-US" sz="2800" b="1" dirty="0">
                <a:latin typeface="Calibri" panose="020F0502020204030204" pitchFamily="34" charset="0"/>
                <a:ea typeface="ＭＳ Ｐゴシック" pitchFamily="34" charset="-128"/>
                <a:cs typeface="Times New Roman" pitchFamily="18" charset="0"/>
              </a:rPr>
              <a:t>. </a:t>
            </a:r>
          </a:p>
          <a:p>
            <a:pPr eaLnBrk="1" hangingPunct="1">
              <a:spcAft>
                <a:spcPts val="1200"/>
              </a:spcAft>
            </a:pPr>
            <a:r>
              <a:rPr lang="en-US" altLang="en-US" sz="2800" b="1" dirty="0">
                <a:latin typeface="Calibri" panose="020F0502020204030204" pitchFamily="34" charset="0"/>
                <a:ea typeface="ＭＳ Ｐゴシック" pitchFamily="34" charset="-128"/>
                <a:cs typeface="Times New Roman" pitchFamily="18" charset="0"/>
              </a:rPr>
              <a:t>Requiring no wires or cables makes messaging over long distances, rivers, oceans, etc., no problem! </a:t>
            </a:r>
          </a:p>
          <a:p>
            <a:pPr eaLnBrk="1" hangingPunct="1">
              <a:spcAft>
                <a:spcPts val="1200"/>
              </a:spcAft>
            </a:pPr>
            <a:r>
              <a:rPr lang="en-US" altLang="en-US" sz="2800" b="1" dirty="0">
                <a:latin typeface="Calibri" panose="020F0502020204030204" pitchFamily="34" charset="0"/>
                <a:ea typeface="ＭＳ Ｐゴシック" pitchFamily="34" charset="-128"/>
                <a:cs typeface="Times New Roman" pitchFamily="18" charset="0"/>
              </a:rPr>
              <a:t>Wireless transmissions also use different types of codes, which you will study in later classes.</a:t>
            </a:r>
          </a:p>
          <a:p>
            <a:pPr algn="r" eaLnBrk="1" hangingPunct="1">
              <a:spcAft>
                <a:spcPts val="1200"/>
              </a:spcAft>
            </a:pPr>
            <a:r>
              <a:rPr lang="en-US" altLang="en-US" sz="2800" b="1" dirty="0">
                <a:latin typeface="Calibri" panose="020F0502020204030204" pitchFamily="34" charset="0"/>
                <a:ea typeface="ＭＳ Ｐゴシック" pitchFamily="34" charset="-128"/>
                <a:cs typeface="Times New Roman" pitchFamily="18" charset="0"/>
              </a:rPr>
              <a:t>Next, let’s do a quick review of </a:t>
            </a:r>
            <a:br>
              <a:rPr lang="en-US" altLang="en-US" sz="2800" b="1" dirty="0">
                <a:latin typeface="Calibri" panose="020F0502020204030204" pitchFamily="34" charset="0"/>
                <a:ea typeface="ＭＳ Ｐゴシック" pitchFamily="34" charset="-128"/>
                <a:cs typeface="Times New Roman" pitchFamily="18" charset="0"/>
              </a:rPr>
            </a:br>
            <a:r>
              <a:rPr lang="en-US" altLang="en-US" sz="2800" b="1" dirty="0">
                <a:latin typeface="Calibri" panose="020F0502020204030204" pitchFamily="34" charset="0"/>
                <a:ea typeface="ＭＳ Ｐゴシック" pitchFamily="34" charset="-128"/>
                <a:cs typeface="Times New Roman" pitchFamily="18" charset="0"/>
              </a:rPr>
              <a:t>wired and wireless devices</a:t>
            </a:r>
            <a:r>
              <a:rPr lang="en-US" altLang="en-US" sz="2800" b="1" dirty="0">
                <a:latin typeface="Calibri" panose="020F0502020204030204" pitchFamily="34" charset="0"/>
                <a:ea typeface="ＭＳ Ｐゴシック" pitchFamily="34" charset="-128"/>
                <a:cs typeface="Times New Roman" pitchFamily="18" charset="0"/>
                <a:sym typeface="Wingdings" panose="05000000000000000000" pitchFamily="2" charset="2"/>
              </a:rPr>
              <a:t></a:t>
            </a:r>
            <a:endParaRPr lang="en-US" altLang="en-US" sz="2800" b="1" dirty="0">
              <a:latin typeface="Calibri" panose="020F0502020204030204" pitchFamily="34" charset="0"/>
              <a:ea typeface="ＭＳ Ｐゴシック" pitchFamily="34" charset="-128"/>
              <a:cs typeface="Times New Roman" pitchFamily="18" charset="0"/>
            </a:endParaRPr>
          </a:p>
          <a:p>
            <a:pPr eaLnBrk="1" hangingPunct="1"/>
            <a:endParaRPr lang="en-US" altLang="en-US" sz="2000" b="1" dirty="0">
              <a:latin typeface="Calibri" panose="020F0502020204030204" pitchFamily="34" charset="0"/>
              <a:ea typeface="ＭＳ Ｐゴシック" pitchFamily="34" charset="-128"/>
              <a:cs typeface="Times New Roman" pitchFamily="18" charset="0"/>
            </a:endParaRPr>
          </a:p>
        </p:txBody>
      </p:sp>
      <p:sp>
        <p:nvSpPr>
          <p:cNvPr id="5" name="Title 1"/>
          <p:cNvSpPr txBox="1">
            <a:spLocks/>
          </p:cNvSpPr>
          <p:nvPr/>
        </p:nvSpPr>
        <p:spPr>
          <a:xfrm>
            <a:off x="152400" y="274638"/>
            <a:ext cx="85867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a:cs typeface="Times New Roman" pitchFamily="18" charset="0"/>
              </a:rPr>
              <a:t>Back to Wireless Connections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6"/>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3F542F3C-98B5-4F31-BD85-109F78614AF2}" type="slidenum">
              <a:rPr lang="en-US" altLang="en-US" smtClean="0">
                <a:solidFill>
                  <a:srgbClr val="FFFFFF"/>
                </a:solidFill>
              </a:rPr>
              <a:pPr eaLnBrk="1" hangingPunct="1"/>
              <a:t>16</a:t>
            </a:fld>
            <a:endParaRPr lang="en-US" altLang="en-US">
              <a:solidFill>
                <a:srgbClr val="FFFFFF"/>
              </a:solidFill>
            </a:endParaRPr>
          </a:p>
        </p:txBody>
      </p:sp>
      <p:sp>
        <p:nvSpPr>
          <p:cNvPr id="10" name="Title 1"/>
          <p:cNvSpPr>
            <a:spLocks noGrp="1"/>
          </p:cNvSpPr>
          <p:nvPr>
            <p:ph type="title"/>
          </p:nvPr>
        </p:nvSpPr>
        <p:spPr>
          <a:xfrm>
            <a:off x="415925" y="796924"/>
            <a:ext cx="8042275" cy="498476"/>
          </a:xfrm>
        </p:spPr>
        <p:txBody>
          <a:bodyPr>
            <a:normAutofit fontScale="90000"/>
          </a:bodyPr>
          <a:lstStyle/>
          <a:p>
            <a:pPr algn="ctr">
              <a:defRPr/>
            </a:pPr>
            <a:r>
              <a:rPr lang="en-US" sz="2800" b="1" dirty="0">
                <a:solidFill>
                  <a:srgbClr val="7030A0"/>
                </a:solidFill>
                <a:ea typeface="ＭＳ Ｐゴシック" pitchFamily="34" charset="-128"/>
                <a:cs typeface="Times New Roman" pitchFamily="18" charset="0"/>
              </a:rPr>
              <a:t>Match the connections to wired or wireless</a:t>
            </a:r>
          </a:p>
        </p:txBody>
      </p:sp>
      <p:sp>
        <p:nvSpPr>
          <p:cNvPr id="24581" name="Content Placeholder 2"/>
          <p:cNvSpPr>
            <a:spLocks noGrp="1"/>
          </p:cNvSpPr>
          <p:nvPr>
            <p:ph sz="half" idx="1"/>
          </p:nvPr>
        </p:nvSpPr>
        <p:spPr>
          <a:xfrm>
            <a:off x="415925" y="1828800"/>
            <a:ext cx="3306762" cy="4648200"/>
          </a:xfrm>
        </p:spPr>
        <p:txBody>
          <a:bodyPr/>
          <a:lstStyle/>
          <a:p>
            <a:pPr marL="0" lvl="2" indent="0" algn="r">
              <a:spcBef>
                <a:spcPts val="0"/>
              </a:spcBef>
              <a:buNone/>
            </a:pPr>
            <a:r>
              <a:rPr lang="en-US" altLang="en-US" sz="2000" b="1" dirty="0">
                <a:latin typeface="Calibri" panose="020F0502020204030204" pitchFamily="34" charset="0"/>
                <a:ea typeface="ＭＳ Ｐゴシック" pitchFamily="34" charset="-128"/>
                <a:cs typeface="Times New Roman" pitchFamily="18" charset="0"/>
              </a:rPr>
              <a:t>Cell phone connections with other cell phones</a:t>
            </a:r>
          </a:p>
          <a:p>
            <a:pPr marL="0" lvl="2" indent="0" algn="r">
              <a:spcBef>
                <a:spcPts val="0"/>
              </a:spcBef>
              <a:buNone/>
            </a:pPr>
            <a:endParaRPr lang="en-US" altLang="en-US" sz="2000" b="1" dirty="0">
              <a:latin typeface="Calibri" panose="020F0502020204030204" pitchFamily="34" charset="0"/>
              <a:ea typeface="ＭＳ Ｐゴシック" pitchFamily="34" charset="-128"/>
              <a:cs typeface="Times New Roman" pitchFamily="18" charset="0"/>
            </a:endParaRPr>
          </a:p>
          <a:p>
            <a:pPr marL="0" lvl="2" indent="0" algn="r">
              <a:spcBef>
                <a:spcPts val="0"/>
              </a:spcBef>
              <a:buNone/>
            </a:pPr>
            <a:r>
              <a:rPr lang="en-US" altLang="en-US" sz="2000" b="1" dirty="0">
                <a:latin typeface="Calibri" panose="020F0502020204030204" pitchFamily="34" charset="0"/>
                <a:ea typeface="ＭＳ Ｐゴシック" pitchFamily="34" charset="-128"/>
                <a:cs typeface="Times New Roman" pitchFamily="18" charset="0"/>
              </a:rPr>
              <a:t>A garage door opener remote with a garage door</a:t>
            </a:r>
          </a:p>
          <a:p>
            <a:pPr marL="0" lvl="2" indent="0" algn="r">
              <a:spcBef>
                <a:spcPts val="0"/>
              </a:spcBef>
              <a:buNone/>
            </a:pPr>
            <a:endParaRPr lang="en-US" altLang="en-US" sz="2000" b="1" dirty="0">
              <a:latin typeface="Calibri" panose="020F0502020204030204" pitchFamily="34" charset="0"/>
              <a:ea typeface="ＭＳ Ｐゴシック" pitchFamily="34" charset="-128"/>
              <a:cs typeface="Times New Roman" pitchFamily="18" charset="0"/>
            </a:endParaRPr>
          </a:p>
          <a:p>
            <a:pPr marL="0" lvl="2" indent="0" algn="r">
              <a:spcBef>
                <a:spcPts val="0"/>
              </a:spcBef>
              <a:buNone/>
            </a:pPr>
            <a:r>
              <a:rPr lang="en-US" altLang="en-US" sz="2000" b="1" dirty="0">
                <a:latin typeface="Calibri" panose="020F0502020204030204" pitchFamily="34" charset="0"/>
                <a:ea typeface="ＭＳ Ｐゴシック" pitchFamily="34" charset="-128"/>
                <a:cs typeface="Times New Roman" pitchFamily="18" charset="0"/>
              </a:rPr>
              <a:t>A PS3 controller with a PS3</a:t>
            </a:r>
          </a:p>
          <a:p>
            <a:pPr marL="0" lvl="2" indent="0" algn="r">
              <a:spcBef>
                <a:spcPts val="0"/>
              </a:spcBef>
              <a:buNone/>
            </a:pPr>
            <a:endParaRPr lang="en-US" altLang="en-US" sz="2000" b="1" dirty="0">
              <a:latin typeface="Calibri" panose="020F0502020204030204" pitchFamily="34" charset="0"/>
              <a:ea typeface="ＭＳ Ｐゴシック" pitchFamily="34" charset="-128"/>
              <a:cs typeface="Times New Roman" pitchFamily="18" charset="0"/>
            </a:endParaRPr>
          </a:p>
          <a:p>
            <a:pPr marL="0" lvl="2" indent="0" algn="r">
              <a:spcBef>
                <a:spcPts val="0"/>
              </a:spcBef>
              <a:buNone/>
            </a:pPr>
            <a:r>
              <a:rPr lang="en-US" altLang="en-US" sz="2000" b="1" dirty="0">
                <a:latin typeface="Calibri" panose="020F0502020204030204" pitchFamily="34" charset="0"/>
                <a:ea typeface="ＭＳ Ｐゴシック" pitchFamily="34" charset="-128"/>
                <a:cs typeface="Times New Roman" pitchFamily="18" charset="0"/>
              </a:rPr>
              <a:t>A toaster connected with a plug</a:t>
            </a:r>
          </a:p>
          <a:p>
            <a:pPr marL="0" lvl="2" indent="0" algn="r">
              <a:spcBef>
                <a:spcPts val="0"/>
              </a:spcBef>
              <a:buNone/>
            </a:pPr>
            <a:endParaRPr lang="en-US" altLang="en-US" sz="2000" b="1" dirty="0">
              <a:latin typeface="Calibri" panose="020F0502020204030204" pitchFamily="34" charset="0"/>
              <a:ea typeface="ＭＳ Ｐゴシック" pitchFamily="34" charset="-128"/>
              <a:cs typeface="Times New Roman" pitchFamily="18" charset="0"/>
            </a:endParaRPr>
          </a:p>
          <a:p>
            <a:pPr marL="0" lvl="2" indent="0" algn="r">
              <a:spcBef>
                <a:spcPts val="0"/>
              </a:spcBef>
              <a:buNone/>
            </a:pPr>
            <a:r>
              <a:rPr lang="en-US" altLang="en-US" sz="2000" b="1" dirty="0">
                <a:latin typeface="Calibri" panose="020F0502020204030204" pitchFamily="34" charset="0"/>
                <a:ea typeface="ＭＳ Ｐゴシック" pitchFamily="34" charset="-128"/>
                <a:cs typeface="Times New Roman" pitchFamily="18" charset="0"/>
              </a:rPr>
              <a:t>An iPod connected with a computer (for charging or downloading music)  </a:t>
            </a:r>
          </a:p>
          <a:p>
            <a:pPr marL="0" indent="0">
              <a:spcBef>
                <a:spcPts val="0"/>
              </a:spcBef>
              <a:buNone/>
            </a:pPr>
            <a:endParaRPr lang="en-US" altLang="en-US" sz="2800" b="1" dirty="0">
              <a:latin typeface="Calibri" panose="020F0502020204030204" pitchFamily="34" charset="0"/>
              <a:ea typeface="ＭＳ Ｐゴシック" pitchFamily="34" charset="-128"/>
              <a:cs typeface="Times New Roman" pitchFamily="18" charset="0"/>
            </a:endParaRPr>
          </a:p>
        </p:txBody>
      </p:sp>
      <p:sp>
        <p:nvSpPr>
          <p:cNvPr id="24582" name="Content Placeholder 3"/>
          <p:cNvSpPr txBox="1">
            <a:spLocks/>
          </p:cNvSpPr>
          <p:nvPr/>
        </p:nvSpPr>
        <p:spPr bwMode="auto">
          <a:xfrm>
            <a:off x="4563746" y="2399211"/>
            <a:ext cx="3840162"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defTabSz="914400">
              <a:spcBef>
                <a:spcPts val="600"/>
              </a:spcBef>
              <a:buClr>
                <a:schemeClr val="accent1"/>
              </a:buClr>
              <a:buSzPct val="70000"/>
              <a:buFont typeface="Wingdings" pitchFamily="2" charset="2"/>
              <a:buChar char=""/>
            </a:pPr>
            <a:r>
              <a:rPr lang="en-US" altLang="en-US" sz="2800" b="1" dirty="0">
                <a:latin typeface="Calibri" panose="020F0502020204030204" pitchFamily="34" charset="0"/>
                <a:ea typeface="ＭＳ Ｐゴシック" pitchFamily="34" charset="-128"/>
                <a:cs typeface="Times New Roman" pitchFamily="18" charset="0"/>
              </a:rPr>
              <a:t>Wired Connection</a:t>
            </a:r>
          </a:p>
          <a:p>
            <a:pPr defTabSz="914400">
              <a:spcBef>
                <a:spcPts val="600"/>
              </a:spcBef>
              <a:buClr>
                <a:schemeClr val="accent1"/>
              </a:buClr>
              <a:buSzPct val="70000"/>
              <a:buFont typeface="Wingdings" pitchFamily="2" charset="2"/>
              <a:buChar char=""/>
            </a:pPr>
            <a:endParaRPr lang="en-US" altLang="en-US" sz="2800" b="1" dirty="0">
              <a:latin typeface="Calibri" panose="020F0502020204030204" pitchFamily="34" charset="0"/>
              <a:ea typeface="ＭＳ Ｐゴシック" pitchFamily="34" charset="-128"/>
              <a:cs typeface="Times New Roman" pitchFamily="18" charset="0"/>
            </a:endParaRPr>
          </a:p>
          <a:p>
            <a:pPr defTabSz="914400">
              <a:spcBef>
                <a:spcPts val="600"/>
              </a:spcBef>
              <a:buClr>
                <a:schemeClr val="accent1"/>
              </a:buClr>
              <a:buSzPct val="70000"/>
              <a:buFont typeface="Wingdings" pitchFamily="2" charset="2"/>
              <a:buChar char=""/>
            </a:pPr>
            <a:endParaRPr lang="en-US" altLang="en-US" sz="2800" b="1" dirty="0">
              <a:latin typeface="Calibri" panose="020F0502020204030204" pitchFamily="34" charset="0"/>
              <a:ea typeface="ＭＳ Ｐゴシック" pitchFamily="34" charset="-128"/>
              <a:cs typeface="Times New Roman" pitchFamily="18" charset="0"/>
            </a:endParaRPr>
          </a:p>
          <a:p>
            <a:pPr defTabSz="914400">
              <a:spcBef>
                <a:spcPts val="600"/>
              </a:spcBef>
              <a:buClr>
                <a:schemeClr val="accent1"/>
              </a:buClr>
              <a:buSzPct val="70000"/>
              <a:buFont typeface="Wingdings" pitchFamily="2" charset="2"/>
              <a:buChar char=""/>
            </a:pPr>
            <a:endParaRPr lang="en-US" altLang="en-US" sz="2800" b="1" dirty="0">
              <a:latin typeface="Calibri" panose="020F0502020204030204" pitchFamily="34" charset="0"/>
              <a:ea typeface="ＭＳ Ｐゴシック" pitchFamily="34" charset="-128"/>
              <a:cs typeface="Times New Roman" pitchFamily="18" charset="0"/>
            </a:endParaRPr>
          </a:p>
          <a:p>
            <a:pPr defTabSz="914400">
              <a:spcBef>
                <a:spcPts val="600"/>
              </a:spcBef>
              <a:buClr>
                <a:schemeClr val="accent1"/>
              </a:buClr>
              <a:buSzPct val="70000"/>
              <a:buFont typeface="Wingdings" pitchFamily="2" charset="2"/>
              <a:buChar char=""/>
            </a:pPr>
            <a:r>
              <a:rPr lang="en-US" altLang="en-US" sz="2800" b="1" dirty="0">
                <a:latin typeface="Calibri" panose="020F0502020204030204" pitchFamily="34" charset="0"/>
                <a:ea typeface="ＭＳ Ｐゴシック" pitchFamily="34" charset="-128"/>
                <a:cs typeface="Times New Roman" pitchFamily="18" charset="0"/>
              </a:rPr>
              <a:t>Wireless Connection</a:t>
            </a:r>
          </a:p>
        </p:txBody>
      </p:sp>
      <p:sp>
        <p:nvSpPr>
          <p:cNvPr id="12" name="Title 1"/>
          <p:cNvSpPr txBox="1">
            <a:spLocks/>
          </p:cNvSpPr>
          <p:nvPr/>
        </p:nvSpPr>
        <p:spPr>
          <a:xfrm>
            <a:off x="189971" y="151343"/>
            <a:ext cx="85867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a:solidFill>
                  <a:srgbClr val="FF0000"/>
                </a:solidFill>
                <a:cs typeface="Times New Roman" pitchFamily="18" charset="0"/>
              </a:rPr>
              <a:t>Review: </a:t>
            </a:r>
            <a:r>
              <a:rPr lang="en-US" dirty="0">
                <a:cs typeface="Times New Roman" pitchFamily="18" charset="0"/>
              </a:rPr>
              <a:t>Wired or Wireless?</a:t>
            </a:r>
          </a:p>
        </p:txBody>
      </p:sp>
    </p:spTree>
    <p:extLst>
      <p:ext uri="{BB962C8B-B14F-4D97-AF65-F5344CB8AC3E}">
        <p14:creationId xmlns:p14="http://schemas.microsoft.com/office/powerpoint/2010/main" val="29614954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6"/>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3F542F3C-98B5-4F31-BD85-109F78614AF2}" type="slidenum">
              <a:rPr lang="en-US" altLang="en-US" smtClean="0">
                <a:solidFill>
                  <a:srgbClr val="FFFFFF"/>
                </a:solidFill>
              </a:rPr>
              <a:pPr eaLnBrk="1" hangingPunct="1"/>
              <a:t>17</a:t>
            </a:fld>
            <a:endParaRPr lang="en-US" altLang="en-US">
              <a:solidFill>
                <a:srgbClr val="FFFFFF"/>
              </a:solidFill>
            </a:endParaRPr>
          </a:p>
        </p:txBody>
      </p:sp>
      <p:sp>
        <p:nvSpPr>
          <p:cNvPr id="10" name="Title 1"/>
          <p:cNvSpPr>
            <a:spLocks noGrp="1"/>
          </p:cNvSpPr>
          <p:nvPr>
            <p:ph type="title"/>
          </p:nvPr>
        </p:nvSpPr>
        <p:spPr>
          <a:xfrm>
            <a:off x="415925" y="796924"/>
            <a:ext cx="8042275" cy="498476"/>
          </a:xfrm>
        </p:spPr>
        <p:txBody>
          <a:bodyPr>
            <a:normAutofit fontScale="90000"/>
          </a:bodyPr>
          <a:lstStyle/>
          <a:p>
            <a:pPr algn="ctr">
              <a:defRPr/>
            </a:pPr>
            <a:r>
              <a:rPr lang="en-US" sz="2800" b="1" dirty="0">
                <a:solidFill>
                  <a:srgbClr val="7030A0"/>
                </a:solidFill>
                <a:ea typeface="ＭＳ Ｐゴシック" pitchFamily="34" charset="-128"/>
                <a:cs typeface="Times New Roman" pitchFamily="18" charset="0"/>
              </a:rPr>
              <a:t>Match the connections to wired or wireless</a:t>
            </a:r>
          </a:p>
        </p:txBody>
      </p:sp>
      <p:sp>
        <p:nvSpPr>
          <p:cNvPr id="24581" name="Content Placeholder 2"/>
          <p:cNvSpPr>
            <a:spLocks noGrp="1"/>
          </p:cNvSpPr>
          <p:nvPr>
            <p:ph sz="half" idx="1"/>
          </p:nvPr>
        </p:nvSpPr>
        <p:spPr>
          <a:xfrm>
            <a:off x="415925" y="1828800"/>
            <a:ext cx="3306762" cy="4648200"/>
          </a:xfrm>
        </p:spPr>
        <p:txBody>
          <a:bodyPr/>
          <a:lstStyle/>
          <a:p>
            <a:pPr marL="0" lvl="2" indent="0" algn="r">
              <a:spcBef>
                <a:spcPts val="0"/>
              </a:spcBef>
              <a:buNone/>
            </a:pPr>
            <a:r>
              <a:rPr lang="en-US" altLang="en-US" sz="2000" b="1" dirty="0">
                <a:latin typeface="Calibri" panose="020F0502020204030204" pitchFamily="34" charset="0"/>
                <a:ea typeface="ＭＳ Ｐゴシック" pitchFamily="34" charset="-128"/>
                <a:cs typeface="Times New Roman" pitchFamily="18" charset="0"/>
              </a:rPr>
              <a:t>Cell phone connections with other cell phones</a:t>
            </a:r>
          </a:p>
          <a:p>
            <a:pPr marL="0" lvl="2" indent="0" algn="r">
              <a:spcBef>
                <a:spcPts val="0"/>
              </a:spcBef>
              <a:buNone/>
            </a:pPr>
            <a:endParaRPr lang="en-US" altLang="en-US" sz="2000" b="1" dirty="0">
              <a:latin typeface="Calibri" panose="020F0502020204030204" pitchFamily="34" charset="0"/>
              <a:ea typeface="ＭＳ Ｐゴシック" pitchFamily="34" charset="-128"/>
              <a:cs typeface="Times New Roman" pitchFamily="18" charset="0"/>
            </a:endParaRPr>
          </a:p>
          <a:p>
            <a:pPr marL="0" lvl="2" indent="0" algn="r">
              <a:spcBef>
                <a:spcPts val="0"/>
              </a:spcBef>
              <a:buNone/>
            </a:pPr>
            <a:r>
              <a:rPr lang="en-US" altLang="en-US" sz="2000" b="1" dirty="0">
                <a:latin typeface="Calibri" panose="020F0502020204030204" pitchFamily="34" charset="0"/>
                <a:ea typeface="ＭＳ Ｐゴシック" pitchFamily="34" charset="-128"/>
                <a:cs typeface="Times New Roman" pitchFamily="18" charset="0"/>
              </a:rPr>
              <a:t>A garage door opener remote with a garage door</a:t>
            </a:r>
          </a:p>
          <a:p>
            <a:pPr marL="0" lvl="2" indent="0" algn="r">
              <a:spcBef>
                <a:spcPts val="0"/>
              </a:spcBef>
              <a:buNone/>
            </a:pPr>
            <a:endParaRPr lang="en-US" altLang="en-US" sz="2000" b="1" dirty="0">
              <a:latin typeface="Calibri" panose="020F0502020204030204" pitchFamily="34" charset="0"/>
              <a:ea typeface="ＭＳ Ｐゴシック" pitchFamily="34" charset="-128"/>
              <a:cs typeface="Times New Roman" pitchFamily="18" charset="0"/>
            </a:endParaRPr>
          </a:p>
          <a:p>
            <a:pPr marL="0" lvl="2" indent="0" algn="r">
              <a:spcBef>
                <a:spcPts val="0"/>
              </a:spcBef>
              <a:buNone/>
            </a:pPr>
            <a:r>
              <a:rPr lang="en-US" altLang="en-US" sz="2000" b="1" dirty="0">
                <a:latin typeface="Calibri" panose="020F0502020204030204" pitchFamily="34" charset="0"/>
                <a:ea typeface="ＭＳ Ｐゴシック" pitchFamily="34" charset="-128"/>
                <a:cs typeface="Times New Roman" pitchFamily="18" charset="0"/>
              </a:rPr>
              <a:t>A PS3 controller with a PS3</a:t>
            </a:r>
          </a:p>
          <a:p>
            <a:pPr marL="0" lvl="2" indent="0" algn="r">
              <a:spcBef>
                <a:spcPts val="0"/>
              </a:spcBef>
              <a:buNone/>
            </a:pPr>
            <a:endParaRPr lang="en-US" altLang="en-US" sz="2000" b="1" dirty="0">
              <a:latin typeface="Calibri" panose="020F0502020204030204" pitchFamily="34" charset="0"/>
              <a:ea typeface="ＭＳ Ｐゴシック" pitchFamily="34" charset="-128"/>
              <a:cs typeface="Times New Roman" pitchFamily="18" charset="0"/>
            </a:endParaRPr>
          </a:p>
          <a:p>
            <a:pPr marL="0" lvl="2" indent="0" algn="r">
              <a:spcBef>
                <a:spcPts val="0"/>
              </a:spcBef>
              <a:buNone/>
            </a:pPr>
            <a:r>
              <a:rPr lang="en-US" altLang="en-US" sz="2000" b="1" dirty="0">
                <a:latin typeface="Calibri" panose="020F0502020204030204" pitchFamily="34" charset="0"/>
                <a:ea typeface="ＭＳ Ｐゴシック" pitchFamily="34" charset="-128"/>
                <a:cs typeface="Times New Roman" pitchFamily="18" charset="0"/>
              </a:rPr>
              <a:t>A toaster connected with a plug</a:t>
            </a:r>
          </a:p>
          <a:p>
            <a:pPr marL="0" lvl="2" indent="0" algn="r">
              <a:spcBef>
                <a:spcPts val="0"/>
              </a:spcBef>
              <a:buNone/>
            </a:pPr>
            <a:endParaRPr lang="en-US" altLang="en-US" sz="2000" b="1" dirty="0">
              <a:latin typeface="Calibri" panose="020F0502020204030204" pitchFamily="34" charset="0"/>
              <a:ea typeface="ＭＳ Ｐゴシック" pitchFamily="34" charset="-128"/>
              <a:cs typeface="Times New Roman" pitchFamily="18" charset="0"/>
            </a:endParaRPr>
          </a:p>
          <a:p>
            <a:pPr marL="0" lvl="2" indent="0" algn="r">
              <a:spcBef>
                <a:spcPts val="0"/>
              </a:spcBef>
              <a:buNone/>
            </a:pPr>
            <a:r>
              <a:rPr lang="en-US" altLang="en-US" sz="2000" b="1" dirty="0">
                <a:latin typeface="Calibri" panose="020F0502020204030204" pitchFamily="34" charset="0"/>
                <a:ea typeface="ＭＳ Ｐゴシック" pitchFamily="34" charset="-128"/>
                <a:cs typeface="Times New Roman" pitchFamily="18" charset="0"/>
              </a:rPr>
              <a:t>An iPod connected with a computer (for charging or downloading music)  </a:t>
            </a:r>
          </a:p>
          <a:p>
            <a:pPr marL="0" indent="0">
              <a:spcBef>
                <a:spcPts val="0"/>
              </a:spcBef>
              <a:buNone/>
            </a:pPr>
            <a:endParaRPr lang="en-US" altLang="en-US" sz="2800" b="1" dirty="0">
              <a:latin typeface="Calibri" panose="020F0502020204030204" pitchFamily="34" charset="0"/>
              <a:ea typeface="ＭＳ Ｐゴシック" pitchFamily="34" charset="-128"/>
              <a:cs typeface="Times New Roman" pitchFamily="18" charset="0"/>
            </a:endParaRPr>
          </a:p>
        </p:txBody>
      </p:sp>
      <p:sp>
        <p:nvSpPr>
          <p:cNvPr id="24582" name="Content Placeholder 3"/>
          <p:cNvSpPr txBox="1">
            <a:spLocks/>
          </p:cNvSpPr>
          <p:nvPr/>
        </p:nvSpPr>
        <p:spPr bwMode="auto">
          <a:xfrm>
            <a:off x="4563746" y="2399211"/>
            <a:ext cx="3840162"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defTabSz="914400">
              <a:spcBef>
                <a:spcPts val="600"/>
              </a:spcBef>
              <a:buClr>
                <a:schemeClr val="accent1"/>
              </a:buClr>
              <a:buSzPct val="70000"/>
              <a:buFont typeface="Wingdings" pitchFamily="2" charset="2"/>
              <a:buChar char=""/>
            </a:pPr>
            <a:r>
              <a:rPr lang="en-US" altLang="en-US" sz="2800" b="1" dirty="0">
                <a:latin typeface="Calibri" panose="020F0502020204030204" pitchFamily="34" charset="0"/>
                <a:ea typeface="ＭＳ Ｐゴシック" pitchFamily="34" charset="-128"/>
                <a:cs typeface="Times New Roman" pitchFamily="18" charset="0"/>
              </a:rPr>
              <a:t>Wired Connection</a:t>
            </a:r>
          </a:p>
          <a:p>
            <a:pPr defTabSz="914400">
              <a:spcBef>
                <a:spcPts val="600"/>
              </a:spcBef>
              <a:buClr>
                <a:schemeClr val="accent1"/>
              </a:buClr>
              <a:buSzPct val="70000"/>
              <a:buFont typeface="Wingdings" pitchFamily="2" charset="2"/>
              <a:buChar char=""/>
            </a:pPr>
            <a:endParaRPr lang="en-US" altLang="en-US" sz="2800" b="1" dirty="0">
              <a:latin typeface="Calibri" panose="020F0502020204030204" pitchFamily="34" charset="0"/>
              <a:ea typeface="ＭＳ Ｐゴシック" pitchFamily="34" charset="-128"/>
              <a:cs typeface="Times New Roman" pitchFamily="18" charset="0"/>
            </a:endParaRPr>
          </a:p>
          <a:p>
            <a:pPr defTabSz="914400">
              <a:spcBef>
                <a:spcPts val="600"/>
              </a:spcBef>
              <a:buClr>
                <a:schemeClr val="accent1"/>
              </a:buClr>
              <a:buSzPct val="70000"/>
              <a:buFont typeface="Wingdings" pitchFamily="2" charset="2"/>
              <a:buChar char=""/>
            </a:pPr>
            <a:endParaRPr lang="en-US" altLang="en-US" sz="2800" b="1" dirty="0">
              <a:latin typeface="Calibri" panose="020F0502020204030204" pitchFamily="34" charset="0"/>
              <a:ea typeface="ＭＳ Ｐゴシック" pitchFamily="34" charset="-128"/>
              <a:cs typeface="Times New Roman" pitchFamily="18" charset="0"/>
            </a:endParaRPr>
          </a:p>
          <a:p>
            <a:pPr defTabSz="914400">
              <a:spcBef>
                <a:spcPts val="600"/>
              </a:spcBef>
              <a:buClr>
                <a:schemeClr val="accent1"/>
              </a:buClr>
              <a:buSzPct val="70000"/>
              <a:buFont typeface="Wingdings" pitchFamily="2" charset="2"/>
              <a:buChar char=""/>
            </a:pPr>
            <a:endParaRPr lang="en-US" altLang="en-US" sz="2800" b="1" dirty="0">
              <a:latin typeface="Calibri" panose="020F0502020204030204" pitchFamily="34" charset="0"/>
              <a:ea typeface="ＭＳ Ｐゴシック" pitchFamily="34" charset="-128"/>
              <a:cs typeface="Times New Roman" pitchFamily="18" charset="0"/>
            </a:endParaRPr>
          </a:p>
          <a:p>
            <a:pPr defTabSz="914400">
              <a:spcBef>
                <a:spcPts val="600"/>
              </a:spcBef>
              <a:buClr>
                <a:schemeClr val="accent1"/>
              </a:buClr>
              <a:buSzPct val="70000"/>
              <a:buFont typeface="Wingdings" pitchFamily="2" charset="2"/>
              <a:buChar char=""/>
            </a:pPr>
            <a:r>
              <a:rPr lang="en-US" altLang="en-US" sz="2800" b="1" dirty="0">
                <a:latin typeface="Calibri" panose="020F0502020204030204" pitchFamily="34" charset="0"/>
                <a:ea typeface="ＭＳ Ｐゴシック" pitchFamily="34" charset="-128"/>
                <a:cs typeface="Times New Roman" pitchFamily="18" charset="0"/>
              </a:rPr>
              <a:t>Wireless Connection</a:t>
            </a:r>
          </a:p>
        </p:txBody>
      </p:sp>
      <p:sp>
        <p:nvSpPr>
          <p:cNvPr id="12" name="Title 1"/>
          <p:cNvSpPr txBox="1">
            <a:spLocks/>
          </p:cNvSpPr>
          <p:nvPr/>
        </p:nvSpPr>
        <p:spPr>
          <a:xfrm>
            <a:off x="189971" y="151343"/>
            <a:ext cx="85867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a:solidFill>
                  <a:srgbClr val="FF0000"/>
                </a:solidFill>
                <a:cs typeface="Times New Roman" pitchFamily="18" charset="0"/>
              </a:rPr>
              <a:t>Answers: </a:t>
            </a:r>
            <a:r>
              <a:rPr lang="en-US" dirty="0">
                <a:cs typeface="Times New Roman" pitchFamily="18" charset="0"/>
              </a:rPr>
              <a:t>Wired or Wireless?</a:t>
            </a:r>
          </a:p>
        </p:txBody>
      </p:sp>
      <p:cxnSp>
        <p:nvCxnSpPr>
          <p:cNvPr id="3" name="Straight Arrow Connector 2"/>
          <p:cNvCxnSpPr/>
          <p:nvPr/>
        </p:nvCxnSpPr>
        <p:spPr>
          <a:xfrm>
            <a:off x="3722687" y="2286000"/>
            <a:ext cx="841059" cy="220980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3722686" y="3228431"/>
            <a:ext cx="841060" cy="1572169"/>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3740559" y="3883479"/>
            <a:ext cx="831441" cy="91712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3788456" y="2886620"/>
            <a:ext cx="841059" cy="1742530"/>
          </a:xfrm>
          <a:prstGeom prst="straightConnector1">
            <a:avLst/>
          </a:prstGeom>
          <a:ln w="762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3755572" y="2886620"/>
            <a:ext cx="1121228" cy="2846342"/>
          </a:xfrm>
          <a:prstGeom prst="straightConnector1">
            <a:avLst/>
          </a:prstGeom>
          <a:ln w="762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6485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6"/>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t"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B489DA3C-776E-4899-8A71-A2763263CF07}" type="slidenum">
              <a:rPr lang="en-US" altLang="en-US" smtClean="0">
                <a:solidFill>
                  <a:srgbClr val="FFFFFF"/>
                </a:solidFill>
              </a:rPr>
              <a:pPr eaLnBrk="1" hangingPunct="1"/>
              <a:t>18</a:t>
            </a:fld>
            <a:endParaRPr lang="en-US" altLang="en-US">
              <a:solidFill>
                <a:srgbClr val="FFFFFF"/>
              </a:solidFill>
            </a:endParaRPr>
          </a:p>
        </p:txBody>
      </p:sp>
      <p:cxnSp>
        <p:nvCxnSpPr>
          <p:cNvPr id="7" name="Straight Connector 6"/>
          <p:cNvCxnSpPr/>
          <p:nvPr/>
        </p:nvCxnSpPr>
        <p:spPr>
          <a:xfrm rot="5400000">
            <a:off x="-1257300" y="4533900"/>
            <a:ext cx="3886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0800000">
            <a:off x="8001000" y="2590799"/>
            <a:ext cx="0" cy="388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5799" y="3048000"/>
            <a:ext cx="7315200" cy="0"/>
          </a:xfrm>
          <a:prstGeom prst="line">
            <a:avLst/>
          </a:prstGeom>
        </p:spPr>
        <p:style>
          <a:lnRef idx="1">
            <a:schemeClr val="accent1"/>
          </a:lnRef>
          <a:fillRef idx="0">
            <a:schemeClr val="accent1"/>
          </a:fillRef>
          <a:effectRef idx="0">
            <a:schemeClr val="accent1"/>
          </a:effectRef>
          <a:fontRef idx="minor">
            <a:schemeClr val="tx1"/>
          </a:fontRef>
        </p:style>
      </p:cxnSp>
      <p:sp>
        <p:nvSpPr>
          <p:cNvPr id="25610" name="TextBox 20"/>
          <p:cNvSpPr txBox="1">
            <a:spLocks noChangeArrowheads="1"/>
          </p:cNvSpPr>
          <p:nvPr/>
        </p:nvSpPr>
        <p:spPr bwMode="auto">
          <a:xfrm>
            <a:off x="737395" y="3223318"/>
            <a:ext cx="31161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n-US" altLang="en-US" b="1" dirty="0">
                <a:latin typeface="Calibri" panose="020F0502020204030204" pitchFamily="34" charset="0"/>
                <a:ea typeface="ＭＳ Ｐゴシック" pitchFamily="34" charset="-128"/>
                <a:cs typeface="Times New Roman" pitchFamily="18" charset="0"/>
              </a:rPr>
              <a:t>Garage door opener remote</a:t>
            </a:r>
          </a:p>
        </p:txBody>
      </p:sp>
      <p:sp>
        <p:nvSpPr>
          <p:cNvPr id="25612" name="TextBox 23"/>
          <p:cNvSpPr txBox="1">
            <a:spLocks noChangeArrowheads="1"/>
          </p:cNvSpPr>
          <p:nvPr/>
        </p:nvSpPr>
        <p:spPr bwMode="auto">
          <a:xfrm>
            <a:off x="737395" y="4124903"/>
            <a:ext cx="335438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n-US" altLang="en-US" b="1" dirty="0">
                <a:latin typeface="Calibri" panose="020F0502020204030204" pitchFamily="34" charset="0"/>
                <a:ea typeface="ＭＳ Ｐゴシック" pitchFamily="34" charset="-128"/>
                <a:cs typeface="Times New Roman" pitchFamily="18" charset="0"/>
              </a:rPr>
              <a:t>Cell phone with other cell phone</a:t>
            </a:r>
          </a:p>
        </p:txBody>
      </p:sp>
      <p:sp>
        <p:nvSpPr>
          <p:cNvPr id="25614" name="TextBox 26"/>
          <p:cNvSpPr txBox="1">
            <a:spLocks noChangeArrowheads="1"/>
          </p:cNvSpPr>
          <p:nvPr/>
        </p:nvSpPr>
        <p:spPr bwMode="auto">
          <a:xfrm>
            <a:off x="737395" y="4960298"/>
            <a:ext cx="311616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n-US" altLang="en-US" b="1" dirty="0">
                <a:latin typeface="Calibri" panose="020F0502020204030204" pitchFamily="34" charset="0"/>
                <a:ea typeface="ＭＳ Ｐゴシック" pitchFamily="34" charset="-128"/>
                <a:cs typeface="Times New Roman" pitchFamily="18" charset="0"/>
              </a:rPr>
              <a:t>Nintendo Wii remote with Wii</a:t>
            </a:r>
          </a:p>
        </p:txBody>
      </p:sp>
      <p:sp>
        <p:nvSpPr>
          <p:cNvPr id="25615" name="TextBox 16"/>
          <p:cNvSpPr txBox="1">
            <a:spLocks noChangeArrowheads="1"/>
          </p:cNvSpPr>
          <p:nvPr/>
        </p:nvSpPr>
        <p:spPr bwMode="auto">
          <a:xfrm>
            <a:off x="650542" y="1469095"/>
            <a:ext cx="759618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n-US" altLang="en-US" sz="2400" b="1" dirty="0">
                <a:latin typeface="Calibri" panose="020F0502020204030204" pitchFamily="34" charset="0"/>
                <a:ea typeface="ＭＳ Ｐゴシック" pitchFamily="34" charset="-128"/>
                <a:cs typeface="Times New Roman" pitchFamily="18" charset="0"/>
              </a:rPr>
              <a:t>Let’s focus on wireless connections and learn about some types of wireless connections and how they work.</a:t>
            </a:r>
          </a:p>
        </p:txBody>
      </p:sp>
      <p:sp>
        <p:nvSpPr>
          <p:cNvPr id="25616" name="TextBox 18"/>
          <p:cNvSpPr txBox="1">
            <a:spLocks noChangeArrowheads="1"/>
          </p:cNvSpPr>
          <p:nvPr/>
        </p:nvSpPr>
        <p:spPr bwMode="auto">
          <a:xfrm>
            <a:off x="865187" y="747768"/>
            <a:ext cx="67548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ctr" eaLnBrk="1" hangingPunct="1"/>
            <a:r>
              <a:rPr lang="en-US" altLang="en-US" sz="2000" b="1" dirty="0">
                <a:solidFill>
                  <a:schemeClr val="accent6"/>
                </a:solidFill>
                <a:latin typeface="Calibri" panose="020F0502020204030204" pitchFamily="34" charset="0"/>
                <a:ea typeface="ＭＳ Ｐゴシック" pitchFamily="34" charset="-128"/>
                <a:cs typeface="Times New Roman" pitchFamily="18" charset="0"/>
              </a:rPr>
              <a:t>And their Different Ranges</a:t>
            </a:r>
          </a:p>
        </p:txBody>
      </p:sp>
      <p:sp>
        <p:nvSpPr>
          <p:cNvPr id="25617" name="TextBox 20"/>
          <p:cNvSpPr txBox="1">
            <a:spLocks noChangeArrowheads="1"/>
          </p:cNvSpPr>
          <p:nvPr/>
        </p:nvSpPr>
        <p:spPr bwMode="auto">
          <a:xfrm>
            <a:off x="737395" y="5671234"/>
            <a:ext cx="31972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n-US" altLang="en-US" b="1" dirty="0">
                <a:latin typeface="Calibri" panose="020F0502020204030204" pitchFamily="34" charset="0"/>
                <a:ea typeface="ＭＳ Ｐゴシック" pitchFamily="34" charset="-128"/>
                <a:cs typeface="Times New Roman" pitchFamily="18" charset="0"/>
              </a:rPr>
              <a:t>Bluetooth device with other Bluetooth devices</a:t>
            </a:r>
          </a:p>
        </p:txBody>
      </p:sp>
      <p:cxnSp>
        <p:nvCxnSpPr>
          <p:cNvPr id="22" name="Straight Connector 21"/>
          <p:cNvCxnSpPr/>
          <p:nvPr/>
        </p:nvCxnSpPr>
        <p:spPr>
          <a:xfrm rot="5400000">
            <a:off x="2171700" y="4533900"/>
            <a:ext cx="3886200" cy="0"/>
          </a:xfrm>
          <a:prstGeom prst="line">
            <a:avLst/>
          </a:prstGeom>
        </p:spPr>
        <p:style>
          <a:lnRef idx="1">
            <a:schemeClr val="accent1"/>
          </a:lnRef>
          <a:fillRef idx="0">
            <a:schemeClr val="accent1"/>
          </a:fillRef>
          <a:effectRef idx="0">
            <a:schemeClr val="accent1"/>
          </a:effectRef>
          <a:fontRef idx="minor">
            <a:schemeClr val="tx1"/>
          </a:fontRef>
        </p:style>
      </p:cxnSp>
      <p:sp>
        <p:nvSpPr>
          <p:cNvPr id="25627" name="TextBox 33"/>
          <p:cNvSpPr txBox="1">
            <a:spLocks noChangeArrowheads="1"/>
          </p:cNvSpPr>
          <p:nvPr/>
        </p:nvSpPr>
        <p:spPr bwMode="auto">
          <a:xfrm>
            <a:off x="4608393" y="2628323"/>
            <a:ext cx="264001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ctr" eaLnBrk="1" hangingPunct="1"/>
            <a:r>
              <a:rPr lang="en-US" altLang="en-US" sz="2000" b="1" dirty="0">
                <a:solidFill>
                  <a:schemeClr val="accent1"/>
                </a:solidFill>
                <a:latin typeface="Calibri" panose="020F0502020204030204" pitchFamily="34" charset="0"/>
                <a:ea typeface="ＭＳ Ｐゴシック" pitchFamily="34" charset="-128"/>
                <a:cs typeface="Times New Roman" pitchFamily="18" charset="0"/>
              </a:rPr>
              <a:t>Connection Range</a:t>
            </a:r>
          </a:p>
        </p:txBody>
      </p:sp>
      <p:sp>
        <p:nvSpPr>
          <p:cNvPr id="25628" name="TextBox 34"/>
          <p:cNvSpPr txBox="1">
            <a:spLocks noChangeArrowheads="1"/>
          </p:cNvSpPr>
          <p:nvPr/>
        </p:nvSpPr>
        <p:spPr bwMode="auto">
          <a:xfrm>
            <a:off x="4302095" y="3280793"/>
            <a:ext cx="1600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n-US" altLang="en-US" b="1" dirty="0">
                <a:latin typeface="Calibri" panose="020F0502020204030204" pitchFamily="34" charset="0"/>
                <a:ea typeface="ＭＳ Ｐゴシック" pitchFamily="34" charset="-128"/>
                <a:cs typeface="Times New Roman" pitchFamily="18" charset="0"/>
              </a:rPr>
              <a:t>25-100 feet</a:t>
            </a:r>
          </a:p>
        </p:txBody>
      </p:sp>
      <p:sp>
        <p:nvSpPr>
          <p:cNvPr id="25629" name="TextBox 35"/>
          <p:cNvSpPr txBox="1">
            <a:spLocks noChangeArrowheads="1"/>
          </p:cNvSpPr>
          <p:nvPr/>
        </p:nvSpPr>
        <p:spPr bwMode="auto">
          <a:xfrm>
            <a:off x="4302095" y="3957067"/>
            <a:ext cx="347980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n-US" altLang="en-US" b="1" dirty="0">
                <a:latin typeface="Calibri" panose="020F0502020204030204" pitchFamily="34" charset="0"/>
                <a:ea typeface="ＭＳ Ｐゴシック" pitchFamily="34" charset="-128"/>
                <a:cs typeface="Times New Roman" pitchFamily="18" charset="0"/>
              </a:rPr>
              <a:t>In different areas, depending on phone company</a:t>
            </a:r>
          </a:p>
        </p:txBody>
      </p:sp>
      <p:sp>
        <p:nvSpPr>
          <p:cNvPr id="25630" name="TextBox 36"/>
          <p:cNvSpPr txBox="1">
            <a:spLocks noChangeArrowheads="1"/>
          </p:cNvSpPr>
          <p:nvPr/>
        </p:nvSpPr>
        <p:spPr bwMode="auto">
          <a:xfrm>
            <a:off x="4302095" y="4769876"/>
            <a:ext cx="347979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n-US" altLang="en-US" b="1" dirty="0">
                <a:latin typeface="Calibri" panose="020F0502020204030204" pitchFamily="34" charset="0"/>
                <a:ea typeface="ＭＳ Ｐゴシック" pitchFamily="34" charset="-128"/>
                <a:cs typeface="Times New Roman" pitchFamily="18" charset="0"/>
              </a:rPr>
              <a:t>Approximately 10-30 feet, depending on </a:t>
            </a:r>
            <a:r>
              <a:rPr lang="en-US" altLang="en-US" b="1" dirty="0" err="1">
                <a:latin typeface="Calibri" panose="020F0502020204030204" pitchFamily="34" charset="0"/>
                <a:ea typeface="ＭＳ Ｐゴシック" pitchFamily="34" charset="-128"/>
                <a:cs typeface="Times New Roman" pitchFamily="18" charset="0"/>
              </a:rPr>
              <a:t>wii</a:t>
            </a:r>
            <a:endParaRPr lang="en-US" altLang="en-US" b="1" dirty="0">
              <a:latin typeface="Calibri" panose="020F0502020204030204" pitchFamily="34" charset="0"/>
              <a:ea typeface="ＭＳ Ｐゴシック" pitchFamily="34" charset="-128"/>
              <a:cs typeface="Times New Roman" pitchFamily="18" charset="0"/>
            </a:endParaRPr>
          </a:p>
        </p:txBody>
      </p:sp>
      <p:sp>
        <p:nvSpPr>
          <p:cNvPr id="25631" name="TextBox 37"/>
          <p:cNvSpPr txBox="1">
            <a:spLocks noChangeArrowheads="1"/>
          </p:cNvSpPr>
          <p:nvPr/>
        </p:nvSpPr>
        <p:spPr bwMode="auto">
          <a:xfrm>
            <a:off x="4302095" y="5899150"/>
            <a:ext cx="294481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n-US" altLang="en-US" b="1" dirty="0">
                <a:latin typeface="Calibri" panose="020F0502020204030204" pitchFamily="34" charset="0"/>
                <a:ea typeface="ＭＳ Ｐゴシック" pitchFamily="34" charset="-128"/>
                <a:cs typeface="Times New Roman" pitchFamily="18" charset="0"/>
              </a:rPr>
              <a:t>Ranges from 1-100 meters </a:t>
            </a:r>
          </a:p>
        </p:txBody>
      </p:sp>
      <p:sp>
        <p:nvSpPr>
          <p:cNvPr id="32" name="Title 1"/>
          <p:cNvSpPr txBox="1">
            <a:spLocks/>
          </p:cNvSpPr>
          <p:nvPr/>
        </p:nvSpPr>
        <p:spPr>
          <a:xfrm>
            <a:off x="152400" y="274638"/>
            <a:ext cx="85867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a:cs typeface="Times New Roman" pitchFamily="18" charset="0"/>
              </a:rPr>
              <a:t>Types of Wireless Connections</a:t>
            </a:r>
          </a:p>
        </p:txBody>
      </p:sp>
      <p:cxnSp>
        <p:nvCxnSpPr>
          <p:cNvPr id="33" name="Straight Connector 32"/>
          <p:cNvCxnSpPr/>
          <p:nvPr/>
        </p:nvCxnSpPr>
        <p:spPr>
          <a:xfrm>
            <a:off x="685800" y="5486400"/>
            <a:ext cx="7315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685800" y="4681783"/>
            <a:ext cx="7315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685800" y="3847508"/>
            <a:ext cx="7315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685799" y="6477000"/>
            <a:ext cx="7315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685800" y="2590800"/>
            <a:ext cx="7315200" cy="0"/>
          </a:xfrm>
          <a:prstGeom prst="line">
            <a:avLst/>
          </a:prstGeom>
        </p:spPr>
        <p:style>
          <a:lnRef idx="1">
            <a:schemeClr val="accent1"/>
          </a:lnRef>
          <a:fillRef idx="0">
            <a:schemeClr val="accent1"/>
          </a:fillRef>
          <a:effectRef idx="0">
            <a:schemeClr val="accent1"/>
          </a:effectRef>
          <a:fontRef idx="minor">
            <a:schemeClr val="tx1"/>
          </a:fontRef>
        </p:style>
      </p:cxnSp>
      <p:sp>
        <p:nvSpPr>
          <p:cNvPr id="38" name="TextBox 33"/>
          <p:cNvSpPr txBox="1">
            <a:spLocks noChangeArrowheads="1"/>
          </p:cNvSpPr>
          <p:nvPr/>
        </p:nvSpPr>
        <p:spPr bwMode="auto">
          <a:xfrm>
            <a:off x="1052276" y="2628323"/>
            <a:ext cx="264001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ctr" eaLnBrk="1" hangingPunct="1"/>
            <a:r>
              <a:rPr lang="en-US" altLang="en-US" sz="2000" b="1" dirty="0">
                <a:solidFill>
                  <a:schemeClr val="accent1"/>
                </a:solidFill>
                <a:latin typeface="Calibri" panose="020F0502020204030204" pitchFamily="34" charset="0"/>
                <a:ea typeface="ＭＳ Ｐゴシック" pitchFamily="34" charset="-128"/>
                <a:cs typeface="Times New Roman" pitchFamily="18" charset="0"/>
              </a:rPr>
              <a:t>Examples</a:t>
            </a:r>
          </a:p>
        </p:txBody>
      </p:sp>
    </p:spTree>
    <p:extLst>
      <p:ext uri="{BB962C8B-B14F-4D97-AF65-F5344CB8AC3E}">
        <p14:creationId xmlns:p14="http://schemas.microsoft.com/office/powerpoint/2010/main" val="1996753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1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365163E3-FAFE-4AE4-96E0-218E29D52B5D}" type="slidenum">
              <a:rPr lang="en-US" altLang="en-US" smtClean="0">
                <a:solidFill>
                  <a:srgbClr val="FFFFFF"/>
                </a:solidFill>
              </a:rPr>
              <a:pPr eaLnBrk="1" hangingPunct="1"/>
              <a:t>19</a:t>
            </a:fld>
            <a:endParaRPr lang="en-US" altLang="en-US">
              <a:solidFill>
                <a:srgbClr val="FFFFFF"/>
              </a:solidFill>
            </a:endParaRPr>
          </a:p>
        </p:txBody>
      </p:sp>
      <p:sp>
        <p:nvSpPr>
          <p:cNvPr id="26628" name="Content Placeholder 2"/>
          <p:cNvSpPr>
            <a:spLocks noGrp="1"/>
          </p:cNvSpPr>
          <p:nvPr>
            <p:ph idx="1"/>
          </p:nvPr>
        </p:nvSpPr>
        <p:spPr>
          <a:xfrm>
            <a:off x="383646" y="990600"/>
            <a:ext cx="8042275" cy="5624038"/>
          </a:xfrm>
        </p:spPr>
        <p:txBody>
          <a:bodyPr/>
          <a:lstStyle/>
          <a:p>
            <a:r>
              <a:rPr lang="en-US" altLang="en-US" sz="3200" b="1" dirty="0">
                <a:solidFill>
                  <a:srgbClr val="7030A0"/>
                </a:solidFill>
                <a:latin typeface="Calibri" panose="020F0502020204030204" pitchFamily="34" charset="0"/>
                <a:ea typeface="ＭＳ Ｐゴシック" pitchFamily="34" charset="-128"/>
                <a:cs typeface="Times New Roman" pitchFamily="18" charset="0"/>
              </a:rPr>
              <a:t>Bluetooth</a:t>
            </a:r>
            <a:r>
              <a:rPr lang="en-US" altLang="en-US" sz="3200" b="1" dirty="0">
                <a:latin typeface="Calibri" panose="020F0502020204030204" pitchFamily="34" charset="0"/>
                <a:ea typeface="ＭＳ Ｐゴシック" pitchFamily="34" charset="-128"/>
                <a:cs typeface="Times New Roman" pitchFamily="18" charset="0"/>
              </a:rPr>
              <a:t> is a type </a:t>
            </a:r>
            <a:br>
              <a:rPr lang="en-US" altLang="en-US" sz="3200" b="1" dirty="0">
                <a:latin typeface="Calibri" panose="020F0502020204030204" pitchFamily="34" charset="0"/>
                <a:ea typeface="ＭＳ Ｐゴシック" pitchFamily="34" charset="-128"/>
                <a:cs typeface="Times New Roman" pitchFamily="18" charset="0"/>
              </a:rPr>
            </a:br>
            <a:r>
              <a:rPr lang="en-US" altLang="en-US" sz="3200" b="1" dirty="0">
                <a:latin typeface="Calibri" panose="020F0502020204030204" pitchFamily="34" charset="0"/>
                <a:ea typeface="ＭＳ Ｐゴシック" pitchFamily="34" charset="-128"/>
                <a:cs typeface="Times New Roman" pitchFamily="18" charset="0"/>
              </a:rPr>
              <a:t>of wireless electrical </a:t>
            </a:r>
            <a:br>
              <a:rPr lang="en-US" altLang="en-US" sz="3200" b="1" dirty="0">
                <a:latin typeface="Calibri" panose="020F0502020204030204" pitchFamily="34" charset="0"/>
                <a:ea typeface="ＭＳ Ｐゴシック" pitchFamily="34" charset="-128"/>
                <a:cs typeface="Times New Roman" pitchFamily="18" charset="0"/>
              </a:rPr>
            </a:br>
            <a:r>
              <a:rPr lang="en-US" altLang="en-US" sz="3200" b="1" dirty="0">
                <a:latin typeface="Calibri" panose="020F0502020204030204" pitchFamily="34" charset="0"/>
                <a:ea typeface="ＭＳ Ｐゴシック" pitchFamily="34" charset="-128"/>
                <a:cs typeface="Times New Roman" pitchFamily="18" charset="0"/>
              </a:rPr>
              <a:t>connection used for </a:t>
            </a:r>
            <a:br>
              <a:rPr lang="en-US" altLang="en-US" sz="3200" b="1" dirty="0">
                <a:latin typeface="Calibri" panose="020F0502020204030204" pitchFamily="34" charset="0"/>
                <a:ea typeface="ＭＳ Ｐゴシック" pitchFamily="34" charset="-128"/>
                <a:cs typeface="Times New Roman" pitchFamily="18" charset="0"/>
              </a:rPr>
            </a:br>
            <a:r>
              <a:rPr lang="en-US" altLang="en-US" sz="3200" b="1" dirty="0">
                <a:latin typeface="Calibri" panose="020F0502020204030204" pitchFamily="34" charset="0"/>
                <a:ea typeface="ＭＳ Ｐゴシック" pitchFamily="34" charset="-128"/>
                <a:cs typeface="Times New Roman" pitchFamily="18" charset="0"/>
              </a:rPr>
              <a:t>communication </a:t>
            </a:r>
            <a:br>
              <a:rPr lang="en-US" altLang="en-US" sz="3200" b="1" dirty="0">
                <a:latin typeface="Calibri" panose="020F0502020204030204" pitchFamily="34" charset="0"/>
                <a:ea typeface="ＭＳ Ｐゴシック" pitchFamily="34" charset="-128"/>
                <a:cs typeface="Times New Roman" pitchFamily="18" charset="0"/>
              </a:rPr>
            </a:br>
            <a:r>
              <a:rPr lang="en-US" altLang="en-US" sz="3200" b="1" dirty="0">
                <a:latin typeface="Calibri" panose="020F0502020204030204" pitchFamily="34" charset="0"/>
                <a:ea typeface="ＭＳ Ｐゴシック" pitchFamily="34" charset="-128"/>
                <a:cs typeface="Times New Roman" pitchFamily="18" charset="0"/>
              </a:rPr>
              <a:t>between two devices. </a:t>
            </a:r>
          </a:p>
          <a:p>
            <a:r>
              <a:rPr lang="en-US" altLang="en-US" sz="3200" b="1" dirty="0">
                <a:latin typeface="Calibri" panose="020F0502020204030204" pitchFamily="34" charset="0"/>
                <a:ea typeface="ＭＳ Ｐゴシック" pitchFamily="34" charset="-128"/>
                <a:cs typeface="Times New Roman" pitchFamily="18" charset="0"/>
              </a:rPr>
              <a:t>Many electrical </a:t>
            </a:r>
            <a:br>
              <a:rPr lang="en-US" altLang="en-US" sz="3200" b="1" dirty="0">
                <a:latin typeface="Calibri" panose="020F0502020204030204" pitchFamily="34" charset="0"/>
                <a:ea typeface="ＭＳ Ｐゴシック" pitchFamily="34" charset="-128"/>
                <a:cs typeface="Times New Roman" pitchFamily="18" charset="0"/>
              </a:rPr>
            </a:br>
            <a:r>
              <a:rPr lang="en-US" altLang="en-US" sz="3200" b="1" dirty="0">
                <a:latin typeface="Calibri" panose="020F0502020204030204" pitchFamily="34" charset="0"/>
                <a:ea typeface="ＭＳ Ｐゴシック" pitchFamily="34" charset="-128"/>
                <a:cs typeface="Times New Roman" pitchFamily="18" charset="0"/>
              </a:rPr>
              <a:t>devices use Bluetooth:</a:t>
            </a:r>
          </a:p>
          <a:p>
            <a:pPr lvl="1"/>
            <a:r>
              <a:rPr lang="en-US" altLang="en-US" sz="2800" b="1" dirty="0">
                <a:latin typeface="Calibri" panose="020F0502020204030204" pitchFamily="34" charset="0"/>
                <a:ea typeface="ＭＳ Ｐゴシック" pitchFamily="34" charset="-128"/>
                <a:cs typeface="Times New Roman" pitchFamily="18" charset="0"/>
              </a:rPr>
              <a:t>Bluetooth cell phones</a:t>
            </a:r>
          </a:p>
          <a:p>
            <a:pPr lvl="1"/>
            <a:r>
              <a:rPr lang="en-US" altLang="en-US" sz="2800" b="1" dirty="0">
                <a:latin typeface="Calibri" panose="020F0502020204030204" pitchFamily="34" charset="0"/>
                <a:ea typeface="ＭＳ Ｐゴシック" pitchFamily="34" charset="-128"/>
                <a:cs typeface="Times New Roman" pitchFamily="18" charset="0"/>
              </a:rPr>
              <a:t>Bluetooth headphones</a:t>
            </a:r>
          </a:p>
          <a:p>
            <a:pPr lvl="1"/>
            <a:r>
              <a:rPr lang="en-US" altLang="en-US" sz="2800" b="1" dirty="0">
                <a:latin typeface="Calibri" panose="020F0502020204030204" pitchFamily="34" charset="0"/>
                <a:ea typeface="ＭＳ Ｐゴシック" pitchFamily="34" charset="-128"/>
                <a:cs typeface="Times New Roman" pitchFamily="18" charset="0"/>
              </a:rPr>
              <a:t>Nintendo Wii uses a Bluetooth connection </a:t>
            </a:r>
            <a:br>
              <a:rPr lang="en-US" altLang="en-US" sz="2800" b="1" dirty="0">
                <a:latin typeface="Calibri" panose="020F0502020204030204" pitchFamily="34" charset="0"/>
                <a:ea typeface="ＭＳ Ｐゴシック" pitchFamily="34" charset="-128"/>
                <a:cs typeface="Times New Roman" pitchFamily="18" charset="0"/>
              </a:rPr>
            </a:br>
            <a:r>
              <a:rPr lang="en-US" altLang="en-US" sz="2800" b="1" dirty="0">
                <a:latin typeface="Calibri" panose="020F0502020204030204" pitchFamily="34" charset="0"/>
                <a:ea typeface="ＭＳ Ｐゴシック" pitchFamily="34" charset="-128"/>
                <a:cs typeface="Times New Roman" pitchFamily="18" charset="0"/>
              </a:rPr>
              <a:t>from the Wii remote to the Wii</a:t>
            </a:r>
          </a:p>
        </p:txBody>
      </p:sp>
      <p:pic>
        <p:nvPicPr>
          <p:cNvPr id="26629"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8824" y="1091271"/>
            <a:ext cx="4107976" cy="36331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p:nvSpPr>
        <p:spPr>
          <a:xfrm>
            <a:off x="152400" y="274638"/>
            <a:ext cx="85867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a:cs typeface="Times New Roman" pitchFamily="18" charset="0"/>
              </a:rPr>
              <a:t>What Is Bluetooth?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586788" cy="715962"/>
          </a:xfrm>
        </p:spPr>
        <p:txBody>
          <a:bodyPr>
            <a:noAutofit/>
          </a:bodyPr>
          <a:lstStyle/>
          <a:p>
            <a:pPr algn="ctr">
              <a:defRPr/>
            </a:pPr>
            <a:r>
              <a:rPr lang="en-US" dirty="0">
                <a:cs typeface="Times New Roman" pitchFamily="18" charset="0"/>
              </a:rPr>
              <a:t>What Is Bluetooth? Pre-Quiz</a:t>
            </a:r>
          </a:p>
        </p:txBody>
      </p:sp>
      <p:sp>
        <p:nvSpPr>
          <p:cNvPr id="10243" name="Content Placeholder 2"/>
          <p:cNvSpPr>
            <a:spLocks noGrp="1"/>
          </p:cNvSpPr>
          <p:nvPr>
            <p:ph idx="1"/>
          </p:nvPr>
        </p:nvSpPr>
        <p:spPr>
          <a:xfrm>
            <a:off x="457200" y="2057400"/>
            <a:ext cx="8510588" cy="4035425"/>
          </a:xfrm>
        </p:spPr>
        <p:txBody>
          <a:bodyPr/>
          <a:lstStyle/>
          <a:p>
            <a:pPr marL="514350" indent="-514350">
              <a:buFont typeface="+mj-lt"/>
              <a:buAutoNum type="arabicPeriod"/>
              <a:defRPr/>
            </a:pPr>
            <a:r>
              <a:rPr lang="en-US" sz="3200" b="1" dirty="0">
                <a:latin typeface="Calibri" panose="020F0502020204030204" pitchFamily="34" charset="0"/>
                <a:cs typeface="Times New Roman" pitchFamily="18" charset="0"/>
              </a:rPr>
              <a:t>What is an electrical connection? </a:t>
            </a:r>
          </a:p>
          <a:p>
            <a:pPr marL="514350" indent="-514350">
              <a:buFont typeface="Wingdings" pitchFamily="2" charset="2"/>
              <a:buAutoNum type="arabicPeriod"/>
              <a:defRPr/>
            </a:pPr>
            <a:endParaRPr lang="en-US" sz="3200" b="1" dirty="0">
              <a:latin typeface="Calibri" panose="020F0502020204030204" pitchFamily="34" charset="0"/>
              <a:cs typeface="Times New Roman" pitchFamily="18" charset="0"/>
            </a:endParaRPr>
          </a:p>
          <a:p>
            <a:pPr marL="514350" indent="-514350">
              <a:buFont typeface="Wingdings" pitchFamily="2" charset="2"/>
              <a:buAutoNum type="arabicPeriod"/>
              <a:defRPr/>
            </a:pPr>
            <a:endParaRPr lang="en-US" sz="3200" b="1" dirty="0">
              <a:latin typeface="Calibri" panose="020F0502020204030204" pitchFamily="34" charset="0"/>
              <a:cs typeface="Times New Roman" pitchFamily="18" charset="0"/>
            </a:endParaRPr>
          </a:p>
          <a:p>
            <a:pPr marL="514350" indent="-514350">
              <a:buFont typeface="Wingdings" pitchFamily="2" charset="2"/>
              <a:buAutoNum type="arabicPeriod"/>
              <a:defRPr/>
            </a:pPr>
            <a:endParaRPr lang="en-US" sz="3200" b="1" dirty="0">
              <a:latin typeface="Calibri" panose="020F0502020204030204" pitchFamily="34" charset="0"/>
              <a:cs typeface="Times New Roman" pitchFamily="18" charset="0"/>
            </a:endParaRPr>
          </a:p>
          <a:p>
            <a:pPr marL="514350" indent="-514350">
              <a:buFont typeface="+mj-lt"/>
              <a:buAutoNum type="arabicPeriod"/>
              <a:defRPr/>
            </a:pPr>
            <a:r>
              <a:rPr lang="en-US" sz="3200" b="1" dirty="0">
                <a:latin typeface="Calibri" panose="020F0502020204030204" pitchFamily="34" charset="0"/>
                <a:cs typeface="Times New Roman" pitchFamily="18" charset="0"/>
              </a:rPr>
              <a:t>Give an example of a wireless electrical connection.</a:t>
            </a:r>
          </a:p>
          <a:p>
            <a:pPr marL="0" indent="0">
              <a:buNone/>
              <a:defRPr/>
            </a:pPr>
            <a:endParaRPr lang="en-US" sz="2000" dirty="0">
              <a:latin typeface="Calibri" panose="020F0502020204030204" pitchFamily="34" charset="0"/>
              <a:cs typeface="Times New Roman" pitchFamily="18" charset="0"/>
            </a:endParaRPr>
          </a:p>
        </p:txBody>
      </p:sp>
      <p:sp>
        <p:nvSpPr>
          <p:cNvPr id="10244"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C56378B0-F4C8-4240-8337-8D3398C8C3CC}" type="slidenum">
              <a:rPr lang="en-US" altLang="en-US" smtClean="0">
                <a:solidFill>
                  <a:srgbClr val="FFFFFF"/>
                </a:solidFill>
              </a:rPr>
              <a:pPr eaLnBrk="1" hangingPunct="1"/>
              <a:t>2</a:t>
            </a:fld>
            <a:endParaRPr lang="en-US" altLang="en-US">
              <a:solidFill>
                <a:srgbClr val="FFFFF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Content Placeholder 2"/>
          <p:cNvSpPr>
            <a:spLocks noGrp="1"/>
          </p:cNvSpPr>
          <p:nvPr>
            <p:ph sz="quarter" idx="1"/>
          </p:nvPr>
        </p:nvSpPr>
        <p:spPr>
          <a:xfrm>
            <a:off x="304800" y="1524000"/>
            <a:ext cx="8434388" cy="4949825"/>
          </a:xfrm>
        </p:spPr>
        <p:txBody>
          <a:bodyPr/>
          <a:lstStyle/>
          <a:p>
            <a:r>
              <a:rPr lang="en-US" altLang="en-US" sz="3200" b="1" dirty="0">
                <a:latin typeface="Calibri" panose="020F0502020204030204" pitchFamily="34" charset="0"/>
                <a:cs typeface="Times New Roman" pitchFamily="18" charset="0"/>
              </a:rPr>
              <a:t>Bluetooth and other wireless connections allow </a:t>
            </a:r>
            <a:r>
              <a:rPr lang="en-US" altLang="en-US" sz="3200" b="1" dirty="0">
                <a:solidFill>
                  <a:srgbClr val="7030A0"/>
                </a:solidFill>
                <a:latin typeface="Calibri" panose="020F0502020204030204" pitchFamily="34" charset="0"/>
                <a:cs typeface="Times New Roman" pitchFamily="18" charset="0"/>
              </a:rPr>
              <a:t>devices to share information</a:t>
            </a:r>
            <a:r>
              <a:rPr lang="en-US" altLang="en-US" sz="3200" b="1" dirty="0">
                <a:latin typeface="Calibri" panose="020F0502020204030204" pitchFamily="34" charset="0"/>
                <a:cs typeface="Times New Roman" pitchFamily="18" charset="0"/>
              </a:rPr>
              <a:t>.</a:t>
            </a:r>
          </a:p>
          <a:p>
            <a:r>
              <a:rPr lang="en-US" altLang="en-US" sz="3200" b="1" dirty="0">
                <a:latin typeface="Calibri" panose="020F0502020204030204" pitchFamily="34" charset="0"/>
                <a:cs typeface="Times New Roman" pitchFamily="18" charset="0"/>
              </a:rPr>
              <a:t>Computers need to </a:t>
            </a:r>
            <a:r>
              <a:rPr lang="en-US" altLang="en-US" sz="3200" b="1" dirty="0">
                <a:solidFill>
                  <a:srgbClr val="7030A0"/>
                </a:solidFill>
                <a:latin typeface="Calibri" panose="020F0502020204030204" pitchFamily="34" charset="0"/>
                <a:cs typeface="Times New Roman" pitchFamily="18" charset="0"/>
              </a:rPr>
              <a:t>send and receive </a:t>
            </a:r>
            <a:r>
              <a:rPr lang="en-US" altLang="en-US" sz="3200" b="1" dirty="0">
                <a:latin typeface="Calibri" panose="020F0502020204030204" pitchFamily="34" charset="0"/>
                <a:cs typeface="Times New Roman" pitchFamily="18" charset="0"/>
              </a:rPr>
              <a:t>information from other computers all the time.</a:t>
            </a:r>
          </a:p>
          <a:p>
            <a:r>
              <a:rPr lang="en-US" altLang="en-US" sz="3200" b="1" dirty="0">
                <a:solidFill>
                  <a:schemeClr val="accent1"/>
                </a:solidFill>
                <a:latin typeface="Calibri" panose="020F0502020204030204" pitchFamily="34" charset="0"/>
                <a:cs typeface="Times New Roman" pitchFamily="18" charset="0"/>
              </a:rPr>
              <a:t>Examples</a:t>
            </a:r>
            <a:r>
              <a:rPr lang="en-US" altLang="en-US" sz="3200" b="1" dirty="0">
                <a:latin typeface="Calibri" panose="020F0502020204030204" pitchFamily="34" charset="0"/>
                <a:cs typeface="Times New Roman" pitchFamily="18" charset="0"/>
              </a:rPr>
              <a:t>: Any time you receive an email, SMS text message, or use a social networking site, the information is sent through wireless connections from between computers and/or mobile phones.</a:t>
            </a:r>
          </a:p>
        </p:txBody>
      </p:sp>
      <p:sp>
        <p:nvSpPr>
          <p:cNvPr id="27652"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06EE5EE2-AEBB-4BA7-81FA-672D25123517}" type="slidenum">
              <a:rPr lang="en-US" altLang="en-US" smtClean="0">
                <a:solidFill>
                  <a:srgbClr val="FFFFFF"/>
                </a:solidFill>
              </a:rPr>
              <a:pPr eaLnBrk="1" hangingPunct="1"/>
              <a:t>20</a:t>
            </a:fld>
            <a:endParaRPr lang="en-US" altLang="en-US">
              <a:solidFill>
                <a:srgbClr val="FFFFFF"/>
              </a:solidFill>
            </a:endParaRPr>
          </a:p>
        </p:txBody>
      </p:sp>
      <p:sp>
        <p:nvSpPr>
          <p:cNvPr id="6" name="Title 1"/>
          <p:cNvSpPr txBox="1">
            <a:spLocks/>
          </p:cNvSpPr>
          <p:nvPr/>
        </p:nvSpPr>
        <p:spPr>
          <a:xfrm>
            <a:off x="152400" y="274638"/>
            <a:ext cx="85867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3600" dirty="0">
                <a:cs typeface="Times New Roman" pitchFamily="18" charset="0"/>
              </a:rPr>
              <a:t>Why Do We Need Wireless Connections?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Content Placeholder 2"/>
          <p:cNvSpPr>
            <a:spLocks noGrp="1"/>
          </p:cNvSpPr>
          <p:nvPr>
            <p:ph sz="quarter" idx="1"/>
          </p:nvPr>
        </p:nvSpPr>
        <p:spPr>
          <a:xfrm>
            <a:off x="381000" y="1381125"/>
            <a:ext cx="8281988" cy="5248275"/>
          </a:xfrm>
        </p:spPr>
        <p:txBody>
          <a:bodyPr/>
          <a:lstStyle/>
          <a:p>
            <a:r>
              <a:rPr lang="en-US" altLang="en-US" sz="3000" b="1" dirty="0">
                <a:latin typeface="Calibri" panose="020F0502020204030204" pitchFamily="34" charset="0"/>
                <a:cs typeface="Times New Roman" pitchFamily="18" charset="0"/>
              </a:rPr>
              <a:t>LEGO® MINDSTORMS® </a:t>
            </a:r>
            <a:r>
              <a:rPr lang="en-US" altLang="en-US" sz="3000" b="1" dirty="0">
                <a:solidFill>
                  <a:srgbClr val="7030A0"/>
                </a:solidFill>
                <a:latin typeface="Calibri" panose="020F0502020204030204" pitchFamily="34" charset="0"/>
                <a:cs typeface="Times New Roman" pitchFamily="18" charset="0"/>
              </a:rPr>
              <a:t>EV3 robots </a:t>
            </a:r>
            <a:r>
              <a:rPr lang="en-US" altLang="en-US" sz="3000" b="1" dirty="0">
                <a:latin typeface="Calibri" panose="020F0502020204030204" pitchFamily="34" charset="0"/>
                <a:cs typeface="Times New Roman" pitchFamily="18" charset="0"/>
              </a:rPr>
              <a:t>use wireless Bluetooth connections much the same way.</a:t>
            </a:r>
          </a:p>
          <a:p>
            <a:r>
              <a:rPr lang="en-US" altLang="en-US" sz="3000" b="1" dirty="0">
                <a:latin typeface="Calibri" panose="020F0502020204030204" pitchFamily="34" charset="0"/>
                <a:cs typeface="Times New Roman" pitchFamily="18" charset="0"/>
              </a:rPr>
              <a:t>Just like other devices, the EV3 can send text messages through Bluetooth.</a:t>
            </a:r>
          </a:p>
          <a:p>
            <a:r>
              <a:rPr lang="en-US" altLang="en-US" sz="3000" b="1" dirty="0">
                <a:solidFill>
                  <a:schemeClr val="accent1"/>
                </a:solidFill>
                <a:latin typeface="Calibri" panose="020F0502020204030204" pitchFamily="34" charset="0"/>
                <a:cs typeface="Times New Roman" pitchFamily="18" charset="0"/>
              </a:rPr>
              <a:t>Example</a:t>
            </a:r>
            <a:r>
              <a:rPr lang="en-US" altLang="en-US" sz="3000" b="1" dirty="0">
                <a:latin typeface="Calibri" panose="020F0502020204030204" pitchFamily="34" charset="0"/>
                <a:cs typeface="Times New Roman" pitchFamily="18" charset="0"/>
              </a:rPr>
              <a:t>: If you are worried about an intruder coming into your room, you could program the EV3 to use the ultrasonic sensor to “watch” your room’s door. If the ultrasonic sensor detected that the door moved, the EV3 could send you a message saying “intruder alert.”</a:t>
            </a:r>
          </a:p>
        </p:txBody>
      </p:sp>
      <p:sp>
        <p:nvSpPr>
          <p:cNvPr id="28676"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7B4E0869-2C90-4234-B079-0FBF7775B7B9}" type="slidenum">
              <a:rPr lang="en-US" altLang="en-US" smtClean="0">
                <a:solidFill>
                  <a:srgbClr val="FFFFFF"/>
                </a:solidFill>
              </a:rPr>
              <a:pPr eaLnBrk="1" hangingPunct="1"/>
              <a:t>21</a:t>
            </a:fld>
            <a:endParaRPr lang="en-US" altLang="en-US">
              <a:solidFill>
                <a:srgbClr val="FFFFFF"/>
              </a:solidFill>
            </a:endParaRPr>
          </a:p>
        </p:txBody>
      </p:sp>
      <p:sp>
        <p:nvSpPr>
          <p:cNvPr id="6" name="Title 1"/>
          <p:cNvSpPr txBox="1">
            <a:spLocks/>
          </p:cNvSpPr>
          <p:nvPr/>
        </p:nvSpPr>
        <p:spPr>
          <a:xfrm>
            <a:off x="152400" y="274638"/>
            <a:ext cx="85867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a:cs typeface="Times New Roman" pitchFamily="18" charset="0"/>
              </a:rPr>
              <a:t>Bluetooth with EV3</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p:cNvSpPr>
            <a:spLocks noGrp="1"/>
          </p:cNvSpPr>
          <p:nvPr>
            <p:ph sz="quarter" idx="1"/>
          </p:nvPr>
        </p:nvSpPr>
        <p:spPr>
          <a:xfrm>
            <a:off x="304800" y="1374775"/>
            <a:ext cx="8153400" cy="5178425"/>
          </a:xfrm>
        </p:spPr>
        <p:txBody>
          <a:bodyPr/>
          <a:lstStyle/>
          <a:p>
            <a:r>
              <a:rPr lang="en-US" altLang="en-US" sz="3200" b="1" dirty="0">
                <a:latin typeface="Calibri" panose="020F0502020204030204" pitchFamily="34" charset="0"/>
                <a:cs typeface="Times New Roman" pitchFamily="18" charset="0"/>
              </a:rPr>
              <a:t>The EV3 can also receive messages through Bluetooth channels.</a:t>
            </a:r>
          </a:p>
          <a:p>
            <a:r>
              <a:rPr lang="en-US" altLang="en-US" sz="3200" b="1" dirty="0">
                <a:latin typeface="Calibri" panose="020F0502020204030204" pitchFamily="34" charset="0"/>
                <a:cs typeface="Times New Roman" pitchFamily="18" charset="0"/>
              </a:rPr>
              <a:t>This makes it possible to </a:t>
            </a:r>
            <a:r>
              <a:rPr lang="en-US" altLang="en-US" sz="3200" b="1" dirty="0">
                <a:solidFill>
                  <a:srgbClr val="7030A0"/>
                </a:solidFill>
                <a:latin typeface="Calibri" panose="020F0502020204030204" pitchFamily="34" charset="0"/>
                <a:cs typeface="Times New Roman" pitchFamily="18" charset="0"/>
              </a:rPr>
              <a:t>remotely control an EV3 robot</a:t>
            </a:r>
            <a:r>
              <a:rPr lang="en-US" altLang="en-US" sz="3200" b="1" dirty="0">
                <a:latin typeface="Calibri" panose="020F0502020204030204" pitchFamily="34" charset="0"/>
                <a:cs typeface="Times New Roman" pitchFamily="18" charset="0"/>
              </a:rPr>
              <a:t> </a:t>
            </a:r>
            <a:r>
              <a:rPr lang="en-US" altLang="en-US" sz="3200" b="1" dirty="0">
                <a:solidFill>
                  <a:srgbClr val="7030A0"/>
                </a:solidFill>
                <a:latin typeface="Calibri" panose="020F0502020204030204" pitchFamily="34" charset="0"/>
                <a:cs typeface="Times New Roman" pitchFamily="18" charset="0"/>
              </a:rPr>
              <a:t>using another device </a:t>
            </a:r>
            <a:r>
              <a:rPr lang="en-US" altLang="en-US" sz="3200" b="1" dirty="0">
                <a:latin typeface="Calibri" panose="020F0502020204030204" pitchFamily="34" charset="0"/>
                <a:cs typeface="Times New Roman" pitchFamily="18" charset="0"/>
              </a:rPr>
              <a:t>(another EV3, a mobile phone or a computer) as the controller.</a:t>
            </a:r>
          </a:p>
          <a:p>
            <a:r>
              <a:rPr lang="en-US" altLang="en-US" sz="3200" b="1" dirty="0">
                <a:latin typeface="Calibri" panose="020F0502020204030204" pitchFamily="34" charset="0"/>
                <a:cs typeface="Times New Roman" pitchFamily="18" charset="0"/>
              </a:rPr>
              <a:t>During the next class, we will perform an activity where you will learn to control a LEGO robot </a:t>
            </a:r>
            <a:r>
              <a:rPr lang="en-US" altLang="en-US" sz="3200" b="1" dirty="0">
                <a:solidFill>
                  <a:srgbClr val="7030A0"/>
                </a:solidFill>
                <a:latin typeface="Calibri" panose="020F0502020204030204" pitchFamily="34" charset="0"/>
                <a:cs typeface="Times New Roman" pitchFamily="18" charset="0"/>
              </a:rPr>
              <a:t>using an android device using Bluetooth </a:t>
            </a:r>
            <a:r>
              <a:rPr lang="en-US" altLang="en-US" sz="3200" b="1" dirty="0">
                <a:latin typeface="Calibri" panose="020F0502020204030204" pitchFamily="34" charset="0"/>
                <a:cs typeface="Times New Roman" pitchFamily="18" charset="0"/>
              </a:rPr>
              <a:t>communications.</a:t>
            </a:r>
          </a:p>
        </p:txBody>
      </p:sp>
      <p:sp>
        <p:nvSpPr>
          <p:cNvPr id="29700"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0E24C8D8-5306-4F18-A8D5-8C7B384D7B54}" type="slidenum">
              <a:rPr lang="en-US" altLang="en-US" smtClean="0">
                <a:solidFill>
                  <a:srgbClr val="FFFFFF"/>
                </a:solidFill>
              </a:rPr>
              <a:pPr eaLnBrk="1" hangingPunct="1"/>
              <a:t>22</a:t>
            </a:fld>
            <a:endParaRPr lang="en-US" altLang="en-US">
              <a:solidFill>
                <a:srgbClr val="FFFFFF"/>
              </a:solidFill>
            </a:endParaRPr>
          </a:p>
        </p:txBody>
      </p:sp>
      <p:sp>
        <p:nvSpPr>
          <p:cNvPr id="6" name="Title 1"/>
          <p:cNvSpPr txBox="1">
            <a:spLocks/>
          </p:cNvSpPr>
          <p:nvPr/>
        </p:nvSpPr>
        <p:spPr>
          <a:xfrm>
            <a:off x="152400" y="274638"/>
            <a:ext cx="85867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a:cs typeface="Times New Roman" pitchFamily="18" charset="0"/>
              </a:rPr>
              <a:t>Bluetooth with EV3 </a:t>
            </a:r>
            <a:r>
              <a:rPr lang="en-US" sz="3600" dirty="0">
                <a:cs typeface="Times New Roman" pitchFamily="18" charset="0"/>
              </a:rPr>
              <a:t>(continued)</a:t>
            </a:r>
            <a:endParaRPr lang="en-US" dirty="0">
              <a:cs typeface="Times New Roman" pitchFamily="18" charset="0"/>
            </a:endParaRPr>
          </a:p>
        </p:txBody>
      </p:sp>
      <p:pic>
        <p:nvPicPr>
          <p:cNvPr id="1026" name="Picture 2" descr="File:Android robot.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62734" y="5533280"/>
            <a:ext cx="790932" cy="92223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File:Bluetooth.sv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29588" y="4431748"/>
            <a:ext cx="599932" cy="914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586788" cy="715962"/>
          </a:xfrm>
        </p:spPr>
        <p:txBody>
          <a:bodyPr>
            <a:noAutofit/>
          </a:bodyPr>
          <a:lstStyle/>
          <a:p>
            <a:pPr algn="ctr">
              <a:defRPr/>
            </a:pPr>
            <a:r>
              <a:rPr lang="en-US" dirty="0">
                <a:cs typeface="Times New Roman" pitchFamily="18" charset="0"/>
              </a:rPr>
              <a:t>What Is Bluetooth? Post-Quiz</a:t>
            </a:r>
          </a:p>
        </p:txBody>
      </p:sp>
      <p:sp>
        <p:nvSpPr>
          <p:cNvPr id="10243" name="Content Placeholder 2"/>
          <p:cNvSpPr>
            <a:spLocks noGrp="1"/>
          </p:cNvSpPr>
          <p:nvPr>
            <p:ph idx="1"/>
          </p:nvPr>
        </p:nvSpPr>
        <p:spPr>
          <a:xfrm>
            <a:off x="457200" y="2057400"/>
            <a:ext cx="8510588" cy="4035425"/>
          </a:xfrm>
        </p:spPr>
        <p:txBody>
          <a:bodyPr/>
          <a:lstStyle/>
          <a:p>
            <a:pPr marL="514350" indent="-514350">
              <a:buFont typeface="+mj-lt"/>
              <a:buAutoNum type="arabicPeriod"/>
              <a:defRPr/>
            </a:pPr>
            <a:r>
              <a:rPr lang="en-US" sz="3200" b="1" dirty="0">
                <a:latin typeface="Calibri" panose="020F0502020204030204" pitchFamily="34" charset="0"/>
                <a:cs typeface="Times New Roman" pitchFamily="18" charset="0"/>
              </a:rPr>
              <a:t>What is an electrical connection? </a:t>
            </a:r>
          </a:p>
          <a:p>
            <a:pPr marL="514350" indent="-514350">
              <a:buFont typeface="Wingdings" pitchFamily="2" charset="2"/>
              <a:buAutoNum type="arabicPeriod"/>
              <a:defRPr/>
            </a:pPr>
            <a:endParaRPr lang="en-US" sz="3200" b="1" dirty="0">
              <a:latin typeface="Calibri" panose="020F0502020204030204" pitchFamily="34" charset="0"/>
              <a:cs typeface="Times New Roman" pitchFamily="18" charset="0"/>
            </a:endParaRPr>
          </a:p>
          <a:p>
            <a:pPr marL="514350" indent="-514350">
              <a:buFont typeface="Wingdings" pitchFamily="2" charset="2"/>
              <a:buAutoNum type="arabicPeriod"/>
              <a:defRPr/>
            </a:pPr>
            <a:endParaRPr lang="en-US" sz="3200" b="1" dirty="0">
              <a:latin typeface="Calibri" panose="020F0502020204030204" pitchFamily="34" charset="0"/>
              <a:cs typeface="Times New Roman" pitchFamily="18" charset="0"/>
            </a:endParaRPr>
          </a:p>
          <a:p>
            <a:pPr marL="514350" indent="-514350">
              <a:buFont typeface="Wingdings" pitchFamily="2" charset="2"/>
              <a:buAutoNum type="arabicPeriod"/>
              <a:defRPr/>
            </a:pPr>
            <a:endParaRPr lang="en-US" sz="3200" b="1" dirty="0">
              <a:latin typeface="Calibri" panose="020F0502020204030204" pitchFamily="34" charset="0"/>
              <a:cs typeface="Times New Roman" pitchFamily="18" charset="0"/>
            </a:endParaRPr>
          </a:p>
          <a:p>
            <a:pPr marL="514350" indent="-514350">
              <a:buFont typeface="+mj-lt"/>
              <a:buAutoNum type="arabicPeriod"/>
              <a:defRPr/>
            </a:pPr>
            <a:r>
              <a:rPr lang="en-US" sz="3200" b="1" dirty="0">
                <a:latin typeface="Calibri" panose="020F0502020204030204" pitchFamily="34" charset="0"/>
                <a:cs typeface="Times New Roman" pitchFamily="18" charset="0"/>
              </a:rPr>
              <a:t>Give an example of a wireless electrical connection.</a:t>
            </a:r>
          </a:p>
          <a:p>
            <a:pPr marL="0" indent="0">
              <a:buNone/>
              <a:defRPr/>
            </a:pPr>
            <a:endParaRPr lang="en-US" sz="2000" dirty="0">
              <a:latin typeface="Calibri" panose="020F0502020204030204" pitchFamily="34" charset="0"/>
              <a:cs typeface="Times New Roman" pitchFamily="18" charset="0"/>
            </a:endParaRPr>
          </a:p>
        </p:txBody>
      </p:sp>
      <p:sp>
        <p:nvSpPr>
          <p:cNvPr id="10244"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C56378B0-F4C8-4240-8337-8D3398C8C3CC}" type="slidenum">
              <a:rPr lang="en-US" altLang="en-US" smtClean="0">
                <a:solidFill>
                  <a:srgbClr val="FFFFFF"/>
                </a:solidFill>
              </a:rPr>
              <a:pPr eaLnBrk="1" hangingPunct="1"/>
              <a:t>23</a:t>
            </a:fld>
            <a:endParaRPr lang="en-US" altLang="en-US">
              <a:solidFill>
                <a:srgbClr val="FFFFFF"/>
              </a:solidFill>
            </a:endParaRPr>
          </a:p>
        </p:txBody>
      </p:sp>
    </p:spTree>
    <p:extLst>
      <p:ext uri="{BB962C8B-B14F-4D97-AF65-F5344CB8AC3E}">
        <p14:creationId xmlns:p14="http://schemas.microsoft.com/office/powerpoint/2010/main" val="37770010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a:xfrm>
            <a:off x="228600" y="1752600"/>
            <a:ext cx="8382000" cy="4724400"/>
          </a:xfrm>
        </p:spPr>
        <p:txBody>
          <a:bodyPr/>
          <a:lstStyle/>
          <a:p>
            <a:pPr marL="514350" indent="-514350">
              <a:buFont typeface="+mj-lt"/>
              <a:buAutoNum type="arabicPeriod"/>
              <a:defRPr/>
            </a:pPr>
            <a:r>
              <a:rPr lang="en-US" sz="3200" b="1" dirty="0">
                <a:latin typeface="Calibri" panose="020F0502020204030204" pitchFamily="34" charset="0"/>
                <a:cs typeface="Times New Roman" pitchFamily="18" charset="0"/>
              </a:rPr>
              <a:t>What is an electrical connection? 	</a:t>
            </a:r>
          </a:p>
          <a:p>
            <a:pPr marL="457200" lvl="3" indent="0">
              <a:spcBef>
                <a:spcPts val="600"/>
              </a:spcBef>
              <a:buFont typeface="Wingdings" pitchFamily="2" charset="2"/>
              <a:buNone/>
              <a:defRPr/>
            </a:pPr>
            <a:r>
              <a:rPr lang="en-US" sz="3200" b="1" dirty="0">
                <a:solidFill>
                  <a:srgbClr val="FF0000"/>
                </a:solidFill>
                <a:latin typeface="Calibri" panose="020F0502020204030204" pitchFamily="34" charset="0"/>
                <a:cs typeface="Times New Roman" pitchFamily="18" charset="0"/>
              </a:rPr>
              <a:t>The </a:t>
            </a:r>
            <a:r>
              <a:rPr lang="en-US" sz="3200" b="1" dirty="0">
                <a:solidFill>
                  <a:srgbClr val="FF0000"/>
                </a:solidFill>
                <a:latin typeface="Calibri" panose="020F0502020204030204" pitchFamily="34" charset="0"/>
                <a:ea typeface="ＭＳ Ｐゴシック" pitchFamily="34" charset="-128"/>
                <a:cs typeface="Times New Roman" pitchFamily="18" charset="0"/>
              </a:rPr>
              <a:t>link that allows electricity to pass between two or more devices.  </a:t>
            </a:r>
            <a:endParaRPr lang="en-US" sz="3200" b="1" dirty="0">
              <a:solidFill>
                <a:srgbClr val="FF0000"/>
              </a:solidFill>
              <a:latin typeface="Calibri" panose="020F0502020204030204" pitchFamily="34" charset="0"/>
              <a:cs typeface="Times New Roman" pitchFamily="18" charset="0"/>
            </a:endParaRPr>
          </a:p>
          <a:p>
            <a:pPr marL="457200" indent="-457200">
              <a:buFont typeface="+mj-lt"/>
              <a:buAutoNum type="arabicPeriod"/>
              <a:defRPr/>
            </a:pPr>
            <a:r>
              <a:rPr lang="en-US" sz="3200" b="1" dirty="0">
                <a:latin typeface="Calibri" panose="020F0502020204030204" pitchFamily="34" charset="0"/>
                <a:cs typeface="Times New Roman" pitchFamily="18" charset="0"/>
              </a:rPr>
              <a:t>Give an example of a wireless electrical connection.</a:t>
            </a:r>
          </a:p>
          <a:p>
            <a:pPr marL="457200" lvl="3" indent="0">
              <a:spcBef>
                <a:spcPts val="600"/>
              </a:spcBef>
              <a:buFont typeface="Wingdings" pitchFamily="2" charset="2"/>
              <a:buNone/>
              <a:defRPr/>
            </a:pPr>
            <a:r>
              <a:rPr lang="en-US" sz="3200" b="1" i="1" dirty="0">
                <a:solidFill>
                  <a:srgbClr val="FF0000"/>
                </a:solidFill>
                <a:latin typeface="Calibri" panose="020F0502020204030204" pitchFamily="34" charset="0"/>
                <a:ea typeface="ＭＳ Ｐゴシック" pitchFamily="34" charset="-128"/>
                <a:cs typeface="Times New Roman" pitchFamily="18" charset="0"/>
              </a:rPr>
              <a:t>Example</a:t>
            </a:r>
            <a:r>
              <a:rPr lang="en-US" sz="3200" b="1" dirty="0">
                <a:solidFill>
                  <a:srgbClr val="FF0000"/>
                </a:solidFill>
                <a:latin typeface="Calibri" panose="020F0502020204030204" pitchFamily="34" charset="0"/>
                <a:ea typeface="ＭＳ Ｐゴシック" pitchFamily="34" charset="-128"/>
                <a:cs typeface="Times New Roman" pitchFamily="18" charset="0"/>
              </a:rPr>
              <a:t>: The link between a remote control garage  door opener and the motor that raises the garage door.</a:t>
            </a:r>
          </a:p>
          <a:p>
            <a:pPr marL="0" indent="0">
              <a:buFont typeface="Wingdings" pitchFamily="2" charset="2"/>
              <a:buNone/>
              <a:defRPr/>
            </a:pPr>
            <a:endParaRPr lang="en-US" sz="2000" dirty="0">
              <a:latin typeface="Calibri" panose="020F0502020204030204" pitchFamily="34" charset="0"/>
              <a:cs typeface="Times New Roman" pitchFamily="18" charset="0"/>
            </a:endParaRPr>
          </a:p>
        </p:txBody>
      </p:sp>
      <p:sp>
        <p:nvSpPr>
          <p:cNvPr id="11268"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AEA9956F-EC29-4498-8032-F0401F09CA94}" type="slidenum">
              <a:rPr lang="en-US" altLang="en-US" smtClean="0">
                <a:solidFill>
                  <a:srgbClr val="FFFFFF"/>
                </a:solidFill>
              </a:rPr>
              <a:pPr eaLnBrk="1" hangingPunct="1"/>
              <a:t>24</a:t>
            </a:fld>
            <a:endParaRPr lang="en-US" altLang="en-US">
              <a:solidFill>
                <a:srgbClr val="FFFFFF"/>
              </a:solidFill>
            </a:endParaRPr>
          </a:p>
        </p:txBody>
      </p:sp>
      <p:sp>
        <p:nvSpPr>
          <p:cNvPr id="7" name="Title 1"/>
          <p:cNvSpPr>
            <a:spLocks noGrp="1"/>
          </p:cNvSpPr>
          <p:nvPr>
            <p:ph type="title"/>
          </p:nvPr>
        </p:nvSpPr>
        <p:spPr>
          <a:xfrm>
            <a:off x="152400" y="274638"/>
            <a:ext cx="8586788" cy="715962"/>
          </a:xfrm>
        </p:spPr>
        <p:txBody>
          <a:bodyPr>
            <a:noAutofit/>
          </a:bodyPr>
          <a:lstStyle/>
          <a:p>
            <a:pPr algn="ctr">
              <a:defRPr/>
            </a:pPr>
            <a:r>
              <a:rPr lang="en-US" sz="4000" dirty="0">
                <a:cs typeface="Times New Roman" pitchFamily="18" charset="0"/>
              </a:rPr>
              <a:t>What Is Bluetooth? Post-Quiz </a:t>
            </a:r>
            <a:r>
              <a:rPr lang="en-US" sz="4000" dirty="0">
                <a:solidFill>
                  <a:srgbClr val="FF0000"/>
                </a:solidFill>
                <a:cs typeface="Times New Roman" pitchFamily="18" charset="0"/>
              </a:rPr>
              <a:t>Answers</a:t>
            </a:r>
          </a:p>
        </p:txBody>
      </p:sp>
    </p:spTree>
    <p:extLst>
      <p:ext uri="{BB962C8B-B14F-4D97-AF65-F5344CB8AC3E}">
        <p14:creationId xmlns:p14="http://schemas.microsoft.com/office/powerpoint/2010/main" val="3912674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1267">
                                            <p:txEl>
                                              <p:pRg st="1" end="1"/>
                                            </p:txEl>
                                          </p:spTgt>
                                        </p:tgtEl>
                                        <p:attrNameLst>
                                          <p:attrName>style.visibility</p:attrName>
                                        </p:attrNameLst>
                                      </p:cBhvr>
                                      <p:to>
                                        <p:strVal val="visible"/>
                                      </p:to>
                                    </p:set>
                                    <p:animEffect transition="in" filter="randombar(horizontal)">
                                      <p:cBhvr>
                                        <p:cTn id="7" dur="500"/>
                                        <p:tgtEl>
                                          <p:spTgt spid="1126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1267">
                                            <p:txEl>
                                              <p:pRg st="3" end="3"/>
                                            </p:txEl>
                                          </p:spTgt>
                                        </p:tgtEl>
                                        <p:attrNameLst>
                                          <p:attrName>style.visibility</p:attrName>
                                        </p:attrNameLst>
                                      </p:cBhvr>
                                      <p:to>
                                        <p:strVal val="visible"/>
                                      </p:to>
                                    </p:set>
                                    <p:animEffect transition="in" filter="randombar(horizontal)">
                                      <p:cBhvr>
                                        <p:cTn id="12" dur="500"/>
                                        <p:tgtEl>
                                          <p:spTgt spid="112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
          <p:cNvSpPr>
            <a:spLocks noChangeArrowheads="1"/>
          </p:cNvSpPr>
          <p:nvPr/>
        </p:nvSpPr>
        <p:spPr bwMode="auto">
          <a:xfrm>
            <a:off x="609600" y="1794570"/>
            <a:ext cx="7696200"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spcAft>
                <a:spcPts val="1200"/>
              </a:spcAft>
            </a:pPr>
            <a:r>
              <a:rPr lang="en-US" altLang="en-US" sz="2400" b="1" dirty="0">
                <a:solidFill>
                  <a:srgbClr val="7030A0"/>
                </a:solidFill>
                <a:latin typeface="Calibri" panose="020F0502020204030204" pitchFamily="34" charset="0"/>
                <a:cs typeface="Times New Roman" pitchFamily="18" charset="0"/>
              </a:rPr>
              <a:t>electrical connection</a:t>
            </a:r>
            <a:r>
              <a:rPr lang="en-US" altLang="en-US" sz="2400" b="1" dirty="0">
                <a:latin typeface="Calibri" panose="020F0502020204030204" pitchFamily="34" charset="0"/>
                <a:cs typeface="Times New Roman" pitchFamily="18" charset="0"/>
              </a:rPr>
              <a:t>: T</a:t>
            </a:r>
            <a:r>
              <a:rPr lang="en-US" altLang="en-US" sz="2400" b="1" dirty="0">
                <a:latin typeface="Calibri" panose="020F0502020204030204" pitchFamily="34" charset="0"/>
                <a:ea typeface="ＭＳ Ｐゴシック" pitchFamily="34" charset="-128"/>
                <a:cs typeface="Times New Roman" pitchFamily="18" charset="0"/>
              </a:rPr>
              <a:t>he physical link (conductor) that carries electricity between two or more devices.</a:t>
            </a:r>
          </a:p>
          <a:p>
            <a:pPr>
              <a:spcAft>
                <a:spcPts val="1200"/>
              </a:spcAft>
            </a:pPr>
            <a:r>
              <a:rPr lang="en-US" altLang="en-US" sz="2400" b="1" dirty="0">
                <a:solidFill>
                  <a:srgbClr val="7030A0"/>
                </a:solidFill>
                <a:latin typeface="Calibri" panose="020F0502020204030204" pitchFamily="34" charset="0"/>
                <a:cs typeface="Times New Roman" pitchFamily="18" charset="0"/>
              </a:rPr>
              <a:t>Bluetooth</a:t>
            </a:r>
            <a:r>
              <a:rPr lang="en-US" altLang="en-US" sz="2400" b="1" dirty="0">
                <a:latin typeface="Calibri" panose="020F0502020204030204" pitchFamily="34" charset="0"/>
                <a:cs typeface="Times New Roman" pitchFamily="18" charset="0"/>
              </a:rPr>
              <a:t>: The brand name for a </a:t>
            </a:r>
            <a:r>
              <a:rPr lang="en-US" altLang="en-US" sz="2400" b="1" dirty="0">
                <a:latin typeface="Calibri" panose="020F0502020204030204" pitchFamily="34" charset="0"/>
                <a:ea typeface="ＭＳ Ｐゴシック" pitchFamily="34" charset="-128"/>
              </a:rPr>
              <a:t>type of wireless electrical connection used for passing messages between two electronic devices. </a:t>
            </a:r>
            <a:endParaRPr lang="en-US" altLang="en-US" sz="2400" dirty="0">
              <a:latin typeface="Times New Roman" pitchFamily="18" charset="0"/>
              <a:cs typeface="Times New Roman" pitchFamily="18" charset="0"/>
            </a:endParaRPr>
          </a:p>
          <a:p>
            <a:endParaRPr lang="en-US" altLang="en-US" sz="2400" dirty="0">
              <a:latin typeface="Times New Roman" pitchFamily="18" charset="0"/>
              <a:cs typeface="Times New Roman" pitchFamily="18" charset="0"/>
            </a:endParaRPr>
          </a:p>
          <a:p>
            <a:endParaRPr lang="en-US" altLang="en-US" sz="2400" dirty="0">
              <a:latin typeface="Times New Roman" pitchFamily="18" charset="0"/>
              <a:cs typeface="Times New Roman" pitchFamily="18" charset="0"/>
            </a:endParaRPr>
          </a:p>
          <a:p>
            <a:pPr>
              <a:buFontTx/>
              <a:buAutoNum type="arabicPeriod"/>
            </a:pPr>
            <a:endParaRPr lang="en-US" altLang="en-US" sz="2400" dirty="0">
              <a:latin typeface="Times New Roman" pitchFamily="18" charset="0"/>
              <a:cs typeface="Times New Roman" pitchFamily="18" charset="0"/>
            </a:endParaRPr>
          </a:p>
          <a:p>
            <a:endParaRPr lang="en-US" altLang="en-US" sz="1200" dirty="0">
              <a:latin typeface="News Gothic MT" charset="0"/>
              <a:cs typeface="Times New Roman" pitchFamily="18" charset="0"/>
            </a:endParaRPr>
          </a:p>
        </p:txBody>
      </p:sp>
      <p:sp>
        <p:nvSpPr>
          <p:cNvPr id="30723"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A20EF911-20E7-46BC-9556-FB0AE8D30587}" type="slidenum">
              <a:rPr lang="en-US" altLang="en-US" smtClean="0">
                <a:solidFill>
                  <a:srgbClr val="FFFFFF"/>
                </a:solidFill>
              </a:rPr>
              <a:pPr eaLnBrk="1" hangingPunct="1"/>
              <a:t>25</a:t>
            </a:fld>
            <a:endParaRPr lang="en-US" altLang="en-US">
              <a:solidFill>
                <a:srgbClr val="FFFFFF"/>
              </a:solidFill>
            </a:endParaRPr>
          </a:p>
        </p:txBody>
      </p:sp>
      <p:sp>
        <p:nvSpPr>
          <p:cNvPr id="5" name="Title 1"/>
          <p:cNvSpPr txBox="1">
            <a:spLocks/>
          </p:cNvSpPr>
          <p:nvPr/>
        </p:nvSpPr>
        <p:spPr>
          <a:xfrm>
            <a:off x="152400" y="274638"/>
            <a:ext cx="85867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a:cs typeface="Times New Roman" pitchFamily="18" charset="0"/>
              </a:rPr>
              <a:t>Vocabulary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Images Sources</a:t>
            </a:r>
          </a:p>
        </p:txBody>
      </p:sp>
      <p:sp>
        <p:nvSpPr>
          <p:cNvPr id="3" name="Content Placeholder 2"/>
          <p:cNvSpPr>
            <a:spLocks noGrp="1"/>
          </p:cNvSpPr>
          <p:nvPr>
            <p:ph sz="quarter" idx="1"/>
          </p:nvPr>
        </p:nvSpPr>
        <p:spPr>
          <a:xfrm>
            <a:off x="557212" y="1828800"/>
            <a:ext cx="7672388" cy="4038600"/>
          </a:xfrm>
        </p:spPr>
        <p:txBody>
          <a:bodyPr/>
          <a:lstStyle/>
          <a:p>
            <a:pPr marL="0" indent="0">
              <a:buNone/>
            </a:pPr>
            <a:r>
              <a:rPr lang="en-US" sz="1400" dirty="0">
                <a:latin typeface="Calibri" panose="020F0502020204030204" pitchFamily="34" charset="0"/>
              </a:rPr>
              <a:t>Slides 1, 22: Bluetooth logo; source: 2011 </a:t>
            </a:r>
            <a:r>
              <a:rPr lang="en-US" sz="1400" dirty="0" err="1">
                <a:latin typeface="Calibri" panose="020F0502020204030204" pitchFamily="34" charset="0"/>
              </a:rPr>
              <a:t>Jnmasek</a:t>
            </a:r>
            <a:r>
              <a:rPr lang="en-US" sz="1400" dirty="0">
                <a:latin typeface="Calibri" panose="020F0502020204030204" pitchFamily="34" charset="0"/>
              </a:rPr>
              <a:t>, Wikimedia Commons: </a:t>
            </a:r>
            <a:r>
              <a:rPr lang="en-US" sz="1400" u="sng" dirty="0">
                <a:latin typeface="Calibri" panose="020F0502020204030204" pitchFamily="34" charset="0"/>
                <a:hlinkClick r:id="rId2"/>
              </a:rPr>
              <a:t>http://commons.wikimedia.org/wiki/File:Bluetooth.svg</a:t>
            </a:r>
            <a:r>
              <a:rPr lang="en-US" sz="1400" dirty="0">
                <a:latin typeface="Calibri" panose="020F0502020204030204" pitchFamily="34" charset="0"/>
              </a:rPr>
              <a:t> </a:t>
            </a:r>
          </a:p>
          <a:p>
            <a:pPr marL="0" indent="0">
              <a:buNone/>
            </a:pPr>
            <a:r>
              <a:rPr lang="en-US" sz="1400" dirty="0">
                <a:latin typeface="Calibri" panose="020F0502020204030204" pitchFamily="34" charset="0"/>
              </a:rPr>
              <a:t>Slide 2: Bluetooth cell phone headset; source: 2004 Ed g2s, Wikimedia Commons: </a:t>
            </a:r>
            <a:r>
              <a:rPr lang="en-US" sz="1400" u="sng" dirty="0">
                <a:latin typeface="Calibri" panose="020F0502020204030204" pitchFamily="34" charset="0"/>
                <a:hlinkClick r:id="rId3"/>
              </a:rPr>
              <a:t>http://commons.wikimedia.org/wiki/File:Bluetooth_headset.jpg</a:t>
            </a:r>
            <a:r>
              <a:rPr lang="en-US" sz="1400" dirty="0">
                <a:latin typeface="Calibri" panose="020F0502020204030204" pitchFamily="34" charset="0"/>
              </a:rPr>
              <a:t> </a:t>
            </a:r>
          </a:p>
          <a:p>
            <a:pPr marL="0" indent="0">
              <a:buNone/>
            </a:pPr>
            <a:r>
              <a:rPr lang="en-US" sz="1400" dirty="0">
                <a:latin typeface="Calibri" panose="020F0502020204030204" pitchFamily="34" charset="0"/>
              </a:rPr>
              <a:t>Slide 9: circuit diagrams by author</a:t>
            </a:r>
          </a:p>
          <a:p>
            <a:pPr marL="0" indent="0">
              <a:buNone/>
            </a:pPr>
            <a:r>
              <a:rPr lang="en-US" sz="1400" dirty="0">
                <a:latin typeface="Calibri" panose="020F0502020204030204" pitchFamily="34" charset="0"/>
              </a:rPr>
              <a:t>Slide 10: telegraph key photo; source: 2007 Lou Sander, Wikimedia Commons: </a:t>
            </a:r>
            <a:r>
              <a:rPr lang="en-US" sz="1400" dirty="0">
                <a:latin typeface="Calibri" panose="020F0502020204030204" pitchFamily="34" charset="0"/>
                <a:hlinkClick r:id="rId4"/>
              </a:rPr>
              <a:t>http://commons.wikimedia.org/wiki/File:J38TelegraphKey.jpg</a:t>
            </a:r>
            <a:r>
              <a:rPr lang="en-US" sz="1400" dirty="0">
                <a:latin typeface="Calibri" panose="020F0502020204030204" pitchFamily="34" charset="0"/>
              </a:rPr>
              <a:t> </a:t>
            </a:r>
          </a:p>
          <a:p>
            <a:pPr marL="0" indent="0">
              <a:buNone/>
            </a:pPr>
            <a:r>
              <a:rPr lang="en-US" sz="1400" dirty="0">
                <a:latin typeface="Calibri" panose="020F0502020204030204" pitchFamily="34" charset="0"/>
              </a:rPr>
              <a:t>Slide 11: international Morse code chart; source: 2008 U.S. Copyright Office via Wikimedia Commons </a:t>
            </a:r>
            <a:r>
              <a:rPr lang="en-US" sz="1400" dirty="0">
                <a:latin typeface="Calibri" panose="020F0502020204030204" pitchFamily="34" charset="0"/>
                <a:hlinkClick r:id="rId5"/>
              </a:rPr>
              <a:t>http://commons.wikimedia.org/wiki/File:International_Morse_Code.svg</a:t>
            </a:r>
            <a:r>
              <a:rPr lang="en-US" sz="1400" dirty="0">
                <a:latin typeface="Calibri" panose="020F0502020204030204" pitchFamily="34" charset="0"/>
              </a:rPr>
              <a:t> </a:t>
            </a:r>
          </a:p>
          <a:p>
            <a:pPr marL="0" indent="0">
              <a:buNone/>
            </a:pPr>
            <a:r>
              <a:rPr lang="en-US" sz="1400" dirty="0">
                <a:latin typeface="Calibri" panose="020F0502020204030204" pitchFamily="34" charset="0"/>
              </a:rPr>
              <a:t>Slide 14: U.S. seaman sends Morse code; source: 2005 Tucker M. Yates, U.S. Navy via Wikimedia Commons </a:t>
            </a:r>
            <a:r>
              <a:rPr lang="en-US" sz="1400" dirty="0">
                <a:latin typeface="Calibri" panose="020F0502020204030204" pitchFamily="34" charset="0"/>
                <a:hlinkClick r:id="rId6"/>
              </a:rPr>
              <a:t>http://commons.wikimedia.org/wiki/File:Seaman_send_Morse_code_signals.jpg</a:t>
            </a:r>
            <a:r>
              <a:rPr lang="en-US" sz="1400" dirty="0">
                <a:latin typeface="Calibri" panose="020F0502020204030204" pitchFamily="34" charset="0"/>
              </a:rPr>
              <a:t> </a:t>
            </a:r>
          </a:p>
          <a:p>
            <a:pPr marL="0" indent="0">
              <a:buNone/>
            </a:pPr>
            <a:r>
              <a:rPr lang="en-US" sz="1400" dirty="0">
                <a:latin typeface="Calibri" panose="020F0502020204030204" pitchFamily="34" charset="0"/>
              </a:rPr>
              <a:t>Slide 19: Six devices connected to </a:t>
            </a:r>
            <a:r>
              <a:rPr lang="en-US" sz="1400" dirty="0" err="1">
                <a:latin typeface="Calibri" panose="020F0502020204030204" pitchFamily="34" charset="0"/>
              </a:rPr>
              <a:t>chargepod</a:t>
            </a:r>
            <a:r>
              <a:rPr lang="en-US" sz="1400" dirty="0">
                <a:latin typeface="Calibri" panose="020F0502020204030204" pitchFamily="34" charset="0"/>
              </a:rPr>
              <a:t> multi-device charger hub; source: </a:t>
            </a:r>
            <a:r>
              <a:rPr lang="en-US" sz="1400" dirty="0">
                <a:latin typeface="Calibri" panose="020F0502020204030204" pitchFamily="34" charset="0"/>
                <a:hlinkClick r:id="rId7"/>
              </a:rPr>
              <a:t>http://www.techgadgets.in/misc-gadgets/2007/21/callpod-chargepod-a-multi-device-charger-announced/</a:t>
            </a:r>
            <a:r>
              <a:rPr lang="en-US" sz="1400" dirty="0">
                <a:latin typeface="Calibri" panose="020F0502020204030204" pitchFamily="34" charset="0"/>
              </a:rPr>
              <a:t> and </a:t>
            </a:r>
            <a:r>
              <a:rPr lang="en-US" sz="1400" dirty="0" err="1">
                <a:latin typeface="Calibri" panose="020F0502020204030204" pitchFamily="34" charset="0"/>
              </a:rPr>
              <a:t>CallPod</a:t>
            </a:r>
            <a:r>
              <a:rPr lang="en-US" sz="1400" dirty="0">
                <a:latin typeface="Calibri" panose="020F0502020204030204" pitchFamily="34" charset="0"/>
              </a:rPr>
              <a:t> Mobile Necessities </a:t>
            </a:r>
            <a:r>
              <a:rPr lang="en-US" sz="1400" dirty="0">
                <a:solidFill>
                  <a:srgbClr val="FF0000"/>
                </a:solidFill>
                <a:latin typeface="Calibri" panose="020F0502020204030204" pitchFamily="34" charset="0"/>
                <a:hlinkClick r:id="rId8"/>
              </a:rPr>
              <a:t>http://www.callpod.com/products/chargepod</a:t>
            </a:r>
            <a:r>
              <a:rPr lang="en-US" sz="1400" dirty="0">
                <a:solidFill>
                  <a:srgbClr val="FF0000"/>
                </a:solidFill>
                <a:latin typeface="Calibri" panose="020F0502020204030204" pitchFamily="34" charset="0"/>
              </a:rPr>
              <a:t> </a:t>
            </a:r>
          </a:p>
          <a:p>
            <a:pPr marL="0" indent="0">
              <a:buNone/>
            </a:pPr>
            <a:r>
              <a:rPr lang="en-US" sz="1400" dirty="0">
                <a:latin typeface="Calibri" panose="020F0502020204030204" pitchFamily="34" charset="0"/>
              </a:rPr>
              <a:t>Slide 22: Android robot logo; source: 2009, Google </a:t>
            </a:r>
            <a:r>
              <a:rPr lang="en-US" sz="1400" dirty="0">
                <a:latin typeface="Calibri" panose="020F0502020204030204" pitchFamily="34" charset="0"/>
                <a:hlinkClick r:id="rId9"/>
              </a:rPr>
              <a:t>http://en.wikipedia.org/wiki/File:Android_robot.svg</a:t>
            </a:r>
            <a:r>
              <a:rPr lang="en-US" sz="1400" dirty="0">
                <a:latin typeface="Calibri" panose="020F0502020204030204" pitchFamily="34" charset="0"/>
              </a:rPr>
              <a:t> </a:t>
            </a:r>
          </a:p>
        </p:txBody>
      </p:sp>
      <p:sp>
        <p:nvSpPr>
          <p:cNvPr id="4" name="Slide Number Placeholder 3"/>
          <p:cNvSpPr>
            <a:spLocks noGrp="1"/>
          </p:cNvSpPr>
          <p:nvPr>
            <p:ph type="sldNum" sz="quarter" idx="11"/>
          </p:nvPr>
        </p:nvSpPr>
        <p:spPr/>
        <p:txBody>
          <a:bodyPr/>
          <a:lstStyle/>
          <a:p>
            <a:pPr>
              <a:defRPr/>
            </a:pPr>
            <a:fld id="{704AEDE0-0170-44C6-8598-70FE6C7BD042}" type="slidenum">
              <a:rPr lang="en-US" smtClean="0"/>
              <a:pPr>
                <a:defRPr/>
              </a:pPr>
              <a:t>26</a:t>
            </a:fld>
            <a:endParaRPr lang="en-US"/>
          </a:p>
        </p:txBody>
      </p:sp>
    </p:spTree>
    <p:extLst>
      <p:ext uri="{BB962C8B-B14F-4D97-AF65-F5344CB8AC3E}">
        <p14:creationId xmlns:p14="http://schemas.microsoft.com/office/powerpoint/2010/main" val="1419809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a:xfrm>
            <a:off x="228600" y="1600200"/>
            <a:ext cx="8305800" cy="4876800"/>
          </a:xfrm>
        </p:spPr>
        <p:txBody>
          <a:bodyPr/>
          <a:lstStyle/>
          <a:p>
            <a:pPr marL="514350" indent="-514350">
              <a:buFont typeface="+mj-lt"/>
              <a:buAutoNum type="arabicPeriod"/>
              <a:defRPr/>
            </a:pPr>
            <a:r>
              <a:rPr lang="en-US" sz="3200" b="1" dirty="0">
                <a:latin typeface="Calibri" panose="020F0502020204030204" pitchFamily="34" charset="0"/>
                <a:cs typeface="Times New Roman" pitchFamily="18" charset="0"/>
              </a:rPr>
              <a:t>What is an electrical</a:t>
            </a:r>
            <a:r>
              <a:rPr lang="en-US" sz="3200" b="1" dirty="0">
                <a:solidFill>
                  <a:srgbClr val="7030A0"/>
                </a:solidFill>
                <a:latin typeface="Calibri" panose="020F0502020204030204" pitchFamily="34" charset="0"/>
                <a:cs typeface="Times New Roman" pitchFamily="18" charset="0"/>
              </a:rPr>
              <a:t> </a:t>
            </a:r>
            <a:r>
              <a:rPr lang="en-US" sz="3200" b="1" dirty="0">
                <a:latin typeface="Calibri" panose="020F0502020204030204" pitchFamily="34" charset="0"/>
                <a:cs typeface="Times New Roman" pitchFamily="18" charset="0"/>
              </a:rPr>
              <a:t>connection? 	</a:t>
            </a:r>
          </a:p>
          <a:p>
            <a:pPr marL="457200" lvl="3" indent="0">
              <a:spcBef>
                <a:spcPts val="600"/>
              </a:spcBef>
              <a:buFont typeface="Wingdings" pitchFamily="2" charset="2"/>
              <a:buNone/>
              <a:defRPr/>
            </a:pPr>
            <a:r>
              <a:rPr lang="en-US" sz="3200" b="1" dirty="0">
                <a:solidFill>
                  <a:srgbClr val="FF0000"/>
                </a:solidFill>
                <a:latin typeface="Calibri" panose="020F0502020204030204" pitchFamily="34" charset="0"/>
                <a:cs typeface="Times New Roman" pitchFamily="18" charset="0"/>
              </a:rPr>
              <a:t>The </a:t>
            </a:r>
            <a:r>
              <a:rPr lang="en-US" sz="3200" b="1" dirty="0">
                <a:solidFill>
                  <a:srgbClr val="FF0000"/>
                </a:solidFill>
                <a:latin typeface="Calibri" panose="020F0502020204030204" pitchFamily="34" charset="0"/>
                <a:ea typeface="ＭＳ Ｐゴシック" pitchFamily="34" charset="-128"/>
                <a:cs typeface="Times New Roman" pitchFamily="18" charset="0"/>
              </a:rPr>
              <a:t>link that allows electricity to pass between two or more devices.</a:t>
            </a:r>
            <a:endParaRPr lang="en-US" sz="3200" b="1" dirty="0">
              <a:solidFill>
                <a:srgbClr val="FF0000"/>
              </a:solidFill>
              <a:latin typeface="Calibri" panose="020F0502020204030204" pitchFamily="34" charset="0"/>
              <a:cs typeface="Times New Roman" pitchFamily="18" charset="0"/>
            </a:endParaRPr>
          </a:p>
          <a:p>
            <a:pPr marL="457200" indent="-457200">
              <a:buFont typeface="+mj-lt"/>
              <a:buAutoNum type="arabicPeriod"/>
              <a:defRPr/>
            </a:pPr>
            <a:r>
              <a:rPr lang="en-US" sz="3200" b="1" dirty="0">
                <a:latin typeface="Calibri" panose="020F0502020204030204" pitchFamily="34" charset="0"/>
                <a:cs typeface="Times New Roman" pitchFamily="18" charset="0"/>
              </a:rPr>
              <a:t>Give an example of a wireless electrical connection.</a:t>
            </a:r>
          </a:p>
          <a:p>
            <a:pPr marL="457200" lvl="3" indent="0">
              <a:spcBef>
                <a:spcPts val="600"/>
              </a:spcBef>
              <a:buFont typeface="Wingdings" pitchFamily="2" charset="2"/>
              <a:buNone/>
              <a:defRPr/>
            </a:pPr>
            <a:r>
              <a:rPr lang="en-US" sz="3200" b="1" i="1" dirty="0">
                <a:solidFill>
                  <a:srgbClr val="FF0000"/>
                </a:solidFill>
                <a:latin typeface="Calibri" panose="020F0502020204030204" pitchFamily="34" charset="0"/>
                <a:ea typeface="ＭＳ Ｐゴシック" pitchFamily="34" charset="-128"/>
                <a:cs typeface="Times New Roman" pitchFamily="18" charset="0"/>
              </a:rPr>
              <a:t>Example</a:t>
            </a:r>
            <a:r>
              <a:rPr lang="en-US" sz="3200" b="1" dirty="0">
                <a:solidFill>
                  <a:srgbClr val="FF0000"/>
                </a:solidFill>
                <a:latin typeface="Calibri" panose="020F0502020204030204" pitchFamily="34" charset="0"/>
                <a:ea typeface="ＭＳ Ｐゴシック" pitchFamily="34" charset="-128"/>
                <a:cs typeface="Times New Roman" pitchFamily="18" charset="0"/>
              </a:rPr>
              <a:t>: The link between a remote control garage  door opener and the motor that raises the garage door.</a:t>
            </a:r>
          </a:p>
        </p:txBody>
      </p:sp>
      <p:sp>
        <p:nvSpPr>
          <p:cNvPr id="11268" name="Slide Number Placeholder 4"/>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AEA9956F-EC29-4498-8032-F0401F09CA94}" type="slidenum">
              <a:rPr lang="en-US" altLang="en-US" smtClean="0">
                <a:solidFill>
                  <a:srgbClr val="FFFFFF"/>
                </a:solidFill>
              </a:rPr>
              <a:pPr eaLnBrk="1" hangingPunct="1"/>
              <a:t>3</a:t>
            </a:fld>
            <a:endParaRPr lang="en-US" altLang="en-US">
              <a:solidFill>
                <a:srgbClr val="FFFFFF"/>
              </a:solidFill>
            </a:endParaRPr>
          </a:p>
        </p:txBody>
      </p:sp>
      <p:sp>
        <p:nvSpPr>
          <p:cNvPr id="7" name="Title 1"/>
          <p:cNvSpPr>
            <a:spLocks noGrp="1"/>
          </p:cNvSpPr>
          <p:nvPr>
            <p:ph type="title"/>
          </p:nvPr>
        </p:nvSpPr>
        <p:spPr>
          <a:xfrm>
            <a:off x="152400" y="274638"/>
            <a:ext cx="8586788" cy="715962"/>
          </a:xfrm>
        </p:spPr>
        <p:txBody>
          <a:bodyPr>
            <a:noAutofit/>
          </a:bodyPr>
          <a:lstStyle/>
          <a:p>
            <a:pPr algn="ctr">
              <a:defRPr/>
            </a:pPr>
            <a:r>
              <a:rPr lang="en-US" sz="4000" dirty="0">
                <a:cs typeface="Times New Roman" pitchFamily="18" charset="0"/>
              </a:rPr>
              <a:t>What Is Bluetooth? Pre-Quiz </a:t>
            </a:r>
            <a:r>
              <a:rPr lang="en-US" sz="4000" dirty="0">
                <a:solidFill>
                  <a:srgbClr val="FF0000"/>
                </a:solidFill>
                <a:cs typeface="Times New Roman" pitchFamily="18" charset="0"/>
              </a:rPr>
              <a:t>Answers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1267">
                                            <p:txEl>
                                              <p:pRg st="1" end="1"/>
                                            </p:txEl>
                                          </p:spTgt>
                                        </p:tgtEl>
                                        <p:attrNameLst>
                                          <p:attrName>style.visibility</p:attrName>
                                        </p:attrNameLst>
                                      </p:cBhvr>
                                      <p:to>
                                        <p:strVal val="visible"/>
                                      </p:to>
                                    </p:set>
                                    <p:animEffect transition="in" filter="randombar(horizontal)">
                                      <p:cBhvr>
                                        <p:cTn id="7" dur="500"/>
                                        <p:tgtEl>
                                          <p:spTgt spid="1126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1267">
                                            <p:txEl>
                                              <p:pRg st="3" end="3"/>
                                            </p:txEl>
                                          </p:spTgt>
                                        </p:tgtEl>
                                        <p:attrNameLst>
                                          <p:attrName>style.visibility</p:attrName>
                                        </p:attrNameLst>
                                      </p:cBhvr>
                                      <p:to>
                                        <p:strVal val="visible"/>
                                      </p:to>
                                    </p:set>
                                    <p:animEffect transition="in" filter="randombar(horizontal)">
                                      <p:cBhvr>
                                        <p:cTn id="12" dur="500"/>
                                        <p:tgtEl>
                                          <p:spTgt spid="112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371600"/>
          </a:xfrm>
        </p:spPr>
        <p:txBody>
          <a:bodyPr>
            <a:noAutofit/>
          </a:bodyPr>
          <a:lstStyle/>
          <a:p>
            <a:pPr algn="ctr">
              <a:defRPr/>
            </a:pPr>
            <a:r>
              <a:rPr lang="en-US" sz="4000" dirty="0">
                <a:cs typeface="Times New Roman" pitchFamily="18" charset="0"/>
              </a:rPr>
              <a:t>What Are Electrical Connections </a:t>
            </a:r>
            <a:br>
              <a:rPr lang="en-US" sz="4000" dirty="0">
                <a:cs typeface="Times New Roman" pitchFamily="18" charset="0"/>
              </a:rPr>
            </a:br>
            <a:r>
              <a:rPr lang="en-US" sz="4000" dirty="0">
                <a:cs typeface="Times New Roman" pitchFamily="18" charset="0"/>
              </a:rPr>
              <a:t>and What Is Bluetooth? </a:t>
            </a:r>
            <a:r>
              <a:rPr lang="en-US" sz="2400" dirty="0">
                <a:cs typeface="Times New Roman" pitchFamily="18" charset="0"/>
              </a:rPr>
              <a:t>(50 </a:t>
            </a:r>
            <a:r>
              <a:rPr lang="en-US" sz="2400" b="1" dirty="0">
                <a:cs typeface="Times New Roman" pitchFamily="18" charset="0"/>
              </a:rPr>
              <a:t>minutes)</a:t>
            </a:r>
          </a:p>
        </p:txBody>
      </p:sp>
      <p:sp>
        <p:nvSpPr>
          <p:cNvPr id="12291" name="Slide Number Placeholder 5"/>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2DED64B5-30FF-4A31-978E-593DF3B994E5}" type="slidenum">
              <a:rPr lang="en-US" altLang="en-US" smtClean="0">
                <a:solidFill>
                  <a:srgbClr val="FFFFFF"/>
                </a:solidFill>
              </a:rPr>
              <a:pPr eaLnBrk="1" hangingPunct="1"/>
              <a:t>4</a:t>
            </a:fld>
            <a:endParaRPr lang="en-US" altLang="en-US">
              <a:solidFill>
                <a:srgbClr val="FFFFFF"/>
              </a:solidFill>
            </a:endParaRPr>
          </a:p>
        </p:txBody>
      </p:sp>
      <p:sp>
        <p:nvSpPr>
          <p:cNvPr id="8" name="Content Placeholder 2"/>
          <p:cNvSpPr>
            <a:spLocks noGrp="1"/>
          </p:cNvSpPr>
          <p:nvPr>
            <p:ph idx="1"/>
          </p:nvPr>
        </p:nvSpPr>
        <p:spPr>
          <a:xfrm>
            <a:off x="304800" y="1600200"/>
            <a:ext cx="8358188" cy="5035550"/>
          </a:xfrm>
        </p:spPr>
        <p:txBody>
          <a:bodyPr/>
          <a:lstStyle/>
          <a:p>
            <a:pPr>
              <a:buFont typeface="Wingdings" pitchFamily="2" charset="2"/>
              <a:buNone/>
              <a:defRPr/>
            </a:pPr>
            <a:r>
              <a:rPr lang="en-US" sz="3200" b="1" dirty="0">
                <a:solidFill>
                  <a:srgbClr val="FF0000"/>
                </a:solidFill>
                <a:latin typeface="Calibri" panose="020F0502020204030204" pitchFamily="34" charset="0"/>
                <a:cs typeface="Times New Roman" pitchFamily="18" charset="0"/>
              </a:rPr>
              <a:t>Our Wireless World </a:t>
            </a:r>
          </a:p>
          <a:p>
            <a:pPr marL="0" indent="0">
              <a:spcBef>
                <a:spcPts val="0"/>
              </a:spcBef>
              <a:spcAft>
                <a:spcPts val="600"/>
              </a:spcAft>
              <a:buFont typeface="Wingdings" pitchFamily="2" charset="2"/>
              <a:buNone/>
              <a:defRPr/>
            </a:pPr>
            <a:r>
              <a:rPr lang="en-US" b="1" dirty="0">
                <a:latin typeface="Calibri" panose="020F0502020204030204" pitchFamily="34" charset="0"/>
                <a:cs typeface="Times New Roman" pitchFamily="18" charset="0"/>
              </a:rPr>
              <a:t>In the age of the internet and cell phones, wireless communication is everywhere. Wireless channels of communication make it possible for electrical devices to send and receive messages almost instantly. </a:t>
            </a:r>
          </a:p>
          <a:p>
            <a:pPr marL="0" indent="0">
              <a:spcBef>
                <a:spcPts val="0"/>
              </a:spcBef>
              <a:spcAft>
                <a:spcPts val="600"/>
              </a:spcAft>
              <a:buFont typeface="Wingdings" pitchFamily="2" charset="2"/>
              <a:buNone/>
              <a:defRPr/>
            </a:pPr>
            <a:r>
              <a:rPr lang="en-US" b="1" dirty="0">
                <a:latin typeface="Calibri" panose="020F0502020204030204" pitchFamily="34" charset="0"/>
                <a:cs typeface="Times New Roman" pitchFamily="18" charset="0"/>
              </a:rPr>
              <a:t>For instance, wireless communications help emergency responders and saves lives! It is important to have a basic understanding of how wired and wireless communications work. </a:t>
            </a:r>
          </a:p>
          <a:p>
            <a:pPr marL="0" indent="0">
              <a:spcAft>
                <a:spcPts val="0"/>
              </a:spcAft>
              <a:buNone/>
              <a:defRPr/>
            </a:pPr>
            <a:r>
              <a:rPr lang="en-US" sz="3200" b="1" dirty="0">
                <a:solidFill>
                  <a:srgbClr val="FF0000"/>
                </a:solidFill>
                <a:latin typeface="Calibri" panose="020F0502020204030204" pitchFamily="34" charset="0"/>
                <a:cs typeface="Times New Roman" pitchFamily="18" charset="0"/>
              </a:rPr>
              <a:t>Objective </a:t>
            </a:r>
          </a:p>
          <a:p>
            <a:pPr marL="0" indent="0">
              <a:spcBef>
                <a:spcPts val="0"/>
              </a:spcBef>
              <a:spcAft>
                <a:spcPts val="600"/>
              </a:spcAft>
              <a:buFont typeface="Wingdings" pitchFamily="2" charset="2"/>
              <a:buNone/>
              <a:defRPr/>
            </a:pPr>
            <a:r>
              <a:rPr lang="en-US" b="1" dirty="0">
                <a:latin typeface="Calibri" panose="020F0502020204030204" pitchFamily="34" charset="0"/>
                <a:cs typeface="Times New Roman" pitchFamily="18" charset="0"/>
              </a:rPr>
              <a:t>To look at how a wireless connection type known </a:t>
            </a:r>
            <a:br>
              <a:rPr lang="en-US" b="1" dirty="0">
                <a:latin typeface="Calibri" panose="020F0502020204030204" pitchFamily="34" charset="0"/>
                <a:cs typeface="Times New Roman" pitchFamily="18" charset="0"/>
              </a:rPr>
            </a:br>
            <a:r>
              <a:rPr lang="en-US" b="1" dirty="0">
                <a:latin typeface="Calibri" panose="020F0502020204030204" pitchFamily="34" charset="0"/>
                <a:cs typeface="Times New Roman" pitchFamily="18" charset="0"/>
              </a:rPr>
              <a:t>as </a:t>
            </a:r>
            <a:r>
              <a:rPr lang="en-US" b="1" dirty="0">
                <a:solidFill>
                  <a:srgbClr val="7030A0"/>
                </a:solidFill>
                <a:latin typeface="Calibri" panose="020F0502020204030204" pitchFamily="34" charset="0"/>
                <a:cs typeface="Times New Roman" pitchFamily="18" charset="0"/>
              </a:rPr>
              <a:t>Bluetooth</a:t>
            </a:r>
            <a:r>
              <a:rPr lang="en-US" b="1" dirty="0">
                <a:latin typeface="Calibri" panose="020F0502020204030204" pitchFamily="34" charset="0"/>
                <a:cs typeface="Times New Roman" pitchFamily="18" charset="0"/>
              </a:rPr>
              <a:t> can be used to control LEGO robots </a:t>
            </a:r>
            <a:br>
              <a:rPr lang="en-US" b="1" dirty="0">
                <a:latin typeface="Calibri" panose="020F0502020204030204" pitchFamily="34" charset="0"/>
                <a:cs typeface="Times New Roman" pitchFamily="18" charset="0"/>
              </a:rPr>
            </a:br>
            <a:r>
              <a:rPr lang="en-US" b="1" dirty="0">
                <a:latin typeface="Calibri" panose="020F0502020204030204" pitchFamily="34" charset="0"/>
                <a:cs typeface="Times New Roman" pitchFamily="18" charset="0"/>
              </a:rPr>
              <a:t>remotely from android devices.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022CA22B-605A-4A86-8654-99EC14D5E4F8}" type="slidenum">
              <a:rPr lang="en-US" altLang="en-US" smtClean="0">
                <a:solidFill>
                  <a:srgbClr val="FFFFFF"/>
                </a:solidFill>
              </a:rPr>
              <a:pPr eaLnBrk="1" hangingPunct="1"/>
              <a:t>5</a:t>
            </a:fld>
            <a:endParaRPr lang="en-US" altLang="en-US">
              <a:solidFill>
                <a:srgbClr val="FFFFFF"/>
              </a:solidFill>
            </a:endParaRPr>
          </a:p>
        </p:txBody>
      </p:sp>
      <p:sp>
        <p:nvSpPr>
          <p:cNvPr id="13317" name="Content Placeholder 2"/>
          <p:cNvSpPr>
            <a:spLocks noGrp="1"/>
          </p:cNvSpPr>
          <p:nvPr>
            <p:ph idx="1"/>
          </p:nvPr>
        </p:nvSpPr>
        <p:spPr>
          <a:xfrm>
            <a:off x="457200" y="1524000"/>
            <a:ext cx="7981951" cy="4800600"/>
          </a:xfrm>
        </p:spPr>
        <p:txBody>
          <a:bodyPr/>
          <a:lstStyle/>
          <a:p>
            <a:pPr marL="0" indent="0">
              <a:buNone/>
            </a:pPr>
            <a:r>
              <a:rPr lang="en-US" altLang="en-US" sz="3200" b="1" dirty="0">
                <a:latin typeface="Calibri" panose="020F0502020204030204" pitchFamily="34" charset="0"/>
                <a:ea typeface="ＭＳ Ｐゴシック" pitchFamily="34" charset="-128"/>
                <a:cs typeface="Times New Roman" pitchFamily="18" charset="0"/>
              </a:rPr>
              <a:t>An electrical device is a device powered by electricity.</a:t>
            </a:r>
          </a:p>
          <a:p>
            <a:pPr marL="0" indent="0">
              <a:buNone/>
            </a:pPr>
            <a:r>
              <a:rPr lang="en-US" altLang="en-US" sz="3200" b="1" dirty="0">
                <a:latin typeface="Calibri" panose="020F0502020204030204" pitchFamily="34" charset="0"/>
                <a:ea typeface="ＭＳ Ｐゴシック" pitchFamily="34" charset="-128"/>
                <a:cs typeface="Times New Roman" pitchFamily="18" charset="0"/>
              </a:rPr>
              <a:t>Common electrical devices include:</a:t>
            </a:r>
            <a:r>
              <a:rPr lang="en-US" altLang="en-US" sz="2800" b="1" dirty="0">
                <a:latin typeface="Calibri" panose="020F0502020204030204" pitchFamily="34" charset="0"/>
                <a:ea typeface="ＭＳ Ｐゴシック" pitchFamily="34" charset="-128"/>
                <a:cs typeface="Times New Roman" pitchFamily="18" charset="0"/>
              </a:rPr>
              <a:t>	</a:t>
            </a:r>
          </a:p>
          <a:p>
            <a:r>
              <a:rPr lang="en-US" altLang="en-US" b="1" dirty="0">
                <a:latin typeface="Calibri" panose="020F0502020204030204" pitchFamily="34" charset="0"/>
                <a:ea typeface="ＭＳ Ｐゴシック" pitchFamily="34" charset="-128"/>
                <a:cs typeface="Times New Roman" pitchFamily="18" charset="0"/>
              </a:rPr>
              <a:t>TVs</a:t>
            </a:r>
          </a:p>
          <a:p>
            <a:r>
              <a:rPr lang="en-US" altLang="en-US" b="1" dirty="0">
                <a:latin typeface="Calibri" panose="020F0502020204030204" pitchFamily="34" charset="0"/>
                <a:ea typeface="ＭＳ Ｐゴシック" pitchFamily="34" charset="-128"/>
                <a:cs typeface="Times New Roman" pitchFamily="18" charset="0"/>
              </a:rPr>
              <a:t>game systems</a:t>
            </a:r>
          </a:p>
          <a:p>
            <a:r>
              <a:rPr lang="en-US" altLang="en-US" b="1" dirty="0">
                <a:latin typeface="Calibri" panose="020F0502020204030204" pitchFamily="34" charset="0"/>
                <a:ea typeface="ＭＳ Ｐゴシック" pitchFamily="34" charset="-128"/>
                <a:cs typeface="Times New Roman" pitchFamily="18" charset="0"/>
              </a:rPr>
              <a:t>computers</a:t>
            </a:r>
          </a:p>
          <a:p>
            <a:r>
              <a:rPr lang="en-US" altLang="en-US" b="1" dirty="0">
                <a:latin typeface="Calibri" panose="020F0502020204030204" pitchFamily="34" charset="0"/>
                <a:ea typeface="ＭＳ Ｐゴシック" pitchFamily="34" charset="-128"/>
                <a:cs typeface="Times New Roman" pitchFamily="18" charset="0"/>
              </a:rPr>
              <a:t>microwaves and ovens</a:t>
            </a:r>
          </a:p>
          <a:p>
            <a:r>
              <a:rPr lang="en-US" altLang="en-US" b="1" dirty="0">
                <a:latin typeface="Calibri" panose="020F0502020204030204" pitchFamily="34" charset="0"/>
                <a:ea typeface="ＭＳ Ｐゴシック" pitchFamily="34" charset="-128"/>
                <a:cs typeface="Times New Roman" pitchFamily="18" charset="0"/>
              </a:rPr>
              <a:t>light bulbs</a:t>
            </a:r>
          </a:p>
          <a:p>
            <a:pPr marL="0" indent="0">
              <a:buNone/>
            </a:pPr>
            <a:r>
              <a:rPr lang="en-US" altLang="en-US" b="1" dirty="0">
                <a:latin typeface="Calibri" panose="020F0502020204030204" pitchFamily="34" charset="0"/>
                <a:ea typeface="ＭＳ Ｐゴシック" pitchFamily="34" charset="-128"/>
                <a:cs typeface="Times New Roman" pitchFamily="18" charset="0"/>
              </a:rPr>
              <a:t> </a:t>
            </a:r>
          </a:p>
          <a:p>
            <a:pPr marL="0" indent="0" algn="ctr">
              <a:buNone/>
            </a:pPr>
            <a:r>
              <a:rPr lang="en-US" altLang="en-US" sz="2800" b="1" dirty="0">
                <a:solidFill>
                  <a:schemeClr val="accent1"/>
                </a:solidFill>
                <a:latin typeface="Calibri" panose="020F0502020204030204" pitchFamily="34" charset="0"/>
                <a:ea typeface="ＭＳ Ｐゴシック" pitchFamily="34" charset="-128"/>
                <a:cs typeface="Times New Roman" pitchFamily="18" charset="0"/>
              </a:rPr>
              <a:t>Electricity and electrical devices are everywhere!</a:t>
            </a:r>
          </a:p>
        </p:txBody>
      </p:sp>
      <p:sp>
        <p:nvSpPr>
          <p:cNvPr id="6" name="Title 1"/>
          <p:cNvSpPr txBox="1">
            <a:spLocks/>
          </p:cNvSpPr>
          <p:nvPr/>
        </p:nvSpPr>
        <p:spPr>
          <a:xfrm>
            <a:off x="152400" y="274638"/>
            <a:ext cx="85867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a:cs typeface="Times New Roman" pitchFamily="18" charset="0"/>
              </a:rPr>
              <a:t>What Is an Electrical Device?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6"/>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066574F9-6E7B-4D5E-802E-3499A6EF32E6}" type="slidenum">
              <a:rPr lang="en-US" altLang="en-US" smtClean="0">
                <a:solidFill>
                  <a:srgbClr val="FFFFFF"/>
                </a:solidFill>
                <a:latin typeface="Calibri" panose="020F0502020204030204" pitchFamily="34" charset="0"/>
              </a:rPr>
              <a:pPr eaLnBrk="1" hangingPunct="1"/>
              <a:t>6</a:t>
            </a:fld>
            <a:endParaRPr lang="en-US" altLang="en-US">
              <a:solidFill>
                <a:srgbClr val="FFFFFF"/>
              </a:solidFill>
              <a:latin typeface="Calibri" panose="020F0502020204030204" pitchFamily="34" charset="0"/>
            </a:endParaRPr>
          </a:p>
        </p:txBody>
      </p:sp>
      <p:sp>
        <p:nvSpPr>
          <p:cNvPr id="14341" name="Content Placeholder 2"/>
          <p:cNvSpPr>
            <a:spLocks noGrp="1"/>
          </p:cNvSpPr>
          <p:nvPr>
            <p:ph idx="1"/>
          </p:nvPr>
        </p:nvSpPr>
        <p:spPr>
          <a:xfrm>
            <a:off x="304800" y="1447800"/>
            <a:ext cx="8382000" cy="5181600"/>
          </a:xfrm>
        </p:spPr>
        <p:txBody>
          <a:bodyPr/>
          <a:lstStyle/>
          <a:p>
            <a:r>
              <a:rPr lang="en-US" altLang="en-US" sz="2800" b="1" dirty="0">
                <a:solidFill>
                  <a:schemeClr val="accent1"/>
                </a:solidFill>
                <a:latin typeface="Calibri" panose="020F0502020204030204" pitchFamily="34" charset="0"/>
                <a:ea typeface="ＭＳ Ｐゴシック" pitchFamily="34" charset="-128"/>
                <a:cs typeface="Times New Roman" pitchFamily="18" charset="0"/>
              </a:rPr>
              <a:t>Electricity must travel </a:t>
            </a:r>
            <a:r>
              <a:rPr lang="en-US" altLang="en-US" sz="2800" b="1" dirty="0">
                <a:latin typeface="Calibri" panose="020F0502020204030204" pitchFamily="34" charset="0"/>
                <a:ea typeface="ＭＳ Ｐゴシック" pitchFamily="34" charset="-128"/>
                <a:cs typeface="Times New Roman" pitchFamily="18" charset="0"/>
              </a:rPr>
              <a:t>from the source (such as a battery) to the device. </a:t>
            </a:r>
          </a:p>
          <a:p>
            <a:r>
              <a:rPr lang="en-US" altLang="en-US" sz="2800" b="1" dirty="0">
                <a:latin typeface="Calibri" panose="020F0502020204030204" pitchFamily="34" charset="0"/>
                <a:ea typeface="ＭＳ Ｐゴシック" pitchFamily="34" charset="-128"/>
                <a:cs typeface="Times New Roman" pitchFamily="18" charset="0"/>
              </a:rPr>
              <a:t>For example, when a light switch is flipped on, the light turns on</a:t>
            </a:r>
            <a:r>
              <a:rPr lang="en-US" altLang="en-US" sz="2800" b="1" dirty="0">
                <a:solidFill>
                  <a:schemeClr val="tx2"/>
                </a:solidFill>
                <a:latin typeface="Calibri" panose="020F0502020204030204" pitchFamily="34" charset="0"/>
                <a:ea typeface="ＭＳ Ｐゴシック" pitchFamily="34" charset="-128"/>
                <a:cs typeface="Times New Roman" pitchFamily="18" charset="0"/>
              </a:rPr>
              <a:t>. </a:t>
            </a:r>
            <a:r>
              <a:rPr lang="en-US" altLang="en-US" sz="2800" b="1" i="1" dirty="0">
                <a:solidFill>
                  <a:schemeClr val="tx2"/>
                </a:solidFill>
                <a:latin typeface="Calibri" panose="020F0502020204030204" pitchFamily="34" charset="0"/>
                <a:ea typeface="ＭＳ Ｐゴシック" pitchFamily="34" charset="-128"/>
                <a:cs typeface="Times New Roman" pitchFamily="18" charset="0"/>
              </a:rPr>
              <a:t>How did the light turn on by just turning on a switch?</a:t>
            </a:r>
          </a:p>
          <a:p>
            <a:r>
              <a:rPr lang="en-US" altLang="en-US" sz="2800" b="1" dirty="0">
                <a:latin typeface="Calibri" panose="020F0502020204030204" pitchFamily="34" charset="0"/>
                <a:ea typeface="ＭＳ Ｐゴシック" pitchFamily="34" charset="-128"/>
                <a:cs typeface="Times New Roman" pitchFamily="18" charset="0"/>
              </a:rPr>
              <a:t>Electricity travels to the light bulb once the switch is turned on and provides the light bulb with energy to light up. </a:t>
            </a:r>
            <a:r>
              <a:rPr lang="en-US" altLang="en-US" sz="2800" b="1" i="1" dirty="0">
                <a:solidFill>
                  <a:schemeClr val="accent1"/>
                </a:solidFill>
                <a:latin typeface="Calibri" panose="020F0502020204030204" pitchFamily="34" charset="0"/>
                <a:ea typeface="ＭＳ Ｐゴシック" pitchFamily="34" charset="-128"/>
                <a:cs typeface="Times New Roman" pitchFamily="18" charset="0"/>
              </a:rPr>
              <a:t>How does electricity travel?</a:t>
            </a:r>
          </a:p>
          <a:p>
            <a:r>
              <a:rPr lang="en-US" altLang="en-US" sz="2800" b="1" dirty="0">
                <a:latin typeface="Calibri" panose="020F0502020204030204" pitchFamily="34" charset="0"/>
                <a:ea typeface="ＭＳ Ｐゴシック" pitchFamily="34" charset="-128"/>
                <a:cs typeface="Times New Roman" pitchFamily="18" charset="0"/>
              </a:rPr>
              <a:t>Electricity travels through wire, which acts as </a:t>
            </a:r>
            <a:r>
              <a:rPr lang="en-US" altLang="en-US" sz="2800" b="1" dirty="0">
                <a:solidFill>
                  <a:srgbClr val="7030A0"/>
                </a:solidFill>
                <a:latin typeface="Calibri" panose="020F0502020204030204" pitchFamily="34" charset="0"/>
                <a:ea typeface="ＭＳ Ｐゴシック" pitchFamily="34" charset="-128"/>
                <a:cs typeface="Times New Roman" pitchFamily="18" charset="0"/>
              </a:rPr>
              <a:t>electrical connections </a:t>
            </a:r>
            <a:r>
              <a:rPr lang="en-US" altLang="en-US" sz="2800" b="1" dirty="0">
                <a:latin typeface="Calibri" panose="020F0502020204030204" pitchFamily="34" charset="0"/>
                <a:ea typeface="ＭＳ Ｐゴシック" pitchFamily="34" charset="-128"/>
                <a:cs typeface="Times New Roman" pitchFamily="18" charset="0"/>
              </a:rPr>
              <a:t>between light switches </a:t>
            </a:r>
            <a:br>
              <a:rPr lang="en-US" altLang="en-US" sz="2800" b="1" dirty="0">
                <a:latin typeface="Calibri" panose="020F0502020204030204" pitchFamily="34" charset="0"/>
                <a:ea typeface="ＭＳ Ｐゴシック" pitchFamily="34" charset="-128"/>
                <a:cs typeface="Times New Roman" pitchFamily="18" charset="0"/>
              </a:rPr>
            </a:br>
            <a:r>
              <a:rPr lang="en-US" altLang="en-US" sz="2800" b="1" dirty="0">
                <a:latin typeface="Calibri" panose="020F0502020204030204" pitchFamily="34" charset="0"/>
                <a:ea typeface="ＭＳ Ｐゴシック" pitchFamily="34" charset="-128"/>
                <a:cs typeface="Times New Roman" pitchFamily="18" charset="0"/>
              </a:rPr>
              <a:t>and light bulbs.</a:t>
            </a:r>
          </a:p>
        </p:txBody>
      </p:sp>
      <p:sp>
        <p:nvSpPr>
          <p:cNvPr id="6" name="Title 1"/>
          <p:cNvSpPr txBox="1">
            <a:spLocks/>
          </p:cNvSpPr>
          <p:nvPr/>
        </p:nvSpPr>
        <p:spPr>
          <a:xfrm>
            <a:off x="152400" y="274638"/>
            <a:ext cx="85867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3600" dirty="0">
                <a:cs typeface="Times New Roman" pitchFamily="18" charset="0"/>
              </a:rPr>
              <a:t>How Is Electricity Used in Electrical Devices?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6"/>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148A9F99-8E6B-4D76-8D86-F6AD44BC24D1}" type="slidenum">
              <a:rPr lang="en-US" altLang="en-US" smtClean="0">
                <a:solidFill>
                  <a:srgbClr val="FFFFFF"/>
                </a:solidFill>
              </a:rPr>
              <a:pPr eaLnBrk="1" hangingPunct="1"/>
              <a:t>7</a:t>
            </a:fld>
            <a:endParaRPr lang="en-US" altLang="en-US">
              <a:solidFill>
                <a:srgbClr val="FFFFFF"/>
              </a:solidFill>
            </a:endParaRPr>
          </a:p>
        </p:txBody>
      </p:sp>
      <p:sp>
        <p:nvSpPr>
          <p:cNvPr id="15365" name="Content Placeholder 2"/>
          <p:cNvSpPr>
            <a:spLocks noGrp="1"/>
          </p:cNvSpPr>
          <p:nvPr>
            <p:ph idx="1"/>
          </p:nvPr>
        </p:nvSpPr>
        <p:spPr>
          <a:xfrm>
            <a:off x="304801" y="1371600"/>
            <a:ext cx="8286750" cy="5105400"/>
          </a:xfrm>
        </p:spPr>
        <p:txBody>
          <a:bodyPr/>
          <a:lstStyle/>
          <a:p>
            <a:pPr marL="0" indent="0">
              <a:spcBef>
                <a:spcPts val="0"/>
              </a:spcBef>
              <a:spcAft>
                <a:spcPts val="1200"/>
              </a:spcAft>
              <a:buNone/>
            </a:pPr>
            <a:r>
              <a:rPr lang="en-US" altLang="en-US" sz="3000" b="1" dirty="0">
                <a:latin typeface="Calibri" panose="020F0502020204030204" pitchFamily="34" charset="0"/>
                <a:ea typeface="ＭＳ Ｐゴシック" pitchFamily="34" charset="-128"/>
                <a:cs typeface="Times New Roman" pitchFamily="18" charset="0"/>
              </a:rPr>
              <a:t>An </a:t>
            </a:r>
            <a:r>
              <a:rPr lang="en-US" altLang="en-US" sz="3000" b="1" dirty="0">
                <a:solidFill>
                  <a:srgbClr val="7030A0"/>
                </a:solidFill>
                <a:latin typeface="Calibri" panose="020F0502020204030204" pitchFamily="34" charset="0"/>
                <a:ea typeface="ＭＳ Ｐゴシック" pitchFamily="34" charset="-128"/>
                <a:cs typeface="Times New Roman" pitchFamily="18" charset="0"/>
              </a:rPr>
              <a:t>electrical connection </a:t>
            </a:r>
            <a:r>
              <a:rPr lang="en-US" altLang="en-US" sz="3000" b="1" dirty="0">
                <a:latin typeface="Calibri" panose="020F0502020204030204" pitchFamily="34" charset="0"/>
                <a:ea typeface="ＭＳ Ｐゴシック" pitchFamily="34" charset="-128"/>
                <a:cs typeface="Times New Roman" pitchFamily="18" charset="0"/>
              </a:rPr>
              <a:t>is the link that allows electricity to pass between two or more devices.</a:t>
            </a:r>
          </a:p>
          <a:p>
            <a:pPr marL="0" indent="0">
              <a:buNone/>
            </a:pPr>
            <a:r>
              <a:rPr lang="en-US" altLang="en-US" sz="3000" b="1" dirty="0">
                <a:solidFill>
                  <a:schemeClr val="accent1"/>
                </a:solidFill>
                <a:latin typeface="Calibri" panose="020F0502020204030204" pitchFamily="34" charset="0"/>
                <a:ea typeface="ＭＳ Ｐゴシック" pitchFamily="34" charset="-128"/>
                <a:cs typeface="Times New Roman" pitchFamily="18" charset="0"/>
              </a:rPr>
              <a:t>Examples</a:t>
            </a:r>
            <a:r>
              <a:rPr lang="en-US" altLang="en-US" sz="3000" b="1" dirty="0">
                <a:latin typeface="Calibri" panose="020F0502020204030204" pitchFamily="34" charset="0"/>
                <a:ea typeface="ＭＳ Ｐゴシック" pitchFamily="34" charset="-128"/>
                <a:cs typeface="Times New Roman" pitchFamily="18" charset="0"/>
              </a:rPr>
              <a:t> of types of connections:</a:t>
            </a:r>
          </a:p>
          <a:p>
            <a:r>
              <a:rPr lang="en-US" altLang="en-US" b="1" dirty="0">
                <a:latin typeface="Calibri" panose="020F0502020204030204" pitchFamily="34" charset="0"/>
                <a:ea typeface="ＭＳ Ｐゴシック" pitchFamily="34" charset="-128"/>
                <a:cs typeface="Times New Roman" pitchFamily="18" charset="0"/>
              </a:rPr>
              <a:t>A toaster connected with a cord and plug</a:t>
            </a:r>
          </a:p>
          <a:p>
            <a:r>
              <a:rPr lang="en-US" altLang="en-US" b="1" dirty="0">
                <a:latin typeface="Calibri" panose="020F0502020204030204" pitchFamily="34" charset="0"/>
                <a:ea typeface="ＭＳ Ｐゴシック" pitchFamily="34" charset="-128"/>
                <a:cs typeface="Times New Roman" pitchFamily="18" charset="0"/>
              </a:rPr>
              <a:t>Cell phone-to-cell phone connections</a:t>
            </a:r>
          </a:p>
          <a:p>
            <a:r>
              <a:rPr lang="en-US" altLang="en-US" b="1" dirty="0">
                <a:latin typeface="Calibri" panose="020F0502020204030204" pitchFamily="34" charset="0"/>
                <a:ea typeface="ＭＳ Ｐゴシック" pitchFamily="34" charset="-128"/>
                <a:cs typeface="Times New Roman" pitchFamily="18" charset="0"/>
              </a:rPr>
              <a:t>A garage door opener remote with a garage door</a:t>
            </a:r>
          </a:p>
          <a:p>
            <a:r>
              <a:rPr lang="en-US" altLang="en-US" b="1" dirty="0">
                <a:latin typeface="Calibri" panose="020F0502020204030204" pitchFamily="34" charset="0"/>
                <a:ea typeface="ＭＳ Ｐゴシック" pitchFamily="34" charset="-128"/>
                <a:cs typeface="Times New Roman" pitchFamily="18" charset="0"/>
              </a:rPr>
              <a:t>A PS3 controller with a PS3</a:t>
            </a:r>
          </a:p>
          <a:p>
            <a:r>
              <a:rPr lang="en-US" altLang="en-US" b="1" dirty="0">
                <a:latin typeface="Calibri" panose="020F0502020204030204" pitchFamily="34" charset="0"/>
                <a:ea typeface="ＭＳ Ｐゴシック" pitchFamily="34" charset="-128"/>
                <a:cs typeface="Times New Roman" pitchFamily="18" charset="0"/>
              </a:rPr>
              <a:t>A connection to the internet from a faraway laptop </a:t>
            </a:r>
          </a:p>
          <a:p>
            <a:r>
              <a:rPr lang="en-US" altLang="en-US" b="1" dirty="0">
                <a:latin typeface="Calibri" panose="020F0502020204030204" pitchFamily="34" charset="0"/>
                <a:ea typeface="ＭＳ Ｐゴシック" pitchFamily="34" charset="-128"/>
                <a:cs typeface="Times New Roman" pitchFamily="18" charset="0"/>
              </a:rPr>
              <a:t>An iPod connected with a computer (for charging or downloading music)</a:t>
            </a:r>
          </a:p>
          <a:p>
            <a:pPr>
              <a:buFont typeface="Wingdings" pitchFamily="2" charset="2"/>
              <a:buNone/>
            </a:pPr>
            <a:endParaRPr lang="en-US" altLang="en-US" sz="2800" b="1" dirty="0">
              <a:latin typeface="Calibri" panose="020F0502020204030204" pitchFamily="34" charset="0"/>
              <a:ea typeface="ＭＳ Ｐゴシック" pitchFamily="34" charset="-128"/>
              <a:cs typeface="Times New Roman" pitchFamily="18" charset="0"/>
            </a:endParaRPr>
          </a:p>
          <a:p>
            <a:pPr>
              <a:buFont typeface="Wingdings 2" pitchFamily="18" charset="2"/>
              <a:buNone/>
            </a:pPr>
            <a:endParaRPr lang="en-US" altLang="en-US" sz="3200" b="1" dirty="0">
              <a:latin typeface="Calibri" panose="020F0502020204030204" pitchFamily="34" charset="0"/>
              <a:ea typeface="ＭＳ Ｐゴシック" pitchFamily="34" charset="-128"/>
              <a:cs typeface="Times New Roman" pitchFamily="18" charset="0"/>
            </a:endParaRPr>
          </a:p>
        </p:txBody>
      </p:sp>
      <p:sp>
        <p:nvSpPr>
          <p:cNvPr id="6" name="Title 1"/>
          <p:cNvSpPr txBox="1">
            <a:spLocks/>
          </p:cNvSpPr>
          <p:nvPr/>
        </p:nvSpPr>
        <p:spPr>
          <a:xfrm>
            <a:off x="152400" y="274638"/>
            <a:ext cx="85867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a:cs typeface="Times New Roman" pitchFamily="18" charset="0"/>
              </a:rPr>
              <a:t>What Is an Electrical Connection?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6"/>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DEC72FA3-801A-4C78-85B6-F4CBDE712E84}" type="slidenum">
              <a:rPr lang="en-US" altLang="en-US" smtClean="0">
                <a:solidFill>
                  <a:srgbClr val="FFFFFF"/>
                </a:solidFill>
              </a:rPr>
              <a:pPr eaLnBrk="1" hangingPunct="1"/>
              <a:t>8</a:t>
            </a:fld>
            <a:endParaRPr lang="en-US" altLang="en-US">
              <a:solidFill>
                <a:srgbClr val="FFFFFF"/>
              </a:solidFill>
            </a:endParaRPr>
          </a:p>
        </p:txBody>
      </p:sp>
      <p:sp>
        <p:nvSpPr>
          <p:cNvPr id="11" name="TextBox 10"/>
          <p:cNvSpPr txBox="1">
            <a:spLocks noChangeArrowheads="1"/>
          </p:cNvSpPr>
          <p:nvPr/>
        </p:nvSpPr>
        <p:spPr bwMode="auto">
          <a:xfrm>
            <a:off x="304800" y="1447800"/>
            <a:ext cx="8305800" cy="5175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spcAft>
                <a:spcPts val="1200"/>
              </a:spcAft>
            </a:pPr>
            <a:r>
              <a:rPr lang="en-US" altLang="en-US" sz="2800" b="1" dirty="0">
                <a:latin typeface="Calibri" panose="020F0502020204030204" pitchFamily="34" charset="0"/>
                <a:cs typeface="Times New Roman" pitchFamily="18" charset="0"/>
              </a:rPr>
              <a:t>Two types of electrical connections:</a:t>
            </a:r>
          </a:p>
          <a:p>
            <a:pPr eaLnBrk="1" hangingPunct="1">
              <a:spcAft>
                <a:spcPts val="1200"/>
              </a:spcAft>
            </a:pPr>
            <a:r>
              <a:rPr lang="en-US" altLang="en-US" sz="2000" b="1" dirty="0">
                <a:solidFill>
                  <a:srgbClr val="7030A0"/>
                </a:solidFill>
                <a:latin typeface="Calibri" panose="020F0502020204030204" pitchFamily="34" charset="0"/>
                <a:cs typeface="Times New Roman" pitchFamily="18" charset="0"/>
              </a:rPr>
              <a:t>Wired connections</a:t>
            </a:r>
            <a:r>
              <a:rPr lang="en-US" altLang="en-US" sz="2000" b="1" dirty="0">
                <a:latin typeface="Calibri" panose="020F0502020204030204" pitchFamily="34" charset="0"/>
                <a:cs typeface="Times New Roman" pitchFamily="18" charset="0"/>
              </a:rPr>
              <a:t>:  In 1838, Samuel Morse demonstrated the telegraph, which made it possible to send a series of electrical pulses over wires. These signals were interpreted by skilled telegraph operators as messages. </a:t>
            </a:r>
            <a:br>
              <a:rPr lang="en-US" altLang="en-US" sz="2000" b="1" dirty="0">
                <a:latin typeface="Calibri" panose="020F0502020204030204" pitchFamily="34" charset="0"/>
                <a:cs typeface="Times New Roman" pitchFamily="18" charset="0"/>
              </a:rPr>
            </a:br>
            <a:r>
              <a:rPr lang="en-US" altLang="en-US" sz="2000" b="1" dirty="0">
                <a:latin typeface="Calibri" panose="020F0502020204030204" pitchFamily="34" charset="0"/>
                <a:cs typeface="Times New Roman" pitchFamily="18" charset="0"/>
                <a:sym typeface="Wingdings" panose="05000000000000000000" pitchFamily="2" charset="2"/>
              </a:rPr>
              <a:t> </a:t>
            </a:r>
            <a:r>
              <a:rPr lang="en-US" altLang="en-US" sz="2000" b="1" i="1" dirty="0">
                <a:latin typeface="Calibri" panose="020F0502020204030204" pitchFamily="34" charset="0"/>
                <a:cs typeface="Times New Roman" pitchFamily="18" charset="0"/>
              </a:rPr>
              <a:t>This technology was the beginning of wired communications!</a:t>
            </a:r>
          </a:p>
          <a:p>
            <a:pPr eaLnBrk="1" hangingPunct="1">
              <a:spcAft>
                <a:spcPts val="1200"/>
              </a:spcAft>
            </a:pPr>
            <a:r>
              <a:rPr lang="en-US" altLang="en-US" sz="2000" b="1" dirty="0">
                <a:solidFill>
                  <a:srgbClr val="7030A0"/>
                </a:solidFill>
                <a:latin typeface="Calibri" panose="020F0502020204030204" pitchFamily="34" charset="0"/>
                <a:ea typeface="ＭＳ Ｐゴシック" pitchFamily="34" charset="-128"/>
                <a:cs typeface="Times New Roman" pitchFamily="18" charset="0"/>
              </a:rPr>
              <a:t>Wireless Connections</a:t>
            </a:r>
            <a:r>
              <a:rPr lang="en-US" altLang="en-US" sz="2000" b="1" dirty="0">
                <a:latin typeface="Calibri" panose="020F0502020204030204" pitchFamily="34" charset="0"/>
                <a:cs typeface="Times New Roman" pitchFamily="18" charset="0"/>
              </a:rPr>
              <a:t>: When computers communicate "via the air waves," and without physical media like wires and cables, that communication is considered "wireless." The challenges to string wire over long distances and immovable physical obstacles can be overcome via wireless connections.</a:t>
            </a:r>
          </a:p>
          <a:p>
            <a:pPr eaLnBrk="1" hangingPunct="1">
              <a:spcAft>
                <a:spcPts val="1200"/>
              </a:spcAft>
            </a:pPr>
            <a:r>
              <a:rPr lang="en-US" altLang="en-US" sz="2200" b="1" dirty="0">
                <a:solidFill>
                  <a:srgbClr val="7030A0"/>
                </a:solidFill>
                <a:latin typeface="Calibri" panose="020F0502020204030204" pitchFamily="34" charset="0"/>
                <a:ea typeface="ＭＳ Ｐゴシック" pitchFamily="34" charset="-128"/>
              </a:rPr>
              <a:t>Do This: </a:t>
            </a:r>
            <a:r>
              <a:rPr lang="en-US" altLang="en-US" sz="2200" b="1" dirty="0">
                <a:latin typeface="Calibri" panose="020F0502020204030204" pitchFamily="34" charset="0"/>
                <a:ea typeface="ＭＳ Ｐゴシック" pitchFamily="34" charset="-128"/>
              </a:rPr>
              <a:t>Fill out worksheet Part 1 about topics we have covered so far.</a:t>
            </a:r>
          </a:p>
          <a:p>
            <a:pPr eaLnBrk="1" hangingPunct="1">
              <a:spcAft>
                <a:spcPts val="1200"/>
              </a:spcAft>
            </a:pPr>
            <a:endParaRPr lang="en-US" altLang="en-US" sz="2000" b="1" dirty="0">
              <a:latin typeface="Calibri" panose="020F0502020204030204" pitchFamily="34" charset="0"/>
              <a:ea typeface="ＭＳ Ｐゴシック" pitchFamily="34" charset="-128"/>
            </a:endParaRPr>
          </a:p>
          <a:p>
            <a:pPr algn="ctr" eaLnBrk="1" hangingPunct="1">
              <a:spcAft>
                <a:spcPts val="1200"/>
              </a:spcAft>
            </a:pPr>
            <a:r>
              <a:rPr lang="en-US" altLang="en-US" sz="2000" b="1" dirty="0">
                <a:latin typeface="Calibri" panose="020F0502020204030204" pitchFamily="34" charset="0"/>
                <a:ea typeface="ＭＳ Ｐゴシック" pitchFamily="34" charset="-128"/>
              </a:rPr>
              <a:t>Next, we’ll look at wired communications and its origins.</a:t>
            </a:r>
          </a:p>
          <a:p>
            <a:pPr eaLnBrk="1" hangingPunct="1">
              <a:spcAft>
                <a:spcPts val="1200"/>
              </a:spcAft>
            </a:pPr>
            <a:r>
              <a:rPr lang="en-US" altLang="en-US" sz="2000" b="1" i="1" dirty="0">
                <a:solidFill>
                  <a:schemeClr val="accent1"/>
                </a:solidFill>
                <a:latin typeface="Calibri" panose="020F0502020204030204" pitchFamily="34" charset="0"/>
                <a:ea typeface="ＭＳ Ｐゴシック" pitchFamily="34" charset="-128"/>
              </a:rPr>
              <a:t>How do you think messages were transmitted over wires in the early 1900s?  </a:t>
            </a:r>
          </a:p>
          <a:p>
            <a:pPr marL="0" lvl="2" eaLnBrk="1" hangingPunct="1"/>
            <a:endParaRPr lang="en-US" altLang="en-US" sz="2000" b="1" dirty="0">
              <a:latin typeface="Calibri" panose="020F0502020204030204" pitchFamily="34" charset="0"/>
              <a:ea typeface="ＭＳ Ｐゴシック" pitchFamily="34" charset="-128"/>
            </a:endParaRPr>
          </a:p>
        </p:txBody>
      </p:sp>
      <p:sp>
        <p:nvSpPr>
          <p:cNvPr id="6" name="Title 1"/>
          <p:cNvSpPr txBox="1">
            <a:spLocks/>
          </p:cNvSpPr>
          <p:nvPr/>
        </p:nvSpPr>
        <p:spPr>
          <a:xfrm>
            <a:off x="152400" y="274638"/>
            <a:ext cx="85867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4000" dirty="0">
                <a:cs typeface="Times New Roman" pitchFamily="18" charset="0"/>
              </a:rPr>
              <a:t>Classification of Electrical Connections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2" end="2"/>
                                            </p:txEl>
                                          </p:spTgt>
                                        </p:tgtEl>
                                        <p:attrNameLst>
                                          <p:attrName>style.visibility</p:attrName>
                                        </p:attrNameLst>
                                      </p:cBhvr>
                                      <p:to>
                                        <p:strVal val="visible"/>
                                      </p:to>
                                    </p:set>
                                    <p:animEffect transition="in" filter="blinds(horizontal)">
                                      <p:cBhvr>
                                        <p:cTn id="7" dur="500"/>
                                        <p:tgtEl>
                                          <p:spTgt spid="11">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3" end="3"/>
                                            </p:txEl>
                                          </p:spTgt>
                                        </p:tgtEl>
                                        <p:attrNameLst>
                                          <p:attrName>style.visibility</p:attrName>
                                        </p:attrNameLst>
                                      </p:cBhvr>
                                      <p:to>
                                        <p:strVal val="visible"/>
                                      </p:to>
                                    </p:set>
                                    <p:animEffect transition="in" filter="blinds(horizontal)">
                                      <p:cBhvr>
                                        <p:cTn id="12" dur="500"/>
                                        <p:tgtEl>
                                          <p:spTgt spid="11">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xEl>
                                              <p:pRg st="5" end="5"/>
                                            </p:txEl>
                                          </p:spTgt>
                                        </p:tgtEl>
                                        <p:attrNameLst>
                                          <p:attrName>style.visibility</p:attrName>
                                        </p:attrNameLst>
                                      </p:cBhvr>
                                      <p:to>
                                        <p:strVal val="visible"/>
                                      </p:to>
                                    </p:set>
                                    <p:animEffect transition="in" filter="blinds(horizontal)">
                                      <p:cBhvr>
                                        <p:cTn id="17" dur="500"/>
                                        <p:tgtEl>
                                          <p:spTgt spid="11">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1">
                                            <p:txEl>
                                              <p:pRg st="6" end="6"/>
                                            </p:txEl>
                                          </p:spTgt>
                                        </p:tgtEl>
                                        <p:attrNameLst>
                                          <p:attrName>style.visibility</p:attrName>
                                        </p:attrNameLst>
                                      </p:cBhvr>
                                      <p:to>
                                        <p:strVal val="visible"/>
                                      </p:to>
                                    </p:set>
                                    <p:animEffect transition="in" filter="blinds(horizontal)">
                                      <p:cBhvr>
                                        <p:cTn id="22" dur="500"/>
                                        <p:tgtEl>
                                          <p:spTgt spid="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Slide Number Placeholder 6"/>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ECE3793C-AD5A-4318-BCC9-15C18F48AC7D}" type="slidenum">
              <a:rPr lang="en-US" altLang="en-US" smtClean="0">
                <a:solidFill>
                  <a:srgbClr val="FFFFFF"/>
                </a:solidFill>
              </a:rPr>
              <a:pPr eaLnBrk="1" hangingPunct="1"/>
              <a:t>9</a:t>
            </a:fld>
            <a:endParaRPr lang="en-US" altLang="en-US">
              <a:solidFill>
                <a:srgbClr val="FFFFFF"/>
              </a:solidFill>
            </a:endParaRPr>
          </a:p>
        </p:txBody>
      </p:sp>
      <p:sp>
        <p:nvSpPr>
          <p:cNvPr id="17413" name="TextBox 8"/>
          <p:cNvSpPr txBox="1">
            <a:spLocks noChangeArrowheads="1"/>
          </p:cNvSpPr>
          <p:nvPr/>
        </p:nvSpPr>
        <p:spPr bwMode="auto">
          <a:xfrm>
            <a:off x="4047308" y="1524000"/>
            <a:ext cx="4458789" cy="4967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spcAft>
                <a:spcPts val="600"/>
              </a:spcAft>
            </a:pPr>
            <a:r>
              <a:rPr lang="en-US" altLang="en-US" sz="2000" b="1" i="1" dirty="0">
                <a:solidFill>
                  <a:srgbClr val="000000"/>
                </a:solidFill>
                <a:latin typeface="Calibri" panose="020F0502020204030204" pitchFamily="34" charset="0"/>
                <a:cs typeface="Times New Roman" pitchFamily="18" charset="0"/>
              </a:rPr>
              <a:t>Can you make a code using these ON and OFF states?</a:t>
            </a:r>
          </a:p>
          <a:p>
            <a:pPr>
              <a:spcAft>
                <a:spcPts val="600"/>
              </a:spcAft>
            </a:pPr>
            <a:r>
              <a:rPr lang="en-US" altLang="en-US" sz="2000" b="1" dirty="0">
                <a:solidFill>
                  <a:srgbClr val="000000"/>
                </a:solidFill>
                <a:latin typeface="Calibri" panose="020F0502020204030204" pitchFamily="34" charset="0"/>
                <a:cs typeface="Times New Roman" pitchFamily="18" charset="0"/>
              </a:rPr>
              <a:t>In 1834, this is exactly what Morse did, and the Morse code was born!</a:t>
            </a:r>
          </a:p>
          <a:p>
            <a:pPr>
              <a:spcAft>
                <a:spcPts val="600"/>
              </a:spcAft>
            </a:pPr>
            <a:r>
              <a:rPr lang="en-US" altLang="en-US" sz="2000" b="1" dirty="0">
                <a:solidFill>
                  <a:srgbClr val="000000"/>
                </a:solidFill>
                <a:latin typeface="Calibri" panose="020F0502020204030204" pitchFamily="34" charset="0"/>
                <a:cs typeface="Times New Roman" pitchFamily="18" charset="0"/>
              </a:rPr>
              <a:t>The code can work with </a:t>
            </a:r>
            <a:r>
              <a:rPr lang="en-US" altLang="en-US" sz="2000" b="1" dirty="0">
                <a:solidFill>
                  <a:schemeClr val="accent1"/>
                </a:solidFill>
                <a:latin typeface="Calibri" panose="020F0502020204030204" pitchFamily="34" charset="0"/>
                <a:cs typeface="Times New Roman" pitchFamily="18" charset="0"/>
              </a:rPr>
              <a:t>light</a:t>
            </a:r>
            <a:r>
              <a:rPr lang="en-US" altLang="en-US" sz="2000" b="1" dirty="0">
                <a:solidFill>
                  <a:srgbClr val="000000"/>
                </a:solidFill>
                <a:latin typeface="Calibri" panose="020F0502020204030204" pitchFamily="34" charset="0"/>
                <a:cs typeface="Times New Roman" pitchFamily="18" charset="0"/>
              </a:rPr>
              <a:t> being on and off, or </a:t>
            </a:r>
            <a:r>
              <a:rPr lang="en-US" altLang="en-US" sz="2000" b="1" dirty="0">
                <a:solidFill>
                  <a:schemeClr val="accent1"/>
                </a:solidFill>
                <a:latin typeface="Calibri" panose="020F0502020204030204" pitchFamily="34" charset="0"/>
                <a:cs typeface="Times New Roman" pitchFamily="18" charset="0"/>
              </a:rPr>
              <a:t>sound</a:t>
            </a:r>
            <a:r>
              <a:rPr lang="en-US" altLang="en-US" sz="2000" b="1" dirty="0">
                <a:solidFill>
                  <a:srgbClr val="000000"/>
                </a:solidFill>
                <a:latin typeface="Calibri" panose="020F0502020204030204" pitchFamily="34" charset="0"/>
                <a:cs typeface="Times New Roman" pitchFamily="18" charset="0"/>
              </a:rPr>
              <a:t> being on and off, etc. That is, </a:t>
            </a:r>
            <a:r>
              <a:rPr lang="en-US" altLang="en-US" sz="2000" b="1" dirty="0">
                <a:solidFill>
                  <a:srgbClr val="7030A0"/>
                </a:solidFill>
                <a:latin typeface="Calibri" panose="020F0502020204030204" pitchFamily="34" charset="0"/>
                <a:cs typeface="Times New Roman" pitchFamily="18" charset="0"/>
              </a:rPr>
              <a:t>anything that has two states </a:t>
            </a:r>
            <a:r>
              <a:rPr lang="en-US" altLang="en-US" sz="2000" b="1" dirty="0">
                <a:solidFill>
                  <a:srgbClr val="000000"/>
                </a:solidFill>
                <a:latin typeface="Calibri" panose="020F0502020204030204" pitchFamily="34" charset="0"/>
                <a:cs typeface="Times New Roman" pitchFamily="18" charset="0"/>
              </a:rPr>
              <a:t>can be used.</a:t>
            </a:r>
          </a:p>
          <a:p>
            <a:pPr>
              <a:spcAft>
                <a:spcPts val="600"/>
              </a:spcAft>
            </a:pPr>
            <a:r>
              <a:rPr lang="en-US" altLang="en-US" sz="2000" b="1" dirty="0">
                <a:solidFill>
                  <a:srgbClr val="000000"/>
                </a:solidFill>
                <a:latin typeface="Calibri" panose="020F0502020204030204" pitchFamily="34" charset="0"/>
                <a:cs typeface="Times New Roman" pitchFamily="18" charset="0"/>
              </a:rPr>
              <a:t>To transmit such codes over long distances using wires, </a:t>
            </a:r>
            <a:r>
              <a:rPr lang="en-US" altLang="en-US" sz="2000" b="1" dirty="0">
                <a:solidFill>
                  <a:schemeClr val="accent1"/>
                </a:solidFill>
                <a:latin typeface="Calibri" panose="020F0502020204030204" pitchFamily="34" charset="0"/>
                <a:cs typeface="Times New Roman" pitchFamily="18" charset="0"/>
              </a:rPr>
              <a:t>electrical bursts are turned on and off </a:t>
            </a:r>
            <a:r>
              <a:rPr lang="en-US" altLang="en-US" sz="2000" b="1" dirty="0">
                <a:solidFill>
                  <a:srgbClr val="000000"/>
                </a:solidFill>
                <a:latin typeface="Calibri" panose="020F0502020204030204" pitchFamily="34" charset="0"/>
                <a:cs typeface="Times New Roman" pitchFamily="18" charset="0"/>
              </a:rPr>
              <a:t>using special devices called Morse code transmitters – they essentially acted as switches, </a:t>
            </a:r>
            <a:br>
              <a:rPr lang="en-US" altLang="en-US" sz="2000" b="1" dirty="0">
                <a:solidFill>
                  <a:srgbClr val="000000"/>
                </a:solidFill>
                <a:latin typeface="Calibri" panose="020F0502020204030204" pitchFamily="34" charset="0"/>
                <a:cs typeface="Times New Roman" pitchFamily="18" charset="0"/>
              </a:rPr>
            </a:br>
            <a:r>
              <a:rPr lang="en-US" altLang="en-US" sz="2000" b="1" dirty="0">
                <a:solidFill>
                  <a:srgbClr val="000000"/>
                </a:solidFill>
                <a:latin typeface="Calibri" panose="020F0502020204030204" pitchFamily="34" charset="0"/>
                <a:cs typeface="Times New Roman" pitchFamily="18" charset="0"/>
              </a:rPr>
              <a:t>as shown in the diagram on the left.</a:t>
            </a:r>
          </a:p>
          <a:p>
            <a:pPr>
              <a:spcAft>
                <a:spcPts val="600"/>
              </a:spcAft>
            </a:pPr>
            <a:r>
              <a:rPr lang="en-US" altLang="en-US" sz="2000" b="1" dirty="0">
                <a:solidFill>
                  <a:srgbClr val="000000"/>
                </a:solidFill>
                <a:latin typeface="Calibri" panose="020F0502020204030204" pitchFamily="34" charset="0"/>
                <a:cs typeface="Times New Roman" pitchFamily="18" charset="0"/>
                <a:sym typeface="Wingdings" panose="05000000000000000000" pitchFamily="2" charset="2"/>
              </a:rPr>
              <a:t></a:t>
            </a:r>
            <a:endParaRPr lang="en-US" altLang="en-US" sz="2000" b="1" dirty="0">
              <a:solidFill>
                <a:srgbClr val="0B0080"/>
              </a:solidFill>
              <a:latin typeface="Calibri" panose="020F0502020204030204" pitchFamily="34" charset="0"/>
              <a:cs typeface="Times New Roman" pitchFamily="18" charset="0"/>
            </a:endParaRPr>
          </a:p>
        </p:txBody>
      </p:sp>
      <p:pic>
        <p:nvPicPr>
          <p:cNvPr id="1741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738312"/>
            <a:ext cx="2667000" cy="226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4294187"/>
            <a:ext cx="2667000" cy="225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6" name="TextBox 11"/>
          <p:cNvSpPr txBox="1">
            <a:spLocks noChangeArrowheads="1"/>
          </p:cNvSpPr>
          <p:nvPr/>
        </p:nvSpPr>
        <p:spPr bwMode="auto">
          <a:xfrm>
            <a:off x="3200400" y="2732088"/>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n-US" altLang="en-US" b="1" dirty="0">
                <a:solidFill>
                  <a:srgbClr val="FF0000"/>
                </a:solidFill>
              </a:rPr>
              <a:t>ON</a:t>
            </a:r>
          </a:p>
        </p:txBody>
      </p:sp>
      <p:sp>
        <p:nvSpPr>
          <p:cNvPr id="17417" name="TextBox 12"/>
          <p:cNvSpPr txBox="1">
            <a:spLocks noChangeArrowheads="1"/>
          </p:cNvSpPr>
          <p:nvPr/>
        </p:nvSpPr>
        <p:spPr bwMode="auto">
          <a:xfrm>
            <a:off x="3200400" y="5478507"/>
            <a:ext cx="762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r>
              <a:rPr lang="en-US" altLang="en-US" b="1" dirty="0">
                <a:solidFill>
                  <a:srgbClr val="FF0000"/>
                </a:solidFill>
              </a:rPr>
              <a:t>OFF</a:t>
            </a:r>
          </a:p>
        </p:txBody>
      </p:sp>
      <p:sp>
        <p:nvSpPr>
          <p:cNvPr id="12" name="Title 1"/>
          <p:cNvSpPr txBox="1">
            <a:spLocks/>
          </p:cNvSpPr>
          <p:nvPr/>
        </p:nvSpPr>
        <p:spPr>
          <a:xfrm>
            <a:off x="152400" y="274638"/>
            <a:ext cx="8586788" cy="715962"/>
          </a:xfrm>
          <a:prstGeom prst="rect">
            <a:avLst/>
          </a:prstGeom>
        </p:spPr>
        <p:txBody>
          <a:bodyPr vert="horz" anchor="b">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a:cs typeface="Times New Roman" pitchFamily="18" charset="0"/>
              </a:rPr>
              <a:t>Idea of a Code for Messages</a:t>
            </a:r>
          </a:p>
        </p:txBody>
      </p:sp>
      <p:sp>
        <p:nvSpPr>
          <p:cNvPr id="9" name="TextBox 8"/>
          <p:cNvSpPr txBox="1">
            <a:spLocks noChangeArrowheads="1"/>
          </p:cNvSpPr>
          <p:nvPr/>
        </p:nvSpPr>
        <p:spPr bwMode="auto">
          <a:xfrm>
            <a:off x="129209" y="1066800"/>
            <a:ext cx="8586788" cy="469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algn="ctr">
              <a:spcAft>
                <a:spcPts val="600"/>
              </a:spcAft>
            </a:pPr>
            <a:r>
              <a:rPr lang="en-US" altLang="en-US" sz="2000" b="1" dirty="0">
                <a:solidFill>
                  <a:srgbClr val="FF0000"/>
                </a:solidFill>
                <a:latin typeface="Calibri" panose="020F0502020204030204" pitchFamily="34" charset="0"/>
                <a:cs typeface="Times New Roman" pitchFamily="18" charset="0"/>
                <a:sym typeface="Wingdings" panose="05000000000000000000" pitchFamily="2" charset="2"/>
              </a:rPr>
              <a:t> </a:t>
            </a:r>
            <a:r>
              <a:rPr lang="en-US" altLang="en-US" sz="2000" b="1" dirty="0">
                <a:solidFill>
                  <a:srgbClr val="FF0000"/>
                </a:solidFill>
                <a:latin typeface="Calibri" panose="020F0502020204030204" pitchFamily="34" charset="0"/>
                <a:cs typeface="Times New Roman" pitchFamily="18" charset="0"/>
              </a:rPr>
              <a:t>In this scenario, ON, can be taken as a state and OFF as another state.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8DC6C7C970CF74098EBEB19971451B8" ma:contentTypeVersion="0" ma:contentTypeDescription="Create a new document." ma:contentTypeScope="" ma:versionID="3168824a88ae461178c9d64f7fa8e8d7">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71AF74D3-9BF3-451D-BE9C-32B9441EC85C}">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www.w3.org/XML/1998/namespace"/>
  </ds:schemaRefs>
</ds:datastoreItem>
</file>

<file path=customXml/itemProps2.xml><?xml version="1.0" encoding="utf-8"?>
<ds:datastoreItem xmlns:ds="http://schemas.openxmlformats.org/officeDocument/2006/customXml" ds:itemID="{55D99245-70F6-482E-87C4-C4C2344A7339}">
  <ds:schemaRefs>
    <ds:schemaRef ds:uri="http://schemas.microsoft.com/sharepoint/v3/contenttype/forms"/>
  </ds:schemaRefs>
</ds:datastoreItem>
</file>

<file path=customXml/itemProps3.xml><?xml version="1.0" encoding="utf-8"?>
<ds:datastoreItem xmlns:ds="http://schemas.openxmlformats.org/officeDocument/2006/customXml" ds:itemID="{C006A26F-938A-407F-B8FF-135371B2E8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Oriel</Template>
  <TotalTime>5810</TotalTime>
  <Words>1902</Words>
  <Application>Microsoft Office PowerPoint</Application>
  <PresentationFormat>On-screen Show (4:3)</PresentationFormat>
  <Paragraphs>268</Paragraphs>
  <Slides>26</Slides>
  <Notes>19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ＭＳ Ｐゴシック</vt:lpstr>
      <vt:lpstr>Arial</vt:lpstr>
      <vt:lpstr>Calibri</vt:lpstr>
      <vt:lpstr>Century Schoolbook</vt:lpstr>
      <vt:lpstr>News Gothic MT</vt:lpstr>
      <vt:lpstr>Times New Roman</vt:lpstr>
      <vt:lpstr>Wingdings</vt:lpstr>
      <vt:lpstr>Wingdings 2</vt:lpstr>
      <vt:lpstr>Oriel</vt:lpstr>
      <vt:lpstr>What Is Bluetooth?</vt:lpstr>
      <vt:lpstr>What Is Bluetooth? Pre-Quiz</vt:lpstr>
      <vt:lpstr>What Is Bluetooth? Pre-Quiz Answers</vt:lpstr>
      <vt:lpstr>What Are Electrical Connections  and What Is Bluetooth? (50 minutes)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Match the connections to wired or wireless</vt:lpstr>
      <vt:lpstr>Match the connections to wired or wireless</vt:lpstr>
      <vt:lpstr>PowerPoint Presentation</vt:lpstr>
      <vt:lpstr>PowerPoint Presentation</vt:lpstr>
      <vt:lpstr>PowerPoint Presentation</vt:lpstr>
      <vt:lpstr>PowerPoint Presentation</vt:lpstr>
      <vt:lpstr>PowerPoint Presentation</vt:lpstr>
      <vt:lpstr>What Is Bluetooth? Post-Quiz</vt:lpstr>
      <vt:lpstr>What Is Bluetooth? Post-Quiz Answers</vt:lpstr>
      <vt:lpstr>PowerPoint Presentation</vt:lpstr>
      <vt:lpstr>Images Sources</vt:lpstr>
    </vt:vector>
  </TitlesOfParts>
  <Company>Carnegie Mellon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Human Sensors Work?</dc:title>
  <dc:creator>Ajay Nair</dc:creator>
  <cp:lastModifiedBy>anonymous</cp:lastModifiedBy>
  <cp:revision>410</cp:revision>
  <dcterms:created xsi:type="dcterms:W3CDTF">2009-07-19T21:20:08Z</dcterms:created>
  <dcterms:modified xsi:type="dcterms:W3CDTF">2016-11-04T23:29:57Z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0x010100A8DC6C7C970CF74098EBEB19971451B8</vt:lpwstr>
  </property>
</Properties>
</file>