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gif" ContentType="image/gif"/>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Override1.xml" ContentType="application/vnd.openxmlformats-officedocument.themeOverride+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4101" r:id="rId4"/>
  </p:sldMasterIdLst>
  <p:notesMasterIdLst>
    <p:notesMasterId r:id="rId56"/>
  </p:notesMasterIdLst>
  <p:handoutMasterIdLst>
    <p:handoutMasterId r:id="rId57"/>
  </p:handoutMasterIdLst>
  <p:sldIdLst>
    <p:sldId id="304" r:id="rId5"/>
    <p:sldId id="305" r:id="rId6"/>
    <p:sldId id="306" r:id="rId7"/>
    <p:sldId id="307" r:id="rId8"/>
    <p:sldId id="308" r:id="rId9"/>
    <p:sldId id="309" r:id="rId10"/>
    <p:sldId id="345" r:id="rId11"/>
    <p:sldId id="365" r:id="rId12"/>
    <p:sldId id="310" r:id="rId13"/>
    <p:sldId id="311" r:id="rId14"/>
    <p:sldId id="312" r:id="rId15"/>
    <p:sldId id="343" r:id="rId16"/>
    <p:sldId id="364" r:id="rId17"/>
    <p:sldId id="344" r:id="rId18"/>
    <p:sldId id="358" r:id="rId19"/>
    <p:sldId id="359" r:id="rId20"/>
    <p:sldId id="346" r:id="rId21"/>
    <p:sldId id="347" r:id="rId22"/>
    <p:sldId id="348" r:id="rId23"/>
    <p:sldId id="349" r:id="rId24"/>
    <p:sldId id="350" r:id="rId25"/>
    <p:sldId id="351" r:id="rId26"/>
    <p:sldId id="352" r:id="rId27"/>
    <p:sldId id="353" r:id="rId28"/>
    <p:sldId id="360" r:id="rId29"/>
    <p:sldId id="354" r:id="rId30"/>
    <p:sldId id="355" r:id="rId31"/>
    <p:sldId id="356" r:id="rId32"/>
    <p:sldId id="357" r:id="rId33"/>
    <p:sldId id="316" r:id="rId34"/>
    <p:sldId id="335" r:id="rId35"/>
    <p:sldId id="317" r:id="rId36"/>
    <p:sldId id="318" r:id="rId37"/>
    <p:sldId id="319" r:id="rId38"/>
    <p:sldId id="320" r:id="rId39"/>
    <p:sldId id="321" r:id="rId40"/>
    <p:sldId id="325" r:id="rId41"/>
    <p:sldId id="322" r:id="rId42"/>
    <p:sldId id="323" r:id="rId43"/>
    <p:sldId id="324" r:id="rId44"/>
    <p:sldId id="336" r:id="rId45"/>
    <p:sldId id="342" r:id="rId46"/>
    <p:sldId id="337" r:id="rId47"/>
    <p:sldId id="339" r:id="rId48"/>
    <p:sldId id="369" r:id="rId49"/>
    <p:sldId id="331" r:id="rId50"/>
    <p:sldId id="328" r:id="rId51"/>
    <p:sldId id="329" r:id="rId52"/>
    <p:sldId id="368" r:id="rId53"/>
    <p:sldId id="371" r:id="rId54"/>
    <p:sldId id="370" r:id="rId55"/>
  </p:sldIdLst>
  <p:sldSz cx="9144000" cy="6858000" type="screen4x3"/>
  <p:notesSz cx="6858000" cy="9144000"/>
  <p:defaultTextStyle>
    <a:defPPr>
      <a:defRPr lang="en-US"/>
    </a:defPPr>
    <a:lvl1pPr algn="l" defTabSz="457200" rtl="0" fontAlgn="base">
      <a:spcBef>
        <a:spcPct val="0"/>
      </a:spcBef>
      <a:spcAft>
        <a:spcPct val="0"/>
      </a:spcAft>
      <a:defRPr kern="1200">
        <a:solidFill>
          <a:schemeClr val="tx1"/>
        </a:solidFill>
        <a:latin typeface="Arial" charset="0"/>
        <a:ea typeface="+mn-ea"/>
        <a:cs typeface="+mn-cs"/>
      </a:defRPr>
    </a:lvl1pPr>
    <a:lvl2pPr marL="457200" algn="l" defTabSz="457200" rtl="0" fontAlgn="base">
      <a:spcBef>
        <a:spcPct val="0"/>
      </a:spcBef>
      <a:spcAft>
        <a:spcPct val="0"/>
      </a:spcAft>
      <a:defRPr kern="1200">
        <a:solidFill>
          <a:schemeClr val="tx1"/>
        </a:solidFill>
        <a:latin typeface="Arial" charset="0"/>
        <a:ea typeface="+mn-ea"/>
        <a:cs typeface="+mn-cs"/>
      </a:defRPr>
    </a:lvl2pPr>
    <a:lvl3pPr marL="914400" algn="l" defTabSz="457200" rtl="0" fontAlgn="base">
      <a:spcBef>
        <a:spcPct val="0"/>
      </a:spcBef>
      <a:spcAft>
        <a:spcPct val="0"/>
      </a:spcAft>
      <a:defRPr kern="1200">
        <a:solidFill>
          <a:schemeClr val="tx1"/>
        </a:solidFill>
        <a:latin typeface="Arial" charset="0"/>
        <a:ea typeface="+mn-ea"/>
        <a:cs typeface="+mn-cs"/>
      </a:defRPr>
    </a:lvl3pPr>
    <a:lvl4pPr marL="1371600" algn="l" defTabSz="457200" rtl="0" fontAlgn="base">
      <a:spcBef>
        <a:spcPct val="0"/>
      </a:spcBef>
      <a:spcAft>
        <a:spcPct val="0"/>
      </a:spcAft>
      <a:defRPr kern="1200">
        <a:solidFill>
          <a:schemeClr val="tx1"/>
        </a:solidFill>
        <a:latin typeface="Arial" charset="0"/>
        <a:ea typeface="+mn-ea"/>
        <a:cs typeface="+mn-cs"/>
      </a:defRPr>
    </a:lvl4pPr>
    <a:lvl5pPr marL="1828800" algn="l" defTabSz="457200"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06799F8-075E-4A3A-A7F6-7FBC6576F1A4}" styleName="Themed Style 2 - Accent 3">
    <a:tblBg>
      <a:fillRef idx="3">
        <a:schemeClr val="accent3"/>
      </a:fillRef>
      <a:effectRef idx="3">
        <a:schemeClr val="accent3"/>
      </a:effectRef>
    </a:tblBg>
    <a:wholeTbl>
      <a:tcTxStyle>
        <a:fontRef idx="minor">
          <a:scrgbClr r="0" g="0" b="0"/>
        </a:fontRef>
        <a:schemeClr val="lt1"/>
      </a:tcTxStyle>
      <a:tcStyle>
        <a:tcBdr>
          <a:left>
            <a:lnRef idx="1">
              <a:schemeClr val="accent3">
                <a:tint val="50000"/>
              </a:schemeClr>
            </a:lnRef>
          </a:left>
          <a:right>
            <a:lnRef idx="1">
              <a:schemeClr val="accent3">
                <a:tint val="50000"/>
              </a:schemeClr>
            </a:lnRef>
          </a:right>
          <a:top>
            <a:lnRef idx="1">
              <a:schemeClr val="accent3">
                <a:tint val="50000"/>
              </a:schemeClr>
            </a:lnRef>
          </a:top>
          <a:bottom>
            <a:lnRef idx="1">
              <a:schemeClr val="accent3">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18603FDC-E32A-4AB5-989C-0864C3EAD2B8}" styleName="Themed Style 2 - Accent 2">
    <a:tblBg>
      <a:fillRef idx="3">
        <a:schemeClr val="accent2"/>
      </a:fillRef>
      <a:effectRef idx="3">
        <a:schemeClr val="accent2"/>
      </a:effectRef>
    </a:tblBg>
    <a:wholeTbl>
      <a:tcTxStyle>
        <a:fontRef idx="minor">
          <a:scrgbClr r="0" g="0" b="0"/>
        </a:fontRef>
        <a:schemeClr val="lt1"/>
      </a:tcTxStyle>
      <a:tcStyle>
        <a:tcBdr>
          <a:left>
            <a:lnRef idx="1">
              <a:schemeClr val="accent2">
                <a:tint val="50000"/>
              </a:schemeClr>
            </a:lnRef>
          </a:left>
          <a:right>
            <a:lnRef idx="1">
              <a:schemeClr val="accent2">
                <a:tint val="50000"/>
              </a:schemeClr>
            </a:lnRef>
          </a:right>
          <a:top>
            <a:lnRef idx="1">
              <a:schemeClr val="accent2">
                <a:tint val="50000"/>
              </a:schemeClr>
            </a:lnRef>
          </a:top>
          <a:bottom>
            <a:lnRef idx="1">
              <a:schemeClr val="accent2">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2046" autoAdjust="0"/>
    <p:restoredTop sz="88562" autoAdjust="0"/>
  </p:normalViewPr>
  <p:slideViewPr>
    <p:cSldViewPr snapToObjects="1">
      <p:cViewPr varScale="1">
        <p:scale>
          <a:sx n="60" d="100"/>
          <a:sy n="60" d="100"/>
        </p:scale>
        <p:origin x="-84" y="-240"/>
      </p:cViewPr>
      <p:guideLst>
        <p:guide orient="horz" pos="2160"/>
        <p:guide pos="2880"/>
      </p:guideLst>
    </p:cSldViewPr>
  </p:slideViewPr>
  <p:notesTextViewPr>
    <p:cViewPr>
      <p:scale>
        <a:sx n="100" d="100"/>
        <a:sy n="100" d="100"/>
      </p:scale>
      <p:origin x="0" y="0"/>
    </p:cViewPr>
  </p:notesTextViewPr>
  <p:sorterViewPr>
    <p:cViewPr>
      <p:scale>
        <a:sx n="66" d="100"/>
        <a:sy n="66" d="100"/>
      </p:scale>
      <p:origin x="0" y="465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slide" Target="slides/slide51.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54" Type="http://schemas.openxmlformats.org/officeDocument/2006/relationships/slide" Target="slides/slide50.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handoutMaster" Target="handoutMasters/handoutMaster1.xml"/><Relationship Id="rId61"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notesMaster" Target="notesMasters/notesMaster1.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6DB56C10-3779-4092-BE4A-597FAAAF506C}" type="datetimeFigureOut">
              <a:rPr lang="en-US" smtClean="0"/>
              <a:pPr/>
              <a:t>4/19/2013</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r>
              <a:rPr lang="en-US" smtClean="0"/>
              <a:t>Center for Computational Neurobiology, University of Missouri</a:t>
            </a:r>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1DCE17D2-BF72-4ADD-AFEF-A9ED37CB2DE2}" type="slidenum">
              <a:rPr lang="en-US" smtClean="0"/>
              <a:pPr/>
              <a:t>‹#›</a:t>
            </a:fld>
            <a:endParaRPr lang="en-US"/>
          </a:p>
        </p:txBody>
      </p:sp>
    </p:spTree>
    <p:extLst>
      <p:ext uri="{BB962C8B-B14F-4D97-AF65-F5344CB8AC3E}">
        <p14:creationId xmlns:p14="http://schemas.microsoft.com/office/powerpoint/2010/main" val="690799180"/>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defRPr>
            </a:lvl1pPr>
          </a:lstStyle>
          <a:p>
            <a:pPr>
              <a:defRPr/>
            </a:pPr>
            <a:fld id="{8E7C9832-5A26-409D-8DD4-09CEC9E89A5B}" type="datetimeFigureOut">
              <a:rPr lang="en-US"/>
              <a:pPr>
                <a:defRPr/>
              </a:pPr>
              <a:t>4/19/2013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defRPr>
            </a:lvl1pPr>
          </a:lstStyle>
          <a:p>
            <a:pPr>
              <a:defRPr/>
            </a:pPr>
            <a:r>
              <a:rPr lang="en-US" smtClean="0"/>
              <a:t>Center for Computational Neurobiology, University of Missouri</a:t>
            </a: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defRPr>
            </a:lvl1pPr>
          </a:lstStyle>
          <a:p>
            <a:pPr>
              <a:defRPr/>
            </a:pPr>
            <a:fld id="{8065792A-8A58-4D2A-B538-948455C2B95F}" type="slidenum">
              <a:rPr lang="en-US"/>
              <a:pPr>
                <a:defRPr/>
              </a:pPr>
              <a:t>‹#›</a:t>
            </a:fld>
            <a:endParaRPr lang="en-US"/>
          </a:p>
        </p:txBody>
      </p:sp>
    </p:spTree>
    <p:extLst>
      <p:ext uri="{BB962C8B-B14F-4D97-AF65-F5344CB8AC3E}">
        <p14:creationId xmlns:p14="http://schemas.microsoft.com/office/powerpoint/2010/main" val="2063434180"/>
      </p:ext>
    </p:extLst>
  </p:cSld>
  <p:clrMap bg1="lt1" tx1="dk1" bg2="lt2" tx2="dk2" accent1="accent1" accent2="accent2" accent3="accent3" accent4="accent4" accent5="accent5" accent6="accent6" hlink="hlink" folHlink="folHlink"/>
  <p:hf hdr="0" dt="0"/>
  <p:notesStyle>
    <a:lvl1pPr algn="l" defTabSz="457200" rtl="0" eaLnBrk="0" fontAlgn="base" hangingPunct="0">
      <a:spcBef>
        <a:spcPct val="30000"/>
      </a:spcBef>
      <a:spcAft>
        <a:spcPct val="0"/>
      </a:spcAft>
      <a:defRPr sz="1200" kern="1200">
        <a:solidFill>
          <a:schemeClr val="tx1"/>
        </a:solidFill>
        <a:latin typeface="+mn-lt"/>
        <a:ea typeface="+mn-ea"/>
        <a:cs typeface="+mn-cs"/>
      </a:defRPr>
    </a:lvl1pPr>
    <a:lvl2pPr marL="457200" algn="l" defTabSz="457200" rtl="0" eaLnBrk="0" fontAlgn="base" hangingPunct="0">
      <a:spcBef>
        <a:spcPct val="30000"/>
      </a:spcBef>
      <a:spcAft>
        <a:spcPct val="0"/>
      </a:spcAft>
      <a:defRPr sz="1200" kern="1200">
        <a:solidFill>
          <a:schemeClr val="tx1"/>
        </a:solidFill>
        <a:latin typeface="+mn-lt"/>
        <a:ea typeface="+mn-ea"/>
        <a:cs typeface="+mn-cs"/>
      </a:defRPr>
    </a:lvl2pPr>
    <a:lvl3pPr marL="914400" algn="l" defTabSz="457200" rtl="0" eaLnBrk="0" fontAlgn="base" hangingPunct="0">
      <a:spcBef>
        <a:spcPct val="30000"/>
      </a:spcBef>
      <a:spcAft>
        <a:spcPct val="0"/>
      </a:spcAft>
      <a:defRPr sz="1200" kern="1200">
        <a:solidFill>
          <a:schemeClr val="tx1"/>
        </a:solidFill>
        <a:latin typeface="+mn-lt"/>
        <a:ea typeface="+mn-ea"/>
        <a:cs typeface="+mn-cs"/>
      </a:defRPr>
    </a:lvl3pPr>
    <a:lvl4pPr marL="1371600" algn="l" defTabSz="457200" rtl="0" eaLnBrk="0" fontAlgn="base" hangingPunct="0">
      <a:spcBef>
        <a:spcPct val="30000"/>
      </a:spcBef>
      <a:spcAft>
        <a:spcPct val="0"/>
      </a:spcAft>
      <a:defRPr sz="1200" kern="1200">
        <a:solidFill>
          <a:schemeClr val="tx1"/>
        </a:solidFill>
        <a:latin typeface="+mn-lt"/>
        <a:ea typeface="+mn-ea"/>
        <a:cs typeface="+mn-cs"/>
      </a:defRPr>
    </a:lvl4pPr>
    <a:lvl5pPr marL="1828800" algn="l" defTabSz="457200" rtl="0" eaLnBrk="0" fontAlgn="base" hangingPunct="0">
      <a:spcBef>
        <a:spcPct val="30000"/>
      </a:spcBef>
      <a:spcAft>
        <a:spcPct val="0"/>
      </a:spcAft>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3" Type="http://schemas.openxmlformats.org/officeDocument/2006/relationships/hyperlink" Target="http://www.shapefit.com/right-to-bare-arms-women.html" TargetMode="External"/><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Brain is a Computer Presentation</a:t>
            </a:r>
          </a:p>
          <a:p>
            <a:r>
              <a:rPr lang="en-US" dirty="0" smtClean="0"/>
              <a:t>For the Brain is a Computer lesson, TeachEngineering.org</a:t>
            </a:r>
            <a:endParaRPr lang="en-US" dirty="0"/>
          </a:p>
        </p:txBody>
      </p:sp>
      <p:sp>
        <p:nvSpPr>
          <p:cNvPr id="4" name="Slide Number Placeholder 3"/>
          <p:cNvSpPr>
            <a:spLocks noGrp="1"/>
          </p:cNvSpPr>
          <p:nvPr>
            <p:ph type="sldNum" sz="quarter" idx="10"/>
          </p:nvPr>
        </p:nvSpPr>
        <p:spPr/>
        <p:txBody>
          <a:bodyPr/>
          <a:lstStyle/>
          <a:p>
            <a:fld id="{7BFC4FB5-5D96-47D8-B863-ECDD0042F183}" type="slidenum">
              <a:rPr lang="en-US" smtClean="0"/>
              <a:pPr/>
              <a:t>1</a:t>
            </a:fld>
            <a:endParaRPr lang="en-US" dirty="0"/>
          </a:p>
        </p:txBody>
      </p:sp>
      <p:sp>
        <p:nvSpPr>
          <p:cNvPr id="5" name="Footer Placeholder 4"/>
          <p:cNvSpPr>
            <a:spLocks noGrp="1"/>
          </p:cNvSpPr>
          <p:nvPr>
            <p:ph type="ftr" sz="quarter" idx="11"/>
          </p:nvPr>
        </p:nvSpPr>
        <p:spPr/>
        <p:txBody>
          <a:bodyPr/>
          <a:lstStyle/>
          <a:p>
            <a:pPr>
              <a:defRPr/>
            </a:pPr>
            <a:r>
              <a:rPr lang="en-US" smtClean="0"/>
              <a:t>Center for Computational Neurobiology, University of Missouri</a:t>
            </a:r>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0" fontAlgn="base" latinLnBrk="0" hangingPunct="0">
              <a:lnSpc>
                <a:spcPct val="100000"/>
              </a:lnSpc>
              <a:spcBef>
                <a:spcPct val="30000"/>
              </a:spcBef>
              <a:spcAft>
                <a:spcPct val="0"/>
              </a:spcAft>
              <a:buClrTx/>
              <a:buSzTx/>
              <a:buFontTx/>
              <a:buNone/>
              <a:tabLst/>
              <a:defRPr/>
            </a:pPr>
            <a:endParaRPr lang="en-US" sz="1200" kern="1200" dirty="0" smtClean="0">
              <a:solidFill>
                <a:schemeClr val="tx1"/>
              </a:solidFill>
              <a:effectLst/>
              <a:latin typeface="+mn-lt"/>
              <a:ea typeface="+mn-ea"/>
              <a:cs typeface="+mn-cs"/>
            </a:endParaRPr>
          </a:p>
        </p:txBody>
      </p:sp>
      <p:sp>
        <p:nvSpPr>
          <p:cNvPr id="4" name="Footer Placeholder 3"/>
          <p:cNvSpPr>
            <a:spLocks noGrp="1"/>
          </p:cNvSpPr>
          <p:nvPr>
            <p:ph type="ftr" sz="quarter" idx="10"/>
          </p:nvPr>
        </p:nvSpPr>
        <p:spPr/>
        <p:txBody>
          <a:bodyPr/>
          <a:lstStyle/>
          <a:p>
            <a:pPr>
              <a:defRPr/>
            </a:pPr>
            <a:r>
              <a:rPr lang="en-US" smtClean="0"/>
              <a:t>Center for Computational Neurobiology, University of Missouri</a:t>
            </a:r>
            <a:endParaRPr lang="en-US"/>
          </a:p>
        </p:txBody>
      </p:sp>
      <p:sp>
        <p:nvSpPr>
          <p:cNvPr id="5" name="Slide Number Placeholder 4"/>
          <p:cNvSpPr>
            <a:spLocks noGrp="1"/>
          </p:cNvSpPr>
          <p:nvPr>
            <p:ph type="sldNum" sz="quarter" idx="11"/>
          </p:nvPr>
        </p:nvSpPr>
        <p:spPr/>
        <p:txBody>
          <a:bodyPr/>
          <a:lstStyle/>
          <a:p>
            <a:pPr>
              <a:defRPr/>
            </a:pPr>
            <a:fld id="{8065792A-8A58-4D2A-B538-948455C2B95F}" type="slidenum">
              <a:rPr lang="en-US" smtClean="0"/>
              <a:pPr>
                <a:defRPr/>
              </a:pPr>
              <a:t>12</a:t>
            </a:fld>
            <a:endParaRPr lang="en-US"/>
          </a:p>
        </p:txBody>
      </p:sp>
    </p:spTree>
    <p:extLst>
      <p:ext uri="{BB962C8B-B14F-4D97-AF65-F5344CB8AC3E}">
        <p14:creationId xmlns:p14="http://schemas.microsoft.com/office/powerpoint/2010/main" val="86199640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0" fontAlgn="base" latinLnBrk="0" hangingPunct="0">
              <a:lnSpc>
                <a:spcPct val="100000"/>
              </a:lnSpc>
              <a:spcBef>
                <a:spcPct val="30000"/>
              </a:spcBef>
              <a:spcAft>
                <a:spcPct val="0"/>
              </a:spcAft>
              <a:buClrTx/>
              <a:buSzTx/>
              <a:buFontTx/>
              <a:buNone/>
              <a:tabLst/>
              <a:defRPr/>
            </a:pPr>
            <a:r>
              <a:rPr lang="en-US" sz="1200" kern="1200" dirty="0" smtClean="0">
                <a:solidFill>
                  <a:schemeClr val="tx1"/>
                </a:solidFill>
                <a:effectLst/>
                <a:latin typeface="+mn-lt"/>
                <a:ea typeface="+mn-ea"/>
                <a:cs typeface="+mn-cs"/>
              </a:rPr>
              <a:t>The adult human brain weighs on average about 3 lbs. (1.5 kg).</a:t>
            </a:r>
            <a:endParaRPr lang="en-US" dirty="0"/>
          </a:p>
        </p:txBody>
      </p:sp>
      <p:sp>
        <p:nvSpPr>
          <p:cNvPr id="4" name="Footer Placeholder 3"/>
          <p:cNvSpPr>
            <a:spLocks noGrp="1"/>
          </p:cNvSpPr>
          <p:nvPr>
            <p:ph type="ftr" sz="quarter" idx="10"/>
          </p:nvPr>
        </p:nvSpPr>
        <p:spPr/>
        <p:txBody>
          <a:bodyPr/>
          <a:lstStyle/>
          <a:p>
            <a:pPr>
              <a:defRPr/>
            </a:pPr>
            <a:r>
              <a:rPr lang="en-US" smtClean="0"/>
              <a:t>Center for Computational Neurobiology, University of Missouri</a:t>
            </a:r>
            <a:endParaRPr lang="en-US"/>
          </a:p>
        </p:txBody>
      </p:sp>
      <p:sp>
        <p:nvSpPr>
          <p:cNvPr id="5" name="Slide Number Placeholder 4"/>
          <p:cNvSpPr>
            <a:spLocks noGrp="1"/>
          </p:cNvSpPr>
          <p:nvPr>
            <p:ph type="sldNum" sz="quarter" idx="11"/>
          </p:nvPr>
        </p:nvSpPr>
        <p:spPr/>
        <p:txBody>
          <a:bodyPr/>
          <a:lstStyle/>
          <a:p>
            <a:pPr>
              <a:defRPr/>
            </a:pPr>
            <a:fld id="{8065792A-8A58-4D2A-B538-948455C2B95F}" type="slidenum">
              <a:rPr lang="en-US" smtClean="0"/>
              <a:pPr>
                <a:defRPr/>
              </a:pPr>
              <a:t>13</a:t>
            </a:fld>
            <a:endParaRPr lang="en-US"/>
          </a:p>
        </p:txBody>
      </p:sp>
    </p:spTree>
    <p:extLst>
      <p:ext uri="{BB962C8B-B14F-4D97-AF65-F5344CB8AC3E}">
        <p14:creationId xmlns:p14="http://schemas.microsoft.com/office/powerpoint/2010/main" val="209570014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err="1" smtClean="0">
                <a:solidFill>
                  <a:schemeClr val="tx1"/>
                </a:solidFill>
                <a:effectLst/>
                <a:latin typeface="+mn-lt"/>
                <a:ea typeface="+mn-ea"/>
                <a:cs typeface="+mn-cs"/>
              </a:rPr>
              <a:t>Gyri</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are ridges.</a:t>
            </a:r>
          </a:p>
          <a:p>
            <a:r>
              <a:rPr lang="en-US" sz="1200" kern="1200" dirty="0" smtClean="0">
                <a:solidFill>
                  <a:schemeClr val="tx1"/>
                </a:solidFill>
                <a:effectLst/>
                <a:latin typeface="+mn-lt"/>
                <a:ea typeface="+mn-ea"/>
                <a:cs typeface="+mn-cs"/>
              </a:rPr>
              <a:t>Sulci</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are depressions.</a:t>
            </a:r>
          </a:p>
          <a:p>
            <a:r>
              <a:rPr lang="en-US" sz="1200" kern="1200" dirty="0" smtClean="0">
                <a:solidFill>
                  <a:schemeClr val="tx1"/>
                </a:solidFill>
                <a:effectLst/>
                <a:latin typeface="+mn-lt"/>
                <a:ea typeface="+mn-ea"/>
                <a:cs typeface="+mn-cs"/>
              </a:rPr>
              <a:t>Major sulci divide the brain into the four lobes.</a:t>
            </a:r>
            <a:endParaRPr lang="en-US" dirty="0"/>
          </a:p>
        </p:txBody>
      </p:sp>
      <p:sp>
        <p:nvSpPr>
          <p:cNvPr id="4" name="Footer Placeholder 3"/>
          <p:cNvSpPr>
            <a:spLocks noGrp="1"/>
          </p:cNvSpPr>
          <p:nvPr>
            <p:ph type="ftr" sz="quarter" idx="10"/>
          </p:nvPr>
        </p:nvSpPr>
        <p:spPr/>
        <p:txBody>
          <a:bodyPr/>
          <a:lstStyle/>
          <a:p>
            <a:pPr>
              <a:defRPr/>
            </a:pPr>
            <a:r>
              <a:rPr lang="en-US" smtClean="0"/>
              <a:t>Center for Computational Neurobiology, University of Missouri</a:t>
            </a:r>
            <a:endParaRPr lang="en-US"/>
          </a:p>
        </p:txBody>
      </p:sp>
      <p:sp>
        <p:nvSpPr>
          <p:cNvPr id="5" name="Slide Number Placeholder 4"/>
          <p:cNvSpPr>
            <a:spLocks noGrp="1"/>
          </p:cNvSpPr>
          <p:nvPr>
            <p:ph type="sldNum" sz="quarter" idx="11"/>
          </p:nvPr>
        </p:nvSpPr>
        <p:spPr/>
        <p:txBody>
          <a:bodyPr/>
          <a:lstStyle/>
          <a:p>
            <a:pPr>
              <a:defRPr/>
            </a:pPr>
            <a:fld id="{8065792A-8A58-4D2A-B538-948455C2B95F}" type="slidenum">
              <a:rPr lang="en-US" smtClean="0"/>
              <a:pPr>
                <a:defRPr/>
              </a:pPr>
              <a:t>14</a:t>
            </a:fld>
            <a:endParaRPr lang="en-US"/>
          </a:p>
        </p:txBody>
      </p:sp>
    </p:spTree>
    <p:extLst>
      <p:ext uri="{BB962C8B-B14F-4D97-AF65-F5344CB8AC3E}">
        <p14:creationId xmlns:p14="http://schemas.microsoft.com/office/powerpoint/2010/main" val="50720584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Worksheet questions</a:t>
            </a:r>
            <a:endParaRPr lang="en-US" dirty="0"/>
          </a:p>
        </p:txBody>
      </p:sp>
      <p:sp>
        <p:nvSpPr>
          <p:cNvPr id="4" name="Footer Placeholder 3"/>
          <p:cNvSpPr>
            <a:spLocks noGrp="1"/>
          </p:cNvSpPr>
          <p:nvPr>
            <p:ph type="ftr" sz="quarter" idx="10"/>
          </p:nvPr>
        </p:nvSpPr>
        <p:spPr/>
        <p:txBody>
          <a:bodyPr/>
          <a:lstStyle/>
          <a:p>
            <a:pPr>
              <a:defRPr/>
            </a:pPr>
            <a:r>
              <a:rPr lang="en-US" smtClean="0"/>
              <a:t>Center for Computational Neurobiology, University of Missouri</a:t>
            </a:r>
            <a:endParaRPr lang="en-US"/>
          </a:p>
        </p:txBody>
      </p:sp>
      <p:sp>
        <p:nvSpPr>
          <p:cNvPr id="5" name="Slide Number Placeholder 4"/>
          <p:cNvSpPr>
            <a:spLocks noGrp="1"/>
          </p:cNvSpPr>
          <p:nvPr>
            <p:ph type="sldNum" sz="quarter" idx="11"/>
          </p:nvPr>
        </p:nvSpPr>
        <p:spPr/>
        <p:txBody>
          <a:bodyPr/>
          <a:lstStyle/>
          <a:p>
            <a:pPr>
              <a:defRPr/>
            </a:pPr>
            <a:fld id="{8065792A-8A58-4D2A-B538-948455C2B95F}" type="slidenum">
              <a:rPr lang="en-US" smtClean="0"/>
              <a:pPr>
                <a:defRPr/>
              </a:pPr>
              <a:t>15</a:t>
            </a:fld>
            <a:endParaRPr lang="en-US"/>
          </a:p>
        </p:txBody>
      </p:sp>
    </p:spTree>
    <p:extLst>
      <p:ext uri="{BB962C8B-B14F-4D97-AF65-F5344CB8AC3E}">
        <p14:creationId xmlns:p14="http://schemas.microsoft.com/office/powerpoint/2010/main" val="191368229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1" indent="0" algn="l" defTabSz="457200" rtl="0" eaLnBrk="0" fontAlgn="base" latinLnBrk="0" hangingPunct="0">
              <a:lnSpc>
                <a:spcPct val="100000"/>
              </a:lnSpc>
              <a:spcBef>
                <a:spcPct val="30000"/>
              </a:spcBef>
              <a:spcAft>
                <a:spcPct val="0"/>
              </a:spcAft>
              <a:buClrTx/>
              <a:buSzTx/>
              <a:buFontTx/>
              <a:buNone/>
              <a:tabLst/>
              <a:defRPr/>
            </a:pPr>
            <a:r>
              <a:rPr lang="en-US" dirty="0" smtClean="0"/>
              <a:t>Alternate homunculus website:</a:t>
            </a:r>
            <a:r>
              <a:rPr lang="en-US" baseline="0" dirty="0" smtClean="0"/>
              <a:t> </a:t>
            </a:r>
            <a:r>
              <a:rPr lang="en-US" sz="1600" dirty="0" smtClean="0">
                <a:latin typeface="Times New Roman" pitchFamily="18" charset="0"/>
                <a:cs typeface="Times New Roman" pitchFamily="18" charset="0"/>
              </a:rPr>
              <a:t>http://web1.stmaryssen-h.schools.nsw.edu.au/SMSHS/ricks%20sites/Biology%20web%20site/HSC_9_5%20communications/Homunculus/Homunculus_two.html</a:t>
            </a:r>
          </a:p>
        </p:txBody>
      </p:sp>
      <p:sp>
        <p:nvSpPr>
          <p:cNvPr id="4" name="Footer Placeholder 3"/>
          <p:cNvSpPr>
            <a:spLocks noGrp="1"/>
          </p:cNvSpPr>
          <p:nvPr>
            <p:ph type="ftr" sz="quarter" idx="10"/>
          </p:nvPr>
        </p:nvSpPr>
        <p:spPr/>
        <p:txBody>
          <a:bodyPr/>
          <a:lstStyle/>
          <a:p>
            <a:pPr>
              <a:defRPr/>
            </a:pPr>
            <a:r>
              <a:rPr lang="en-US" smtClean="0"/>
              <a:t>Center for Computational Neurobiology, University of Missouri</a:t>
            </a:r>
            <a:endParaRPr lang="en-US"/>
          </a:p>
        </p:txBody>
      </p:sp>
      <p:sp>
        <p:nvSpPr>
          <p:cNvPr id="5" name="Slide Number Placeholder 4"/>
          <p:cNvSpPr>
            <a:spLocks noGrp="1"/>
          </p:cNvSpPr>
          <p:nvPr>
            <p:ph type="sldNum" sz="quarter" idx="11"/>
          </p:nvPr>
        </p:nvSpPr>
        <p:spPr/>
        <p:txBody>
          <a:bodyPr/>
          <a:lstStyle/>
          <a:p>
            <a:pPr>
              <a:defRPr/>
            </a:pPr>
            <a:fld id="{8065792A-8A58-4D2A-B538-948455C2B95F}" type="slidenum">
              <a:rPr lang="en-US" smtClean="0"/>
              <a:pPr>
                <a:defRPr/>
              </a:pPr>
              <a:t>24</a:t>
            </a:fld>
            <a:endParaRPr lang="en-US"/>
          </a:p>
        </p:txBody>
      </p:sp>
    </p:spTree>
    <p:extLst>
      <p:ext uri="{BB962C8B-B14F-4D97-AF65-F5344CB8AC3E}">
        <p14:creationId xmlns:p14="http://schemas.microsoft.com/office/powerpoint/2010/main" val="171355392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p:cNvSpPr>
            <a:spLocks noGrp="1" noRot="1" noChangeAspect="1" noTextEdit="1"/>
          </p:cNvSpPr>
          <p:nvPr>
            <p:ph type="sldImg"/>
          </p:nvPr>
        </p:nvSpPr>
        <p:spPr bwMode="auto">
          <a:noFill/>
          <a:ln>
            <a:solidFill>
              <a:srgbClr val="000000"/>
            </a:solidFill>
            <a:miter lim="800000"/>
            <a:headEnd/>
            <a:tailEnd/>
          </a:ln>
        </p:spPr>
      </p:sp>
      <p:sp>
        <p:nvSpPr>
          <p:cNvPr id="25603"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sz="1200" kern="1200" dirty="0" smtClean="0">
                <a:solidFill>
                  <a:schemeClr val="tx1"/>
                </a:solidFill>
                <a:effectLst/>
                <a:latin typeface="+mn-lt"/>
                <a:ea typeface="+mn-ea"/>
                <a:cs typeface="+mn-cs"/>
              </a:rPr>
              <a:t>Similarities: makes decisions, needs energy, takes inputs, uses electrical signals, gives outputs, stores memories</a:t>
            </a:r>
          </a:p>
          <a:p>
            <a:r>
              <a:rPr lang="en-US" sz="1200" kern="1200" dirty="0" smtClean="0">
                <a:solidFill>
                  <a:schemeClr val="tx1"/>
                </a:solidFill>
                <a:effectLst/>
                <a:latin typeface="+mn-lt"/>
                <a:ea typeface="+mn-ea"/>
                <a:cs typeface="+mn-cs"/>
              </a:rPr>
              <a:t>The brain processes information, needs energy (from food), takes information from the senses and provides responses to muscles, using the nervous system as “wiring” for all communications.</a:t>
            </a:r>
          </a:p>
          <a:p>
            <a:r>
              <a:rPr lang="en-US" sz="1200" kern="1200" dirty="0" smtClean="0">
                <a:solidFill>
                  <a:schemeClr val="tx1"/>
                </a:solidFill>
                <a:effectLst/>
                <a:latin typeface="+mn-lt"/>
                <a:ea typeface="+mn-ea"/>
                <a:cs typeface="+mn-cs"/>
              </a:rPr>
              <a:t>A computer has a central processing unit, needs a power supply, and has lots of wiring for communications with input (sensors) and output devices (motors, speakers, etc.).</a:t>
            </a:r>
          </a:p>
        </p:txBody>
      </p:sp>
      <p:sp>
        <p:nvSpPr>
          <p:cNvPr id="25605" name="Slide Number Placeholder 4"/>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66150A00-F12A-4723-BD71-2637433E66F9}" type="slidenum">
              <a:rPr lang="en-US"/>
              <a:pPr fontAlgn="base">
                <a:spcBef>
                  <a:spcPct val="0"/>
                </a:spcBef>
                <a:spcAft>
                  <a:spcPct val="0"/>
                </a:spcAft>
              </a:pPr>
              <a:t>30</a:t>
            </a:fld>
            <a:endParaRPr lang="en-US" dirty="0"/>
          </a:p>
        </p:txBody>
      </p:sp>
      <p:sp>
        <p:nvSpPr>
          <p:cNvPr id="5" name="Footer Placeholder 4"/>
          <p:cNvSpPr>
            <a:spLocks noGrp="1"/>
          </p:cNvSpPr>
          <p:nvPr>
            <p:ph type="ftr" sz="quarter" idx="10"/>
          </p:nvPr>
        </p:nvSpPr>
        <p:spPr/>
        <p:txBody>
          <a:bodyPr/>
          <a:lstStyle/>
          <a:p>
            <a:pPr>
              <a:defRPr/>
            </a:pPr>
            <a:r>
              <a:rPr lang="en-US" smtClean="0"/>
              <a:t>Center for Computational Neurobiology, University of Missouri</a:t>
            </a:r>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p:cNvSpPr>
            <a:spLocks noGrp="1" noRot="1" noChangeAspect="1" noTextEdit="1"/>
          </p:cNvSpPr>
          <p:nvPr>
            <p:ph type="sldImg"/>
          </p:nvPr>
        </p:nvSpPr>
        <p:spPr bwMode="auto">
          <a:noFill/>
          <a:ln>
            <a:solidFill>
              <a:srgbClr val="000000"/>
            </a:solidFill>
            <a:miter lim="800000"/>
            <a:headEnd/>
            <a:tailEnd/>
          </a:ln>
        </p:spPr>
      </p:sp>
      <p:sp>
        <p:nvSpPr>
          <p:cNvPr id="25603"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dirty="0" smtClean="0"/>
          </a:p>
        </p:txBody>
      </p:sp>
      <p:sp>
        <p:nvSpPr>
          <p:cNvPr id="25605" name="Slide Number Placeholder 4"/>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66150A00-F12A-4723-BD71-2637433E66F9}" type="slidenum">
              <a:rPr lang="en-US"/>
              <a:pPr fontAlgn="base">
                <a:spcBef>
                  <a:spcPct val="0"/>
                </a:spcBef>
                <a:spcAft>
                  <a:spcPct val="0"/>
                </a:spcAft>
              </a:pPr>
              <a:t>31</a:t>
            </a:fld>
            <a:endParaRPr lang="en-US" dirty="0"/>
          </a:p>
        </p:txBody>
      </p:sp>
      <p:sp>
        <p:nvSpPr>
          <p:cNvPr id="5" name="Footer Placeholder 4"/>
          <p:cNvSpPr>
            <a:spLocks noGrp="1"/>
          </p:cNvSpPr>
          <p:nvPr>
            <p:ph type="ftr" sz="quarter" idx="10"/>
          </p:nvPr>
        </p:nvSpPr>
        <p:spPr/>
        <p:txBody>
          <a:bodyPr/>
          <a:lstStyle/>
          <a:p>
            <a:pPr>
              <a:defRPr/>
            </a:pPr>
            <a:r>
              <a:rPr lang="en-US" smtClean="0"/>
              <a:t>Center for Computational Neurobiology, University of Missouri</a:t>
            </a:r>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p:cNvSpPr>
            <a:spLocks noGrp="1" noRot="1" noChangeAspect="1" noTextEdit="1"/>
          </p:cNvSpPr>
          <p:nvPr>
            <p:ph type="sldImg"/>
          </p:nvPr>
        </p:nvSpPr>
        <p:spPr bwMode="auto">
          <a:noFill/>
          <a:ln>
            <a:solidFill>
              <a:srgbClr val="000000"/>
            </a:solidFill>
            <a:miter lim="800000"/>
            <a:headEnd/>
            <a:tailEnd/>
          </a:ln>
        </p:spPr>
      </p:sp>
      <p:sp>
        <p:nvSpPr>
          <p:cNvPr id="25603" name="Notes Placeholder 2"/>
          <p:cNvSpPr>
            <a:spLocks noGrp="1"/>
          </p:cNvSpPr>
          <p:nvPr>
            <p:ph type="body" idx="1"/>
          </p:nvPr>
        </p:nvSpPr>
        <p:spPr bwMode="auto">
          <a:noFill/>
        </p:spPr>
        <p:txBody>
          <a:bodyPr wrap="square" numCol="1" anchor="t" anchorCtr="0" compatLnSpc="1">
            <a:prstTxWarp prst="textNoShape">
              <a:avLst/>
            </a:prstTxWarp>
          </a:bodyPr>
          <a:lstStyle/>
          <a:p>
            <a:pPr marL="0" marR="0" indent="0" algn="l" defTabSz="457200" rtl="0" eaLnBrk="0" fontAlgn="base" latinLnBrk="0" hangingPunct="0">
              <a:lnSpc>
                <a:spcPct val="100000"/>
              </a:lnSpc>
              <a:spcBef>
                <a:spcPct val="0"/>
              </a:spcBef>
              <a:spcAft>
                <a:spcPct val="0"/>
              </a:spcAft>
              <a:buClrTx/>
              <a:buSzTx/>
              <a:buFontTx/>
              <a:buNone/>
              <a:tabLst/>
              <a:defRPr/>
            </a:pPr>
            <a:r>
              <a:rPr lang="en-US" sz="1200" kern="1200" dirty="0" smtClean="0">
                <a:solidFill>
                  <a:schemeClr val="tx1"/>
                </a:solidFill>
                <a:effectLst/>
                <a:latin typeface="+mn-lt"/>
                <a:ea typeface="+mn-ea"/>
                <a:cs typeface="+mn-cs"/>
              </a:rPr>
              <a:t>Differences: Computers are not as smart as brains; they just follow programs written by humans. Computers can do some calculations faster than brains, but have limited numbers of sensors. Computers would be overloaded if they had to process the number of sensor inputs (millions!) that human brains do easily.</a:t>
            </a:r>
          </a:p>
        </p:txBody>
      </p:sp>
      <p:sp>
        <p:nvSpPr>
          <p:cNvPr id="25605" name="Slide Number Placeholder 4"/>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66150A00-F12A-4723-BD71-2637433E66F9}" type="slidenum">
              <a:rPr lang="en-US"/>
              <a:pPr fontAlgn="base">
                <a:spcBef>
                  <a:spcPct val="0"/>
                </a:spcBef>
                <a:spcAft>
                  <a:spcPct val="0"/>
                </a:spcAft>
              </a:pPr>
              <a:t>32</a:t>
            </a:fld>
            <a:endParaRPr lang="en-US" dirty="0"/>
          </a:p>
        </p:txBody>
      </p:sp>
      <p:sp>
        <p:nvSpPr>
          <p:cNvPr id="5" name="Footer Placeholder 4"/>
          <p:cNvSpPr>
            <a:spLocks noGrp="1"/>
          </p:cNvSpPr>
          <p:nvPr>
            <p:ph type="ftr" sz="quarter" idx="10"/>
          </p:nvPr>
        </p:nvSpPr>
        <p:spPr/>
        <p:txBody>
          <a:bodyPr/>
          <a:lstStyle/>
          <a:p>
            <a:pPr>
              <a:defRPr/>
            </a:pPr>
            <a:r>
              <a:rPr lang="en-US" smtClean="0"/>
              <a:t>Center for Computational Neurobiology, University of Missouri</a:t>
            </a:r>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Read aloud the questions</a:t>
            </a:r>
            <a:r>
              <a:rPr lang="en-US" baseline="0" dirty="0" smtClean="0"/>
              <a:t> to students.</a:t>
            </a:r>
            <a:endParaRPr lang="en-US" dirty="0"/>
          </a:p>
        </p:txBody>
      </p:sp>
      <p:sp>
        <p:nvSpPr>
          <p:cNvPr id="4" name="Footer Placeholder 3"/>
          <p:cNvSpPr>
            <a:spLocks noGrp="1"/>
          </p:cNvSpPr>
          <p:nvPr>
            <p:ph type="ftr" sz="quarter" idx="10"/>
          </p:nvPr>
        </p:nvSpPr>
        <p:spPr/>
        <p:txBody>
          <a:bodyPr/>
          <a:lstStyle/>
          <a:p>
            <a:pPr>
              <a:defRPr/>
            </a:pPr>
            <a:r>
              <a:rPr lang="en-US" smtClean="0"/>
              <a:t>Center for Computational Neurobiology, University of Missouri</a:t>
            </a:r>
            <a:endParaRPr lang="en-US"/>
          </a:p>
        </p:txBody>
      </p:sp>
      <p:sp>
        <p:nvSpPr>
          <p:cNvPr id="5" name="Slide Number Placeholder 4"/>
          <p:cNvSpPr>
            <a:spLocks noGrp="1"/>
          </p:cNvSpPr>
          <p:nvPr>
            <p:ph type="sldNum" sz="quarter" idx="11"/>
          </p:nvPr>
        </p:nvSpPr>
        <p:spPr/>
        <p:txBody>
          <a:bodyPr/>
          <a:lstStyle/>
          <a:p>
            <a:pPr>
              <a:defRPr/>
            </a:pPr>
            <a:fld id="{8065792A-8A58-4D2A-B538-948455C2B95F}" type="slidenum">
              <a:rPr lang="en-US" smtClean="0"/>
              <a:pPr>
                <a:defRPr/>
              </a:pPr>
              <a:t>33</a:t>
            </a:fld>
            <a:endParaRPr lang="en-US"/>
          </a:p>
        </p:txBody>
      </p:sp>
    </p:spTree>
    <p:extLst>
      <p:ext uri="{BB962C8B-B14F-4D97-AF65-F5344CB8AC3E}">
        <p14:creationId xmlns:p14="http://schemas.microsoft.com/office/powerpoint/2010/main" val="124431257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Ask students these questions.</a:t>
            </a:r>
            <a:r>
              <a:rPr lang="en-US" baseline="0" dirty="0" smtClean="0"/>
              <a:t> Write their ideas on the board.</a:t>
            </a:r>
            <a:endParaRPr lang="en-US" dirty="0"/>
          </a:p>
        </p:txBody>
      </p:sp>
      <p:sp>
        <p:nvSpPr>
          <p:cNvPr id="4" name="Slide Number Placeholder 3"/>
          <p:cNvSpPr>
            <a:spLocks noGrp="1"/>
          </p:cNvSpPr>
          <p:nvPr>
            <p:ph type="sldNum" sz="quarter" idx="10"/>
          </p:nvPr>
        </p:nvSpPr>
        <p:spPr/>
        <p:txBody>
          <a:bodyPr/>
          <a:lstStyle/>
          <a:p>
            <a:fld id="{6EA6613D-3758-49D1-9352-45B262DEEB32}" type="slidenum">
              <a:rPr lang="en-US" smtClean="0"/>
              <a:pPr/>
              <a:t>35</a:t>
            </a:fld>
            <a:endParaRPr lang="en-US" dirty="0"/>
          </a:p>
        </p:txBody>
      </p:sp>
      <p:sp>
        <p:nvSpPr>
          <p:cNvPr id="5" name="Footer Placeholder 4"/>
          <p:cNvSpPr>
            <a:spLocks noGrp="1"/>
          </p:cNvSpPr>
          <p:nvPr>
            <p:ph type="ftr" sz="quarter" idx="11"/>
          </p:nvPr>
        </p:nvSpPr>
        <p:spPr/>
        <p:txBody>
          <a:bodyPr/>
          <a:lstStyle/>
          <a:p>
            <a:pPr>
              <a:defRPr/>
            </a:pPr>
            <a:r>
              <a:rPr lang="en-US" smtClean="0"/>
              <a:t>Center for Computational Neurobiology, University of Missouri</a:t>
            </a:r>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p:cNvSpPr>
            <a:spLocks noGrp="1" noRot="1" noChangeAspect="1" noTextEdit="1"/>
          </p:cNvSpPr>
          <p:nvPr>
            <p:ph type="sldImg"/>
          </p:nvPr>
        </p:nvSpPr>
        <p:spPr bwMode="auto">
          <a:noFill/>
          <a:ln>
            <a:solidFill>
              <a:srgbClr val="000000"/>
            </a:solidFill>
            <a:miter lim="800000"/>
            <a:headEnd/>
            <a:tailEnd/>
          </a:ln>
        </p:spPr>
      </p:sp>
      <p:sp>
        <p:nvSpPr>
          <p:cNvPr id="25603"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dirty="0" smtClean="0"/>
          </a:p>
        </p:txBody>
      </p:sp>
      <p:sp>
        <p:nvSpPr>
          <p:cNvPr id="25605" name="Slide Number Placeholder 4"/>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66150A00-F12A-4723-BD71-2637433E66F9}" type="slidenum">
              <a:rPr lang="en-US"/>
              <a:pPr fontAlgn="base">
                <a:spcBef>
                  <a:spcPct val="0"/>
                </a:spcBef>
                <a:spcAft>
                  <a:spcPct val="0"/>
                </a:spcAft>
              </a:pPr>
              <a:t>2</a:t>
            </a:fld>
            <a:endParaRPr lang="en-US" dirty="0"/>
          </a:p>
        </p:txBody>
      </p:sp>
      <p:sp>
        <p:nvSpPr>
          <p:cNvPr id="5" name="Footer Placeholder 4"/>
          <p:cNvSpPr>
            <a:spLocks noGrp="1"/>
          </p:cNvSpPr>
          <p:nvPr>
            <p:ph type="ftr" sz="quarter" idx="10"/>
          </p:nvPr>
        </p:nvSpPr>
        <p:spPr/>
        <p:txBody>
          <a:bodyPr/>
          <a:lstStyle/>
          <a:p>
            <a:pPr>
              <a:defRPr/>
            </a:pPr>
            <a:r>
              <a:rPr lang="en-US" smtClean="0"/>
              <a:t>Center for Computational Neurobiology, University of Missouri</a:t>
            </a:r>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7BFC4FB5-5D96-47D8-B863-ECDD0042F183}" type="slidenum">
              <a:rPr lang="en-US" smtClean="0"/>
              <a:pPr/>
              <a:t>36</a:t>
            </a:fld>
            <a:endParaRPr lang="en-US" dirty="0"/>
          </a:p>
        </p:txBody>
      </p:sp>
      <p:sp>
        <p:nvSpPr>
          <p:cNvPr id="5" name="Footer Placeholder 4"/>
          <p:cNvSpPr>
            <a:spLocks noGrp="1"/>
          </p:cNvSpPr>
          <p:nvPr>
            <p:ph type="ftr" sz="quarter" idx="11"/>
          </p:nvPr>
        </p:nvSpPr>
        <p:spPr/>
        <p:txBody>
          <a:bodyPr/>
          <a:lstStyle/>
          <a:p>
            <a:pPr>
              <a:defRPr/>
            </a:pPr>
            <a:r>
              <a:rPr lang="en-US" smtClean="0"/>
              <a:t>Center for Computational Neurobiology, University of Missouri</a:t>
            </a:r>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Optional</a:t>
            </a:r>
            <a:r>
              <a:rPr lang="en-US" baseline="0" dirty="0" smtClean="0"/>
              <a:t> video provides details related to touch sensors on human skin</a:t>
            </a:r>
            <a:endParaRPr lang="en-US" dirty="0"/>
          </a:p>
        </p:txBody>
      </p:sp>
      <p:sp>
        <p:nvSpPr>
          <p:cNvPr id="4" name="Slide Number Placeholder 3"/>
          <p:cNvSpPr>
            <a:spLocks noGrp="1"/>
          </p:cNvSpPr>
          <p:nvPr>
            <p:ph type="sldNum" sz="quarter" idx="10"/>
          </p:nvPr>
        </p:nvSpPr>
        <p:spPr/>
        <p:txBody>
          <a:bodyPr/>
          <a:lstStyle/>
          <a:p>
            <a:fld id="{6EA6613D-3758-49D1-9352-45B262DEEB32}" type="slidenum">
              <a:rPr lang="en-US" smtClean="0"/>
              <a:pPr/>
              <a:t>37</a:t>
            </a:fld>
            <a:endParaRPr lang="en-US" dirty="0"/>
          </a:p>
        </p:txBody>
      </p:sp>
      <p:sp>
        <p:nvSpPr>
          <p:cNvPr id="5" name="Footer Placeholder 4"/>
          <p:cNvSpPr>
            <a:spLocks noGrp="1"/>
          </p:cNvSpPr>
          <p:nvPr>
            <p:ph type="ftr" sz="quarter" idx="11"/>
          </p:nvPr>
        </p:nvSpPr>
        <p:spPr/>
        <p:txBody>
          <a:bodyPr/>
          <a:lstStyle/>
          <a:p>
            <a:pPr>
              <a:defRPr/>
            </a:pPr>
            <a:r>
              <a:rPr lang="en-US" smtClean="0"/>
              <a:t>Center for Computational Neurobiology, University of Missouri</a:t>
            </a:r>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Image Placeholder 1"/>
          <p:cNvSpPr>
            <a:spLocks noGrp="1" noRot="1" noChangeAspect="1" noTextEdit="1"/>
          </p:cNvSpPr>
          <p:nvPr>
            <p:ph type="sldImg"/>
          </p:nvPr>
        </p:nvSpPr>
        <p:spPr bwMode="auto">
          <a:noFill/>
          <a:ln>
            <a:solidFill>
              <a:srgbClr val="000000"/>
            </a:solidFill>
            <a:miter lim="800000"/>
            <a:headEnd/>
            <a:tailEnd/>
          </a:ln>
        </p:spPr>
      </p:sp>
      <p:sp>
        <p:nvSpPr>
          <p:cNvPr id="44035" name="Notes Placeholder 2"/>
          <p:cNvSpPr>
            <a:spLocks noGrp="1"/>
          </p:cNvSpPr>
          <p:nvPr>
            <p:ph type="body" idx="1"/>
          </p:nvPr>
        </p:nvSpPr>
        <p:spPr bwMode="auto">
          <a:noFill/>
        </p:spPr>
        <p:txBody>
          <a:bodyPr wrap="square" numCol="1" anchor="t" anchorCtr="0" compatLnSpc="1">
            <a:prstTxWarp prst="textNoShape">
              <a:avLst/>
            </a:prstTxWarp>
          </a:bodyPr>
          <a:lstStyle/>
          <a:p>
            <a:pPr marL="0" marR="0" indent="0" algn="l" defTabSz="457200" rtl="0" eaLnBrk="1" fontAlgn="base" latinLnBrk="0" hangingPunct="1">
              <a:lnSpc>
                <a:spcPct val="100000"/>
              </a:lnSpc>
              <a:spcBef>
                <a:spcPct val="0"/>
              </a:spcBef>
              <a:spcAft>
                <a:spcPct val="0"/>
              </a:spcAft>
              <a:buClrTx/>
              <a:buSzTx/>
              <a:buFontTx/>
              <a:buNone/>
              <a:tabLst/>
              <a:defRPr/>
            </a:pPr>
            <a:r>
              <a:rPr lang="en-US" dirty="0" smtClean="0"/>
              <a:t>See alternate</a:t>
            </a:r>
            <a:r>
              <a:rPr lang="en-US" baseline="0" dirty="0" smtClean="0"/>
              <a:t> image of arm muscles relaxed and contracted at </a:t>
            </a:r>
            <a:r>
              <a:rPr lang="en-US" sz="1200" u="sng" dirty="0" smtClean="0">
                <a:latin typeface="Calibri" pitchFamily="34" charset="0"/>
                <a:hlinkClick r:id="rId3"/>
              </a:rPr>
              <a:t>http://www.shapefit.com/right-to-bare-arms-women.html</a:t>
            </a:r>
            <a:endParaRPr lang="en-US" sz="1200" b="1" dirty="0" smtClean="0">
              <a:latin typeface="Calibri" pitchFamily="34" charset="0"/>
            </a:endParaRPr>
          </a:p>
          <a:p>
            <a:pPr marL="0" marR="0" indent="0" algn="l" defTabSz="457200" rtl="0" eaLnBrk="1" fontAlgn="base" latinLnBrk="0" hangingPunct="1">
              <a:lnSpc>
                <a:spcPct val="100000"/>
              </a:lnSpc>
              <a:spcBef>
                <a:spcPct val="0"/>
              </a:spcBef>
              <a:spcAft>
                <a:spcPct val="0"/>
              </a:spcAft>
              <a:buClrTx/>
              <a:buSzTx/>
              <a:buFontTx/>
              <a:buNone/>
              <a:tabLst/>
              <a:defRPr/>
            </a:pPr>
            <a:r>
              <a:rPr lang="en-US" sz="1200" dirty="0" smtClean="0">
                <a:latin typeface="Calibri" pitchFamily="34" charset="0"/>
              </a:rPr>
              <a:t>file name: armmuscles.jpg; "Right To Bare Arms - Great Exercises For Women Who Want Amazing Arms." </a:t>
            </a:r>
            <a:r>
              <a:rPr lang="en-US" sz="1200" i="1" dirty="0" smtClean="0">
                <a:latin typeface="Calibri" pitchFamily="34" charset="0"/>
              </a:rPr>
              <a:t>Get Into Shape Stay Fit - Meal Plans &amp; Workout Routines To Burn Fat &amp; Build Muscle</a:t>
            </a:r>
            <a:r>
              <a:rPr lang="en-US" sz="1200" dirty="0" smtClean="0">
                <a:latin typeface="Calibri" pitchFamily="34" charset="0"/>
              </a:rPr>
              <a:t>. Web. 04 July 2010. </a:t>
            </a:r>
            <a:endParaRPr lang="en-US" sz="1200" b="1" dirty="0" smtClean="0">
              <a:latin typeface="Calibri" pitchFamily="34" charset="0"/>
            </a:endParaRPr>
          </a:p>
        </p:txBody>
      </p:sp>
      <p:sp>
        <p:nvSpPr>
          <p:cNvPr id="44036" name="Slide Number Placeholder 3"/>
          <p:cNvSpPr>
            <a:spLocks noGrp="1"/>
          </p:cNvSpPr>
          <p:nvPr>
            <p:ph type="sldNum" sz="quarter" idx="5"/>
          </p:nvPr>
        </p:nvSpPr>
        <p:spPr bwMode="auto">
          <a:noFill/>
          <a:ln>
            <a:miter lim="800000"/>
            <a:headEnd/>
            <a:tailEnd/>
          </a:ln>
        </p:spPr>
        <p:txBody>
          <a:bodyPr/>
          <a:lstStyle/>
          <a:p>
            <a:fld id="{4CBFB740-0F7A-4FC5-8B91-489531A20319}" type="slidenum">
              <a:rPr lang="en-US" smtClean="0"/>
              <a:pPr/>
              <a:t>38</a:t>
            </a:fld>
            <a:endParaRPr lang="en-US" smtClean="0"/>
          </a:p>
        </p:txBody>
      </p:sp>
      <p:sp>
        <p:nvSpPr>
          <p:cNvPr id="5" name="Footer Placeholder 4"/>
          <p:cNvSpPr>
            <a:spLocks noGrp="1"/>
          </p:cNvSpPr>
          <p:nvPr>
            <p:ph type="ftr" sz="quarter" idx="10"/>
          </p:nvPr>
        </p:nvSpPr>
        <p:spPr/>
        <p:txBody>
          <a:bodyPr/>
          <a:lstStyle/>
          <a:p>
            <a:pPr>
              <a:defRPr/>
            </a:pPr>
            <a:r>
              <a:rPr lang="en-US" smtClean="0"/>
              <a:t>Center for Computational Neurobiology, University of Missouri</a:t>
            </a:r>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5EAF7243-3D72-4B8E-9C04-39B8BE9C5741}" type="slidenum">
              <a:rPr lang="en-US" smtClean="0"/>
              <a:pPr>
                <a:defRPr/>
              </a:pPr>
              <a:t>39</a:t>
            </a:fld>
            <a:endParaRPr lang="en-US"/>
          </a:p>
        </p:txBody>
      </p:sp>
      <p:sp>
        <p:nvSpPr>
          <p:cNvPr id="5" name="Footer Placeholder 4"/>
          <p:cNvSpPr>
            <a:spLocks noGrp="1"/>
          </p:cNvSpPr>
          <p:nvPr>
            <p:ph type="ftr" sz="quarter" idx="11"/>
          </p:nvPr>
        </p:nvSpPr>
        <p:spPr/>
        <p:txBody>
          <a:bodyPr/>
          <a:lstStyle/>
          <a:p>
            <a:pPr>
              <a:defRPr/>
            </a:pPr>
            <a:r>
              <a:rPr lang="en-US" smtClean="0"/>
              <a:t>Center for Computational Neurobiology, University of Missouri</a:t>
            </a:r>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5EAF7243-3D72-4B8E-9C04-39B8BE9C5741}" type="slidenum">
              <a:rPr lang="en-US" smtClean="0"/>
              <a:pPr>
                <a:defRPr/>
              </a:pPr>
              <a:t>40</a:t>
            </a:fld>
            <a:endParaRPr lang="en-US"/>
          </a:p>
        </p:txBody>
      </p:sp>
      <p:sp>
        <p:nvSpPr>
          <p:cNvPr id="5" name="Footer Placeholder 4"/>
          <p:cNvSpPr>
            <a:spLocks noGrp="1"/>
          </p:cNvSpPr>
          <p:nvPr>
            <p:ph type="ftr" sz="quarter" idx="11"/>
          </p:nvPr>
        </p:nvSpPr>
        <p:spPr/>
        <p:txBody>
          <a:bodyPr/>
          <a:lstStyle/>
          <a:p>
            <a:pPr>
              <a:defRPr/>
            </a:pPr>
            <a:r>
              <a:rPr lang="en-US" smtClean="0"/>
              <a:t>Center for Computational Neurobiology, University of Missouri</a:t>
            </a:r>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5EAF7243-3D72-4B8E-9C04-39B8BE9C5741}" type="slidenum">
              <a:rPr lang="en-US" smtClean="0"/>
              <a:pPr>
                <a:defRPr/>
              </a:pPr>
              <a:t>42</a:t>
            </a:fld>
            <a:endParaRPr lang="en-US"/>
          </a:p>
        </p:txBody>
      </p:sp>
      <p:sp>
        <p:nvSpPr>
          <p:cNvPr id="5" name="Footer Placeholder 4"/>
          <p:cNvSpPr>
            <a:spLocks noGrp="1"/>
          </p:cNvSpPr>
          <p:nvPr>
            <p:ph type="ftr" sz="quarter" idx="11"/>
          </p:nvPr>
        </p:nvSpPr>
        <p:spPr/>
        <p:txBody>
          <a:bodyPr/>
          <a:lstStyle/>
          <a:p>
            <a:pPr>
              <a:defRPr/>
            </a:pPr>
            <a:r>
              <a:rPr lang="en-US" smtClean="0"/>
              <a:t>Center for Computational Neurobiology, University of Missouri</a:t>
            </a:r>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p:cNvSpPr>
            <a:spLocks noGrp="1" noRot="1" noChangeAspect="1" noTextEdit="1"/>
          </p:cNvSpPr>
          <p:nvPr>
            <p:ph type="sldImg"/>
          </p:nvPr>
        </p:nvSpPr>
        <p:spPr bwMode="auto">
          <a:noFill/>
          <a:ln>
            <a:solidFill>
              <a:srgbClr val="000000"/>
            </a:solidFill>
            <a:miter lim="800000"/>
            <a:headEnd/>
            <a:tailEnd/>
          </a:ln>
        </p:spPr>
      </p:sp>
      <p:sp>
        <p:nvSpPr>
          <p:cNvPr id="25603"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dirty="0" smtClean="0"/>
          </a:p>
        </p:txBody>
      </p:sp>
      <p:sp>
        <p:nvSpPr>
          <p:cNvPr id="25605" name="Slide Number Placeholder 4"/>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66150A00-F12A-4723-BD71-2637433E66F9}" type="slidenum">
              <a:rPr lang="en-US"/>
              <a:pPr fontAlgn="base">
                <a:spcBef>
                  <a:spcPct val="0"/>
                </a:spcBef>
                <a:spcAft>
                  <a:spcPct val="0"/>
                </a:spcAft>
              </a:pPr>
              <a:t>43</a:t>
            </a:fld>
            <a:endParaRPr lang="en-US" dirty="0"/>
          </a:p>
        </p:txBody>
      </p:sp>
      <p:sp>
        <p:nvSpPr>
          <p:cNvPr id="5" name="Footer Placeholder 4"/>
          <p:cNvSpPr>
            <a:spLocks noGrp="1"/>
          </p:cNvSpPr>
          <p:nvPr>
            <p:ph type="ftr" sz="quarter" idx="10"/>
          </p:nvPr>
        </p:nvSpPr>
        <p:spPr/>
        <p:txBody>
          <a:bodyPr/>
          <a:lstStyle/>
          <a:p>
            <a:pPr>
              <a:defRPr/>
            </a:pPr>
            <a:r>
              <a:rPr lang="en-US" smtClean="0"/>
              <a:t>Center for Computational Neurobiology, University of Missouri</a:t>
            </a:r>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p:cNvSpPr>
            <a:spLocks noGrp="1" noRot="1" noChangeAspect="1" noTextEdit="1"/>
          </p:cNvSpPr>
          <p:nvPr>
            <p:ph type="sldImg"/>
          </p:nvPr>
        </p:nvSpPr>
        <p:spPr bwMode="auto">
          <a:noFill/>
          <a:ln>
            <a:solidFill>
              <a:srgbClr val="000000"/>
            </a:solidFill>
            <a:miter lim="800000"/>
            <a:headEnd/>
            <a:tailEnd/>
          </a:ln>
        </p:spPr>
      </p:sp>
      <p:sp>
        <p:nvSpPr>
          <p:cNvPr id="25603"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dirty="0" smtClean="0"/>
          </a:p>
        </p:txBody>
      </p:sp>
      <p:sp>
        <p:nvSpPr>
          <p:cNvPr id="25605" name="Slide Number Placeholder 4"/>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66150A00-F12A-4723-BD71-2637433E66F9}" type="slidenum">
              <a:rPr lang="en-US"/>
              <a:pPr fontAlgn="base">
                <a:spcBef>
                  <a:spcPct val="0"/>
                </a:spcBef>
                <a:spcAft>
                  <a:spcPct val="0"/>
                </a:spcAft>
              </a:pPr>
              <a:t>44</a:t>
            </a:fld>
            <a:endParaRPr lang="en-US" dirty="0"/>
          </a:p>
        </p:txBody>
      </p:sp>
      <p:sp>
        <p:nvSpPr>
          <p:cNvPr id="5" name="Footer Placeholder 4"/>
          <p:cNvSpPr>
            <a:spLocks noGrp="1"/>
          </p:cNvSpPr>
          <p:nvPr>
            <p:ph type="ftr" sz="quarter" idx="10"/>
          </p:nvPr>
        </p:nvSpPr>
        <p:spPr/>
        <p:txBody>
          <a:bodyPr/>
          <a:lstStyle/>
          <a:p>
            <a:pPr>
              <a:defRPr/>
            </a:pPr>
            <a:r>
              <a:rPr lang="en-US" smtClean="0"/>
              <a:t>Center for Computational Neurobiology, University of Missouri</a:t>
            </a:r>
            <a:endParaRPr 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Introduce the framework of “stimulus-sensor-coordinator-effector-response”</a:t>
            </a:r>
            <a:endParaRPr lang="en-US" dirty="0"/>
          </a:p>
        </p:txBody>
      </p:sp>
      <p:sp>
        <p:nvSpPr>
          <p:cNvPr id="4" name="Footer Placeholder 3"/>
          <p:cNvSpPr>
            <a:spLocks noGrp="1"/>
          </p:cNvSpPr>
          <p:nvPr>
            <p:ph type="ftr" sz="quarter" idx="10"/>
          </p:nvPr>
        </p:nvSpPr>
        <p:spPr/>
        <p:txBody>
          <a:bodyPr/>
          <a:lstStyle/>
          <a:p>
            <a:pPr>
              <a:defRPr/>
            </a:pPr>
            <a:r>
              <a:rPr lang="en-US" smtClean="0"/>
              <a:t>Center for Computational Neurobiology, University of Missouri</a:t>
            </a:r>
            <a:endParaRPr lang="en-US"/>
          </a:p>
        </p:txBody>
      </p:sp>
      <p:sp>
        <p:nvSpPr>
          <p:cNvPr id="5" name="Slide Number Placeholder 4"/>
          <p:cNvSpPr>
            <a:spLocks noGrp="1"/>
          </p:cNvSpPr>
          <p:nvPr>
            <p:ph type="sldNum" sz="quarter" idx="11"/>
          </p:nvPr>
        </p:nvSpPr>
        <p:spPr/>
        <p:txBody>
          <a:bodyPr/>
          <a:lstStyle/>
          <a:p>
            <a:pPr>
              <a:defRPr/>
            </a:pPr>
            <a:fld id="{8065792A-8A58-4D2A-B538-948455C2B95F}" type="slidenum">
              <a:rPr lang="en-US" smtClean="0"/>
              <a:pPr>
                <a:defRPr/>
              </a:pPr>
              <a:t>46</a:t>
            </a:fld>
            <a:endParaRPr lang="en-US"/>
          </a:p>
        </p:txBody>
      </p:sp>
    </p:spTree>
    <p:extLst>
      <p:ext uri="{BB962C8B-B14F-4D97-AF65-F5344CB8AC3E}">
        <p14:creationId xmlns:p14="http://schemas.microsoft.com/office/powerpoint/2010/main" val="154431350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Post-lesson quiz</a:t>
            </a:r>
            <a:endParaRPr lang="en-US" dirty="0"/>
          </a:p>
        </p:txBody>
      </p:sp>
      <p:sp>
        <p:nvSpPr>
          <p:cNvPr id="4" name="Slide Number Placeholder 3"/>
          <p:cNvSpPr>
            <a:spLocks noGrp="1"/>
          </p:cNvSpPr>
          <p:nvPr>
            <p:ph type="sldNum" sz="quarter" idx="10"/>
          </p:nvPr>
        </p:nvSpPr>
        <p:spPr/>
        <p:txBody>
          <a:bodyPr/>
          <a:lstStyle/>
          <a:p>
            <a:pPr>
              <a:defRPr/>
            </a:pPr>
            <a:fld id="{5EAF7243-3D72-4B8E-9C04-39B8BE9C5741}" type="slidenum">
              <a:rPr lang="en-US" smtClean="0"/>
              <a:pPr>
                <a:defRPr/>
              </a:pPr>
              <a:t>47</a:t>
            </a:fld>
            <a:endParaRPr lang="en-US"/>
          </a:p>
        </p:txBody>
      </p:sp>
      <p:sp>
        <p:nvSpPr>
          <p:cNvPr id="5" name="Footer Placeholder 4"/>
          <p:cNvSpPr>
            <a:spLocks noGrp="1"/>
          </p:cNvSpPr>
          <p:nvPr>
            <p:ph type="ftr" sz="quarter" idx="11"/>
          </p:nvPr>
        </p:nvSpPr>
        <p:spPr/>
        <p:txBody>
          <a:bodyPr/>
          <a:lstStyle/>
          <a:p>
            <a:pPr>
              <a:defRPr/>
            </a:pPr>
            <a:r>
              <a:rPr lang="en-US" smtClean="0"/>
              <a:t>Center for Computational Neurobiology, University of Missouri</a:t>
            </a:r>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Day 1 pre-lesson </a:t>
            </a:r>
            <a:r>
              <a:rPr lang="en-US" dirty="0" err="1" smtClean="0"/>
              <a:t>assessent</a:t>
            </a:r>
            <a:r>
              <a:rPr lang="en-US" dirty="0" smtClean="0"/>
              <a:t>: Print </a:t>
            </a:r>
            <a:r>
              <a:rPr lang="en-US" dirty="0" smtClean="0"/>
              <a:t>out the</a:t>
            </a:r>
            <a:r>
              <a:rPr lang="en-US" baseline="0" dirty="0" smtClean="0"/>
              <a:t> pre-assessment quiz. Have students write their answers, or solicit answers from the class via discussion. </a:t>
            </a:r>
            <a:endParaRPr lang="en-US" dirty="0"/>
          </a:p>
        </p:txBody>
      </p:sp>
      <p:sp>
        <p:nvSpPr>
          <p:cNvPr id="4" name="Slide Number Placeholder 3"/>
          <p:cNvSpPr>
            <a:spLocks noGrp="1"/>
          </p:cNvSpPr>
          <p:nvPr>
            <p:ph type="sldNum" sz="quarter" idx="10"/>
          </p:nvPr>
        </p:nvSpPr>
        <p:spPr/>
        <p:txBody>
          <a:bodyPr/>
          <a:lstStyle/>
          <a:p>
            <a:pPr>
              <a:defRPr/>
            </a:pPr>
            <a:fld id="{5EAF7243-3D72-4B8E-9C04-39B8BE9C5741}" type="slidenum">
              <a:rPr lang="en-US" smtClean="0"/>
              <a:pPr>
                <a:defRPr/>
              </a:pPr>
              <a:t>3</a:t>
            </a:fld>
            <a:endParaRPr lang="en-US"/>
          </a:p>
        </p:txBody>
      </p:sp>
      <p:sp>
        <p:nvSpPr>
          <p:cNvPr id="5" name="Footer Placeholder 4"/>
          <p:cNvSpPr>
            <a:spLocks noGrp="1"/>
          </p:cNvSpPr>
          <p:nvPr>
            <p:ph type="ftr" sz="quarter" idx="11"/>
          </p:nvPr>
        </p:nvSpPr>
        <p:spPr/>
        <p:txBody>
          <a:bodyPr/>
          <a:lstStyle/>
          <a:p>
            <a:pPr>
              <a:defRPr/>
            </a:pPr>
            <a:r>
              <a:rPr lang="en-US" smtClean="0"/>
              <a:t>Center for Computational Neurobiology, University of Missouri</a:t>
            </a:r>
            <a:endParaRPr 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5EAF7243-3D72-4B8E-9C04-39B8BE9C5741}" type="slidenum">
              <a:rPr lang="en-US" smtClean="0"/>
              <a:pPr>
                <a:defRPr/>
              </a:pPr>
              <a:t>48</a:t>
            </a:fld>
            <a:endParaRPr lang="en-US"/>
          </a:p>
        </p:txBody>
      </p:sp>
      <p:sp>
        <p:nvSpPr>
          <p:cNvPr id="5" name="Footer Placeholder 4"/>
          <p:cNvSpPr>
            <a:spLocks noGrp="1"/>
          </p:cNvSpPr>
          <p:nvPr>
            <p:ph type="ftr" sz="quarter" idx="11"/>
          </p:nvPr>
        </p:nvSpPr>
        <p:spPr/>
        <p:txBody>
          <a:bodyPr/>
          <a:lstStyle/>
          <a:p>
            <a:pPr>
              <a:defRPr/>
            </a:pPr>
            <a:r>
              <a:rPr lang="en-US" smtClean="0"/>
              <a:t>Center for Computational Neurobiology, University of Missouri</a:t>
            </a:r>
            <a:endParaRPr 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5EAF7243-3D72-4B8E-9C04-39B8BE9C5741}" type="slidenum">
              <a:rPr lang="en-US" smtClean="0"/>
              <a:pPr>
                <a:defRPr/>
              </a:pPr>
              <a:t>49</a:t>
            </a:fld>
            <a:endParaRPr lang="en-US"/>
          </a:p>
        </p:txBody>
      </p:sp>
      <p:sp>
        <p:nvSpPr>
          <p:cNvPr id="5" name="Footer Placeholder 4"/>
          <p:cNvSpPr>
            <a:spLocks noGrp="1"/>
          </p:cNvSpPr>
          <p:nvPr>
            <p:ph type="ftr" sz="quarter" idx="11"/>
          </p:nvPr>
        </p:nvSpPr>
        <p:spPr/>
        <p:txBody>
          <a:bodyPr/>
          <a:lstStyle/>
          <a:p>
            <a:pPr>
              <a:defRPr/>
            </a:pPr>
            <a:r>
              <a:rPr lang="en-US" smtClean="0"/>
              <a:t>Center for Computational Neurobiology, University of Missouri</a:t>
            </a:r>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Day 1 pre-lesson assessment</a:t>
            </a:r>
            <a:endParaRPr lang="en-US" dirty="0"/>
          </a:p>
        </p:txBody>
      </p:sp>
      <p:sp>
        <p:nvSpPr>
          <p:cNvPr id="4" name="Slide Number Placeholder 3"/>
          <p:cNvSpPr>
            <a:spLocks noGrp="1"/>
          </p:cNvSpPr>
          <p:nvPr>
            <p:ph type="sldNum" sz="quarter" idx="10"/>
          </p:nvPr>
        </p:nvSpPr>
        <p:spPr/>
        <p:txBody>
          <a:bodyPr/>
          <a:lstStyle/>
          <a:p>
            <a:pPr>
              <a:defRPr/>
            </a:pPr>
            <a:fld id="{5EAF7243-3D72-4B8E-9C04-39B8BE9C5741}" type="slidenum">
              <a:rPr lang="en-US" smtClean="0"/>
              <a:pPr>
                <a:defRPr/>
              </a:pPr>
              <a:t>4</a:t>
            </a:fld>
            <a:endParaRPr lang="en-US"/>
          </a:p>
        </p:txBody>
      </p:sp>
      <p:sp>
        <p:nvSpPr>
          <p:cNvPr id="5" name="Footer Placeholder 4"/>
          <p:cNvSpPr>
            <a:spLocks noGrp="1"/>
          </p:cNvSpPr>
          <p:nvPr>
            <p:ph type="ftr" sz="quarter" idx="11"/>
          </p:nvPr>
        </p:nvSpPr>
        <p:spPr/>
        <p:txBody>
          <a:bodyPr/>
          <a:lstStyle/>
          <a:p>
            <a:pPr>
              <a:defRPr/>
            </a:pPr>
            <a:r>
              <a:rPr lang="en-US" smtClean="0"/>
              <a:t>Center for Computational Neurobiology, University of Missouri</a:t>
            </a:r>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p:cNvSpPr>
            <a:spLocks noGrp="1" noRot="1" noChangeAspect="1" noTextEdit="1"/>
          </p:cNvSpPr>
          <p:nvPr>
            <p:ph type="sldImg"/>
          </p:nvPr>
        </p:nvSpPr>
        <p:spPr bwMode="auto">
          <a:noFill/>
          <a:ln>
            <a:solidFill>
              <a:srgbClr val="000000"/>
            </a:solidFill>
            <a:miter lim="800000"/>
            <a:headEnd/>
            <a:tailEnd/>
          </a:ln>
        </p:spPr>
      </p:sp>
      <p:sp>
        <p:nvSpPr>
          <p:cNvPr id="23555"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dirty="0" smtClean="0"/>
              <a:t>The parts of a LEGO NXT robot.</a:t>
            </a:r>
          </a:p>
        </p:txBody>
      </p:sp>
      <p:sp>
        <p:nvSpPr>
          <p:cNvPr id="23557" name="Slide Number Placeholder 4"/>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1B18CF6C-81A6-4714-B834-C27AEDF7F502}" type="slidenum">
              <a:rPr lang="en-US"/>
              <a:pPr fontAlgn="base">
                <a:spcBef>
                  <a:spcPct val="0"/>
                </a:spcBef>
                <a:spcAft>
                  <a:spcPct val="0"/>
                </a:spcAft>
              </a:pPr>
              <a:t>5</a:t>
            </a:fld>
            <a:endParaRPr lang="en-US" dirty="0"/>
          </a:p>
        </p:txBody>
      </p:sp>
      <p:sp>
        <p:nvSpPr>
          <p:cNvPr id="5" name="Footer Placeholder 4"/>
          <p:cNvSpPr>
            <a:spLocks noGrp="1"/>
          </p:cNvSpPr>
          <p:nvPr>
            <p:ph type="ftr" sz="quarter" idx="10"/>
          </p:nvPr>
        </p:nvSpPr>
        <p:spPr/>
        <p:txBody>
          <a:bodyPr/>
          <a:lstStyle/>
          <a:p>
            <a:pPr>
              <a:defRPr/>
            </a:pPr>
            <a:r>
              <a:rPr lang="en-US" smtClean="0"/>
              <a:t>Center for Computational Neurobiology, University of Missouri</a:t>
            </a:r>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p:cNvSpPr>
            <a:spLocks noGrp="1" noRot="1" noChangeAspect="1" noTextEdit="1"/>
          </p:cNvSpPr>
          <p:nvPr>
            <p:ph type="sldImg"/>
          </p:nvPr>
        </p:nvSpPr>
        <p:spPr bwMode="auto">
          <a:noFill/>
          <a:ln>
            <a:solidFill>
              <a:srgbClr val="000000"/>
            </a:solidFill>
            <a:miter lim="800000"/>
            <a:headEnd/>
            <a:tailEnd/>
          </a:ln>
        </p:spPr>
      </p:sp>
      <p:sp>
        <p:nvSpPr>
          <p:cNvPr id="2457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dirty="0" smtClean="0"/>
              <a:t>Comparing</a:t>
            </a:r>
            <a:r>
              <a:rPr lang="en-US" baseline="0" dirty="0" smtClean="0"/>
              <a:t> a robot to a human.</a:t>
            </a:r>
            <a:endParaRPr lang="en-US" dirty="0" smtClean="0"/>
          </a:p>
        </p:txBody>
      </p:sp>
      <p:sp>
        <p:nvSpPr>
          <p:cNvPr id="24581" name="Slide Number Placeholder 4"/>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D6347020-696C-413A-9382-37C6A8F2B71B}" type="slidenum">
              <a:rPr lang="en-US"/>
              <a:pPr fontAlgn="base">
                <a:spcBef>
                  <a:spcPct val="0"/>
                </a:spcBef>
                <a:spcAft>
                  <a:spcPct val="0"/>
                </a:spcAft>
              </a:pPr>
              <a:t>6</a:t>
            </a:fld>
            <a:endParaRPr lang="en-US" dirty="0"/>
          </a:p>
        </p:txBody>
      </p:sp>
      <p:sp>
        <p:nvSpPr>
          <p:cNvPr id="5" name="Footer Placeholder 4"/>
          <p:cNvSpPr>
            <a:spLocks noGrp="1"/>
          </p:cNvSpPr>
          <p:nvPr>
            <p:ph type="ftr" sz="quarter" idx="10"/>
          </p:nvPr>
        </p:nvSpPr>
        <p:spPr/>
        <p:txBody>
          <a:bodyPr/>
          <a:lstStyle/>
          <a:p>
            <a:pPr>
              <a:defRPr/>
            </a:pPr>
            <a:r>
              <a:rPr lang="en-US" smtClean="0"/>
              <a:t>Center for Computational Neurobiology, University of Missouri</a:t>
            </a:r>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p:cNvSpPr>
            <a:spLocks noGrp="1" noRot="1" noChangeAspect="1" noTextEdit="1"/>
          </p:cNvSpPr>
          <p:nvPr>
            <p:ph type="sldImg"/>
          </p:nvPr>
        </p:nvSpPr>
        <p:spPr bwMode="auto">
          <a:noFill/>
          <a:ln>
            <a:solidFill>
              <a:srgbClr val="000000"/>
            </a:solidFill>
            <a:miter lim="800000"/>
            <a:headEnd/>
            <a:tailEnd/>
          </a:ln>
        </p:spPr>
      </p:sp>
      <p:sp>
        <p:nvSpPr>
          <p:cNvPr id="25603"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dirty="0" smtClean="0"/>
          </a:p>
        </p:txBody>
      </p:sp>
      <p:sp>
        <p:nvSpPr>
          <p:cNvPr id="25605" name="Slide Number Placeholder 4"/>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66150A00-F12A-4723-BD71-2637433E66F9}" type="slidenum">
              <a:rPr lang="en-US"/>
              <a:pPr fontAlgn="base">
                <a:spcBef>
                  <a:spcPct val="0"/>
                </a:spcBef>
                <a:spcAft>
                  <a:spcPct val="0"/>
                </a:spcAft>
              </a:pPr>
              <a:t>9</a:t>
            </a:fld>
            <a:endParaRPr lang="en-US" dirty="0"/>
          </a:p>
        </p:txBody>
      </p:sp>
      <p:sp>
        <p:nvSpPr>
          <p:cNvPr id="5" name="Footer Placeholder 4"/>
          <p:cNvSpPr>
            <a:spLocks noGrp="1"/>
          </p:cNvSpPr>
          <p:nvPr>
            <p:ph type="ftr" sz="quarter" idx="10"/>
          </p:nvPr>
        </p:nvSpPr>
        <p:spPr/>
        <p:txBody>
          <a:bodyPr/>
          <a:lstStyle/>
          <a:p>
            <a:pPr>
              <a:defRPr/>
            </a:pPr>
            <a:r>
              <a:rPr lang="en-US" smtClean="0"/>
              <a:t>Center for Computational Neurobiology, University of Missouri</a:t>
            </a:r>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5EAF7243-3D72-4B8E-9C04-39B8BE9C5741}" type="slidenum">
              <a:rPr lang="en-US" smtClean="0"/>
              <a:pPr>
                <a:defRPr/>
              </a:pPr>
              <a:t>10</a:t>
            </a:fld>
            <a:endParaRPr lang="en-US"/>
          </a:p>
        </p:txBody>
      </p:sp>
      <p:sp>
        <p:nvSpPr>
          <p:cNvPr id="5" name="Footer Placeholder 4"/>
          <p:cNvSpPr>
            <a:spLocks noGrp="1"/>
          </p:cNvSpPr>
          <p:nvPr>
            <p:ph type="ftr" sz="quarter" idx="11"/>
          </p:nvPr>
        </p:nvSpPr>
        <p:spPr/>
        <p:txBody>
          <a:bodyPr/>
          <a:lstStyle/>
          <a:p>
            <a:pPr>
              <a:defRPr/>
            </a:pPr>
            <a:r>
              <a:rPr lang="en-US" smtClean="0"/>
              <a:t>Center for Computational Neurobiology, University of Missouri</a:t>
            </a:r>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457200" rtl="0" eaLnBrk="0" fontAlgn="base" latinLnBrk="0" hangingPunct="0">
              <a:lnSpc>
                <a:spcPct val="100000"/>
              </a:lnSpc>
              <a:spcBef>
                <a:spcPct val="30000"/>
              </a:spcBef>
              <a:spcAft>
                <a:spcPct val="0"/>
              </a:spcAft>
              <a:buClrTx/>
              <a:buSzTx/>
              <a:buFontTx/>
              <a:buNone/>
              <a:tabLst/>
              <a:defRPr/>
            </a:pPr>
            <a:endParaRPr lang="en-US"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pPr>
              <a:defRPr/>
            </a:pPr>
            <a:fld id="{5EAF7243-3D72-4B8E-9C04-39B8BE9C5741}" type="slidenum">
              <a:rPr lang="en-US" smtClean="0"/>
              <a:pPr>
                <a:defRPr/>
              </a:pPr>
              <a:t>11</a:t>
            </a:fld>
            <a:endParaRPr lang="en-US"/>
          </a:p>
        </p:txBody>
      </p:sp>
      <p:sp>
        <p:nvSpPr>
          <p:cNvPr id="5" name="Footer Placeholder 4"/>
          <p:cNvSpPr>
            <a:spLocks noGrp="1"/>
          </p:cNvSpPr>
          <p:nvPr>
            <p:ph type="ftr" sz="quarter" idx="11"/>
          </p:nvPr>
        </p:nvSpPr>
        <p:spPr/>
        <p:txBody>
          <a:bodyPr/>
          <a:lstStyle/>
          <a:p>
            <a:pPr>
              <a:defRPr/>
            </a:pPr>
            <a:r>
              <a:rPr lang="en-US" smtClean="0"/>
              <a:t>Center for Computational Neurobiology, University of Missouri</a:t>
            </a:r>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4" name="Rectangle 3"/>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5" name="Rectangle 4"/>
          <p:cNvSpPr/>
          <p:nvPr/>
        </p:nvSpPr>
        <p:spPr bwMode="auto">
          <a:xfrm>
            <a:off x="276225" y="0"/>
            <a:ext cx="104775"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6" name="Rectangle 5"/>
          <p:cNvSpPr/>
          <p:nvPr/>
        </p:nvSpPr>
        <p:spPr bwMode="auto">
          <a:xfrm>
            <a:off x="990600" y="0"/>
            <a:ext cx="182563"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7" name="Rectangle 6"/>
          <p:cNvSpPr/>
          <p:nvPr/>
        </p:nvSpPr>
        <p:spPr bwMode="auto">
          <a:xfrm>
            <a:off x="1141413" y="0"/>
            <a:ext cx="230187"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10" name="Straight Connector 9"/>
          <p:cNvSpPr>
            <a:spLocks noChangeShapeType="1"/>
          </p:cNvSpPr>
          <p:nvPr/>
        </p:nvSpPr>
        <p:spPr bwMode="auto">
          <a:xfrm>
            <a:off x="106363"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a:lstStyle/>
          <a:p>
            <a:pPr>
              <a:defRPr/>
            </a:pPr>
            <a:endParaRPr lang="en-US"/>
          </a:p>
        </p:txBody>
      </p:sp>
      <p:sp>
        <p:nvSpPr>
          <p:cNvPr id="11" name="Straight Connector 10"/>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a:lstStyle/>
          <a:p>
            <a:pPr>
              <a:defRPr/>
            </a:pPr>
            <a:endParaRPr lang="en-US"/>
          </a:p>
        </p:txBody>
      </p:sp>
      <p:sp>
        <p:nvSpPr>
          <p:cNvPr id="12" name="Straight Connector 11"/>
          <p:cNvSpPr>
            <a:spLocks noChangeShapeType="1"/>
          </p:cNvSpPr>
          <p:nvPr/>
        </p:nvSpPr>
        <p:spPr bwMode="auto">
          <a:xfrm>
            <a:off x="854075"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a:lstStyle/>
          <a:p>
            <a:pPr>
              <a:defRPr/>
            </a:pPr>
            <a:endParaRPr lang="en-US"/>
          </a:p>
        </p:txBody>
      </p:sp>
      <p:sp>
        <p:nvSpPr>
          <p:cNvPr id="13" name="Straight Connector 12"/>
          <p:cNvSpPr>
            <a:spLocks noChangeShapeType="1"/>
          </p:cNvSpPr>
          <p:nvPr/>
        </p:nvSpPr>
        <p:spPr bwMode="auto">
          <a:xfrm>
            <a:off x="172720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a:lstStyle/>
          <a:p>
            <a:pPr>
              <a:defRPr/>
            </a:pPr>
            <a:endParaRPr lang="en-US"/>
          </a:p>
        </p:txBody>
      </p:sp>
      <p:sp>
        <p:nvSpPr>
          <p:cNvPr id="14" name="Straight Connector 13"/>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a:lstStyle/>
          <a:p>
            <a:pPr>
              <a:defRPr/>
            </a:pPr>
            <a:endParaRPr lang="en-US"/>
          </a:p>
        </p:txBody>
      </p:sp>
      <p:sp>
        <p:nvSpPr>
          <p:cNvPr id="15" name="Straight Connector 14"/>
          <p:cNvSpPr>
            <a:spLocks noChangeShapeType="1"/>
          </p:cNvSpPr>
          <p:nvPr/>
        </p:nvSpPr>
        <p:spPr bwMode="auto">
          <a:xfrm>
            <a:off x="9113838"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a:lstStyle/>
          <a:p>
            <a:pPr>
              <a:defRPr/>
            </a:pPr>
            <a:endParaRPr lang="en-US"/>
          </a:p>
        </p:txBody>
      </p:sp>
      <p:sp>
        <p:nvSpPr>
          <p:cNvPr id="16" name="Rectangle 15"/>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p>
        </p:txBody>
      </p:sp>
      <p:sp>
        <p:nvSpPr>
          <p:cNvPr id="17" name="Oval 16"/>
          <p:cNvSpPr/>
          <p:nvPr/>
        </p:nvSpPr>
        <p:spPr bwMode="auto">
          <a:xfrm>
            <a:off x="609600" y="3429000"/>
            <a:ext cx="1295400" cy="1295400"/>
          </a:xfrm>
          <a:prstGeom prst="ellipse">
            <a:avLst/>
          </a:prstGeom>
          <a:solidFill>
            <a:schemeClr val="accent1"/>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p>
        </p:txBody>
      </p:sp>
      <p:sp>
        <p:nvSpPr>
          <p:cNvPr id="18" name="Oval 17"/>
          <p:cNvSpPr/>
          <p:nvPr/>
        </p:nvSpPr>
        <p:spPr bwMode="auto">
          <a:xfrm>
            <a:off x="1309688" y="4867275"/>
            <a:ext cx="641350" cy="64135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p>
        </p:txBody>
      </p:sp>
      <p:sp>
        <p:nvSpPr>
          <p:cNvPr id="19" name="Oval 18"/>
          <p:cNvSpPr/>
          <p:nvPr/>
        </p:nvSpPr>
        <p:spPr bwMode="auto">
          <a:xfrm>
            <a:off x="1090613" y="5500688"/>
            <a:ext cx="138112" cy="136525"/>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p>
        </p:txBody>
      </p:sp>
      <p:sp>
        <p:nvSpPr>
          <p:cNvPr id="20" name="Oval 19"/>
          <p:cNvSpPr/>
          <p:nvPr/>
        </p:nvSpPr>
        <p:spPr bwMode="auto">
          <a:xfrm>
            <a:off x="1663700" y="5788025"/>
            <a:ext cx="274638" cy="274638"/>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p>
        </p:txBody>
      </p:sp>
      <p:sp>
        <p:nvSpPr>
          <p:cNvPr id="21" name="Oval 20"/>
          <p:cNvSpPr/>
          <p:nvPr/>
        </p:nvSpPr>
        <p:spPr>
          <a:xfrm>
            <a:off x="1905000" y="4495800"/>
            <a:ext cx="365125" cy="365125"/>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p>
        </p:txBody>
      </p:sp>
      <p:sp>
        <p:nvSpPr>
          <p:cNvPr id="8" name="Title 7"/>
          <p:cNvSpPr>
            <a:spLocks noGrp="1"/>
          </p:cNvSpPr>
          <p:nvPr>
            <p:ph type="ctrTitle"/>
          </p:nvPr>
        </p:nvSpPr>
        <p:spPr>
          <a:xfrm>
            <a:off x="2286000" y="3124200"/>
            <a:ext cx="6172200" cy="1894362"/>
          </a:xfrm>
        </p:spPr>
        <p:txBody>
          <a:bodyPr/>
          <a:lstStyle>
            <a:lvl1pPr>
              <a:defRPr b="1"/>
            </a:lvl1pPr>
          </a:lstStyle>
          <a:p>
            <a:r>
              <a:rPr lang="en-US" smtClean="0"/>
              <a:t>Click to edit Master title style</a:t>
            </a:r>
            <a:endParaRPr lang="en-US"/>
          </a:p>
        </p:txBody>
      </p:sp>
      <p:sp>
        <p:nvSpPr>
          <p:cNvPr id="9" name="Subtitle 8"/>
          <p:cNvSpPr>
            <a:spLocks noGrp="1"/>
          </p:cNvSpPr>
          <p:nvPr>
            <p:ph type="subTitle" idx="1"/>
          </p:nvPr>
        </p:nvSpPr>
        <p:spPr>
          <a:xfrm>
            <a:off x="2286000" y="5003322"/>
            <a:ext cx="6172200" cy="1371600"/>
          </a:xfrm>
        </p:spPr>
        <p:txBody>
          <a:bodyPr/>
          <a:lstStyle>
            <a:lvl1pPr marL="0" indent="0" algn="l">
              <a:buNone/>
              <a:defRPr sz="1800" b="1">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dirty="0" smtClean="0"/>
              <a:t>Click to edit Master subtitle style</a:t>
            </a:r>
            <a:endParaRPr lang="en-US" dirty="0"/>
          </a:p>
        </p:txBody>
      </p:sp>
      <p:sp>
        <p:nvSpPr>
          <p:cNvPr id="29" name="Slide Number Placeholder 28"/>
          <p:cNvSpPr>
            <a:spLocks noGrp="1"/>
          </p:cNvSpPr>
          <p:nvPr>
            <p:ph type="sldNum" sz="quarter" idx="11"/>
          </p:nvPr>
        </p:nvSpPr>
        <p:spPr>
          <a:xfrm>
            <a:off x="8129588" y="5637213"/>
            <a:ext cx="609600" cy="617537"/>
          </a:xfrm>
        </p:spPr>
        <p:txBody>
          <a:bodyPr/>
          <a:lstStyle/>
          <a:p>
            <a:pPr>
              <a:defRPr/>
            </a:pPr>
            <a:fld id="{7531504A-FE2E-4DC8-A2E5-65DB7F0C0BDF}" type="slidenum">
              <a:rPr lang="en-US" smtClean="0"/>
              <a:pPr>
                <a:defRPr/>
              </a:pPr>
              <a:t>‹#›</a:t>
            </a:fld>
            <a:endParaRPr lang="en-US"/>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13"/>
          <p:cNvSpPr>
            <a:spLocks noGrp="1"/>
          </p:cNvSpPr>
          <p:nvPr>
            <p:ph type="dt" sz="half" idx="10"/>
          </p:nvPr>
        </p:nvSpPr>
        <p:spPr/>
        <p:txBody>
          <a:bodyPr/>
          <a:lstStyle>
            <a:lvl1pPr>
              <a:defRPr/>
            </a:lvl1pPr>
          </a:lstStyle>
          <a:p>
            <a:pPr>
              <a:defRPr/>
            </a:pPr>
            <a:fld id="{08B1A2D3-853D-454F-A8FB-EA0F6F7F014C}" type="datetime1">
              <a:rPr lang="en-US" smtClean="0"/>
              <a:pPr>
                <a:defRPr/>
              </a:pPr>
              <a:t>4/19/2013</a:t>
            </a:fld>
            <a:endParaRPr lang="en-US"/>
          </a:p>
        </p:txBody>
      </p:sp>
      <p:sp>
        <p:nvSpPr>
          <p:cNvPr id="7" name="Slide Number Placeholder 22"/>
          <p:cNvSpPr>
            <a:spLocks noGrp="1"/>
          </p:cNvSpPr>
          <p:nvPr>
            <p:ph type="sldNum" sz="quarter" idx="4"/>
          </p:nvPr>
        </p:nvSpPr>
        <p:spPr>
          <a:xfrm>
            <a:off x="8129588" y="5562600"/>
            <a:ext cx="609600" cy="692150"/>
          </a:xfrm>
          <a:prstGeom prst="rect">
            <a:avLst/>
          </a:prstGeom>
          <a:solidFill>
            <a:schemeClr val="bg1"/>
          </a:solidFill>
        </p:spPr>
        <p:txBody>
          <a:bodyPr vert="horz" anchor="ctr"/>
          <a:lstStyle>
            <a:lvl1pPr algn="ctr" eaLnBrk="1" latinLnBrk="0" hangingPunct="1">
              <a:defRPr kumimoji="0" sz="1400" b="1">
                <a:solidFill>
                  <a:srgbClr val="FFFFFF"/>
                </a:solidFill>
              </a:defRPr>
            </a:lvl1pPr>
          </a:lstStyle>
          <a:p>
            <a:pPr>
              <a:defRPr/>
            </a:pPr>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1676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13"/>
          <p:cNvSpPr>
            <a:spLocks noGrp="1"/>
          </p:cNvSpPr>
          <p:nvPr>
            <p:ph type="dt" sz="half" idx="10"/>
          </p:nvPr>
        </p:nvSpPr>
        <p:spPr/>
        <p:txBody>
          <a:bodyPr/>
          <a:lstStyle>
            <a:lvl1pPr>
              <a:defRPr/>
            </a:lvl1pPr>
          </a:lstStyle>
          <a:p>
            <a:pPr>
              <a:defRPr/>
            </a:pPr>
            <a:fld id="{D16490A1-A6E3-4A4A-BC42-A175CEB96176}" type="datetime1">
              <a:rPr lang="en-US" smtClean="0"/>
              <a:pPr>
                <a:defRPr/>
              </a:pPr>
              <a:t>4/19/2013</a:t>
            </a:fld>
            <a:endParaRPr lang="en-US"/>
          </a:p>
        </p:txBody>
      </p:sp>
      <p:sp>
        <p:nvSpPr>
          <p:cNvPr id="7" name="Slide Number Placeholder 22"/>
          <p:cNvSpPr>
            <a:spLocks noGrp="1"/>
          </p:cNvSpPr>
          <p:nvPr>
            <p:ph type="sldNum" sz="quarter" idx="4"/>
          </p:nvPr>
        </p:nvSpPr>
        <p:spPr>
          <a:xfrm>
            <a:off x="8129588" y="5562600"/>
            <a:ext cx="609600" cy="685800"/>
          </a:xfrm>
          <a:prstGeom prst="rect">
            <a:avLst/>
          </a:prstGeom>
          <a:solidFill>
            <a:schemeClr val="bg1"/>
          </a:solidFill>
        </p:spPr>
        <p:txBody>
          <a:bodyPr vert="horz" anchor="ctr"/>
          <a:lstStyle>
            <a:lvl1pPr algn="ctr" eaLnBrk="1" latinLnBrk="0" hangingPunct="1">
              <a:defRPr kumimoji="0" sz="1400" b="1">
                <a:solidFill>
                  <a:srgbClr val="FFFFFF"/>
                </a:solidFill>
              </a:defRPr>
            </a:lvl1pPr>
          </a:lstStyle>
          <a:p>
            <a:pPr>
              <a:defRPr/>
            </a:pPr>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8" name="Content Placeholder 7"/>
          <p:cNvSpPr>
            <a:spLocks noGrp="1"/>
          </p:cNvSpPr>
          <p:nvPr>
            <p:ph sz="quarter" idx="1"/>
          </p:nvPr>
        </p:nvSpPr>
        <p:spPr>
          <a:xfrm>
            <a:off x="457200" y="1600200"/>
            <a:ext cx="7467600" cy="487375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6"/>
          <p:cNvSpPr>
            <a:spLocks noGrp="1"/>
          </p:cNvSpPr>
          <p:nvPr>
            <p:ph type="dt" sz="half" idx="10"/>
          </p:nvPr>
        </p:nvSpPr>
        <p:spPr/>
        <p:txBody>
          <a:bodyPr rtlCol="0"/>
          <a:lstStyle>
            <a:lvl1pPr>
              <a:defRPr/>
            </a:lvl1pPr>
          </a:lstStyle>
          <a:p>
            <a:pPr>
              <a:defRPr/>
            </a:pPr>
            <a:fld id="{FEF0999E-F3FC-4872-8073-970FE445BBCB}" type="datetime1">
              <a:rPr lang="en-US" smtClean="0"/>
              <a:pPr>
                <a:defRPr/>
              </a:pPr>
              <a:t>4/19/2013</a:t>
            </a:fld>
            <a:endParaRPr lang="en-US"/>
          </a:p>
        </p:txBody>
      </p:sp>
      <p:sp>
        <p:nvSpPr>
          <p:cNvPr id="7" name="Slide Number Placeholder 22"/>
          <p:cNvSpPr>
            <a:spLocks noGrp="1"/>
          </p:cNvSpPr>
          <p:nvPr>
            <p:ph type="sldNum" sz="quarter" idx="4"/>
          </p:nvPr>
        </p:nvSpPr>
        <p:spPr>
          <a:xfrm>
            <a:off x="8129588" y="5562600"/>
            <a:ext cx="609600" cy="692150"/>
          </a:xfrm>
          <a:prstGeom prst="rect">
            <a:avLst/>
          </a:prstGeom>
          <a:solidFill>
            <a:schemeClr val="bg1"/>
          </a:solidFill>
        </p:spPr>
        <p:txBody>
          <a:bodyPr vert="horz" anchor="ctr"/>
          <a:lstStyle>
            <a:lvl1pPr algn="ctr" eaLnBrk="1" latinLnBrk="0" hangingPunct="1">
              <a:defRPr kumimoji="0" sz="1400" b="1">
                <a:solidFill>
                  <a:srgbClr val="FFFFFF"/>
                </a:solidFill>
              </a:defRPr>
            </a:lvl1pPr>
          </a:lstStyle>
          <a:p>
            <a:pPr>
              <a:defRPr/>
            </a:pPr>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2"/>
      </p:bgRef>
    </p:bg>
    <p:spTree>
      <p:nvGrpSpPr>
        <p:cNvPr id="1" name=""/>
        <p:cNvGrpSpPr/>
        <p:nvPr/>
      </p:nvGrpSpPr>
      <p:grpSpPr>
        <a:xfrm>
          <a:off x="0" y="0"/>
          <a:ext cx="0" cy="0"/>
          <a:chOff x="0" y="0"/>
          <a:chExt cx="0" cy="0"/>
        </a:xfrm>
      </p:grpSpPr>
      <p:sp>
        <p:nvSpPr>
          <p:cNvPr id="4" name="Rectangle 3"/>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5" name="Rectangle 4"/>
          <p:cNvSpPr/>
          <p:nvPr/>
        </p:nvSpPr>
        <p:spPr bwMode="auto">
          <a:xfrm>
            <a:off x="276225" y="0"/>
            <a:ext cx="104775"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6" name="Rectangle 5"/>
          <p:cNvSpPr/>
          <p:nvPr/>
        </p:nvSpPr>
        <p:spPr bwMode="auto">
          <a:xfrm>
            <a:off x="990600" y="0"/>
            <a:ext cx="182563"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7" name="Rectangle 6"/>
          <p:cNvSpPr/>
          <p:nvPr/>
        </p:nvSpPr>
        <p:spPr bwMode="auto">
          <a:xfrm>
            <a:off x="1141413" y="0"/>
            <a:ext cx="230187"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8" name="Straight Connector 7"/>
          <p:cNvSpPr>
            <a:spLocks noChangeShapeType="1"/>
          </p:cNvSpPr>
          <p:nvPr/>
        </p:nvSpPr>
        <p:spPr bwMode="auto">
          <a:xfrm>
            <a:off x="106363"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a:lstStyle/>
          <a:p>
            <a:pPr>
              <a:defRPr/>
            </a:pPr>
            <a:endParaRPr lang="en-US"/>
          </a:p>
        </p:txBody>
      </p:sp>
      <p:sp>
        <p:nvSpPr>
          <p:cNvPr id="9" name="Straight Connector 8"/>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a:lstStyle/>
          <a:p>
            <a:pPr>
              <a:defRPr/>
            </a:pPr>
            <a:endParaRPr lang="en-US"/>
          </a:p>
        </p:txBody>
      </p:sp>
      <p:sp>
        <p:nvSpPr>
          <p:cNvPr id="10" name="Straight Connector 9"/>
          <p:cNvSpPr>
            <a:spLocks noChangeShapeType="1"/>
          </p:cNvSpPr>
          <p:nvPr/>
        </p:nvSpPr>
        <p:spPr bwMode="auto">
          <a:xfrm>
            <a:off x="854075"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a:lstStyle/>
          <a:p>
            <a:pPr>
              <a:defRPr/>
            </a:pPr>
            <a:endParaRPr lang="en-US"/>
          </a:p>
        </p:txBody>
      </p:sp>
      <p:sp>
        <p:nvSpPr>
          <p:cNvPr id="11" name="Straight Connector 10"/>
          <p:cNvSpPr>
            <a:spLocks noChangeShapeType="1"/>
          </p:cNvSpPr>
          <p:nvPr/>
        </p:nvSpPr>
        <p:spPr bwMode="auto">
          <a:xfrm>
            <a:off x="172720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a:lstStyle/>
          <a:p>
            <a:pPr>
              <a:defRPr/>
            </a:pPr>
            <a:endParaRPr lang="en-US"/>
          </a:p>
        </p:txBody>
      </p:sp>
      <p:sp>
        <p:nvSpPr>
          <p:cNvPr id="12" name="Straight Connector 11"/>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a:lstStyle/>
          <a:p>
            <a:pPr>
              <a:defRPr/>
            </a:pPr>
            <a:endParaRPr lang="en-US"/>
          </a:p>
        </p:txBody>
      </p:sp>
      <p:sp>
        <p:nvSpPr>
          <p:cNvPr id="13" name="Rectangle 12"/>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p>
        </p:txBody>
      </p:sp>
      <p:sp>
        <p:nvSpPr>
          <p:cNvPr id="14" name="Oval 13"/>
          <p:cNvSpPr/>
          <p:nvPr/>
        </p:nvSpPr>
        <p:spPr bwMode="auto">
          <a:xfrm>
            <a:off x="609600" y="3429000"/>
            <a:ext cx="1295400" cy="129540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p>
        </p:txBody>
      </p:sp>
      <p:sp>
        <p:nvSpPr>
          <p:cNvPr id="15" name="Oval 14"/>
          <p:cNvSpPr/>
          <p:nvPr/>
        </p:nvSpPr>
        <p:spPr bwMode="auto">
          <a:xfrm>
            <a:off x="1323975" y="4867275"/>
            <a:ext cx="642938" cy="64135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p>
        </p:txBody>
      </p:sp>
      <p:sp>
        <p:nvSpPr>
          <p:cNvPr id="16" name="Oval 15"/>
          <p:cNvSpPr/>
          <p:nvPr/>
        </p:nvSpPr>
        <p:spPr bwMode="auto">
          <a:xfrm>
            <a:off x="1090613" y="5500688"/>
            <a:ext cx="138112" cy="136525"/>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p>
        </p:txBody>
      </p:sp>
      <p:sp>
        <p:nvSpPr>
          <p:cNvPr id="17" name="Oval 16"/>
          <p:cNvSpPr/>
          <p:nvPr/>
        </p:nvSpPr>
        <p:spPr bwMode="auto">
          <a:xfrm>
            <a:off x="1663700" y="5791200"/>
            <a:ext cx="274638" cy="274638"/>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p>
        </p:txBody>
      </p:sp>
      <p:sp>
        <p:nvSpPr>
          <p:cNvPr id="18" name="Oval 17"/>
          <p:cNvSpPr/>
          <p:nvPr/>
        </p:nvSpPr>
        <p:spPr bwMode="auto">
          <a:xfrm>
            <a:off x="1879600" y="4479925"/>
            <a:ext cx="365125" cy="365125"/>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p>
        </p:txBody>
      </p:sp>
      <p:sp>
        <p:nvSpPr>
          <p:cNvPr id="19" name="Straight Connector 18"/>
          <p:cNvSpPr>
            <a:spLocks noChangeShapeType="1"/>
          </p:cNvSpPr>
          <p:nvPr/>
        </p:nvSpPr>
        <p:spPr bwMode="auto">
          <a:xfrm>
            <a:off x="9097963"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a:lstStyle/>
          <a:p>
            <a:pPr>
              <a:defRPr/>
            </a:pPr>
            <a:endParaRPr lang="en-US"/>
          </a:p>
        </p:txBody>
      </p:sp>
      <p:sp>
        <p:nvSpPr>
          <p:cNvPr id="2" name="Title 1"/>
          <p:cNvSpPr>
            <a:spLocks noGrp="1"/>
          </p:cNvSpPr>
          <p:nvPr>
            <p:ph type="title"/>
          </p:nvPr>
        </p:nvSpPr>
        <p:spPr>
          <a:xfrm>
            <a:off x="2286000" y="2895600"/>
            <a:ext cx="6172200" cy="2053590"/>
          </a:xfrm>
        </p:spPr>
        <p:txBody>
          <a:bodyPr/>
          <a:lstStyle>
            <a:lvl1pPr algn="l">
              <a:buNone/>
              <a:defRPr sz="3000" b="1" cap="small" baseline="0"/>
            </a:lvl1pPr>
          </a:lstStyle>
          <a:p>
            <a:r>
              <a:rPr lang="en-US" smtClean="0"/>
              <a:t>Click to edit Master title style</a:t>
            </a:r>
            <a:endParaRPr lang="en-US"/>
          </a:p>
        </p:txBody>
      </p:sp>
      <p:sp>
        <p:nvSpPr>
          <p:cNvPr id="3" name="Text Placeholder 2"/>
          <p:cNvSpPr>
            <a:spLocks noGrp="1"/>
          </p:cNvSpPr>
          <p:nvPr>
            <p:ph type="body" idx="1"/>
          </p:nvPr>
        </p:nvSpPr>
        <p:spPr>
          <a:xfrm>
            <a:off x="2286000" y="5010150"/>
            <a:ext cx="6172200" cy="1371600"/>
          </a:xfrm>
        </p:spPr>
        <p:txBody>
          <a:bodyPr/>
          <a:lstStyle>
            <a:lvl1pPr marL="0" indent="0">
              <a:buNone/>
              <a:defRPr sz="1800" b="1">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smtClean="0"/>
              <a:t>Click to edit Master text styles</a:t>
            </a:r>
          </a:p>
        </p:txBody>
      </p:sp>
      <p:sp>
        <p:nvSpPr>
          <p:cNvPr id="20" name="Date Placeholder 3"/>
          <p:cNvSpPr>
            <a:spLocks noGrp="1"/>
          </p:cNvSpPr>
          <p:nvPr>
            <p:ph type="dt" sz="half" idx="10"/>
          </p:nvPr>
        </p:nvSpPr>
        <p:spPr bwMode="auto">
          <a:xfrm rot="5400000">
            <a:off x="7762875" y="1169988"/>
            <a:ext cx="2286000" cy="381000"/>
          </a:xfrm>
        </p:spPr>
        <p:txBody>
          <a:bodyPr/>
          <a:lstStyle>
            <a:lvl1pPr>
              <a:defRPr/>
            </a:lvl1pPr>
          </a:lstStyle>
          <a:p>
            <a:pPr>
              <a:defRPr/>
            </a:pPr>
            <a:fld id="{218A5306-51D4-46FF-91B2-908DBBB68568}" type="datetime1">
              <a:rPr lang="en-US" smtClean="0"/>
              <a:pPr>
                <a:defRPr/>
              </a:pPr>
              <a:t>4/19/2013</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9" name="Content Placeholder 8"/>
          <p:cNvSpPr>
            <a:spLocks noGrp="1"/>
          </p:cNvSpPr>
          <p:nvPr>
            <p:ph sz="quarter" idx="1"/>
          </p:nvPr>
        </p:nvSpPr>
        <p:spPr>
          <a:xfrm>
            <a:off x="457200" y="1600200"/>
            <a:ext cx="3657600" cy="4572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1" name="Content Placeholder 10"/>
          <p:cNvSpPr>
            <a:spLocks noGrp="1"/>
          </p:cNvSpPr>
          <p:nvPr>
            <p:ph sz="quarter" idx="2"/>
          </p:nvPr>
        </p:nvSpPr>
        <p:spPr>
          <a:xfrm>
            <a:off x="4270248" y="1600200"/>
            <a:ext cx="3657600" cy="4572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13"/>
          <p:cNvSpPr>
            <a:spLocks noGrp="1"/>
          </p:cNvSpPr>
          <p:nvPr>
            <p:ph type="dt" sz="half" idx="10"/>
          </p:nvPr>
        </p:nvSpPr>
        <p:spPr/>
        <p:txBody>
          <a:bodyPr/>
          <a:lstStyle>
            <a:lvl1pPr>
              <a:defRPr/>
            </a:lvl1pPr>
          </a:lstStyle>
          <a:p>
            <a:pPr>
              <a:defRPr/>
            </a:pPr>
            <a:fld id="{9D9734C0-87FE-45B1-873D-7C6802ADA015}" type="datetime1">
              <a:rPr lang="en-US" smtClean="0"/>
              <a:pPr>
                <a:defRPr/>
              </a:pPr>
              <a:t>4/19/2013</a:t>
            </a:fld>
            <a:endParaRPr lang="en-US"/>
          </a:p>
        </p:txBody>
      </p:sp>
      <p:sp>
        <p:nvSpPr>
          <p:cNvPr id="8" name="Slide Number Placeholder 22"/>
          <p:cNvSpPr>
            <a:spLocks noGrp="1"/>
          </p:cNvSpPr>
          <p:nvPr>
            <p:ph type="sldNum" sz="quarter" idx="4"/>
          </p:nvPr>
        </p:nvSpPr>
        <p:spPr>
          <a:xfrm>
            <a:off x="8129588" y="5562600"/>
            <a:ext cx="609600" cy="692150"/>
          </a:xfrm>
          <a:prstGeom prst="rect">
            <a:avLst/>
          </a:prstGeom>
          <a:solidFill>
            <a:schemeClr val="bg1"/>
          </a:solidFill>
        </p:spPr>
        <p:txBody>
          <a:bodyPr vert="horz" anchor="ctr"/>
          <a:lstStyle>
            <a:lvl1pPr algn="ctr" eaLnBrk="1" latinLnBrk="0" hangingPunct="1">
              <a:defRPr kumimoji="0" sz="1400" b="1">
                <a:solidFill>
                  <a:srgbClr val="FFFFFF"/>
                </a:solidFill>
              </a:defRPr>
            </a:lvl1pPr>
          </a:lstStyle>
          <a:p>
            <a:pPr>
              <a:defRPr/>
            </a:pPr>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7543800" cy="1143000"/>
          </a:xfrm>
        </p:spPr>
        <p:txBody>
          <a:bodyPr/>
          <a:lstStyle>
            <a:lvl1pPr>
              <a:defRPr/>
            </a:lvl1pPr>
          </a:lstStyle>
          <a:p>
            <a:r>
              <a:rPr lang="en-US" smtClean="0"/>
              <a:t>Click to edit Master title style</a:t>
            </a:r>
            <a:endParaRPr lang="en-US"/>
          </a:p>
        </p:txBody>
      </p:sp>
      <p:sp>
        <p:nvSpPr>
          <p:cNvPr id="11" name="Content Placeholder 10"/>
          <p:cNvSpPr>
            <a:spLocks noGrp="1"/>
          </p:cNvSpPr>
          <p:nvPr>
            <p:ph sz="quarter" idx="2"/>
          </p:nvPr>
        </p:nvSpPr>
        <p:spPr>
          <a:xfrm>
            <a:off x="457200"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2"/>
          <p:cNvSpPr>
            <a:spLocks noGrp="1"/>
          </p:cNvSpPr>
          <p:nvPr>
            <p:ph sz="quarter" idx="4"/>
          </p:nvPr>
        </p:nvSpPr>
        <p:spPr>
          <a:xfrm>
            <a:off x="4371975"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2" name="Text Placeholder 11"/>
          <p:cNvSpPr>
            <a:spLocks noGrp="1"/>
          </p:cNvSpPr>
          <p:nvPr>
            <p:ph type="body" sz="quarter" idx="1"/>
          </p:nvPr>
        </p:nvSpPr>
        <p:spPr>
          <a:xfrm>
            <a:off x="4572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a:r>
              <a:rPr lang="en-US" smtClean="0"/>
              <a:t>Click to edit Master text styles</a:t>
            </a:r>
          </a:p>
        </p:txBody>
      </p:sp>
      <p:sp>
        <p:nvSpPr>
          <p:cNvPr id="14" name="Text Placeholder 13"/>
          <p:cNvSpPr>
            <a:spLocks noGrp="1"/>
          </p:cNvSpPr>
          <p:nvPr>
            <p:ph type="body" sz="quarter" idx="3"/>
          </p:nvPr>
        </p:nvSpPr>
        <p:spPr>
          <a:xfrm>
            <a:off x="43434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a:r>
              <a:rPr lang="en-US" smtClean="0"/>
              <a:t>Click to edit Master text styles</a:t>
            </a:r>
          </a:p>
        </p:txBody>
      </p:sp>
      <p:sp>
        <p:nvSpPr>
          <p:cNvPr id="7" name="Date Placeholder 13"/>
          <p:cNvSpPr>
            <a:spLocks noGrp="1"/>
          </p:cNvSpPr>
          <p:nvPr>
            <p:ph type="dt" sz="half" idx="10"/>
          </p:nvPr>
        </p:nvSpPr>
        <p:spPr/>
        <p:txBody>
          <a:bodyPr/>
          <a:lstStyle>
            <a:lvl1pPr>
              <a:defRPr/>
            </a:lvl1pPr>
          </a:lstStyle>
          <a:p>
            <a:pPr>
              <a:defRPr/>
            </a:pPr>
            <a:fld id="{A6A99275-06C2-4EDA-BC6D-D84885A3821A}" type="datetime1">
              <a:rPr lang="en-US" smtClean="0"/>
              <a:pPr>
                <a:defRPr/>
              </a:pPr>
              <a:t>4/19/2013</a:t>
            </a:fld>
            <a:endParaRPr lang="en-US"/>
          </a:p>
        </p:txBody>
      </p:sp>
      <p:sp>
        <p:nvSpPr>
          <p:cNvPr id="8" name="Footer Placeholder 2"/>
          <p:cNvSpPr>
            <a:spLocks noGrp="1"/>
          </p:cNvSpPr>
          <p:nvPr>
            <p:ph type="ftr" sz="quarter" idx="11"/>
          </p:nvPr>
        </p:nvSpPr>
        <p:spPr/>
        <p:txBody>
          <a:bodyPr/>
          <a:lstStyle>
            <a:lvl1pPr>
              <a:defRPr/>
            </a:lvl1pPr>
          </a:lstStyle>
          <a:p>
            <a:pPr>
              <a:defRPr/>
            </a:pPr>
            <a:r>
              <a:rPr lang="en-US" dirty="0" smtClean="0"/>
              <a:t>Center for Computational Neurobiology, University of Missouri</a:t>
            </a:r>
            <a:endParaRPr lang="en-US" dirty="0"/>
          </a:p>
        </p:txBody>
      </p:sp>
      <p:sp>
        <p:nvSpPr>
          <p:cNvPr id="10" name="Slide Number Placeholder 22"/>
          <p:cNvSpPr>
            <a:spLocks noGrp="1"/>
          </p:cNvSpPr>
          <p:nvPr>
            <p:ph type="sldNum" sz="quarter" idx="12"/>
          </p:nvPr>
        </p:nvSpPr>
        <p:spPr>
          <a:xfrm>
            <a:off x="8129588" y="5638800"/>
            <a:ext cx="609600" cy="615950"/>
          </a:xfrm>
          <a:prstGeom prst="rect">
            <a:avLst/>
          </a:prstGeom>
          <a:solidFill>
            <a:schemeClr val="bg1"/>
          </a:solidFill>
        </p:spPr>
        <p:txBody>
          <a:bodyPr vert="horz" anchor="ctr"/>
          <a:lstStyle>
            <a:lvl1pPr algn="ctr" eaLnBrk="1" latinLnBrk="0" hangingPunct="1">
              <a:defRPr kumimoji="0" sz="1400" b="1">
                <a:solidFill>
                  <a:srgbClr val="FFFFFF"/>
                </a:solidFill>
              </a:defRPr>
            </a:lvl1pPr>
          </a:lstStyle>
          <a:p>
            <a:pPr>
              <a:defRPr/>
            </a:pPr>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5"/>
          <p:cNvSpPr>
            <a:spLocks noGrp="1"/>
          </p:cNvSpPr>
          <p:nvPr>
            <p:ph type="dt" sz="half" idx="10"/>
          </p:nvPr>
        </p:nvSpPr>
        <p:spPr/>
        <p:txBody>
          <a:bodyPr rtlCol="0"/>
          <a:lstStyle>
            <a:lvl1pPr>
              <a:defRPr/>
            </a:lvl1pPr>
          </a:lstStyle>
          <a:p>
            <a:pPr>
              <a:defRPr/>
            </a:pPr>
            <a:fld id="{BC5A21AE-70B1-41AA-BE9F-0DC1F3E2A498}" type="datetime1">
              <a:rPr lang="en-US" smtClean="0"/>
              <a:pPr>
                <a:defRPr/>
              </a:pPr>
              <a:t>4/19/2013</a:t>
            </a:fld>
            <a:endParaRPr lang="en-US"/>
          </a:p>
        </p:txBody>
      </p:sp>
      <p:sp>
        <p:nvSpPr>
          <p:cNvPr id="7" name="Text Placeholder 6"/>
          <p:cNvSpPr>
            <a:spLocks noGrp="1"/>
          </p:cNvSpPr>
          <p:nvPr>
            <p:ph type="body" sz="quarter" idx="13" hasCustomPrompt="1"/>
          </p:nvPr>
        </p:nvSpPr>
        <p:spPr>
          <a:xfrm>
            <a:off x="1524000" y="6400800"/>
            <a:ext cx="5334000" cy="228600"/>
          </a:xfrm>
        </p:spPr>
        <p:txBody>
          <a:bodyPr/>
          <a:lstStyle>
            <a:lvl1pPr>
              <a:defRPr sz="1200" baseline="0"/>
            </a:lvl1pPr>
            <a:lvl5pPr>
              <a:defRPr/>
            </a:lvl5pPr>
          </a:lstStyle>
          <a:p>
            <a:pPr lvl="0"/>
            <a:r>
              <a:rPr lang="en-US" dirty="0" smtClean="0"/>
              <a:t>Center for Computational Neurobiology, University of Missouri</a:t>
            </a:r>
          </a:p>
        </p:txBody>
      </p:sp>
      <p:sp>
        <p:nvSpPr>
          <p:cNvPr id="6" name="Slide Number Placeholder 22"/>
          <p:cNvSpPr>
            <a:spLocks noGrp="1"/>
          </p:cNvSpPr>
          <p:nvPr>
            <p:ph type="sldNum" sz="quarter" idx="4"/>
          </p:nvPr>
        </p:nvSpPr>
        <p:spPr>
          <a:xfrm>
            <a:off x="8129588" y="5638800"/>
            <a:ext cx="609600" cy="615950"/>
          </a:xfrm>
          <a:prstGeom prst="rect">
            <a:avLst/>
          </a:prstGeom>
          <a:solidFill>
            <a:schemeClr val="bg1"/>
          </a:solidFill>
        </p:spPr>
        <p:txBody>
          <a:bodyPr vert="horz" anchor="ctr"/>
          <a:lstStyle>
            <a:lvl1pPr algn="ctr" eaLnBrk="1" latinLnBrk="0" hangingPunct="1">
              <a:defRPr kumimoji="0" sz="1400" b="1">
                <a:solidFill>
                  <a:srgbClr val="FFFFFF"/>
                </a:solidFill>
              </a:defRPr>
            </a:lvl1pPr>
          </a:lstStyle>
          <a:p>
            <a:pPr>
              <a:defRPr/>
            </a:pPr>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3"/>
          <p:cNvSpPr>
            <a:spLocks noGrp="1"/>
          </p:cNvSpPr>
          <p:nvPr>
            <p:ph type="dt" sz="half" idx="10"/>
          </p:nvPr>
        </p:nvSpPr>
        <p:spPr/>
        <p:txBody>
          <a:bodyPr/>
          <a:lstStyle>
            <a:lvl1pPr>
              <a:defRPr/>
            </a:lvl1pPr>
          </a:lstStyle>
          <a:p>
            <a:pPr>
              <a:defRPr/>
            </a:pPr>
            <a:fld id="{1FFD0091-FC98-436B-ACD2-4D6C02CE6A14}" type="datetime1">
              <a:rPr lang="en-US" smtClean="0"/>
              <a:pPr>
                <a:defRPr/>
              </a:pPr>
              <a:t>4/19/2013</a:t>
            </a:fld>
            <a:endParaRPr lang="en-US"/>
          </a:p>
        </p:txBody>
      </p:sp>
      <p:sp>
        <p:nvSpPr>
          <p:cNvPr id="5" name="Slide Number Placeholder 22"/>
          <p:cNvSpPr>
            <a:spLocks noGrp="1"/>
          </p:cNvSpPr>
          <p:nvPr>
            <p:ph type="sldNum" sz="quarter" idx="4"/>
          </p:nvPr>
        </p:nvSpPr>
        <p:spPr>
          <a:xfrm>
            <a:off x="8129588" y="5638800"/>
            <a:ext cx="609600" cy="615950"/>
          </a:xfrm>
          <a:prstGeom prst="rect">
            <a:avLst/>
          </a:prstGeom>
          <a:solidFill>
            <a:schemeClr val="bg1"/>
          </a:solidFill>
        </p:spPr>
        <p:txBody>
          <a:bodyPr vert="horz" anchor="ctr"/>
          <a:lstStyle>
            <a:lvl1pPr algn="ctr" eaLnBrk="1" latinLnBrk="0" hangingPunct="1">
              <a:defRPr kumimoji="0" sz="1400" b="1">
                <a:solidFill>
                  <a:srgbClr val="FFFFFF"/>
                </a:solidFill>
              </a:defRPr>
            </a:lvl1pPr>
          </a:lstStyle>
          <a:p>
            <a:pPr>
              <a:defRPr/>
            </a:pPr>
            <a:endParaRPr lang="en-US" dirty="0"/>
          </a:p>
        </p:txBody>
      </p:sp>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5" name="Straight Connector 4"/>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a:lstStyle/>
          <a:p>
            <a:pPr>
              <a:defRPr/>
            </a:pPr>
            <a:endParaRPr lang="en-US" dirty="0"/>
          </a:p>
        </p:txBody>
      </p:sp>
      <p:sp>
        <p:nvSpPr>
          <p:cNvPr id="6" name="Straight Connector 5"/>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a:lstStyle/>
          <a:p>
            <a:pPr>
              <a:defRPr/>
            </a:pPr>
            <a:endParaRPr lang="en-US" dirty="0"/>
          </a:p>
        </p:txBody>
      </p:sp>
      <p:sp>
        <p:nvSpPr>
          <p:cNvPr id="7" name="Straight Connector 6"/>
          <p:cNvSpPr>
            <a:spLocks noChangeShapeType="1"/>
          </p:cNvSpPr>
          <p:nvPr/>
        </p:nvSpPr>
        <p:spPr bwMode="auto">
          <a:xfrm>
            <a:off x="6192838" y="0"/>
            <a:ext cx="0" cy="6858000"/>
          </a:xfrm>
          <a:prstGeom prst="line">
            <a:avLst/>
          </a:prstGeom>
          <a:noFill/>
          <a:ln w="12700" cap="flat" cmpd="sng" algn="ctr">
            <a:solidFill>
              <a:schemeClr val="accent1"/>
            </a:solidFill>
            <a:prstDash val="solid"/>
            <a:round/>
            <a:headEnd type="none" w="med" len="med"/>
            <a:tailEnd type="none" w="med" len="med"/>
          </a:ln>
          <a:effectLst/>
        </p:spPr>
        <p:txBody>
          <a:bodyPr/>
          <a:lstStyle/>
          <a:p>
            <a:pPr>
              <a:defRPr/>
            </a:pPr>
            <a:endParaRPr lang="en-US" dirty="0"/>
          </a:p>
        </p:txBody>
      </p:sp>
      <p:sp>
        <p:nvSpPr>
          <p:cNvPr id="8" name="Straight Connector 7"/>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a:lstStyle/>
          <a:p>
            <a:pPr>
              <a:defRPr/>
            </a:pPr>
            <a:endParaRPr lang="en-US"/>
          </a:p>
        </p:txBody>
      </p:sp>
      <p:sp>
        <p:nvSpPr>
          <p:cNvPr id="9" name="Rectangle 8"/>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10" name="Straight Connector 9"/>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a:lstStyle/>
          <a:p>
            <a:pPr>
              <a:defRPr/>
            </a:pPr>
            <a:endParaRPr lang="en-US"/>
          </a:p>
        </p:txBody>
      </p:sp>
      <p:sp>
        <p:nvSpPr>
          <p:cNvPr id="2" name="Title 1"/>
          <p:cNvSpPr>
            <a:spLocks noGrp="1"/>
          </p:cNvSpPr>
          <p:nvPr>
            <p:ph type="title"/>
          </p:nvPr>
        </p:nvSpPr>
        <p:spPr>
          <a:xfrm rot="5400000">
            <a:off x="3371850" y="3200400"/>
            <a:ext cx="6309360" cy="457200"/>
          </a:xfrm>
        </p:spPr>
        <p:txBody>
          <a:bodyPr/>
          <a:lstStyle>
            <a:lvl1pPr algn="l">
              <a:buNone/>
              <a:defRPr sz="2000" b="1" cap="small" baseline="0"/>
            </a:lvl1pPr>
          </a:lstStyle>
          <a:p>
            <a:r>
              <a:rPr lang="en-US" smtClean="0"/>
              <a:t>Click to edit Master title style</a:t>
            </a:r>
            <a:endParaRPr lang="en-US"/>
          </a:p>
        </p:txBody>
      </p:sp>
      <p:sp>
        <p:nvSpPr>
          <p:cNvPr id="3" name="Text Placeholder 2"/>
          <p:cNvSpPr>
            <a:spLocks noGrp="1"/>
          </p:cNvSpPr>
          <p:nvPr>
            <p:ph type="body" idx="2"/>
          </p:nvPr>
        </p:nvSpPr>
        <p:spPr>
          <a:xfrm>
            <a:off x="6812280" y="274320"/>
            <a:ext cx="1527048" cy="4983480"/>
          </a:xfrm>
        </p:spPr>
        <p:txBody>
          <a:bodyPr/>
          <a:lstStyle>
            <a:lvl1pPr marL="0" indent="0">
              <a:spcBef>
                <a:spcPts val="400"/>
              </a:spcBef>
              <a:spcAft>
                <a:spcPts val="1000"/>
              </a:spcAft>
              <a:buNone/>
              <a:defRPr sz="1200"/>
            </a:lvl1pPr>
            <a:lvl2pPr>
              <a:buNone/>
              <a:defRPr sz="1200"/>
            </a:lvl2pPr>
            <a:lvl3pPr>
              <a:buNone/>
              <a:defRPr sz="1000"/>
            </a:lvl3pPr>
            <a:lvl4pPr>
              <a:buNone/>
              <a:defRPr sz="900"/>
            </a:lvl4pPr>
            <a:lvl5pPr>
              <a:buNone/>
              <a:defRPr sz="900"/>
            </a:lvl5pPr>
          </a:lstStyle>
          <a:p>
            <a:pPr lvl="0"/>
            <a:r>
              <a:rPr lang="en-US" smtClean="0"/>
              <a:t>Click to edit Master text styles</a:t>
            </a:r>
          </a:p>
        </p:txBody>
      </p:sp>
      <p:sp>
        <p:nvSpPr>
          <p:cNvPr id="18" name="Content Placeholder 17"/>
          <p:cNvSpPr>
            <a:spLocks noGrp="1"/>
          </p:cNvSpPr>
          <p:nvPr>
            <p:ph sz="quarter" idx="1"/>
          </p:nvPr>
        </p:nvSpPr>
        <p:spPr>
          <a:xfrm>
            <a:off x="304800" y="274320"/>
            <a:ext cx="5638800" cy="632764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2" name="Date Placeholder 20"/>
          <p:cNvSpPr>
            <a:spLocks noGrp="1"/>
          </p:cNvSpPr>
          <p:nvPr>
            <p:ph type="dt" sz="half" idx="10"/>
          </p:nvPr>
        </p:nvSpPr>
        <p:spPr/>
        <p:txBody>
          <a:bodyPr rtlCol="0"/>
          <a:lstStyle>
            <a:lvl1pPr>
              <a:defRPr/>
            </a:lvl1pPr>
          </a:lstStyle>
          <a:p>
            <a:pPr>
              <a:defRPr/>
            </a:pPr>
            <a:fld id="{53E0BA6A-338B-431C-92F6-0382DD18C01E}" type="datetime1">
              <a:rPr lang="en-US" smtClean="0"/>
              <a:pPr>
                <a:defRPr/>
              </a:pPr>
              <a:t>4/19/2013</a:t>
            </a:fld>
            <a:endParaRPr lang="en-US"/>
          </a:p>
        </p:txBody>
      </p:sp>
      <p:sp>
        <p:nvSpPr>
          <p:cNvPr id="13" name="Slide Number Placeholder 21"/>
          <p:cNvSpPr>
            <a:spLocks noGrp="1"/>
          </p:cNvSpPr>
          <p:nvPr>
            <p:ph type="sldNum" sz="quarter" idx="11"/>
          </p:nvPr>
        </p:nvSpPr>
        <p:spPr>
          <a:xfrm>
            <a:off x="8129588" y="5562600"/>
            <a:ext cx="609600" cy="692150"/>
          </a:xfrm>
        </p:spPr>
        <p:txBody>
          <a:bodyPr rtlCol="0"/>
          <a:lstStyle>
            <a:lvl1pPr>
              <a:defRPr/>
            </a:lvl1pPr>
          </a:lstStyle>
          <a:p>
            <a:pPr>
              <a:defRPr/>
            </a:pPr>
            <a:fld id="{CE8F33B3-DB7F-4362-8D48-A1D7BA9519F5}" type="slidenum">
              <a:rPr lang="en-US"/>
              <a:pPr>
                <a:defRPr/>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5" name="Straight Connector 4"/>
          <p:cNvSpPr>
            <a:spLocks noChangeShapeType="1"/>
          </p:cNvSpPr>
          <p:nvPr/>
        </p:nvSpPr>
        <p:spPr bwMode="auto">
          <a:xfrm>
            <a:off x="87630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a:lstStyle/>
          <a:p>
            <a:pPr>
              <a:defRPr/>
            </a:pPr>
            <a:endParaRPr lang="en-US"/>
          </a:p>
        </p:txBody>
      </p:sp>
      <p:sp>
        <p:nvSpPr>
          <p:cNvPr id="7" name="Straight Connector 6"/>
          <p:cNvSpPr>
            <a:spLocks noChangeShapeType="1"/>
          </p:cNvSpPr>
          <p:nvPr/>
        </p:nvSpPr>
        <p:spPr bwMode="auto">
          <a:xfrm>
            <a:off x="8991600" y="0"/>
            <a:ext cx="0" cy="6858000"/>
          </a:xfrm>
          <a:prstGeom prst="line">
            <a:avLst/>
          </a:prstGeom>
          <a:noFill/>
          <a:ln w="9525" cap="flat" cmpd="sng" algn="ctr">
            <a:solidFill>
              <a:schemeClr val="tx1"/>
            </a:solidFill>
            <a:prstDash val="solid"/>
            <a:round/>
            <a:headEnd type="none" w="med" len="med"/>
            <a:tailEnd type="none" w="med" len="med"/>
          </a:ln>
          <a:effectLst/>
        </p:spPr>
        <p:txBody>
          <a:bodyPr/>
          <a:lstStyle/>
          <a:p>
            <a:pPr>
              <a:defRPr/>
            </a:pPr>
            <a:endParaRPr lang="en-US"/>
          </a:p>
        </p:txBody>
      </p:sp>
      <p:sp>
        <p:nvSpPr>
          <p:cNvPr id="8" name="Rectangle 7"/>
          <p:cNvSpPr/>
          <p:nvPr/>
        </p:nvSpPr>
        <p:spPr bwMode="auto">
          <a:xfrm>
            <a:off x="8839200" y="0"/>
            <a:ext cx="304800" cy="6858000"/>
          </a:xfrm>
          <a:prstGeom prst="rect">
            <a:avLst/>
          </a:prstGeom>
          <a:solidFill>
            <a:schemeClr val="accent1">
              <a:tint val="6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9" name="Straight Connector 8"/>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a:lstStyle/>
          <a:p>
            <a:pPr>
              <a:defRPr/>
            </a:pPr>
            <a:endParaRPr lang="en-US"/>
          </a:p>
        </p:txBody>
      </p:sp>
      <p:sp>
        <p:nvSpPr>
          <p:cNvPr id="10" name="Straight Connector 9"/>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a:lstStyle/>
          <a:p>
            <a:pPr>
              <a:defRPr/>
            </a:pPr>
            <a:endParaRPr lang="en-US" dirty="0"/>
          </a:p>
        </p:txBody>
      </p:sp>
      <p:sp>
        <p:nvSpPr>
          <p:cNvPr id="11" name="Straight Connector 10"/>
          <p:cNvSpPr>
            <a:spLocks noChangeShapeType="1"/>
          </p:cNvSpPr>
          <p:nvPr/>
        </p:nvSpPr>
        <p:spPr bwMode="auto">
          <a:xfrm>
            <a:off x="6192838" y="0"/>
            <a:ext cx="0" cy="6858000"/>
          </a:xfrm>
          <a:prstGeom prst="line">
            <a:avLst/>
          </a:prstGeom>
          <a:noFill/>
          <a:ln w="12700" cap="flat" cmpd="sng" algn="ctr">
            <a:solidFill>
              <a:schemeClr val="accent1"/>
            </a:solidFill>
            <a:prstDash val="solid"/>
            <a:round/>
            <a:headEnd type="none" w="med" len="med"/>
            <a:tailEnd type="none" w="med" len="med"/>
          </a:ln>
          <a:effectLst/>
        </p:spPr>
        <p:txBody>
          <a:bodyPr/>
          <a:lstStyle/>
          <a:p>
            <a:pPr>
              <a:defRPr/>
            </a:pPr>
            <a:endParaRPr lang="en-US" dirty="0"/>
          </a:p>
        </p:txBody>
      </p:sp>
      <p:sp>
        <p:nvSpPr>
          <p:cNvPr id="2" name="Title 1"/>
          <p:cNvSpPr>
            <a:spLocks noGrp="1"/>
          </p:cNvSpPr>
          <p:nvPr>
            <p:ph type="title"/>
          </p:nvPr>
        </p:nvSpPr>
        <p:spPr>
          <a:xfrm rot="5400000">
            <a:off x="3350133" y="3200400"/>
            <a:ext cx="6309360" cy="457200"/>
          </a:xfrm>
        </p:spPr>
        <p:txBody>
          <a:bodyPr/>
          <a:lstStyle>
            <a:lvl1pPr algn="l">
              <a:buNone/>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0" y="0"/>
            <a:ext cx="6172200" cy="6858000"/>
          </a:xfrm>
          <a:solidFill>
            <a:schemeClr val="bg2"/>
          </a:solidFill>
          <a:ln w="1270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ormAutofit/>
          </a:bodyPr>
          <a:lstStyle>
            <a:lvl1pPr marL="0" indent="0">
              <a:buNone/>
              <a:defRPr sz="3200"/>
            </a:lvl1pPr>
          </a:lstStyle>
          <a:p>
            <a:pPr lvl="0"/>
            <a:r>
              <a:rPr lang="en-US" noProof="0" smtClean="0"/>
              <a:t>Click icon to add picture</a:t>
            </a:r>
            <a:endParaRPr lang="en-US" noProof="0" dirty="0"/>
          </a:p>
        </p:txBody>
      </p:sp>
      <p:sp>
        <p:nvSpPr>
          <p:cNvPr id="4" name="Text Placeholder 3"/>
          <p:cNvSpPr>
            <a:spLocks noGrp="1"/>
          </p:cNvSpPr>
          <p:nvPr>
            <p:ph type="body" sz="half" idx="2"/>
          </p:nvPr>
        </p:nvSpPr>
        <p:spPr>
          <a:xfrm>
            <a:off x="6765798" y="264795"/>
            <a:ext cx="1524000" cy="4956048"/>
          </a:xfrm>
        </p:spPr>
        <p:txBody>
          <a:bodyPr rot="0" spcFirstLastPara="0" vertOverflow="overflow" horzOverflow="overflow" spcCol="274320" rtlCol="0" fromWordArt="0" forceAA="0">
            <a:normAutofit/>
          </a:bodyPr>
          <a:lstStyle>
            <a:lvl1pPr marL="0" indent="0">
              <a:spcBef>
                <a:spcPts val="100"/>
              </a:spcBef>
              <a:spcAft>
                <a:spcPts val="400"/>
              </a:spcAft>
              <a:buFontTx/>
              <a:buNone/>
              <a:defRPr sz="1200"/>
            </a:lvl1pPr>
            <a:lvl2pPr>
              <a:defRPr sz="1200"/>
            </a:lvl2pPr>
            <a:lvl3pPr>
              <a:defRPr sz="1000"/>
            </a:lvl3pPr>
            <a:lvl4pPr>
              <a:defRPr sz="900"/>
            </a:lvl4pPr>
            <a:lvl5pPr>
              <a:defRPr sz="900"/>
            </a:lvl5pPr>
          </a:lstStyle>
          <a:p>
            <a:pPr lvl="0"/>
            <a:r>
              <a:rPr lang="en-US" smtClean="0"/>
              <a:t>Click to edit Master text styles</a:t>
            </a:r>
          </a:p>
        </p:txBody>
      </p:sp>
      <p:sp>
        <p:nvSpPr>
          <p:cNvPr id="12" name="Date Placeholder 16"/>
          <p:cNvSpPr>
            <a:spLocks noGrp="1"/>
          </p:cNvSpPr>
          <p:nvPr>
            <p:ph type="dt" sz="half" idx="10"/>
          </p:nvPr>
        </p:nvSpPr>
        <p:spPr/>
        <p:txBody>
          <a:bodyPr rtlCol="0"/>
          <a:lstStyle>
            <a:lvl1pPr>
              <a:defRPr/>
            </a:lvl1pPr>
          </a:lstStyle>
          <a:p>
            <a:pPr>
              <a:defRPr/>
            </a:pPr>
            <a:fld id="{ED47C1A5-6727-4719-9574-569CEEBECFCD}" type="datetime1">
              <a:rPr lang="en-US" smtClean="0"/>
              <a:pPr>
                <a:defRPr/>
              </a:pPr>
              <a:t>4/19/2013</a:t>
            </a:fld>
            <a:endParaRPr lang="en-US"/>
          </a:p>
        </p:txBody>
      </p:sp>
      <p:sp>
        <p:nvSpPr>
          <p:cNvPr id="13" name="Slide Number Placeholder 17"/>
          <p:cNvSpPr>
            <a:spLocks noGrp="1"/>
          </p:cNvSpPr>
          <p:nvPr>
            <p:ph type="sldNum" sz="quarter" idx="11"/>
          </p:nvPr>
        </p:nvSpPr>
        <p:spPr>
          <a:xfrm>
            <a:off x="8129588" y="5562600"/>
            <a:ext cx="609600" cy="692150"/>
          </a:xfrm>
        </p:spPr>
        <p:txBody>
          <a:bodyPr rtlCol="0"/>
          <a:lstStyle>
            <a:lvl1pPr>
              <a:defRPr/>
            </a:lvl1pPr>
          </a:lstStyle>
          <a:p>
            <a:pPr>
              <a:defRPr/>
            </a:pPr>
            <a:fld id="{076EE7AA-1483-42BB-BE25-5028373C706E}" type="slidenum">
              <a:rPr lang="en-US"/>
              <a:pPr>
                <a:defRPr/>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6" name="Straight Connector 15"/>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a:lstStyle/>
          <a:p>
            <a:pPr>
              <a:defRPr/>
            </a:pPr>
            <a:endParaRPr lang="en-US" dirty="0"/>
          </a:p>
        </p:txBody>
      </p:sp>
      <p:sp>
        <p:nvSpPr>
          <p:cNvPr id="22" name="Title Placeholder 21"/>
          <p:cNvSpPr>
            <a:spLocks noGrp="1"/>
          </p:cNvSpPr>
          <p:nvPr>
            <p:ph type="title"/>
          </p:nvPr>
        </p:nvSpPr>
        <p:spPr>
          <a:xfrm>
            <a:off x="457200" y="274638"/>
            <a:ext cx="7467600" cy="1143000"/>
          </a:xfrm>
          <a:prstGeom prst="rect">
            <a:avLst/>
          </a:prstGeom>
        </p:spPr>
        <p:txBody>
          <a:bodyPr vert="horz" anchor="b">
            <a:normAutofit/>
          </a:bodyPr>
          <a:lstStyle/>
          <a:p>
            <a:r>
              <a:rPr lang="en-US" smtClean="0"/>
              <a:t>Click to edit Master title style</a:t>
            </a:r>
            <a:endParaRPr lang="en-US"/>
          </a:p>
        </p:txBody>
      </p:sp>
      <p:sp>
        <p:nvSpPr>
          <p:cNvPr id="1028" name="Text Placeholder 12"/>
          <p:cNvSpPr>
            <a:spLocks noGrp="1"/>
          </p:cNvSpPr>
          <p:nvPr>
            <p:ph type="body" idx="1"/>
          </p:nvPr>
        </p:nvSpPr>
        <p:spPr bwMode="auto">
          <a:xfrm>
            <a:off x="457200" y="1600200"/>
            <a:ext cx="7467600" cy="48736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4" name="Date Placeholder 13"/>
          <p:cNvSpPr>
            <a:spLocks noGrp="1"/>
          </p:cNvSpPr>
          <p:nvPr>
            <p:ph type="dt" sz="half" idx="2"/>
          </p:nvPr>
        </p:nvSpPr>
        <p:spPr>
          <a:xfrm rot="5400000">
            <a:off x="7589045" y="1081881"/>
            <a:ext cx="2011362" cy="384175"/>
          </a:xfrm>
          <a:prstGeom prst="rect">
            <a:avLst/>
          </a:prstGeom>
        </p:spPr>
        <p:txBody>
          <a:bodyPr vert="horz" anchor="ctr" anchorCtr="0"/>
          <a:lstStyle>
            <a:lvl1pPr algn="r" eaLnBrk="1" latinLnBrk="0" hangingPunct="1">
              <a:defRPr kumimoji="0" sz="1200">
                <a:solidFill>
                  <a:schemeClr val="tx2"/>
                </a:solidFill>
              </a:defRPr>
            </a:lvl1pPr>
          </a:lstStyle>
          <a:p>
            <a:pPr>
              <a:defRPr/>
            </a:pPr>
            <a:fld id="{F6101269-887C-40D0-83D3-2BE8DE95FDD8}" type="datetime1">
              <a:rPr lang="en-US" smtClean="0"/>
              <a:pPr>
                <a:defRPr/>
              </a:pPr>
              <a:t>4/19/2013</a:t>
            </a:fld>
            <a:endParaRPr lang="en-US"/>
          </a:p>
        </p:txBody>
      </p:sp>
      <p:sp>
        <p:nvSpPr>
          <p:cNvPr id="3" name="Footer Placeholder 2"/>
          <p:cNvSpPr>
            <a:spLocks noGrp="1"/>
          </p:cNvSpPr>
          <p:nvPr>
            <p:ph type="ftr" sz="quarter" idx="3"/>
          </p:nvPr>
        </p:nvSpPr>
        <p:spPr>
          <a:xfrm>
            <a:off x="1905000" y="6492875"/>
            <a:ext cx="4419600" cy="365125"/>
          </a:xfrm>
          <a:prstGeom prst="rect">
            <a:avLst/>
          </a:prstGeom>
        </p:spPr>
        <p:txBody>
          <a:bodyPr vert="horz" anchor="ctr" anchorCtr="0"/>
          <a:lstStyle>
            <a:lvl1pPr algn="l" eaLnBrk="1" latinLnBrk="0" hangingPunct="1">
              <a:defRPr kumimoji="0" sz="1200">
                <a:solidFill>
                  <a:schemeClr val="tx2"/>
                </a:solidFill>
              </a:defRPr>
            </a:lvl1pPr>
          </a:lstStyle>
          <a:p>
            <a:pPr>
              <a:defRPr/>
            </a:pPr>
            <a:r>
              <a:rPr lang="en-US" dirty="0" smtClean="0"/>
              <a:t>Computational Neurobiology Center, University of Missouri</a:t>
            </a:r>
            <a:endParaRPr lang="en-US" dirty="0"/>
          </a:p>
        </p:txBody>
      </p:sp>
      <p:sp>
        <p:nvSpPr>
          <p:cNvPr id="7" name="Straight Connector 6"/>
          <p:cNvSpPr>
            <a:spLocks noChangeShapeType="1"/>
          </p:cNvSpPr>
          <p:nvPr/>
        </p:nvSpPr>
        <p:spPr bwMode="auto">
          <a:xfrm>
            <a:off x="76200"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a:lstStyle/>
          <a:p>
            <a:pPr>
              <a:defRPr/>
            </a:pPr>
            <a:endParaRPr lang="en-US"/>
          </a:p>
        </p:txBody>
      </p:sp>
      <p:sp>
        <p:nvSpPr>
          <p:cNvPr id="9" name="Straight Connector 8"/>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a:lstStyle/>
          <a:p>
            <a:pPr>
              <a:defRPr/>
            </a:pPr>
            <a:endParaRPr lang="en-US"/>
          </a:p>
        </p:txBody>
      </p:sp>
      <p:sp>
        <p:nvSpPr>
          <p:cNvPr id="10" name="Rectangle 9"/>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11" name="Straight Connector 10"/>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a:lstStyle/>
          <a:p>
            <a:pPr>
              <a:defRPr/>
            </a:pPr>
            <a:endParaRPr lang="en-US"/>
          </a:p>
        </p:txBody>
      </p:sp>
      <p:sp>
        <p:nvSpPr>
          <p:cNvPr id="12" name="Oval 11"/>
          <p:cNvSpPr/>
          <p:nvPr/>
        </p:nvSpPr>
        <p:spPr>
          <a:xfrm>
            <a:off x="8156575" y="5715000"/>
            <a:ext cx="549275" cy="549275"/>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p>
        </p:txBody>
      </p:sp>
      <p:sp>
        <p:nvSpPr>
          <p:cNvPr id="23" name="Slide Number Placeholder 22"/>
          <p:cNvSpPr>
            <a:spLocks noGrp="1"/>
          </p:cNvSpPr>
          <p:nvPr>
            <p:ph type="sldNum" sz="quarter" idx="4"/>
          </p:nvPr>
        </p:nvSpPr>
        <p:spPr>
          <a:xfrm>
            <a:off x="8129588" y="5715000"/>
            <a:ext cx="609600" cy="539750"/>
          </a:xfrm>
          <a:prstGeom prst="rect">
            <a:avLst/>
          </a:prstGeom>
          <a:solidFill>
            <a:schemeClr val="bg1"/>
          </a:solidFill>
        </p:spPr>
        <p:txBody>
          <a:bodyPr vert="horz" anchor="ctr"/>
          <a:lstStyle>
            <a:lvl1pPr algn="ctr" eaLnBrk="1" latinLnBrk="0" hangingPunct="1">
              <a:defRPr kumimoji="0" sz="1400" b="1">
                <a:solidFill>
                  <a:srgbClr val="FFFFFF"/>
                </a:solidFill>
              </a:defRPr>
            </a:lvl1pPr>
          </a:lstStyle>
          <a:p>
            <a:pPr>
              <a:defRPr/>
            </a:pPr>
            <a:endParaRPr lang="en-US" dirty="0"/>
          </a:p>
        </p:txBody>
      </p:sp>
    </p:spTree>
  </p:cSld>
  <p:clrMap bg1="lt1" tx1="dk1" bg2="lt2" tx2="dk2" accent1="accent1" accent2="accent2" accent3="accent3" accent4="accent4" accent5="accent5" accent6="accent6" hlink="hlink" folHlink="folHlink"/>
  <p:sldLayoutIdLst>
    <p:sldLayoutId id="2147484243" r:id="rId1"/>
    <p:sldLayoutId id="2147484244" r:id="rId2"/>
    <p:sldLayoutId id="2147484245" r:id="rId3"/>
    <p:sldLayoutId id="2147484238" r:id="rId4"/>
    <p:sldLayoutId id="2147484239" r:id="rId5"/>
    <p:sldLayoutId id="2147484246" r:id="rId6"/>
    <p:sldLayoutId id="2147484240" r:id="rId7"/>
    <p:sldLayoutId id="2147484247" r:id="rId8"/>
    <p:sldLayoutId id="2147484248" r:id="rId9"/>
    <p:sldLayoutId id="2147484241" r:id="rId10"/>
    <p:sldLayoutId id="2147484242" r:id="rId11"/>
  </p:sldLayoutIdLst>
  <p:timing>
    <p:tnLst>
      <p:par>
        <p:cTn id="1" dur="indefinite" restart="never" nodeType="tmRoot"/>
      </p:par>
    </p:tnLst>
  </p:timing>
  <p:hf hdr="0" dt="0"/>
  <p:txStyles>
    <p:titleStyle>
      <a:lvl1pPr algn="l" rtl="0" eaLnBrk="0" fontAlgn="base" hangingPunct="0">
        <a:spcBef>
          <a:spcPct val="0"/>
        </a:spcBef>
        <a:spcAft>
          <a:spcPct val="0"/>
        </a:spcAft>
        <a:defRPr sz="3000" kern="1200" cap="small">
          <a:solidFill>
            <a:schemeClr val="tx2"/>
          </a:solidFill>
          <a:latin typeface="+mj-lt"/>
          <a:ea typeface="+mj-ea"/>
          <a:cs typeface="+mj-cs"/>
        </a:defRPr>
      </a:lvl1pPr>
      <a:lvl2pPr algn="l" rtl="0" eaLnBrk="0" fontAlgn="base" hangingPunct="0">
        <a:spcBef>
          <a:spcPct val="0"/>
        </a:spcBef>
        <a:spcAft>
          <a:spcPct val="0"/>
        </a:spcAft>
        <a:defRPr sz="3000">
          <a:solidFill>
            <a:schemeClr val="tx2"/>
          </a:solidFill>
          <a:latin typeface="Century Schoolbook" pitchFamily="18" charset="0"/>
        </a:defRPr>
      </a:lvl2pPr>
      <a:lvl3pPr algn="l" rtl="0" eaLnBrk="0" fontAlgn="base" hangingPunct="0">
        <a:spcBef>
          <a:spcPct val="0"/>
        </a:spcBef>
        <a:spcAft>
          <a:spcPct val="0"/>
        </a:spcAft>
        <a:defRPr sz="3000">
          <a:solidFill>
            <a:schemeClr val="tx2"/>
          </a:solidFill>
          <a:latin typeface="Century Schoolbook" pitchFamily="18" charset="0"/>
        </a:defRPr>
      </a:lvl3pPr>
      <a:lvl4pPr algn="l" rtl="0" eaLnBrk="0" fontAlgn="base" hangingPunct="0">
        <a:spcBef>
          <a:spcPct val="0"/>
        </a:spcBef>
        <a:spcAft>
          <a:spcPct val="0"/>
        </a:spcAft>
        <a:defRPr sz="3000">
          <a:solidFill>
            <a:schemeClr val="tx2"/>
          </a:solidFill>
          <a:latin typeface="Century Schoolbook" pitchFamily="18" charset="0"/>
        </a:defRPr>
      </a:lvl4pPr>
      <a:lvl5pPr algn="l" rtl="0" eaLnBrk="0" fontAlgn="base" hangingPunct="0">
        <a:spcBef>
          <a:spcPct val="0"/>
        </a:spcBef>
        <a:spcAft>
          <a:spcPct val="0"/>
        </a:spcAft>
        <a:defRPr sz="3000">
          <a:solidFill>
            <a:schemeClr val="tx2"/>
          </a:solidFill>
          <a:latin typeface="Century Schoolbook" pitchFamily="18" charset="0"/>
        </a:defRPr>
      </a:lvl5pPr>
      <a:lvl6pPr marL="457200" algn="l" rtl="0" fontAlgn="base">
        <a:spcBef>
          <a:spcPct val="0"/>
        </a:spcBef>
        <a:spcAft>
          <a:spcPct val="0"/>
        </a:spcAft>
        <a:defRPr sz="3000">
          <a:solidFill>
            <a:schemeClr val="tx2"/>
          </a:solidFill>
          <a:latin typeface="Century Schoolbook" pitchFamily="18" charset="0"/>
        </a:defRPr>
      </a:lvl6pPr>
      <a:lvl7pPr marL="914400" algn="l" rtl="0" fontAlgn="base">
        <a:spcBef>
          <a:spcPct val="0"/>
        </a:spcBef>
        <a:spcAft>
          <a:spcPct val="0"/>
        </a:spcAft>
        <a:defRPr sz="3000">
          <a:solidFill>
            <a:schemeClr val="tx2"/>
          </a:solidFill>
          <a:latin typeface="Century Schoolbook" pitchFamily="18" charset="0"/>
        </a:defRPr>
      </a:lvl7pPr>
      <a:lvl8pPr marL="1371600" algn="l" rtl="0" fontAlgn="base">
        <a:spcBef>
          <a:spcPct val="0"/>
        </a:spcBef>
        <a:spcAft>
          <a:spcPct val="0"/>
        </a:spcAft>
        <a:defRPr sz="3000">
          <a:solidFill>
            <a:schemeClr val="tx2"/>
          </a:solidFill>
          <a:latin typeface="Century Schoolbook" pitchFamily="18" charset="0"/>
        </a:defRPr>
      </a:lvl8pPr>
      <a:lvl9pPr marL="1828800" algn="l" rtl="0" fontAlgn="base">
        <a:spcBef>
          <a:spcPct val="0"/>
        </a:spcBef>
        <a:spcAft>
          <a:spcPct val="0"/>
        </a:spcAft>
        <a:defRPr sz="3000">
          <a:solidFill>
            <a:schemeClr val="tx2"/>
          </a:solidFill>
          <a:latin typeface="Century Schoolbook" pitchFamily="18" charset="0"/>
        </a:defRPr>
      </a:lvl9pPr>
    </p:titleStyle>
    <p:bodyStyle>
      <a:lvl1pPr marL="273050" indent="-273050" algn="l" rtl="0" eaLnBrk="0" fontAlgn="base" hangingPunct="0">
        <a:spcBef>
          <a:spcPts val="600"/>
        </a:spcBef>
        <a:spcAft>
          <a:spcPct val="0"/>
        </a:spcAft>
        <a:buClr>
          <a:schemeClr val="accent1"/>
        </a:buClr>
        <a:buSzPct val="70000"/>
        <a:buFont typeface="Wingdings" charset="2"/>
        <a:buChar char=""/>
        <a:defRPr sz="2400" kern="1200">
          <a:solidFill>
            <a:schemeClr val="tx1"/>
          </a:solidFill>
          <a:latin typeface="+mn-lt"/>
          <a:ea typeface="+mn-ea"/>
          <a:cs typeface="+mn-cs"/>
        </a:defRPr>
      </a:lvl1pPr>
      <a:lvl2pPr marL="639763" indent="-273050" algn="l" rtl="0" eaLnBrk="0" fontAlgn="base" hangingPunct="0">
        <a:spcBef>
          <a:spcPct val="20000"/>
        </a:spcBef>
        <a:spcAft>
          <a:spcPct val="0"/>
        </a:spcAft>
        <a:buClr>
          <a:schemeClr val="accent1"/>
        </a:buClr>
        <a:buSzPct val="80000"/>
        <a:buFont typeface="Wingdings 2" pitchFamily="18" charset="2"/>
        <a:buChar char=""/>
        <a:defRPr sz="2100" kern="1200">
          <a:solidFill>
            <a:schemeClr val="tx1"/>
          </a:solidFill>
          <a:latin typeface="+mn-lt"/>
          <a:ea typeface="+mn-ea"/>
          <a:cs typeface="+mn-cs"/>
        </a:defRPr>
      </a:lvl2pPr>
      <a:lvl3pPr marL="914400" indent="-182563" algn="l" rtl="0" eaLnBrk="0" fontAlgn="base" hangingPunct="0">
        <a:spcBef>
          <a:spcPct val="20000"/>
        </a:spcBef>
        <a:spcAft>
          <a:spcPct val="0"/>
        </a:spcAft>
        <a:buClr>
          <a:srgbClr val="E0752F"/>
        </a:buClr>
        <a:buSzPct val="60000"/>
        <a:buFont typeface="Wingdings" charset="2"/>
        <a:buChar char=""/>
        <a:defRPr kern="1200">
          <a:solidFill>
            <a:schemeClr val="tx1"/>
          </a:solidFill>
          <a:latin typeface="+mn-lt"/>
          <a:ea typeface="+mn-ea"/>
          <a:cs typeface="+mn-cs"/>
        </a:defRPr>
      </a:lvl3pPr>
      <a:lvl4pPr marL="1187450" indent="-182563" algn="l" rtl="0" eaLnBrk="0" fontAlgn="base" hangingPunct="0">
        <a:spcBef>
          <a:spcPct val="20000"/>
        </a:spcBef>
        <a:spcAft>
          <a:spcPct val="0"/>
        </a:spcAft>
        <a:buClr>
          <a:srgbClr val="FEC3AE"/>
        </a:buClr>
        <a:buSzPct val="60000"/>
        <a:buFont typeface="Wingdings" charset="2"/>
        <a:buChar char=""/>
        <a:defRPr kern="1200">
          <a:solidFill>
            <a:schemeClr val="tx1"/>
          </a:solidFill>
          <a:latin typeface="+mn-lt"/>
          <a:ea typeface="+mn-ea"/>
          <a:cs typeface="+mn-cs"/>
        </a:defRPr>
      </a:lvl4pPr>
      <a:lvl5pPr marL="1462088" indent="-182563" algn="l" rtl="0" eaLnBrk="0" fontAlgn="base" hangingPunct="0">
        <a:spcBef>
          <a:spcPct val="20000"/>
        </a:spcBef>
        <a:spcAft>
          <a:spcPct val="0"/>
        </a:spcAft>
        <a:buClr>
          <a:srgbClr val="BDCAE9"/>
        </a:buClr>
        <a:buSzPct val="68000"/>
        <a:buFont typeface="Wingdings 2" pitchFamily="18" charset="2"/>
        <a:buChar char=""/>
        <a:defRPr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4.xml"/><Relationship Id="rId4" Type="http://schemas.openxmlformats.org/officeDocument/2006/relationships/image" Target="../media/image7.png"/></Relationships>
</file>

<file path=ppt/slides/_rels/slide1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0.xml"/><Relationship Id="rId1" Type="http://schemas.openxmlformats.org/officeDocument/2006/relationships/slideLayout" Target="../slideLayouts/slideLayout4.xml"/><Relationship Id="rId4" Type="http://schemas.openxmlformats.org/officeDocument/2006/relationships/image" Target="../media/image10.png"/></Relationships>
</file>

<file path=ppt/slides/_rels/slide1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hyperlink" Target="http://thebrain.mcgill.ca/flash/d/d_01/d_01_cr/d_01_cr_ana/d_01_cr_ana.html#1" TargetMode="External"/><Relationship Id="rId2" Type="http://schemas.openxmlformats.org/officeDocument/2006/relationships/notesSlide" Target="../notesSlides/notesSlide12.xml"/><Relationship Id="rId1" Type="http://schemas.openxmlformats.org/officeDocument/2006/relationships/slideLayout" Target="../slideLayouts/slideLayout4.xml"/><Relationship Id="rId4" Type="http://schemas.openxmlformats.org/officeDocument/2006/relationships/image" Target="../media/image12.pn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27.png"/><Relationship Id="rId7" Type="http://schemas.openxmlformats.org/officeDocument/2006/relationships/image" Target="../media/image31.png"/><Relationship Id="rId2" Type="http://schemas.openxmlformats.org/officeDocument/2006/relationships/notesSlide" Target="../notesSlides/notesSlide19.xml"/><Relationship Id="rId1" Type="http://schemas.openxmlformats.org/officeDocument/2006/relationships/slideLayout" Target="../slideLayouts/slideLayout7.xml"/><Relationship Id="rId6" Type="http://schemas.openxmlformats.org/officeDocument/2006/relationships/image" Target="../media/image30.png"/><Relationship Id="rId5" Type="http://schemas.openxmlformats.org/officeDocument/2006/relationships/image" Target="../media/image29.png"/><Relationship Id="rId4" Type="http://schemas.openxmlformats.org/officeDocument/2006/relationships/image" Target="../media/image28.png"/></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image" Target="../media/image32.gif"/><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3.xml"/><Relationship Id="rId1" Type="http://schemas.openxmlformats.org/officeDocument/2006/relationships/slideLayout" Target="../slideLayouts/slideLayout4.xml"/><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4.xml"/><Relationship Id="rId1" Type="http://schemas.openxmlformats.org/officeDocument/2006/relationships/slideLayout" Target="../slideLayouts/slideLayout4.xml"/><Relationship Id="rId6" Type="http://schemas.openxmlformats.org/officeDocument/2006/relationships/image" Target="../media/image32.gif"/><Relationship Id="rId5" Type="http://schemas.openxmlformats.org/officeDocument/2006/relationships/image" Target="../media/image34.png"/><Relationship Id="rId4" Type="http://schemas.microsoft.com/office/2007/relationships/hdphoto" Target="../media/hdphoto1.wdp"/></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5.xml"/><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8" Type="http://schemas.openxmlformats.org/officeDocument/2006/relationships/hyperlink" Target="http://commons.wikimedia.org/wiki/File:P%C5%82aty_m%C3%B3zgu.png" TargetMode="External"/><Relationship Id="rId3" Type="http://schemas.openxmlformats.org/officeDocument/2006/relationships/hyperlink" Target="http://directorsblog.health.azdhs.gov/wp-content/uploads/2013/02/MP900438746.jpg" TargetMode="External"/><Relationship Id="rId7" Type="http://schemas.openxmlformats.org/officeDocument/2006/relationships/hyperlink" Target="http://commons.wikimedia.org/wiki/File:Gray728.svg" TargetMode="External"/><Relationship Id="rId12" Type="http://schemas.openxmlformats.org/officeDocument/2006/relationships/hyperlink" Target="http://office.microsoft.com/enus/images/results.aspx?qu=skating#ai:MC900149674|mt:0|" TargetMode="External"/><Relationship Id="rId2" Type="http://schemas.openxmlformats.org/officeDocument/2006/relationships/hyperlink" Target="http://commons.wikimedia.org/wiki/File:AIBO_ERS-7_following_pink_ball_held_by_child.jpg" TargetMode="External"/><Relationship Id="rId1" Type="http://schemas.openxmlformats.org/officeDocument/2006/relationships/slideLayout" Target="../slideLayouts/slideLayout2.xml"/><Relationship Id="rId6" Type="http://schemas.openxmlformats.org/officeDocument/2006/relationships/hyperlink" Target="http://commons.wikimedia.org/wiki/File:NIA_human_brain_drawing.jpg" TargetMode="External"/><Relationship Id="rId11" Type="http://schemas.openxmlformats.org/officeDocument/2006/relationships/hyperlink" Target="http://office.microsoft.com/en-us/images/cartoons-CM079001908.aspx#ai:MC900232988" TargetMode="External"/><Relationship Id="rId5" Type="http://schemas.openxmlformats.org/officeDocument/2006/relationships/hyperlink" Target="http://commons.wikimedia.org/wiki/File:TE-Nervous_system_diagram.svg" TargetMode="External"/><Relationship Id="rId10" Type="http://schemas.openxmlformats.org/officeDocument/2006/relationships/hyperlink" Target="http://commons.wikimedia.org/wiki/File:Gehirn,_lateral_-_Lobi_eng.svg" TargetMode="External"/><Relationship Id="rId4" Type="http://schemas.openxmlformats.org/officeDocument/2006/relationships/hyperlink" Target="http://commons.wikimedia.org/wiki/File:CCN.png" TargetMode="External"/><Relationship Id="rId9" Type="http://schemas.openxmlformats.org/officeDocument/2006/relationships/hyperlink" Target="http://en.wikipedia.org/wiki/File:Tursiops_truncatus_brain_size.JPG" TargetMode="External"/></Relationships>
</file>

<file path=ppt/slides/_rels/slide51.xml.rels><?xml version="1.0" encoding="UTF-8" standalone="yes"?>
<Relationships xmlns="http://schemas.openxmlformats.org/package/2006/relationships"><Relationship Id="rId8" Type="http://schemas.openxmlformats.org/officeDocument/2006/relationships/hyperlink" Target="http://office.microsoft.com/en-us/images/results.aspx?qu=child+raising+hand&amp;tl=3#ai:MP900425487" TargetMode="External"/><Relationship Id="rId3" Type="http://schemas.openxmlformats.org/officeDocument/2006/relationships/hyperlink" Target="http://office.microsoft.com/en-us/images/sports-CM079001966.aspx#ai:MP900430614" TargetMode="External"/><Relationship Id="rId7" Type="http://schemas.openxmlformats.org/officeDocument/2006/relationships/hyperlink" Target="http://office.microsoft.com/en-us/images/similar.aspx#ai:MC900060145" TargetMode="External"/><Relationship Id="rId12" Type="http://schemas.openxmlformats.org/officeDocument/2006/relationships/hyperlink" Target="http://science.education.nih.gov/supplements/nih6/bone/guide/lesson3b.htm" TargetMode="External"/><Relationship Id="rId2" Type="http://schemas.openxmlformats.org/officeDocument/2006/relationships/hyperlink" Target="http://office.microsoft.com/en-us/images/results.aspx?qu=movement&amp;tl=3#ai:MP900405192" TargetMode="External"/><Relationship Id="rId1" Type="http://schemas.openxmlformats.org/officeDocument/2006/relationships/slideLayout" Target="../slideLayouts/slideLayout2.xml"/><Relationship Id="rId6" Type="http://schemas.openxmlformats.org/officeDocument/2006/relationships/hyperlink" Target="http://www.npr.org/templates/story/story.php?storyId=101960403" TargetMode="External"/><Relationship Id="rId11" Type="http://schemas.openxmlformats.org/officeDocument/2006/relationships/hyperlink" Target="http://commons.wikimedia.org/wiki/File:PANTALLA_PLANA.JPG" TargetMode="External"/><Relationship Id="rId5" Type="http://schemas.openxmlformats.org/officeDocument/2006/relationships/hyperlink" Target="http://office.microsoft.com/en-us/images/results.aspx?qu=up+side+down&amp;tl=3#ai:MP900423023" TargetMode="External"/><Relationship Id="rId10" Type="http://schemas.openxmlformats.org/officeDocument/2006/relationships/hyperlink" Target="http://office.microsoft.com/en-us/images/results.aspx?qu=hand#ai:MP900438332" TargetMode="External"/><Relationship Id="rId4" Type="http://schemas.openxmlformats.org/officeDocument/2006/relationships/hyperlink" Target="http://office.microsoft.com/en-us/images/results.aspx?qu=bye#ai:MC900442024|mt:0" TargetMode="External"/><Relationship Id="rId9" Type="http://schemas.openxmlformats.org/officeDocument/2006/relationships/hyperlink" Target="http://office.microsoft.com/en-us/images/emotions-CM079001910.aspx#ai:MC900150563"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33400" y="838200"/>
            <a:ext cx="8153400" cy="990600"/>
          </a:xfrm>
        </p:spPr>
        <p:txBody>
          <a:bodyPr>
            <a:noAutofit/>
          </a:bodyPr>
          <a:lstStyle/>
          <a:p>
            <a:pPr algn="ctr"/>
            <a:r>
              <a:rPr lang="en-US" sz="6000" b="1" cap="none" dirty="0" smtClean="0">
                <a:solidFill>
                  <a:srgbClr val="FF0000"/>
                </a:solidFill>
                <a:latin typeface="Calibri" pitchFamily="34" charset="0"/>
                <a:cs typeface="Times New Roman" pitchFamily="18" charset="0"/>
              </a:rPr>
              <a:t>Brain is a Computer</a:t>
            </a:r>
            <a:endParaRPr lang="en-US" sz="6000" b="1" cap="none" dirty="0">
              <a:solidFill>
                <a:srgbClr val="FF0000"/>
              </a:solidFill>
              <a:latin typeface="Calibri" pitchFamily="34" charset="0"/>
              <a:cs typeface="Times New Roman" pitchFamily="18" charset="0"/>
            </a:endParaRPr>
          </a:p>
        </p:txBody>
      </p:sp>
      <p:pic>
        <p:nvPicPr>
          <p:cNvPr id="5" name="Picture 4" descr="File:AIBO ERS-7 following pink ball held by child.jp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743200" y="1889864"/>
            <a:ext cx="5334000" cy="4053736"/>
          </a:xfrm>
          <a:prstGeom prst="rect">
            <a:avLst/>
          </a:prstGeom>
          <a:noFill/>
          <a:ln>
            <a:noFill/>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a:xfrm>
            <a:off x="549275" y="304801"/>
            <a:ext cx="8042275" cy="609600"/>
          </a:xfrm>
        </p:spPr>
        <p:txBody>
          <a:bodyPr>
            <a:noAutofit/>
          </a:bodyPr>
          <a:lstStyle/>
          <a:p>
            <a:pPr algn="ctr"/>
            <a:r>
              <a:rPr lang="en-US" sz="4400" b="1" cap="none" dirty="0">
                <a:solidFill>
                  <a:srgbClr val="FF0000"/>
                </a:solidFill>
                <a:latin typeface="Calibri" pitchFamily="34" charset="0"/>
                <a:cs typeface="Times New Roman" pitchFamily="18" charset="0"/>
              </a:rPr>
              <a:t>Human Nervous System</a:t>
            </a:r>
          </a:p>
        </p:txBody>
      </p:sp>
      <p:sp>
        <p:nvSpPr>
          <p:cNvPr id="10243" name="Content Placeholder 2"/>
          <p:cNvSpPr>
            <a:spLocks noGrp="1"/>
          </p:cNvSpPr>
          <p:nvPr>
            <p:ph sz="half" idx="1"/>
          </p:nvPr>
        </p:nvSpPr>
        <p:spPr>
          <a:xfrm>
            <a:off x="304800" y="914401"/>
            <a:ext cx="4190999" cy="5714999"/>
          </a:xfrm>
        </p:spPr>
        <p:txBody>
          <a:bodyPr>
            <a:noAutofit/>
          </a:bodyPr>
          <a:lstStyle/>
          <a:p>
            <a:r>
              <a:rPr lang="en-US" b="1" dirty="0" smtClean="0">
                <a:latin typeface="Calibri" pitchFamily="34" charset="0"/>
                <a:cs typeface="Times New Roman" pitchFamily="18" charset="0"/>
              </a:rPr>
              <a:t>The nervous system is the set of wires (called nerves) that allow the sensors to talk to the brain, and the brain to talk to the muscles</a:t>
            </a:r>
          </a:p>
          <a:p>
            <a:r>
              <a:rPr lang="en-US" b="1" dirty="0" smtClean="0">
                <a:latin typeface="Calibri" pitchFamily="34" charset="0"/>
                <a:cs typeface="Times New Roman" pitchFamily="18" charset="0"/>
              </a:rPr>
              <a:t>The nervous system is like two sets of one-way streets</a:t>
            </a:r>
          </a:p>
          <a:p>
            <a:pPr lvl="1"/>
            <a:endParaRPr lang="en-US" sz="2000" b="1" dirty="0" smtClean="0">
              <a:latin typeface="Calibri" pitchFamily="34" charset="0"/>
              <a:cs typeface="Times New Roman" pitchFamily="18" charset="0"/>
            </a:endParaRPr>
          </a:p>
          <a:p>
            <a:pPr lvl="1"/>
            <a:endParaRPr lang="en-US" sz="2000" b="1" dirty="0">
              <a:latin typeface="Calibri" pitchFamily="34" charset="0"/>
              <a:cs typeface="Times New Roman" pitchFamily="18" charset="0"/>
            </a:endParaRPr>
          </a:p>
          <a:p>
            <a:pPr lvl="1"/>
            <a:r>
              <a:rPr lang="en-US" sz="2000" b="1" dirty="0" smtClean="0">
                <a:latin typeface="Calibri" pitchFamily="34" charset="0"/>
                <a:cs typeface="Times New Roman" pitchFamily="18" charset="0"/>
              </a:rPr>
              <a:t>Through one set of nerves, </a:t>
            </a:r>
            <a:br>
              <a:rPr lang="en-US" sz="2000" b="1" dirty="0" smtClean="0">
                <a:latin typeface="Calibri" pitchFamily="34" charset="0"/>
                <a:cs typeface="Times New Roman" pitchFamily="18" charset="0"/>
              </a:rPr>
            </a:br>
            <a:r>
              <a:rPr lang="en-US" sz="2000" b="1" dirty="0" smtClean="0">
                <a:latin typeface="Calibri" pitchFamily="34" charset="0"/>
                <a:cs typeface="Times New Roman" pitchFamily="18" charset="0"/>
              </a:rPr>
              <a:t>the sensors tell the brain </a:t>
            </a:r>
            <a:br>
              <a:rPr lang="en-US" sz="2000" b="1" dirty="0" smtClean="0">
                <a:latin typeface="Calibri" pitchFamily="34" charset="0"/>
                <a:cs typeface="Times New Roman" pitchFamily="18" charset="0"/>
              </a:rPr>
            </a:br>
            <a:r>
              <a:rPr lang="en-US" sz="2000" b="1" dirty="0" smtClean="0">
                <a:latin typeface="Calibri" pitchFamily="34" charset="0"/>
                <a:cs typeface="Times New Roman" pitchFamily="18" charset="0"/>
              </a:rPr>
              <a:t>what they sense</a:t>
            </a:r>
          </a:p>
          <a:p>
            <a:pPr lvl="1"/>
            <a:r>
              <a:rPr lang="en-US" sz="2000" b="1" dirty="0" smtClean="0">
                <a:latin typeface="Calibri" pitchFamily="34" charset="0"/>
                <a:cs typeface="Times New Roman" pitchFamily="18" charset="0"/>
              </a:rPr>
              <a:t>Through another set of nerves, the brain tells the muscles to contract and causes the body </a:t>
            </a:r>
            <a:br>
              <a:rPr lang="en-US" sz="2000" b="1" dirty="0" smtClean="0">
                <a:latin typeface="Calibri" pitchFamily="34" charset="0"/>
                <a:cs typeface="Times New Roman" pitchFamily="18" charset="0"/>
              </a:rPr>
            </a:br>
            <a:r>
              <a:rPr lang="en-US" sz="2000" b="1" dirty="0" smtClean="0">
                <a:latin typeface="Calibri" pitchFamily="34" charset="0"/>
                <a:cs typeface="Times New Roman" pitchFamily="18" charset="0"/>
              </a:rPr>
              <a:t>to move</a:t>
            </a:r>
          </a:p>
          <a:p>
            <a:pPr lvl="1">
              <a:buNone/>
            </a:pPr>
            <a:endParaRPr lang="en-US" sz="2000" b="1" dirty="0" smtClean="0">
              <a:latin typeface="Calibri" pitchFamily="34" charset="0"/>
              <a:cs typeface="Times New Roman" pitchFamily="18" charset="0"/>
            </a:endParaRPr>
          </a:p>
        </p:txBody>
      </p:sp>
      <p:pic>
        <p:nvPicPr>
          <p:cNvPr id="10246" name="Picture 2"/>
          <p:cNvPicPr>
            <a:picLocks noChangeAspect="1" noChangeArrowheads="1"/>
          </p:cNvPicPr>
          <p:nvPr/>
        </p:nvPicPr>
        <p:blipFill>
          <a:blip r:embed="rId3" cstate="print"/>
          <a:srcRect/>
          <a:stretch>
            <a:fillRect/>
          </a:stretch>
        </p:blipFill>
        <p:spPr bwMode="auto">
          <a:xfrm>
            <a:off x="2057400" y="3625055"/>
            <a:ext cx="809625" cy="696913"/>
          </a:xfrm>
          <a:prstGeom prst="rect">
            <a:avLst/>
          </a:prstGeom>
          <a:noFill/>
          <a:ln w="9525">
            <a:noFill/>
            <a:miter lim="800000"/>
            <a:headEnd/>
            <a:tailEnd/>
          </a:ln>
        </p:spPr>
      </p:pic>
      <p:sp>
        <p:nvSpPr>
          <p:cNvPr id="6" name="Slide Number Placeholder 5"/>
          <p:cNvSpPr>
            <a:spLocks noGrp="1"/>
          </p:cNvSpPr>
          <p:nvPr>
            <p:ph type="sldNum" sz="quarter" idx="4"/>
          </p:nvPr>
        </p:nvSpPr>
        <p:spPr>
          <a:xfrm>
            <a:off x="8129588" y="5734050"/>
            <a:ext cx="609600" cy="520700"/>
          </a:xfrm>
        </p:spPr>
        <p:txBody>
          <a:bodyPr/>
          <a:lstStyle/>
          <a:p>
            <a:pPr>
              <a:defRPr/>
            </a:pPr>
            <a:fld id="{04D1AC4C-0A1E-468C-9B8E-2AB6C0EAA9D5}" type="slidenum">
              <a:rPr lang="en-US" smtClean="0"/>
              <a:pPr>
                <a:defRPr/>
              </a:pPr>
              <a:t>10</a:t>
            </a:fld>
            <a:endParaRPr lang="en-US"/>
          </a:p>
        </p:txBody>
      </p:sp>
      <p:sp>
        <p:nvSpPr>
          <p:cNvPr id="7" name="Content Placeholder 2"/>
          <p:cNvSpPr>
            <a:spLocks noGrp="1"/>
          </p:cNvSpPr>
          <p:nvPr>
            <p:ph sz="half" idx="1"/>
          </p:nvPr>
        </p:nvSpPr>
        <p:spPr>
          <a:xfrm>
            <a:off x="3660789" y="6163101"/>
            <a:ext cx="4468799" cy="542499"/>
          </a:xfrm>
        </p:spPr>
        <p:txBody>
          <a:bodyPr>
            <a:noAutofit/>
          </a:bodyPr>
          <a:lstStyle/>
          <a:p>
            <a:pPr lvl="1">
              <a:lnSpc>
                <a:spcPct val="80000"/>
              </a:lnSpc>
              <a:buNone/>
            </a:pPr>
            <a:endParaRPr lang="en-US" sz="700" b="1" dirty="0" smtClean="0">
              <a:latin typeface="Calibri" pitchFamily="34" charset="0"/>
              <a:cs typeface="Times New Roman" pitchFamily="18" charset="0"/>
            </a:endParaRPr>
          </a:p>
          <a:p>
            <a:pPr marL="0" lvl="1" indent="0">
              <a:lnSpc>
                <a:spcPct val="80000"/>
              </a:lnSpc>
              <a:buNone/>
            </a:pPr>
            <a:r>
              <a:rPr lang="en-US" sz="2300" b="1" dirty="0" smtClean="0">
                <a:solidFill>
                  <a:srgbClr val="0070C0"/>
                </a:solidFill>
                <a:latin typeface="Calibri" pitchFamily="34" charset="0"/>
                <a:cs typeface="Times New Roman" pitchFamily="18" charset="0"/>
              </a:rPr>
              <a:t>How does this happen in a robot?</a:t>
            </a:r>
            <a:endParaRPr lang="en-US" b="1" dirty="0" smtClean="0">
              <a:solidFill>
                <a:srgbClr val="0070C0"/>
              </a:solidFill>
              <a:latin typeface="Calibri" pitchFamily="34" charset="0"/>
              <a:cs typeface="Times New Roman" pitchFamily="18" charset="0"/>
            </a:endParaRPr>
          </a:p>
        </p:txBody>
      </p:sp>
      <p:pic>
        <p:nvPicPr>
          <p:cNvPr id="1026" name="Picture 2" descr="File:TE-Nervous system diagram.sv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48200" y="1222602"/>
            <a:ext cx="4090988" cy="4804906"/>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Content Placeholder 2"/>
          <p:cNvSpPr>
            <a:spLocks noGrp="1"/>
          </p:cNvSpPr>
          <p:nvPr>
            <p:ph sz="half" idx="1"/>
          </p:nvPr>
        </p:nvSpPr>
        <p:spPr>
          <a:xfrm>
            <a:off x="304800" y="1524000"/>
            <a:ext cx="4648200" cy="4419600"/>
          </a:xfrm>
        </p:spPr>
        <p:txBody>
          <a:bodyPr>
            <a:noAutofit/>
          </a:bodyPr>
          <a:lstStyle/>
          <a:p>
            <a:pPr>
              <a:lnSpc>
                <a:spcPct val="80000"/>
              </a:lnSpc>
            </a:pPr>
            <a:r>
              <a:rPr lang="en-US" b="1" dirty="0" smtClean="0">
                <a:latin typeface="Calibri" pitchFamily="34" charset="0"/>
                <a:cs typeface="Times New Roman" pitchFamily="18" charset="0"/>
              </a:rPr>
              <a:t>The brain is the decision center of the body</a:t>
            </a:r>
          </a:p>
          <a:p>
            <a:pPr>
              <a:lnSpc>
                <a:spcPct val="80000"/>
              </a:lnSpc>
            </a:pPr>
            <a:r>
              <a:rPr lang="en-US" b="1" dirty="0" smtClean="0">
                <a:latin typeface="Calibri" pitchFamily="34" charset="0"/>
                <a:cs typeface="Times New Roman" pitchFamily="18" charset="0"/>
              </a:rPr>
              <a:t>How does the brain and nervous system move our hands?</a:t>
            </a:r>
          </a:p>
          <a:p>
            <a:pPr marL="692150" lvl="1" indent="-290513">
              <a:lnSpc>
                <a:spcPct val="80000"/>
              </a:lnSpc>
            </a:pPr>
            <a:r>
              <a:rPr lang="en-US" sz="2000" b="1" dirty="0" smtClean="0">
                <a:latin typeface="Calibri" pitchFamily="34" charset="0"/>
                <a:cs typeface="Times New Roman" pitchFamily="18" charset="0"/>
              </a:rPr>
              <a:t>When a hot object is touched, the touch sensors are activated</a:t>
            </a:r>
          </a:p>
          <a:p>
            <a:pPr marL="692150" lvl="1" indent="-290513">
              <a:lnSpc>
                <a:spcPct val="80000"/>
              </a:lnSpc>
            </a:pPr>
            <a:r>
              <a:rPr lang="en-US" sz="2000" b="1" dirty="0" smtClean="0">
                <a:latin typeface="Calibri" pitchFamily="34" charset="0"/>
                <a:cs typeface="Times New Roman" pitchFamily="18" charset="0"/>
              </a:rPr>
              <a:t>Nerves transmit information from the touch sensors to the brain</a:t>
            </a:r>
          </a:p>
          <a:p>
            <a:pPr marL="692150" lvl="1" indent="-290513">
              <a:lnSpc>
                <a:spcPct val="80000"/>
              </a:lnSpc>
            </a:pPr>
            <a:r>
              <a:rPr lang="en-US" sz="2000" b="1" dirty="0" smtClean="0">
                <a:latin typeface="Calibri" pitchFamily="34" charset="0"/>
                <a:cs typeface="Times New Roman" pitchFamily="18" charset="0"/>
              </a:rPr>
              <a:t>The brain decides to move the arm back to protect the finger</a:t>
            </a:r>
          </a:p>
          <a:p>
            <a:pPr marL="692150" lvl="1" indent="-290513">
              <a:lnSpc>
                <a:spcPct val="80000"/>
              </a:lnSpc>
            </a:pPr>
            <a:r>
              <a:rPr lang="en-US" sz="2000" b="1" dirty="0" smtClean="0">
                <a:latin typeface="Calibri" pitchFamily="34" charset="0"/>
                <a:cs typeface="Times New Roman" pitchFamily="18" charset="0"/>
              </a:rPr>
              <a:t>The brain sends signals along nerves to muscles to move the arm</a:t>
            </a:r>
          </a:p>
          <a:p>
            <a:pPr marL="692150" lvl="1" indent="-290513">
              <a:lnSpc>
                <a:spcPct val="80000"/>
              </a:lnSpc>
            </a:pPr>
            <a:r>
              <a:rPr lang="en-US" sz="2000" b="1" dirty="0" smtClean="0">
                <a:latin typeface="Calibri" pitchFamily="34" charset="0"/>
                <a:cs typeface="Times New Roman" pitchFamily="18" charset="0"/>
              </a:rPr>
              <a:t>The muscles then move the arm</a:t>
            </a:r>
          </a:p>
          <a:p>
            <a:pPr marL="685800" lvl="1" indent="-280988">
              <a:lnSpc>
                <a:spcPct val="80000"/>
              </a:lnSpc>
            </a:pPr>
            <a:r>
              <a:rPr lang="en-US" sz="2000" b="1" dirty="0" smtClean="0">
                <a:solidFill>
                  <a:srgbClr val="0070C0"/>
                </a:solidFill>
                <a:latin typeface="Calibri" pitchFamily="34" charset="0"/>
                <a:cs typeface="Times New Roman" pitchFamily="18" charset="0"/>
              </a:rPr>
              <a:t>(We will look at details later)</a:t>
            </a:r>
          </a:p>
        </p:txBody>
      </p:sp>
      <p:sp>
        <p:nvSpPr>
          <p:cNvPr id="7" name="Rectangle 6"/>
          <p:cNvSpPr/>
          <p:nvPr/>
        </p:nvSpPr>
        <p:spPr>
          <a:xfrm>
            <a:off x="1447800" y="152400"/>
            <a:ext cx="6358458" cy="769441"/>
          </a:xfrm>
          <a:prstGeom prst="rect">
            <a:avLst/>
          </a:prstGeom>
          <a:noFill/>
        </p:spPr>
        <p:txBody>
          <a:bodyPr wrap="square" lIns="91440" tIns="45720" rIns="91440" bIns="45720">
            <a:spAutoFit/>
          </a:bodyPr>
          <a:lstStyle/>
          <a:p>
            <a:pPr algn="ctr"/>
            <a:r>
              <a:rPr lang="en-US" sz="4400" b="1" dirty="0">
                <a:solidFill>
                  <a:srgbClr val="FF0000"/>
                </a:solidFill>
                <a:latin typeface="Calibri" pitchFamily="34" charset="0"/>
                <a:ea typeface="+mj-ea"/>
                <a:cs typeface="Times New Roman" pitchFamily="18" charset="0"/>
              </a:rPr>
              <a:t>Do </a:t>
            </a:r>
            <a:r>
              <a:rPr lang="en-US" sz="4400" b="1" dirty="0" smtClean="0">
                <a:solidFill>
                  <a:srgbClr val="FF0000"/>
                </a:solidFill>
                <a:latin typeface="Calibri" pitchFamily="34" charset="0"/>
                <a:ea typeface="+mj-ea"/>
                <a:cs typeface="Times New Roman" pitchFamily="18" charset="0"/>
              </a:rPr>
              <a:t>you know your brain?</a:t>
            </a:r>
            <a:endParaRPr lang="en-US" sz="4400" b="1" dirty="0">
              <a:solidFill>
                <a:srgbClr val="FF0000"/>
              </a:solidFill>
              <a:latin typeface="Calibri" pitchFamily="34" charset="0"/>
              <a:ea typeface="+mj-ea"/>
              <a:cs typeface="Times New Roman" pitchFamily="18" charset="0"/>
            </a:endParaRPr>
          </a:p>
        </p:txBody>
      </p:sp>
      <p:sp>
        <p:nvSpPr>
          <p:cNvPr id="5" name="Slide Number Placeholder 4"/>
          <p:cNvSpPr>
            <a:spLocks noGrp="1"/>
          </p:cNvSpPr>
          <p:nvPr>
            <p:ph type="sldNum" sz="quarter" idx="4"/>
          </p:nvPr>
        </p:nvSpPr>
        <p:spPr>
          <a:xfrm>
            <a:off x="8129588" y="5734050"/>
            <a:ext cx="609600" cy="520700"/>
          </a:xfrm>
        </p:spPr>
        <p:txBody>
          <a:bodyPr/>
          <a:lstStyle/>
          <a:p>
            <a:pPr>
              <a:defRPr/>
            </a:pPr>
            <a:fld id="{04D1AC4C-0A1E-468C-9B8E-2AB6C0EAA9D5}" type="slidenum">
              <a:rPr lang="en-US" smtClean="0"/>
              <a:pPr>
                <a:defRPr/>
              </a:pPr>
              <a:t>11</a:t>
            </a:fld>
            <a:endParaRPr lang="en-US" dirty="0"/>
          </a:p>
        </p:txBody>
      </p:sp>
      <p:sp>
        <p:nvSpPr>
          <p:cNvPr id="9" name="Content Placeholder 2"/>
          <p:cNvSpPr>
            <a:spLocks noGrp="1"/>
          </p:cNvSpPr>
          <p:nvPr>
            <p:ph sz="half" idx="1"/>
          </p:nvPr>
        </p:nvSpPr>
        <p:spPr>
          <a:xfrm>
            <a:off x="408001" y="5925140"/>
            <a:ext cx="7848600" cy="551859"/>
          </a:xfrm>
        </p:spPr>
        <p:txBody>
          <a:bodyPr>
            <a:noAutofit/>
          </a:bodyPr>
          <a:lstStyle/>
          <a:p>
            <a:pPr lvl="1">
              <a:lnSpc>
                <a:spcPct val="80000"/>
              </a:lnSpc>
              <a:buNone/>
            </a:pPr>
            <a:endParaRPr lang="en-US" sz="700" b="1" dirty="0" smtClean="0">
              <a:latin typeface="Calibri" pitchFamily="34" charset="0"/>
              <a:cs typeface="Times New Roman" pitchFamily="18" charset="0"/>
            </a:endParaRPr>
          </a:p>
          <a:p>
            <a:pPr marL="0" lvl="1" indent="0" algn="r">
              <a:spcBef>
                <a:spcPts val="0"/>
              </a:spcBef>
              <a:buNone/>
            </a:pPr>
            <a:r>
              <a:rPr lang="en-US" sz="2300" b="1" dirty="0" smtClean="0">
                <a:solidFill>
                  <a:srgbClr val="0070C0"/>
                </a:solidFill>
                <a:latin typeface="Calibri" pitchFamily="34" charset="0"/>
                <a:cs typeface="Times New Roman" pitchFamily="18" charset="0"/>
              </a:rPr>
              <a:t>Let’s look at the  structure of this “human computer</a:t>
            </a:r>
            <a:r>
              <a:rPr lang="en-US" b="1" dirty="0" smtClean="0">
                <a:solidFill>
                  <a:srgbClr val="0070C0"/>
                </a:solidFill>
                <a:latin typeface="Calibri" pitchFamily="34" charset="0"/>
                <a:cs typeface="Times New Roman" pitchFamily="18" charset="0"/>
              </a:rPr>
              <a:t>.” </a:t>
            </a:r>
            <a:r>
              <a:rPr lang="en-US" b="1" dirty="0" smtClean="0">
                <a:solidFill>
                  <a:srgbClr val="0070C0"/>
                </a:solidFill>
                <a:latin typeface="Calibri" pitchFamily="34" charset="0"/>
                <a:cs typeface="Times New Roman" pitchFamily="18" charset="0"/>
                <a:sym typeface="Wingdings" pitchFamily="2" charset="2"/>
              </a:rPr>
              <a:t></a:t>
            </a:r>
            <a:endParaRPr lang="en-US" b="1" dirty="0" smtClean="0">
              <a:solidFill>
                <a:srgbClr val="0070C0"/>
              </a:solidFill>
              <a:latin typeface="Calibri" pitchFamily="34" charset="0"/>
              <a:cs typeface="Times New Roman" pitchFamily="18" charset="0"/>
            </a:endParaRPr>
          </a:p>
        </p:txBody>
      </p:sp>
      <p:pic>
        <p:nvPicPr>
          <p:cNvPr id="2050" name="Picture 2" descr="File:NIA human brain drawing.jpg"/>
          <p:cNvPicPr>
            <a:picLocks noChangeAspect="1" noChangeArrowheads="1"/>
          </p:cNvPicPr>
          <p:nvPr/>
        </p:nvPicPr>
        <p:blipFill rotWithShape="1">
          <a:blip r:embed="rId3">
            <a:extLst>
              <a:ext uri="{28A0092B-C50C-407E-A947-70E740481C1C}">
                <a14:useLocalDpi xmlns:a14="http://schemas.microsoft.com/office/drawing/2010/main" val="0"/>
              </a:ext>
            </a:extLst>
          </a:blip>
          <a:srcRect t="9517" b="29242"/>
          <a:stretch/>
        </p:blipFill>
        <p:spPr bwMode="auto">
          <a:xfrm>
            <a:off x="5105400" y="1523999"/>
            <a:ext cx="3456546" cy="2743201"/>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274639"/>
            <a:ext cx="7467600" cy="659738"/>
          </a:xfrm>
        </p:spPr>
        <p:txBody>
          <a:bodyPr>
            <a:noAutofit/>
          </a:bodyPr>
          <a:lstStyle/>
          <a:p>
            <a:pPr algn="ctr"/>
            <a:r>
              <a:rPr lang="en-US" sz="4400" b="1" cap="none" dirty="0">
                <a:solidFill>
                  <a:srgbClr val="FF0000"/>
                </a:solidFill>
                <a:latin typeface="Calibri" pitchFamily="34" charset="0"/>
                <a:cs typeface="Times New Roman" pitchFamily="18" charset="0"/>
              </a:rPr>
              <a:t>Human </a:t>
            </a:r>
            <a:r>
              <a:rPr lang="en-US" sz="4400" b="1" cap="none" dirty="0" smtClean="0">
                <a:solidFill>
                  <a:srgbClr val="FF0000"/>
                </a:solidFill>
                <a:latin typeface="Calibri" pitchFamily="34" charset="0"/>
                <a:cs typeface="Times New Roman" pitchFamily="18" charset="0"/>
              </a:rPr>
              <a:t>Brain</a:t>
            </a:r>
            <a:r>
              <a:rPr lang="en-US" sz="4400" b="1" cap="none" dirty="0">
                <a:solidFill>
                  <a:srgbClr val="FF0000"/>
                </a:solidFill>
                <a:latin typeface="Calibri" pitchFamily="34" charset="0"/>
                <a:cs typeface="Times New Roman" pitchFamily="18" charset="0"/>
              </a:rPr>
              <a:t>?</a:t>
            </a:r>
          </a:p>
        </p:txBody>
      </p:sp>
      <p:sp>
        <p:nvSpPr>
          <p:cNvPr id="2" name="Slide Number Placeholder 1"/>
          <p:cNvSpPr>
            <a:spLocks noGrp="1"/>
          </p:cNvSpPr>
          <p:nvPr>
            <p:ph type="sldNum" sz="quarter" idx="4"/>
          </p:nvPr>
        </p:nvSpPr>
        <p:spPr>
          <a:xfrm>
            <a:off x="8129588" y="5734050"/>
            <a:ext cx="609600" cy="520700"/>
          </a:xfrm>
        </p:spPr>
        <p:txBody>
          <a:bodyPr/>
          <a:lstStyle/>
          <a:p>
            <a:fld id="{75EBDF71-3D54-6244-9F65-7B2AD3B2FB04}" type="slidenum">
              <a:rPr lang="en-US" smtClean="0"/>
              <a:pPr/>
              <a:t>12</a:t>
            </a:fld>
            <a:endParaRPr lang="en-US"/>
          </a:p>
        </p:txBody>
      </p:sp>
      <p:sp>
        <p:nvSpPr>
          <p:cNvPr id="6" name="Content Placeholder 5"/>
          <p:cNvSpPr>
            <a:spLocks noGrp="1"/>
          </p:cNvSpPr>
          <p:nvPr>
            <p:ph sz="quarter" idx="1"/>
          </p:nvPr>
        </p:nvSpPr>
        <p:spPr>
          <a:xfrm>
            <a:off x="609600" y="1593376"/>
            <a:ext cx="4074459" cy="4654550"/>
          </a:xfrm>
        </p:spPr>
        <p:txBody>
          <a:bodyPr>
            <a:normAutofit/>
          </a:bodyPr>
          <a:lstStyle/>
          <a:p>
            <a:r>
              <a:rPr lang="en-US" b="1" dirty="0" smtClean="0">
                <a:latin typeface="Calibri" pitchFamily="34" charset="0"/>
              </a:rPr>
              <a:t>The human brain looks like a </a:t>
            </a:r>
            <a:r>
              <a:rPr lang="en-US" b="1" dirty="0" smtClean="0">
                <a:solidFill>
                  <a:srgbClr val="0070C0"/>
                </a:solidFill>
                <a:latin typeface="Calibri" pitchFamily="34" charset="0"/>
              </a:rPr>
              <a:t>cauliflower</a:t>
            </a:r>
            <a:r>
              <a:rPr lang="en-US" b="1" dirty="0" smtClean="0">
                <a:solidFill>
                  <a:srgbClr val="FF0000"/>
                </a:solidFill>
                <a:latin typeface="Calibri" pitchFamily="34" charset="0"/>
              </a:rPr>
              <a:t> </a:t>
            </a:r>
            <a:r>
              <a:rPr lang="en-US" b="1" dirty="0" smtClean="0">
                <a:latin typeface="Calibri" pitchFamily="34" charset="0"/>
              </a:rPr>
              <a:t>and is about the same size. </a:t>
            </a:r>
          </a:p>
          <a:p>
            <a:r>
              <a:rPr lang="en-US" b="1" dirty="0" smtClean="0">
                <a:latin typeface="Calibri" pitchFamily="34" charset="0"/>
              </a:rPr>
              <a:t>It is </a:t>
            </a:r>
            <a:r>
              <a:rPr lang="en-US" b="1" dirty="0" smtClean="0">
                <a:solidFill>
                  <a:srgbClr val="0070C0"/>
                </a:solidFill>
                <a:latin typeface="Calibri" pitchFamily="34" charset="0"/>
              </a:rPr>
              <a:t>divided</a:t>
            </a:r>
            <a:r>
              <a:rPr lang="en-US" b="1" dirty="0" smtClean="0">
                <a:solidFill>
                  <a:srgbClr val="FF0000"/>
                </a:solidFill>
                <a:latin typeface="Calibri" pitchFamily="34" charset="0"/>
              </a:rPr>
              <a:t> </a:t>
            </a:r>
            <a:r>
              <a:rPr lang="en-US" b="1" dirty="0" smtClean="0">
                <a:latin typeface="Calibri" pitchFamily="34" charset="0"/>
              </a:rPr>
              <a:t>into right and left hemispheres. </a:t>
            </a:r>
          </a:p>
          <a:p>
            <a:r>
              <a:rPr lang="en-US" b="1" dirty="0">
                <a:latin typeface="Calibri" pitchFamily="34" charset="0"/>
              </a:rPr>
              <a:t>Human brains are divided into </a:t>
            </a:r>
            <a:r>
              <a:rPr lang="en-US" b="1" dirty="0">
                <a:solidFill>
                  <a:srgbClr val="0070C0"/>
                </a:solidFill>
                <a:latin typeface="Calibri" pitchFamily="34" charset="0"/>
              </a:rPr>
              <a:t>four </a:t>
            </a:r>
            <a:r>
              <a:rPr lang="en-US" b="1" dirty="0" smtClean="0">
                <a:solidFill>
                  <a:srgbClr val="0070C0"/>
                </a:solidFill>
                <a:latin typeface="Calibri" pitchFamily="34" charset="0"/>
              </a:rPr>
              <a:t>lobes.</a:t>
            </a:r>
            <a:endParaRPr lang="en-US" sz="1800" b="1" dirty="0" smtClean="0">
              <a:solidFill>
                <a:srgbClr val="0070C0"/>
              </a:solidFill>
              <a:latin typeface="Calibri" pitchFamily="34" charset="0"/>
            </a:endParaRPr>
          </a:p>
          <a:p>
            <a:pPr marL="0" indent="0">
              <a:buNone/>
            </a:pPr>
            <a:endParaRPr lang="en-US" sz="1800" b="1" dirty="0" smtClean="0">
              <a:solidFill>
                <a:srgbClr val="0070C0"/>
              </a:solidFill>
              <a:latin typeface="Calibri" pitchFamily="34" charset="0"/>
            </a:endParaRPr>
          </a:p>
          <a:p>
            <a:pPr marL="0" indent="0">
              <a:buNone/>
            </a:pPr>
            <a:r>
              <a:rPr lang="en-US" sz="1800" b="1" dirty="0" smtClean="0">
                <a:solidFill>
                  <a:schemeClr val="bg1">
                    <a:lumMod val="50000"/>
                  </a:schemeClr>
                </a:solidFill>
                <a:latin typeface="Calibri" pitchFamily="34" charset="0"/>
              </a:rPr>
              <a:t>The brain is not colored like this (usually it appears gray); color is added in the drawings just to distinguish the lobes. </a:t>
            </a:r>
            <a:endParaRPr lang="en-US" b="1" dirty="0" smtClean="0">
              <a:solidFill>
                <a:schemeClr val="bg1">
                  <a:lumMod val="50000"/>
                </a:schemeClr>
              </a:solidFill>
              <a:latin typeface="Calibri" pitchFamily="34" charset="0"/>
            </a:endParaRPr>
          </a:p>
          <a:p>
            <a:endParaRPr lang="en-US" dirty="0">
              <a:latin typeface="Calibri" pitchFamily="34" charset="0"/>
            </a:endParaRPr>
          </a:p>
        </p:txBody>
      </p:sp>
      <p:pic>
        <p:nvPicPr>
          <p:cNvPr id="19458" name="Picture 2" descr="File:Płaty mózgu.png"/>
          <p:cNvPicPr>
            <a:picLocks noChangeAspect="1" noChangeArrowheads="1"/>
          </p:cNvPicPr>
          <p:nvPr/>
        </p:nvPicPr>
        <p:blipFill>
          <a:blip r:embed="rId3"/>
          <a:srcRect l="18903" t="16706" r="7655" b="4000"/>
          <a:stretch>
            <a:fillRect/>
          </a:stretch>
        </p:blipFill>
        <p:spPr bwMode="auto">
          <a:xfrm>
            <a:off x="5712686" y="990600"/>
            <a:ext cx="2227563" cy="2536111"/>
          </a:xfrm>
          <a:prstGeom prst="rect">
            <a:avLst/>
          </a:prstGeom>
          <a:noFill/>
        </p:spPr>
      </p:pic>
      <p:pic>
        <p:nvPicPr>
          <p:cNvPr id="7" name="Picture 6" descr="File:Gray728.svg"/>
          <p:cNvPicPr/>
          <p:nvPr/>
        </p:nvPicPr>
        <p:blipFill>
          <a:blip r:embed="rId4">
            <a:extLst>
              <a:ext uri="{28A0092B-C50C-407E-A947-70E740481C1C}">
                <a14:useLocalDpi xmlns:a14="http://schemas.microsoft.com/office/drawing/2010/main" val="0"/>
              </a:ext>
            </a:extLst>
          </a:blip>
          <a:srcRect/>
          <a:stretch>
            <a:fillRect/>
          </a:stretch>
        </p:blipFill>
        <p:spPr bwMode="auto">
          <a:xfrm>
            <a:off x="4884234" y="3849424"/>
            <a:ext cx="2890644" cy="2037423"/>
          </a:xfrm>
          <a:prstGeom prst="rect">
            <a:avLst/>
          </a:prstGeom>
          <a:noFill/>
          <a:ln>
            <a:noFill/>
          </a:ln>
        </p:spPr>
      </p:pic>
      <p:sp>
        <p:nvSpPr>
          <p:cNvPr id="8" name="Content Placeholder 2"/>
          <p:cNvSpPr>
            <a:spLocks noGrp="1"/>
          </p:cNvSpPr>
          <p:nvPr>
            <p:ph sz="half" idx="1"/>
          </p:nvPr>
        </p:nvSpPr>
        <p:spPr>
          <a:xfrm>
            <a:off x="6479478" y="5696067"/>
            <a:ext cx="1712617" cy="551859"/>
          </a:xfrm>
        </p:spPr>
        <p:txBody>
          <a:bodyPr>
            <a:noAutofit/>
          </a:bodyPr>
          <a:lstStyle/>
          <a:p>
            <a:pPr lvl="1">
              <a:lnSpc>
                <a:spcPct val="80000"/>
              </a:lnSpc>
              <a:buNone/>
            </a:pPr>
            <a:endParaRPr lang="en-US" sz="700" dirty="0" smtClean="0">
              <a:latin typeface="Calibri" pitchFamily="34" charset="0"/>
              <a:cs typeface="Times New Roman" pitchFamily="18" charset="0"/>
            </a:endParaRPr>
          </a:p>
          <a:p>
            <a:pPr marL="0" lvl="1" indent="0" algn="r">
              <a:spcBef>
                <a:spcPts val="0"/>
              </a:spcBef>
              <a:buNone/>
            </a:pPr>
            <a:r>
              <a:rPr lang="en-US" sz="1800" dirty="0" smtClean="0">
                <a:latin typeface="Calibri" pitchFamily="34" charset="0"/>
                <a:cs typeface="Times New Roman" pitchFamily="18" charset="0"/>
              </a:rPr>
              <a:t>cerebellum </a:t>
            </a:r>
            <a:r>
              <a:rPr lang="en-US" sz="1800" dirty="0" smtClean="0">
                <a:latin typeface="Calibri" pitchFamily="34" charset="0"/>
                <a:cs typeface="Times New Roman" pitchFamily="18" charset="0"/>
                <a:sym typeface="Wingdings"/>
              </a:rPr>
              <a:t></a:t>
            </a:r>
            <a:endParaRPr lang="en-US" sz="1800" dirty="0" smtClean="0">
              <a:latin typeface="Calibri" pitchFamily="34" charset="0"/>
              <a:cs typeface="Times New Roman" pitchFamily="18" charset="0"/>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274639"/>
            <a:ext cx="8077200" cy="659738"/>
          </a:xfrm>
        </p:spPr>
        <p:txBody>
          <a:bodyPr>
            <a:noAutofit/>
          </a:bodyPr>
          <a:lstStyle/>
          <a:p>
            <a:pPr algn="ctr"/>
            <a:r>
              <a:rPr lang="en-US" sz="4400" b="1" cap="none" dirty="0">
                <a:solidFill>
                  <a:srgbClr val="FF0000"/>
                </a:solidFill>
                <a:latin typeface="Calibri" pitchFamily="34" charset="0"/>
                <a:cs typeface="Times New Roman" pitchFamily="18" charset="0"/>
              </a:rPr>
              <a:t>Brain </a:t>
            </a:r>
            <a:r>
              <a:rPr lang="en-US" sz="4400" b="1" cap="none" dirty="0" smtClean="0">
                <a:solidFill>
                  <a:srgbClr val="FF0000"/>
                </a:solidFill>
                <a:latin typeface="Calibri" pitchFamily="34" charset="0"/>
                <a:cs typeface="Times New Roman" pitchFamily="18" charset="0"/>
              </a:rPr>
              <a:t>Sizes</a:t>
            </a:r>
            <a:endParaRPr lang="en-US" sz="4400" b="1" cap="none" dirty="0">
              <a:solidFill>
                <a:srgbClr val="FF0000"/>
              </a:solidFill>
              <a:latin typeface="Calibri" pitchFamily="34" charset="0"/>
              <a:cs typeface="Times New Roman" pitchFamily="18" charset="0"/>
            </a:endParaRPr>
          </a:p>
        </p:txBody>
      </p:sp>
      <p:sp>
        <p:nvSpPr>
          <p:cNvPr id="2" name="Slide Number Placeholder 1"/>
          <p:cNvSpPr>
            <a:spLocks noGrp="1"/>
          </p:cNvSpPr>
          <p:nvPr>
            <p:ph type="sldNum" sz="quarter" idx="4"/>
          </p:nvPr>
        </p:nvSpPr>
        <p:spPr>
          <a:xfrm>
            <a:off x="8129588" y="5734050"/>
            <a:ext cx="609600" cy="520700"/>
          </a:xfrm>
        </p:spPr>
        <p:txBody>
          <a:bodyPr/>
          <a:lstStyle/>
          <a:p>
            <a:fld id="{75EBDF71-3D54-6244-9F65-7B2AD3B2FB04}" type="slidenum">
              <a:rPr lang="en-US" smtClean="0"/>
              <a:pPr/>
              <a:t>13</a:t>
            </a:fld>
            <a:endParaRPr lang="en-US" dirty="0"/>
          </a:p>
        </p:txBody>
      </p:sp>
      <p:sp>
        <p:nvSpPr>
          <p:cNvPr id="6" name="Content Placeholder 5"/>
          <p:cNvSpPr>
            <a:spLocks noGrp="1"/>
          </p:cNvSpPr>
          <p:nvPr>
            <p:ph sz="quarter" idx="1"/>
          </p:nvPr>
        </p:nvSpPr>
        <p:spPr>
          <a:xfrm>
            <a:off x="268941" y="4438650"/>
            <a:ext cx="8265459" cy="2038350"/>
          </a:xfrm>
        </p:spPr>
        <p:txBody>
          <a:bodyPr>
            <a:noAutofit/>
          </a:bodyPr>
          <a:lstStyle/>
          <a:p>
            <a:pPr marL="0" indent="0">
              <a:buNone/>
            </a:pPr>
            <a:r>
              <a:rPr lang="en-US" sz="2800" b="1" dirty="0" smtClean="0">
                <a:latin typeface="Calibri" pitchFamily="34" charset="0"/>
                <a:cs typeface="Times New Roman" pitchFamily="18" charset="0"/>
              </a:rPr>
              <a:t>Scale model of brains from: </a:t>
            </a:r>
          </a:p>
          <a:p>
            <a:pPr marL="0" indent="0" algn="ctr">
              <a:buNone/>
            </a:pPr>
            <a:r>
              <a:rPr lang="en-US" b="1" dirty="0" smtClean="0">
                <a:latin typeface="Calibri" pitchFamily="34" charset="0"/>
                <a:cs typeface="Times New Roman" pitchFamily="18" charset="0"/>
              </a:rPr>
              <a:t>wild pig (</a:t>
            </a:r>
            <a:r>
              <a:rPr lang="en-US" sz="1800" b="1" dirty="0" smtClean="0">
                <a:solidFill>
                  <a:srgbClr val="0070C0"/>
                </a:solidFill>
                <a:latin typeface="Calibri" pitchFamily="34" charset="0"/>
                <a:cs typeface="Times New Roman" pitchFamily="18" charset="0"/>
              </a:rPr>
              <a:t>left</a:t>
            </a:r>
            <a:r>
              <a:rPr lang="en-US" b="1" dirty="0" smtClean="0">
                <a:latin typeface="Calibri" pitchFamily="34" charset="0"/>
                <a:cs typeface="Times New Roman" pitchFamily="18" charset="0"/>
              </a:rPr>
              <a:t>)	 bottlenose dolphin  (</a:t>
            </a:r>
            <a:r>
              <a:rPr lang="en-US" sz="1800" b="1" dirty="0" smtClean="0">
                <a:solidFill>
                  <a:srgbClr val="0070C0"/>
                </a:solidFill>
                <a:latin typeface="Calibri" pitchFamily="34" charset="0"/>
                <a:cs typeface="Times New Roman" pitchFamily="18" charset="0"/>
              </a:rPr>
              <a:t>middle</a:t>
            </a:r>
            <a:r>
              <a:rPr lang="en-US" b="1" dirty="0" smtClean="0">
                <a:latin typeface="Calibri" pitchFamily="34" charset="0"/>
                <a:cs typeface="Times New Roman" pitchFamily="18" charset="0"/>
              </a:rPr>
              <a:t>)	 human (</a:t>
            </a:r>
            <a:r>
              <a:rPr lang="en-US" sz="1800" b="1" dirty="0" smtClean="0">
                <a:solidFill>
                  <a:srgbClr val="0070C0"/>
                </a:solidFill>
                <a:latin typeface="Calibri" pitchFamily="34" charset="0"/>
                <a:cs typeface="Times New Roman" pitchFamily="18" charset="0"/>
              </a:rPr>
              <a:t>right</a:t>
            </a:r>
            <a:r>
              <a:rPr lang="en-US" b="1" dirty="0" smtClean="0">
                <a:latin typeface="Calibri" pitchFamily="34" charset="0"/>
                <a:cs typeface="Times New Roman" pitchFamily="18" charset="0"/>
              </a:rPr>
              <a:t>) </a:t>
            </a:r>
          </a:p>
          <a:p>
            <a:pPr marL="0" indent="0">
              <a:buNone/>
            </a:pPr>
            <a:endParaRPr lang="en-US" b="1" dirty="0" smtClean="0">
              <a:latin typeface="Calibri" pitchFamily="34" charset="0"/>
              <a:cs typeface="Times New Roman" pitchFamily="18" charset="0"/>
            </a:endParaRPr>
          </a:p>
          <a:p>
            <a:pPr marL="0" indent="0">
              <a:buNone/>
            </a:pPr>
            <a:r>
              <a:rPr lang="en-US" b="1" dirty="0" smtClean="0">
                <a:latin typeface="Calibri" pitchFamily="34" charset="0"/>
                <a:cs typeface="Times New Roman" pitchFamily="18" charset="0"/>
              </a:rPr>
              <a:t>An adult human brain weighs ~ 3 pounds.</a:t>
            </a:r>
          </a:p>
          <a:p>
            <a:endParaRPr lang="en-US" dirty="0">
              <a:latin typeface="Calibri" pitchFamily="34" charset="0"/>
            </a:endParaRPr>
          </a:p>
        </p:txBody>
      </p:sp>
      <p:pic>
        <p:nvPicPr>
          <p:cNvPr id="95234" name="Picture 2" descr="File:Tursiops truncatus brain size.JPG"/>
          <p:cNvPicPr>
            <a:picLocks noChangeAspect="1" noChangeArrowheads="1"/>
          </p:cNvPicPr>
          <p:nvPr/>
        </p:nvPicPr>
        <p:blipFill>
          <a:blip r:embed="rId3"/>
          <a:srcRect l="4556" t="25333" r="14868" b="42667"/>
          <a:stretch>
            <a:fillRect/>
          </a:stretch>
        </p:blipFill>
        <p:spPr bwMode="auto">
          <a:xfrm>
            <a:off x="386084" y="1244221"/>
            <a:ext cx="8113059" cy="2781620"/>
          </a:xfrm>
          <a:prstGeom prst="rect">
            <a:avLst/>
          </a:prstGeom>
          <a:noFill/>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675636" y="475128"/>
            <a:ext cx="7467600" cy="609601"/>
          </a:xfrm>
        </p:spPr>
        <p:txBody>
          <a:bodyPr>
            <a:noAutofit/>
          </a:bodyPr>
          <a:lstStyle/>
          <a:p>
            <a:pPr algn="ctr"/>
            <a:r>
              <a:rPr lang="en-US" sz="4400" b="1" cap="none" dirty="0">
                <a:solidFill>
                  <a:srgbClr val="FF0000"/>
                </a:solidFill>
                <a:latin typeface="Calibri" pitchFamily="34" charset="0"/>
                <a:cs typeface="Times New Roman" pitchFamily="18" charset="0"/>
              </a:rPr>
              <a:t>Four </a:t>
            </a:r>
            <a:r>
              <a:rPr lang="en-US" sz="4400" b="1" cap="none" dirty="0" smtClean="0">
                <a:solidFill>
                  <a:srgbClr val="FF0000"/>
                </a:solidFill>
                <a:latin typeface="Calibri" pitchFamily="34" charset="0"/>
                <a:cs typeface="Times New Roman" pitchFamily="18" charset="0"/>
              </a:rPr>
              <a:t>Lobes of </a:t>
            </a:r>
            <a:r>
              <a:rPr lang="en-US" sz="4400" b="1" cap="none" dirty="0">
                <a:solidFill>
                  <a:srgbClr val="FF0000"/>
                </a:solidFill>
                <a:latin typeface="Calibri" pitchFamily="34" charset="0"/>
                <a:cs typeface="Times New Roman" pitchFamily="18" charset="0"/>
              </a:rPr>
              <a:t>the </a:t>
            </a:r>
            <a:r>
              <a:rPr lang="en-US" sz="4400" b="1" cap="none" dirty="0" smtClean="0">
                <a:solidFill>
                  <a:srgbClr val="FF0000"/>
                </a:solidFill>
                <a:latin typeface="Calibri" pitchFamily="34" charset="0"/>
                <a:cs typeface="Times New Roman" pitchFamily="18" charset="0"/>
              </a:rPr>
              <a:t>Brain</a:t>
            </a:r>
            <a:endParaRPr lang="en-US" sz="4400" b="1" cap="none" dirty="0">
              <a:solidFill>
                <a:srgbClr val="FF0000"/>
              </a:solidFill>
              <a:latin typeface="Calibri" pitchFamily="34" charset="0"/>
              <a:cs typeface="Times New Roman" pitchFamily="18" charset="0"/>
            </a:endParaRPr>
          </a:p>
        </p:txBody>
      </p:sp>
      <p:sp>
        <p:nvSpPr>
          <p:cNvPr id="2" name="Slide Number Placeholder 1"/>
          <p:cNvSpPr>
            <a:spLocks noGrp="1"/>
          </p:cNvSpPr>
          <p:nvPr>
            <p:ph type="sldNum" sz="quarter" idx="4"/>
          </p:nvPr>
        </p:nvSpPr>
        <p:spPr>
          <a:xfrm>
            <a:off x="8129588" y="5734050"/>
            <a:ext cx="609600" cy="520700"/>
          </a:xfrm>
        </p:spPr>
        <p:txBody>
          <a:bodyPr/>
          <a:lstStyle/>
          <a:p>
            <a:fld id="{75EBDF71-3D54-6244-9F65-7B2AD3B2FB04}" type="slidenum">
              <a:rPr lang="en-US" smtClean="0"/>
              <a:pPr/>
              <a:t>14</a:t>
            </a:fld>
            <a:endParaRPr lang="en-US"/>
          </a:p>
        </p:txBody>
      </p:sp>
      <p:sp>
        <p:nvSpPr>
          <p:cNvPr id="6" name="Content Placeholder 5"/>
          <p:cNvSpPr>
            <a:spLocks noGrp="1"/>
          </p:cNvSpPr>
          <p:nvPr>
            <p:ph sz="quarter" idx="1"/>
          </p:nvPr>
        </p:nvSpPr>
        <p:spPr>
          <a:xfrm>
            <a:off x="228600" y="5474768"/>
            <a:ext cx="8510588" cy="779982"/>
          </a:xfrm>
        </p:spPr>
        <p:txBody>
          <a:bodyPr>
            <a:normAutofit fontScale="92500" lnSpcReduction="10000"/>
          </a:bodyPr>
          <a:lstStyle/>
          <a:p>
            <a:pPr marL="0" indent="0">
              <a:lnSpc>
                <a:spcPct val="110000"/>
              </a:lnSpc>
              <a:buNone/>
            </a:pPr>
            <a:r>
              <a:rPr lang="en-US" sz="1800" b="1" dirty="0" smtClean="0">
                <a:latin typeface="Calibri" pitchFamily="34" charset="0"/>
                <a:cs typeface="Times New Roman" pitchFamily="18" charset="0"/>
              </a:rPr>
              <a:t>Check out details about the different lobes with a moving cursor at this website:</a:t>
            </a:r>
          </a:p>
          <a:p>
            <a:pPr>
              <a:lnSpc>
                <a:spcPct val="110000"/>
              </a:lnSpc>
              <a:buNone/>
            </a:pPr>
            <a:r>
              <a:rPr lang="en-US" b="1" dirty="0" smtClean="0">
                <a:latin typeface="Calibri" pitchFamily="34" charset="0"/>
                <a:cs typeface="Times New Roman" pitchFamily="18" charset="0"/>
              </a:rPr>
              <a:t>	</a:t>
            </a:r>
            <a:r>
              <a:rPr lang="en-US" sz="1600" b="1" dirty="0" smtClean="0">
                <a:latin typeface="Calibri" pitchFamily="34" charset="0"/>
                <a:cs typeface="Times New Roman" pitchFamily="18" charset="0"/>
                <a:hlinkClick r:id="rId3"/>
              </a:rPr>
              <a:t>http://thebrain.mcgill.ca/flash/d/d_01/d_01_cr/d_01_cr_ana/d_01_cr_ana.html#1</a:t>
            </a:r>
            <a:r>
              <a:rPr lang="en-US" sz="1600" dirty="0" smtClean="0">
                <a:latin typeface="Calibri" pitchFamily="34" charset="0"/>
                <a:cs typeface="Times New Roman" pitchFamily="18" charset="0"/>
              </a:rPr>
              <a:t> </a:t>
            </a:r>
          </a:p>
        </p:txBody>
      </p:sp>
      <p:pic>
        <p:nvPicPr>
          <p:cNvPr id="1026" name="Picture 2" descr="File:Gehirn, lateral - Lobi eng.svg"/>
          <p:cNvPicPr>
            <a:picLocks noChangeAspect="1" noChangeArrowheads="1"/>
          </p:cNvPicPr>
          <p:nvPr/>
        </p:nvPicPr>
        <p:blipFill>
          <a:blip r:embed="rId4"/>
          <a:srcRect/>
          <a:stretch>
            <a:fillRect/>
          </a:stretch>
        </p:blipFill>
        <p:spPr bwMode="auto">
          <a:xfrm>
            <a:off x="1828800" y="1270660"/>
            <a:ext cx="5092608" cy="3950768"/>
          </a:xfrm>
          <a:prstGeom prst="rect">
            <a:avLst/>
          </a:prstGeom>
          <a:noFill/>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6179" y="1447800"/>
            <a:ext cx="7672388" cy="1371600"/>
          </a:xfrm>
        </p:spPr>
        <p:txBody>
          <a:bodyPr>
            <a:normAutofit/>
          </a:bodyPr>
          <a:lstStyle/>
          <a:p>
            <a:r>
              <a:rPr lang="en-US" sz="2000" b="1" cap="none" dirty="0" smtClean="0">
                <a:solidFill>
                  <a:schemeClr val="tx1"/>
                </a:solidFill>
                <a:latin typeface="Calibri" pitchFamily="34" charset="0"/>
                <a:cs typeface="Times New Roman" pitchFamily="18" charset="0"/>
              </a:rPr>
              <a:t>1. Make a sketch of the human brain and label the four lobes. </a:t>
            </a:r>
            <a:br>
              <a:rPr lang="en-US" sz="2000" b="1" cap="none" dirty="0" smtClean="0">
                <a:solidFill>
                  <a:schemeClr val="tx1"/>
                </a:solidFill>
                <a:latin typeface="Calibri" pitchFamily="34" charset="0"/>
                <a:cs typeface="Times New Roman" pitchFamily="18" charset="0"/>
              </a:rPr>
            </a:br>
            <a:r>
              <a:rPr lang="en-US" sz="2000" b="1" cap="none" dirty="0">
                <a:solidFill>
                  <a:schemeClr val="tx1"/>
                </a:solidFill>
                <a:latin typeface="Calibri" pitchFamily="34" charset="0"/>
                <a:cs typeface="Times New Roman" pitchFamily="18" charset="0"/>
              </a:rPr>
              <a:t/>
            </a:r>
            <a:br>
              <a:rPr lang="en-US" sz="2000" b="1" cap="none" dirty="0">
                <a:solidFill>
                  <a:schemeClr val="tx1"/>
                </a:solidFill>
                <a:latin typeface="Calibri" pitchFamily="34" charset="0"/>
                <a:cs typeface="Times New Roman" pitchFamily="18" charset="0"/>
              </a:rPr>
            </a:br>
            <a:r>
              <a:rPr lang="en-US" sz="2000" b="1" cap="none" dirty="0" smtClean="0">
                <a:solidFill>
                  <a:schemeClr val="tx1"/>
                </a:solidFill>
                <a:latin typeface="Calibri" pitchFamily="34" charset="0"/>
                <a:cs typeface="Times New Roman" pitchFamily="18" charset="0"/>
              </a:rPr>
              <a:t>2. How much does an adult brain weigh? </a:t>
            </a:r>
            <a:endParaRPr lang="en-US" sz="2000" b="1" cap="none" dirty="0">
              <a:solidFill>
                <a:schemeClr val="tx1"/>
              </a:solidFill>
              <a:latin typeface="Calibri" pitchFamily="34" charset="0"/>
              <a:cs typeface="Times New Roman" pitchFamily="18" charset="0"/>
            </a:endParaRPr>
          </a:p>
        </p:txBody>
      </p:sp>
      <p:sp>
        <p:nvSpPr>
          <p:cNvPr id="6" name="Slide Number Placeholder 5"/>
          <p:cNvSpPr>
            <a:spLocks noGrp="1"/>
          </p:cNvSpPr>
          <p:nvPr>
            <p:ph type="sldNum" sz="quarter" idx="4"/>
          </p:nvPr>
        </p:nvSpPr>
        <p:spPr>
          <a:xfrm>
            <a:off x="8129588" y="5734050"/>
            <a:ext cx="609600" cy="520700"/>
          </a:xfrm>
        </p:spPr>
        <p:txBody>
          <a:bodyPr/>
          <a:lstStyle/>
          <a:p>
            <a:pPr>
              <a:defRPr/>
            </a:pPr>
            <a:fld id="{04D1AC4C-0A1E-468C-9B8E-2AB6C0EAA9D5}" type="slidenum">
              <a:rPr lang="en-US" smtClean="0"/>
              <a:pPr>
                <a:defRPr/>
              </a:pPr>
              <a:t>15</a:t>
            </a:fld>
            <a:endParaRPr lang="en-US"/>
          </a:p>
        </p:txBody>
      </p:sp>
      <p:sp>
        <p:nvSpPr>
          <p:cNvPr id="4" name="Title 4"/>
          <p:cNvSpPr txBox="1">
            <a:spLocks/>
          </p:cNvSpPr>
          <p:nvPr/>
        </p:nvSpPr>
        <p:spPr>
          <a:xfrm>
            <a:off x="675636" y="475128"/>
            <a:ext cx="7467600" cy="609601"/>
          </a:xfrm>
          <a:prstGeom prst="rect">
            <a:avLst/>
          </a:prstGeom>
        </p:spPr>
        <p:txBody>
          <a:bodyPr vert="horz" anchor="b">
            <a:noAutofit/>
          </a:bodyPr>
          <a:lstStyle>
            <a:lvl1pPr algn="l" rtl="0" eaLnBrk="0" fontAlgn="base" hangingPunct="0">
              <a:spcBef>
                <a:spcPct val="0"/>
              </a:spcBef>
              <a:spcAft>
                <a:spcPct val="0"/>
              </a:spcAft>
              <a:defRPr sz="3000" kern="1200" cap="small">
                <a:solidFill>
                  <a:schemeClr val="tx2"/>
                </a:solidFill>
                <a:latin typeface="+mj-lt"/>
                <a:ea typeface="+mj-ea"/>
                <a:cs typeface="+mj-cs"/>
              </a:defRPr>
            </a:lvl1pPr>
            <a:lvl2pPr algn="l" rtl="0" eaLnBrk="0" fontAlgn="base" hangingPunct="0">
              <a:spcBef>
                <a:spcPct val="0"/>
              </a:spcBef>
              <a:spcAft>
                <a:spcPct val="0"/>
              </a:spcAft>
              <a:defRPr sz="3000">
                <a:solidFill>
                  <a:schemeClr val="tx2"/>
                </a:solidFill>
                <a:latin typeface="Century Schoolbook" pitchFamily="18" charset="0"/>
              </a:defRPr>
            </a:lvl2pPr>
            <a:lvl3pPr algn="l" rtl="0" eaLnBrk="0" fontAlgn="base" hangingPunct="0">
              <a:spcBef>
                <a:spcPct val="0"/>
              </a:spcBef>
              <a:spcAft>
                <a:spcPct val="0"/>
              </a:spcAft>
              <a:defRPr sz="3000">
                <a:solidFill>
                  <a:schemeClr val="tx2"/>
                </a:solidFill>
                <a:latin typeface="Century Schoolbook" pitchFamily="18" charset="0"/>
              </a:defRPr>
            </a:lvl3pPr>
            <a:lvl4pPr algn="l" rtl="0" eaLnBrk="0" fontAlgn="base" hangingPunct="0">
              <a:spcBef>
                <a:spcPct val="0"/>
              </a:spcBef>
              <a:spcAft>
                <a:spcPct val="0"/>
              </a:spcAft>
              <a:defRPr sz="3000">
                <a:solidFill>
                  <a:schemeClr val="tx2"/>
                </a:solidFill>
                <a:latin typeface="Century Schoolbook" pitchFamily="18" charset="0"/>
              </a:defRPr>
            </a:lvl4pPr>
            <a:lvl5pPr algn="l" rtl="0" eaLnBrk="0" fontAlgn="base" hangingPunct="0">
              <a:spcBef>
                <a:spcPct val="0"/>
              </a:spcBef>
              <a:spcAft>
                <a:spcPct val="0"/>
              </a:spcAft>
              <a:defRPr sz="3000">
                <a:solidFill>
                  <a:schemeClr val="tx2"/>
                </a:solidFill>
                <a:latin typeface="Century Schoolbook" pitchFamily="18" charset="0"/>
              </a:defRPr>
            </a:lvl5pPr>
            <a:lvl6pPr marL="457200" algn="l" rtl="0" fontAlgn="base">
              <a:spcBef>
                <a:spcPct val="0"/>
              </a:spcBef>
              <a:spcAft>
                <a:spcPct val="0"/>
              </a:spcAft>
              <a:defRPr sz="3000">
                <a:solidFill>
                  <a:schemeClr val="tx2"/>
                </a:solidFill>
                <a:latin typeface="Century Schoolbook" pitchFamily="18" charset="0"/>
              </a:defRPr>
            </a:lvl6pPr>
            <a:lvl7pPr marL="914400" algn="l" rtl="0" fontAlgn="base">
              <a:spcBef>
                <a:spcPct val="0"/>
              </a:spcBef>
              <a:spcAft>
                <a:spcPct val="0"/>
              </a:spcAft>
              <a:defRPr sz="3000">
                <a:solidFill>
                  <a:schemeClr val="tx2"/>
                </a:solidFill>
                <a:latin typeface="Century Schoolbook" pitchFamily="18" charset="0"/>
              </a:defRPr>
            </a:lvl7pPr>
            <a:lvl8pPr marL="1371600" algn="l" rtl="0" fontAlgn="base">
              <a:spcBef>
                <a:spcPct val="0"/>
              </a:spcBef>
              <a:spcAft>
                <a:spcPct val="0"/>
              </a:spcAft>
              <a:defRPr sz="3000">
                <a:solidFill>
                  <a:schemeClr val="tx2"/>
                </a:solidFill>
                <a:latin typeface="Century Schoolbook" pitchFamily="18" charset="0"/>
              </a:defRPr>
            </a:lvl8pPr>
            <a:lvl9pPr marL="1828800" algn="l" rtl="0" fontAlgn="base">
              <a:spcBef>
                <a:spcPct val="0"/>
              </a:spcBef>
              <a:spcAft>
                <a:spcPct val="0"/>
              </a:spcAft>
              <a:defRPr sz="3000">
                <a:solidFill>
                  <a:schemeClr val="tx2"/>
                </a:solidFill>
                <a:latin typeface="Century Schoolbook" pitchFamily="18" charset="0"/>
              </a:defRPr>
            </a:lvl9pPr>
          </a:lstStyle>
          <a:p>
            <a:pPr algn="ctr" defTabSz="914400"/>
            <a:r>
              <a:rPr lang="en-US" sz="4400" b="1" cap="none" dirty="0" smtClean="0">
                <a:solidFill>
                  <a:srgbClr val="FF0000"/>
                </a:solidFill>
                <a:latin typeface="Calibri" pitchFamily="34" charset="0"/>
                <a:cs typeface="Times New Roman" pitchFamily="18" charset="0"/>
              </a:rPr>
              <a:t>Worksheet</a:t>
            </a:r>
            <a:endParaRPr lang="en-US" sz="4400" b="1" cap="none" dirty="0">
              <a:solidFill>
                <a:srgbClr val="FF0000"/>
              </a:solidFill>
              <a:latin typeface="Calibri" pitchFamily="34" charset="0"/>
              <a:cs typeface="Times New Roman" pitchFamily="18" charset="0"/>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61988" y="457200"/>
            <a:ext cx="7948612" cy="719136"/>
          </a:xfrm>
        </p:spPr>
        <p:txBody>
          <a:bodyPr>
            <a:noAutofit/>
          </a:bodyPr>
          <a:lstStyle/>
          <a:p>
            <a:pPr algn="ctr"/>
            <a:r>
              <a:rPr lang="en-US" sz="4400" b="1" cap="none" dirty="0">
                <a:solidFill>
                  <a:srgbClr val="0070C0"/>
                </a:solidFill>
                <a:latin typeface="Calibri" pitchFamily="34" charset="0"/>
                <a:cs typeface="Times New Roman" pitchFamily="18" charset="0"/>
              </a:rPr>
              <a:t>DAY 2</a:t>
            </a:r>
          </a:p>
        </p:txBody>
      </p:sp>
      <p:sp>
        <p:nvSpPr>
          <p:cNvPr id="6" name="Slide Number Placeholder 5"/>
          <p:cNvSpPr>
            <a:spLocks noGrp="1"/>
          </p:cNvSpPr>
          <p:nvPr>
            <p:ph type="sldNum" sz="quarter" idx="4"/>
          </p:nvPr>
        </p:nvSpPr>
        <p:spPr>
          <a:xfrm>
            <a:off x="8129588" y="5734050"/>
            <a:ext cx="609600" cy="520700"/>
          </a:xfrm>
        </p:spPr>
        <p:txBody>
          <a:bodyPr/>
          <a:lstStyle/>
          <a:p>
            <a:pPr>
              <a:defRPr/>
            </a:pPr>
            <a:fld id="{04D1AC4C-0A1E-468C-9B8E-2AB6C0EAA9D5}" type="slidenum">
              <a:rPr lang="en-US" smtClean="0"/>
              <a:pPr>
                <a:defRPr/>
              </a:pPr>
              <a:t>16</a:t>
            </a:fld>
            <a:endParaRPr lang="en-US"/>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5494" y="304800"/>
            <a:ext cx="8483694" cy="2507775"/>
          </a:xfrm>
        </p:spPr>
        <p:txBody>
          <a:bodyPr>
            <a:normAutofit fontScale="90000"/>
          </a:bodyPr>
          <a:lstStyle/>
          <a:p>
            <a:pPr algn="ctr">
              <a:spcAft>
                <a:spcPts val="1800"/>
              </a:spcAft>
            </a:pPr>
            <a:r>
              <a:rPr lang="en-US" b="1" cap="none" dirty="0" smtClean="0"/>
              <a:t/>
            </a:r>
            <a:br>
              <a:rPr lang="en-US" b="1" cap="none" dirty="0" smtClean="0"/>
            </a:br>
            <a:r>
              <a:rPr lang="en-US" sz="3100" b="1" cap="none" dirty="0" smtClean="0">
                <a:solidFill>
                  <a:srgbClr val="FF0000"/>
                </a:solidFill>
                <a:latin typeface="Calibri" pitchFamily="34" charset="0"/>
                <a:cs typeface="Times New Roman" pitchFamily="18" charset="0"/>
              </a:rPr>
              <a:t>In </a:t>
            </a:r>
            <a:r>
              <a:rPr lang="en-US" sz="3100" b="1" cap="none" dirty="0">
                <a:solidFill>
                  <a:srgbClr val="FF0000"/>
                </a:solidFill>
                <a:latin typeface="Calibri" pitchFamily="34" charset="0"/>
                <a:cs typeface="Times New Roman" pitchFamily="18" charset="0"/>
              </a:rPr>
              <a:t>this </a:t>
            </a:r>
            <a:r>
              <a:rPr lang="en-US" sz="3100" b="1" cap="none" dirty="0" smtClean="0">
                <a:solidFill>
                  <a:srgbClr val="FF0000"/>
                </a:solidFill>
                <a:latin typeface="Calibri" pitchFamily="34" charset="0"/>
                <a:cs typeface="Times New Roman" pitchFamily="18" charset="0"/>
              </a:rPr>
              <a:t>lesson, </a:t>
            </a:r>
            <a:r>
              <a:rPr lang="en-US" sz="3100" b="1" cap="none" dirty="0">
                <a:solidFill>
                  <a:srgbClr val="FF0000"/>
                </a:solidFill>
                <a:latin typeface="Calibri" pitchFamily="34" charset="0"/>
                <a:cs typeface="Times New Roman" pitchFamily="18" charset="0"/>
              </a:rPr>
              <a:t>we will only consider </a:t>
            </a:r>
            <a:r>
              <a:rPr lang="en-US" sz="3100" b="1" cap="none" dirty="0" smtClean="0">
                <a:solidFill>
                  <a:srgbClr val="FF0000"/>
                </a:solidFill>
                <a:latin typeface="Calibri" pitchFamily="34" charset="0"/>
                <a:cs typeface="Times New Roman" pitchFamily="18" charset="0"/>
              </a:rPr>
              <a:t/>
            </a:r>
            <a:br>
              <a:rPr lang="en-US" sz="3100" b="1" cap="none" dirty="0" smtClean="0">
                <a:solidFill>
                  <a:srgbClr val="FF0000"/>
                </a:solidFill>
                <a:latin typeface="Calibri" pitchFamily="34" charset="0"/>
                <a:cs typeface="Times New Roman" pitchFamily="18" charset="0"/>
              </a:rPr>
            </a:br>
            <a:r>
              <a:rPr lang="en-US" sz="3100" b="1" cap="none" dirty="0" smtClean="0">
                <a:solidFill>
                  <a:srgbClr val="FF0000"/>
                </a:solidFill>
                <a:latin typeface="Calibri" pitchFamily="34" charset="0"/>
                <a:cs typeface="Times New Roman" pitchFamily="18" charset="0"/>
              </a:rPr>
              <a:t>how </a:t>
            </a:r>
            <a:r>
              <a:rPr lang="en-US" sz="3100" b="1" cap="none" dirty="0">
                <a:solidFill>
                  <a:srgbClr val="FF0000"/>
                </a:solidFill>
                <a:latin typeface="Calibri" pitchFamily="34" charset="0"/>
                <a:cs typeface="Times New Roman" pitchFamily="18" charset="0"/>
              </a:rPr>
              <a:t>our </a:t>
            </a:r>
            <a:r>
              <a:rPr lang="en-US" sz="3100" b="1" cap="none" dirty="0" smtClean="0">
                <a:solidFill>
                  <a:srgbClr val="FF0000"/>
                </a:solidFill>
                <a:latin typeface="Calibri" pitchFamily="34" charset="0"/>
                <a:cs typeface="Times New Roman" pitchFamily="18" charset="0"/>
              </a:rPr>
              <a:t>brains help </a:t>
            </a:r>
            <a:r>
              <a:rPr lang="en-US" sz="3100" b="1" cap="none" dirty="0">
                <a:solidFill>
                  <a:srgbClr val="FF0000"/>
                </a:solidFill>
                <a:latin typeface="Calibri" pitchFamily="34" charset="0"/>
                <a:cs typeface="Times New Roman" pitchFamily="18" charset="0"/>
              </a:rPr>
              <a:t>us </a:t>
            </a:r>
            <a:r>
              <a:rPr lang="en-US" sz="3100" b="1" cap="none" dirty="0" smtClean="0">
                <a:solidFill>
                  <a:srgbClr val="FF0000"/>
                </a:solidFill>
                <a:latin typeface="Calibri" pitchFamily="34" charset="0"/>
                <a:cs typeface="Times New Roman" pitchFamily="18" charset="0"/>
              </a:rPr>
              <a:t>move</a:t>
            </a:r>
            <a:br>
              <a:rPr lang="en-US" sz="3100" b="1" cap="none" dirty="0" smtClean="0">
                <a:solidFill>
                  <a:srgbClr val="FF0000"/>
                </a:solidFill>
                <a:latin typeface="Calibri" pitchFamily="34" charset="0"/>
                <a:cs typeface="Times New Roman" pitchFamily="18" charset="0"/>
              </a:rPr>
            </a:br>
            <a:r>
              <a:rPr lang="en-US" sz="3600" b="1" cap="none" dirty="0" smtClean="0">
                <a:solidFill>
                  <a:srgbClr val="0070C0"/>
                </a:solidFill>
                <a:latin typeface="Calibri" pitchFamily="34" charset="0"/>
                <a:cs typeface="Times New Roman" pitchFamily="18" charset="0"/>
              </a:rPr>
              <a:t>Q: Where </a:t>
            </a:r>
            <a:r>
              <a:rPr lang="en-US" sz="3600" b="1" cap="none" dirty="0">
                <a:solidFill>
                  <a:srgbClr val="0070C0"/>
                </a:solidFill>
                <a:latin typeface="Calibri" pitchFamily="34" charset="0"/>
                <a:cs typeface="Times New Roman" pitchFamily="18" charset="0"/>
              </a:rPr>
              <a:t>does the idea/plan to move begin? </a:t>
            </a:r>
            <a:br>
              <a:rPr lang="en-US" sz="3600" b="1" cap="none" dirty="0">
                <a:solidFill>
                  <a:srgbClr val="0070C0"/>
                </a:solidFill>
                <a:latin typeface="Calibri" pitchFamily="34" charset="0"/>
                <a:cs typeface="Times New Roman" pitchFamily="18" charset="0"/>
              </a:rPr>
            </a:br>
            <a:r>
              <a:rPr lang="en-US" sz="3600" b="1" cap="none" dirty="0" smtClean="0">
                <a:solidFill>
                  <a:srgbClr val="0070C0"/>
                </a:solidFill>
                <a:latin typeface="Calibri" pitchFamily="34" charset="0"/>
                <a:cs typeface="Times New Roman" pitchFamily="18" charset="0"/>
              </a:rPr>
              <a:t>A: From </a:t>
            </a:r>
            <a:r>
              <a:rPr lang="en-US" sz="3600" b="1" cap="none" dirty="0">
                <a:solidFill>
                  <a:srgbClr val="0070C0"/>
                </a:solidFill>
                <a:latin typeface="Calibri" pitchFamily="34" charset="0"/>
                <a:cs typeface="Times New Roman" pitchFamily="18" charset="0"/>
              </a:rPr>
              <a:t>a brain region called prefrontal </a:t>
            </a:r>
            <a:r>
              <a:rPr lang="en-US" sz="3600" b="1" cap="none" dirty="0" smtClean="0">
                <a:solidFill>
                  <a:srgbClr val="0070C0"/>
                </a:solidFill>
                <a:latin typeface="Calibri" pitchFamily="34" charset="0"/>
                <a:cs typeface="Times New Roman" pitchFamily="18" charset="0"/>
              </a:rPr>
              <a:t>cortex, </a:t>
            </a:r>
            <a:r>
              <a:rPr lang="en-US" sz="3600" b="1" cap="none" dirty="0">
                <a:solidFill>
                  <a:srgbClr val="0070C0"/>
                </a:solidFill>
                <a:latin typeface="Calibri" pitchFamily="34" charset="0"/>
                <a:cs typeface="Times New Roman" pitchFamily="18" charset="0"/>
              </a:rPr>
              <a:t/>
            </a:r>
            <a:br>
              <a:rPr lang="en-US" sz="3600" b="1" cap="none" dirty="0">
                <a:solidFill>
                  <a:srgbClr val="0070C0"/>
                </a:solidFill>
                <a:latin typeface="Calibri" pitchFamily="34" charset="0"/>
                <a:cs typeface="Times New Roman" pitchFamily="18" charset="0"/>
              </a:rPr>
            </a:br>
            <a:r>
              <a:rPr lang="en-US" sz="3600" b="1" cap="none" dirty="0">
                <a:solidFill>
                  <a:srgbClr val="0070C0"/>
                </a:solidFill>
                <a:latin typeface="Calibri" pitchFamily="34" charset="0"/>
                <a:cs typeface="Times New Roman" pitchFamily="18" charset="0"/>
              </a:rPr>
              <a:t>which is located in your </a:t>
            </a:r>
            <a:r>
              <a:rPr lang="en-US" sz="3600" b="1" cap="none" dirty="0">
                <a:solidFill>
                  <a:srgbClr val="FF0000"/>
                </a:solidFill>
                <a:latin typeface="Calibri" pitchFamily="34" charset="0"/>
                <a:cs typeface="Times New Roman" pitchFamily="18" charset="0"/>
              </a:rPr>
              <a:t>frontal lobe</a:t>
            </a:r>
          </a:p>
        </p:txBody>
      </p:sp>
      <p:sp>
        <p:nvSpPr>
          <p:cNvPr id="3" name="Slide Number Placeholder 2"/>
          <p:cNvSpPr>
            <a:spLocks noGrp="1"/>
          </p:cNvSpPr>
          <p:nvPr>
            <p:ph type="sldNum" sz="quarter" idx="4"/>
          </p:nvPr>
        </p:nvSpPr>
        <p:spPr>
          <a:xfrm>
            <a:off x="8129588" y="5734050"/>
            <a:ext cx="609600" cy="520700"/>
          </a:xfrm>
        </p:spPr>
        <p:txBody>
          <a:bodyPr/>
          <a:lstStyle/>
          <a:p>
            <a:fld id="{75EBDF71-3D54-6244-9F65-7B2AD3B2FB04}" type="slidenum">
              <a:rPr lang="en-US" smtClean="0"/>
              <a:pPr/>
              <a:t>17</a:t>
            </a:fld>
            <a:endParaRPr lang="en-US"/>
          </a:p>
        </p:txBody>
      </p:sp>
      <p:sp>
        <p:nvSpPr>
          <p:cNvPr id="4" name="Content Placeholder 3"/>
          <p:cNvSpPr>
            <a:spLocks noGrp="1"/>
          </p:cNvSpPr>
          <p:nvPr>
            <p:ph sz="quarter" idx="1"/>
          </p:nvPr>
        </p:nvSpPr>
        <p:spPr>
          <a:xfrm>
            <a:off x="457200" y="3124200"/>
            <a:ext cx="3794124" cy="3406092"/>
          </a:xfrm>
        </p:spPr>
        <p:txBody>
          <a:bodyPr/>
          <a:lstStyle/>
          <a:p>
            <a:r>
              <a:rPr lang="en-US" sz="2800" b="1" dirty="0" smtClean="0">
                <a:latin typeface="Calibri" pitchFamily="34" charset="0"/>
                <a:cs typeface="Times New Roman" pitchFamily="18" charset="0"/>
              </a:rPr>
              <a:t>Tasks the prefrontal cortex helps us with:</a:t>
            </a:r>
          </a:p>
        </p:txBody>
      </p:sp>
      <p:pic>
        <p:nvPicPr>
          <p:cNvPr id="1026" name="Picture 2"/>
          <p:cNvPicPr>
            <a:picLocks noGrp="1" noChangeAspect="1" noChangeArrowheads="1"/>
          </p:cNvPicPr>
          <p:nvPr>
            <p:ph sz="quarter" idx="2"/>
          </p:nvPr>
        </p:nvPicPr>
        <p:blipFill>
          <a:blip r:embed="rId2"/>
          <a:srcRect/>
          <a:stretch>
            <a:fillRect/>
          </a:stretch>
        </p:blipFill>
        <p:spPr bwMode="auto">
          <a:xfrm>
            <a:off x="4251324" y="2964976"/>
            <a:ext cx="3395663" cy="3395663"/>
          </a:xfrm>
          <a:prstGeom prst="rect">
            <a:avLst/>
          </a:prstGeom>
          <a:noFill/>
          <a:ln w="9525">
            <a:noFill/>
            <a:miter lim="800000"/>
            <a:headEnd/>
            <a:tailEnd/>
          </a:ln>
        </p:spPr>
      </p:pic>
      <p:sp>
        <p:nvSpPr>
          <p:cNvPr id="6" name="Content Placeholder 3"/>
          <p:cNvSpPr txBox="1">
            <a:spLocks/>
          </p:cNvSpPr>
          <p:nvPr/>
        </p:nvSpPr>
        <p:spPr bwMode="auto">
          <a:xfrm>
            <a:off x="365906" y="4114800"/>
            <a:ext cx="3794124" cy="233929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273050" indent="-273050" algn="l" rtl="0" eaLnBrk="0" fontAlgn="base" hangingPunct="0">
              <a:spcBef>
                <a:spcPts val="600"/>
              </a:spcBef>
              <a:spcAft>
                <a:spcPct val="0"/>
              </a:spcAft>
              <a:buClr>
                <a:schemeClr val="accent1"/>
              </a:buClr>
              <a:buSzPct val="70000"/>
              <a:buFont typeface="Wingdings" charset="2"/>
              <a:buChar char=""/>
              <a:defRPr sz="2400" kern="1200">
                <a:solidFill>
                  <a:schemeClr val="tx1"/>
                </a:solidFill>
                <a:latin typeface="+mn-lt"/>
                <a:ea typeface="+mn-ea"/>
                <a:cs typeface="+mn-cs"/>
              </a:defRPr>
            </a:lvl1pPr>
            <a:lvl2pPr marL="639763" indent="-273050" algn="l" rtl="0" eaLnBrk="0" fontAlgn="base" hangingPunct="0">
              <a:spcBef>
                <a:spcPct val="20000"/>
              </a:spcBef>
              <a:spcAft>
                <a:spcPct val="0"/>
              </a:spcAft>
              <a:buClr>
                <a:schemeClr val="accent1"/>
              </a:buClr>
              <a:buSzPct val="80000"/>
              <a:buFont typeface="Wingdings 2" pitchFamily="18" charset="2"/>
              <a:buChar char=""/>
              <a:defRPr sz="2100" kern="1200">
                <a:solidFill>
                  <a:schemeClr val="tx1"/>
                </a:solidFill>
                <a:latin typeface="+mn-lt"/>
                <a:ea typeface="+mn-ea"/>
                <a:cs typeface="+mn-cs"/>
              </a:defRPr>
            </a:lvl2pPr>
            <a:lvl3pPr marL="914400" indent="-182563" algn="l" rtl="0" eaLnBrk="0" fontAlgn="base" hangingPunct="0">
              <a:spcBef>
                <a:spcPct val="20000"/>
              </a:spcBef>
              <a:spcAft>
                <a:spcPct val="0"/>
              </a:spcAft>
              <a:buClr>
                <a:srgbClr val="E0752F"/>
              </a:buClr>
              <a:buSzPct val="60000"/>
              <a:buFont typeface="Wingdings" charset="2"/>
              <a:buChar char=""/>
              <a:defRPr kern="1200">
                <a:solidFill>
                  <a:schemeClr val="tx1"/>
                </a:solidFill>
                <a:latin typeface="+mn-lt"/>
                <a:ea typeface="+mn-ea"/>
                <a:cs typeface="+mn-cs"/>
              </a:defRPr>
            </a:lvl3pPr>
            <a:lvl4pPr marL="1187450" indent="-182563" algn="l" rtl="0" eaLnBrk="0" fontAlgn="base" hangingPunct="0">
              <a:spcBef>
                <a:spcPct val="20000"/>
              </a:spcBef>
              <a:spcAft>
                <a:spcPct val="0"/>
              </a:spcAft>
              <a:buClr>
                <a:srgbClr val="FEC3AE"/>
              </a:buClr>
              <a:buSzPct val="60000"/>
              <a:buFont typeface="Wingdings" charset="2"/>
              <a:buChar char=""/>
              <a:defRPr kern="1200">
                <a:solidFill>
                  <a:schemeClr val="tx1"/>
                </a:solidFill>
                <a:latin typeface="+mn-lt"/>
                <a:ea typeface="+mn-ea"/>
                <a:cs typeface="+mn-cs"/>
              </a:defRPr>
            </a:lvl4pPr>
            <a:lvl5pPr marL="1462088" indent="-182563" algn="l" rtl="0" eaLnBrk="0" fontAlgn="base" hangingPunct="0">
              <a:spcBef>
                <a:spcPct val="20000"/>
              </a:spcBef>
              <a:spcAft>
                <a:spcPct val="0"/>
              </a:spcAft>
              <a:buClr>
                <a:srgbClr val="BDCAE9"/>
              </a:buClr>
              <a:buSzPct val="68000"/>
              <a:buFont typeface="Wingdings 2" pitchFamily="18" charset="2"/>
              <a:buChar char=""/>
              <a:defRPr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a:lstStyle>
          <a:p>
            <a:pPr lvl="1" defTabSz="914400"/>
            <a:r>
              <a:rPr lang="en-US" sz="2400" b="1" dirty="0" smtClean="0">
                <a:latin typeface="Calibri" pitchFamily="34" charset="0"/>
                <a:cs typeface="Times New Roman" pitchFamily="18" charset="0"/>
              </a:rPr>
              <a:t>planning</a:t>
            </a:r>
          </a:p>
          <a:p>
            <a:pPr lvl="1" defTabSz="914400"/>
            <a:r>
              <a:rPr lang="en-US" sz="2400" b="1" dirty="0" smtClean="0">
                <a:latin typeface="Calibri" pitchFamily="34" charset="0"/>
                <a:cs typeface="Times New Roman" pitchFamily="18" charset="0"/>
              </a:rPr>
              <a:t>problem solving</a:t>
            </a:r>
          </a:p>
          <a:p>
            <a:pPr lvl="1" defTabSz="914400"/>
            <a:r>
              <a:rPr lang="en-US" sz="2400" b="1" dirty="0" smtClean="0">
                <a:latin typeface="Calibri" pitchFamily="34" charset="0"/>
                <a:cs typeface="Times New Roman" pitchFamily="18" charset="0"/>
              </a:rPr>
              <a:t>complex thought</a:t>
            </a:r>
          </a:p>
          <a:p>
            <a:pPr lvl="1" defTabSz="914400"/>
            <a:r>
              <a:rPr lang="en-US" sz="2400" b="1" dirty="0" smtClean="0">
                <a:latin typeface="Calibri" pitchFamily="34" charset="0"/>
                <a:cs typeface="Times New Roman" pitchFamily="18" charset="0"/>
              </a:rPr>
              <a:t>control</a:t>
            </a:r>
          </a:p>
          <a:p>
            <a:pPr lvl="1" defTabSz="914400"/>
            <a:r>
              <a:rPr lang="en-US" sz="2400" b="1" dirty="0" smtClean="0">
                <a:latin typeface="Calibri" pitchFamily="34" charset="0"/>
                <a:cs typeface="Times New Roman" pitchFamily="18" charset="0"/>
              </a:rPr>
              <a:t>inhibition</a:t>
            </a:r>
            <a:endParaRPr lang="en-US" b="1" dirty="0">
              <a:latin typeface="Calibri"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xEl>
                                              <p:pRg st="0" end="0"/>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6">
                                            <p:txEl>
                                              <p:pRg st="1" end="1"/>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6">
                                            <p:txEl>
                                              <p:pRg st="3" end="3"/>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p:bldP spid="6"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199" y="274638"/>
            <a:ext cx="8061781" cy="612868"/>
          </a:xfrm>
        </p:spPr>
        <p:txBody>
          <a:bodyPr>
            <a:noAutofit/>
          </a:bodyPr>
          <a:lstStyle/>
          <a:p>
            <a:pPr algn="ctr"/>
            <a:r>
              <a:rPr lang="en-US" sz="4400" b="1" cap="none" dirty="0">
                <a:solidFill>
                  <a:srgbClr val="FF0000"/>
                </a:solidFill>
                <a:latin typeface="Calibri" pitchFamily="34" charset="0"/>
                <a:cs typeface="Times New Roman" pitchFamily="18" charset="0"/>
              </a:rPr>
              <a:t>How do we move?</a:t>
            </a:r>
          </a:p>
        </p:txBody>
      </p:sp>
      <p:sp>
        <p:nvSpPr>
          <p:cNvPr id="3" name="Slide Number Placeholder 2"/>
          <p:cNvSpPr>
            <a:spLocks noGrp="1"/>
          </p:cNvSpPr>
          <p:nvPr>
            <p:ph type="sldNum" sz="quarter" idx="4"/>
          </p:nvPr>
        </p:nvSpPr>
        <p:spPr>
          <a:xfrm>
            <a:off x="8129588" y="5734050"/>
            <a:ext cx="609600" cy="520700"/>
          </a:xfrm>
        </p:spPr>
        <p:txBody>
          <a:bodyPr/>
          <a:lstStyle/>
          <a:p>
            <a:fld id="{75EBDF71-3D54-6244-9F65-7B2AD3B2FB04}" type="slidenum">
              <a:rPr lang="en-US" smtClean="0"/>
              <a:pPr/>
              <a:t>18</a:t>
            </a:fld>
            <a:endParaRPr lang="en-US"/>
          </a:p>
        </p:txBody>
      </p:sp>
      <p:sp>
        <p:nvSpPr>
          <p:cNvPr id="4" name="Content Placeholder 3"/>
          <p:cNvSpPr>
            <a:spLocks noGrp="1"/>
          </p:cNvSpPr>
          <p:nvPr>
            <p:ph sz="quarter" idx="1"/>
          </p:nvPr>
        </p:nvSpPr>
        <p:spPr>
          <a:xfrm>
            <a:off x="268941" y="1600200"/>
            <a:ext cx="4639235" cy="4572000"/>
          </a:xfrm>
        </p:spPr>
        <p:txBody>
          <a:bodyPr/>
          <a:lstStyle/>
          <a:p>
            <a:r>
              <a:rPr lang="en-US" b="1" dirty="0" smtClean="0">
                <a:latin typeface="Calibri" pitchFamily="34" charset="0"/>
              </a:rPr>
              <a:t>Most of our movements are in our control and we are aware </a:t>
            </a:r>
            <a:r>
              <a:rPr lang="en-US" b="1" dirty="0" smtClean="0">
                <a:solidFill>
                  <a:srgbClr val="0070C0"/>
                </a:solidFill>
                <a:latin typeface="Calibri" pitchFamily="34" charset="0"/>
              </a:rPr>
              <a:t>(conscious) </a:t>
            </a:r>
            <a:r>
              <a:rPr lang="en-US" b="1" dirty="0" smtClean="0">
                <a:latin typeface="Calibri" pitchFamily="34" charset="0"/>
              </a:rPr>
              <a:t>of them</a:t>
            </a:r>
          </a:p>
          <a:p>
            <a:pPr>
              <a:buNone/>
            </a:pPr>
            <a:endParaRPr lang="en-US" b="1" dirty="0" smtClean="0">
              <a:latin typeface="Calibri" pitchFamily="34" charset="0"/>
            </a:endParaRPr>
          </a:p>
          <a:p>
            <a:r>
              <a:rPr lang="en-US" b="1" dirty="0" smtClean="0">
                <a:latin typeface="Calibri" pitchFamily="34" charset="0"/>
              </a:rPr>
              <a:t>Reflexes, such as a knee jerk, are movements that we are not aware of and </a:t>
            </a:r>
            <a:r>
              <a:rPr lang="en-US" b="1" u="sng" dirty="0" smtClean="0">
                <a:solidFill>
                  <a:srgbClr val="0070C0"/>
                </a:solidFill>
                <a:latin typeface="Calibri" pitchFamily="34" charset="0"/>
              </a:rPr>
              <a:t>cannot </a:t>
            </a:r>
            <a:r>
              <a:rPr lang="en-US" b="1" dirty="0" smtClean="0">
                <a:solidFill>
                  <a:srgbClr val="0070C0"/>
                </a:solidFill>
                <a:latin typeface="Calibri" pitchFamily="34" charset="0"/>
              </a:rPr>
              <a:t>control</a:t>
            </a:r>
          </a:p>
          <a:p>
            <a:endParaRPr lang="en-US" b="1" dirty="0" smtClean="0">
              <a:latin typeface="Calibri" pitchFamily="34" charset="0"/>
            </a:endParaRPr>
          </a:p>
          <a:p>
            <a:r>
              <a:rPr lang="en-US" b="1" dirty="0" smtClean="0">
                <a:latin typeface="Calibri" pitchFamily="34" charset="0"/>
              </a:rPr>
              <a:t>Let’s consider </a:t>
            </a:r>
            <a:r>
              <a:rPr lang="en-US" b="1" dirty="0">
                <a:latin typeface="Calibri" pitchFamily="34" charset="0"/>
              </a:rPr>
              <a:t>movements that we consciously </a:t>
            </a:r>
            <a:r>
              <a:rPr lang="en-US" b="1" dirty="0" smtClean="0">
                <a:latin typeface="Calibri" pitchFamily="34" charset="0"/>
              </a:rPr>
              <a:t>control…</a:t>
            </a:r>
          </a:p>
        </p:txBody>
      </p:sp>
      <p:pic>
        <p:nvPicPr>
          <p:cNvPr id="16388" name="Picture 4" descr="view details"/>
          <p:cNvPicPr>
            <a:picLocks noChangeAspect="1" noChangeArrowheads="1"/>
          </p:cNvPicPr>
          <p:nvPr/>
        </p:nvPicPr>
        <p:blipFill>
          <a:blip r:embed="rId2"/>
          <a:srcRect l="7839" r="8447"/>
          <a:stretch>
            <a:fillRect/>
          </a:stretch>
        </p:blipFill>
        <p:spPr bwMode="auto">
          <a:xfrm>
            <a:off x="5123330" y="1436593"/>
            <a:ext cx="3395651" cy="4056261"/>
          </a:xfrm>
          <a:prstGeom prst="rect">
            <a:avLst/>
          </a:prstGeom>
          <a:noFill/>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4"/>
          </p:nvPr>
        </p:nvSpPr>
        <p:spPr>
          <a:xfrm>
            <a:off x="8129588" y="5734050"/>
            <a:ext cx="609600" cy="520700"/>
          </a:xfrm>
        </p:spPr>
        <p:txBody>
          <a:bodyPr/>
          <a:lstStyle/>
          <a:p>
            <a:fld id="{75EBDF71-3D54-6244-9F65-7B2AD3B2FB04}" type="slidenum">
              <a:rPr lang="en-US" smtClean="0"/>
              <a:pPr/>
              <a:t>19</a:t>
            </a:fld>
            <a:endParaRPr lang="en-US"/>
          </a:p>
        </p:txBody>
      </p:sp>
      <p:sp>
        <p:nvSpPr>
          <p:cNvPr id="4" name="Content Placeholder 3"/>
          <p:cNvSpPr>
            <a:spLocks noGrp="1"/>
          </p:cNvSpPr>
          <p:nvPr>
            <p:ph sz="quarter" idx="1"/>
          </p:nvPr>
        </p:nvSpPr>
        <p:spPr>
          <a:xfrm>
            <a:off x="457200" y="1408271"/>
            <a:ext cx="4094162" cy="4572000"/>
          </a:xfrm>
        </p:spPr>
        <p:txBody>
          <a:bodyPr>
            <a:normAutofit fontScale="92500" lnSpcReduction="10000"/>
          </a:bodyPr>
          <a:lstStyle/>
          <a:p>
            <a:r>
              <a:rPr lang="en-US" b="1" dirty="0" smtClean="0">
                <a:latin typeface="Calibri" pitchFamily="34" charset="0"/>
              </a:rPr>
              <a:t>Most of our arm and leg movements are </a:t>
            </a:r>
            <a:r>
              <a:rPr lang="en-US" b="1" dirty="0" smtClean="0">
                <a:solidFill>
                  <a:srgbClr val="0070C0"/>
                </a:solidFill>
                <a:latin typeface="Calibri" pitchFamily="34" charset="0"/>
              </a:rPr>
              <a:t>conscious</a:t>
            </a:r>
            <a:r>
              <a:rPr lang="en-US" b="1" dirty="0" smtClean="0">
                <a:solidFill>
                  <a:srgbClr val="FF0000"/>
                </a:solidFill>
                <a:latin typeface="Calibri" pitchFamily="34" charset="0"/>
              </a:rPr>
              <a:t> </a:t>
            </a:r>
            <a:r>
              <a:rPr lang="en-US" b="1" dirty="0" smtClean="0">
                <a:latin typeface="Calibri" pitchFamily="34" charset="0"/>
              </a:rPr>
              <a:t>decisions</a:t>
            </a:r>
          </a:p>
          <a:p>
            <a:r>
              <a:rPr lang="en-US" b="1" dirty="0" smtClean="0">
                <a:latin typeface="Calibri" pitchFamily="34" charset="0"/>
              </a:rPr>
              <a:t>First we plan a movement in our </a:t>
            </a:r>
            <a:r>
              <a:rPr lang="en-US" b="1" dirty="0" smtClean="0">
                <a:solidFill>
                  <a:srgbClr val="0070C0"/>
                </a:solidFill>
                <a:latin typeface="Calibri" pitchFamily="34" charset="0"/>
              </a:rPr>
              <a:t>brain </a:t>
            </a:r>
            <a:r>
              <a:rPr lang="en-US" b="1" dirty="0" smtClean="0">
                <a:latin typeface="Calibri" pitchFamily="34" charset="0"/>
              </a:rPr>
              <a:t>(using our prefrontal cortex) to move our leg</a:t>
            </a:r>
          </a:p>
          <a:p>
            <a:r>
              <a:rPr lang="en-US" b="1" dirty="0" smtClean="0">
                <a:latin typeface="Calibri" pitchFamily="34" charset="0"/>
              </a:rPr>
              <a:t>The prefrontal cortex then sends a </a:t>
            </a:r>
            <a:r>
              <a:rPr lang="en-US" b="1" dirty="0" smtClean="0">
                <a:solidFill>
                  <a:srgbClr val="0070C0"/>
                </a:solidFill>
                <a:latin typeface="Calibri" pitchFamily="34" charset="0"/>
              </a:rPr>
              <a:t>signal </a:t>
            </a:r>
            <a:r>
              <a:rPr lang="en-US" b="1" dirty="0" smtClean="0">
                <a:latin typeface="Calibri" pitchFamily="34" charset="0"/>
              </a:rPr>
              <a:t>to the motor cortex, which in turn sends a signal via the nervous systems to the leg</a:t>
            </a:r>
          </a:p>
          <a:p>
            <a:r>
              <a:rPr lang="en-US" b="1" dirty="0" smtClean="0">
                <a:latin typeface="Calibri" pitchFamily="34" charset="0"/>
              </a:rPr>
              <a:t>Finally, the </a:t>
            </a:r>
            <a:r>
              <a:rPr lang="en-US" b="1" dirty="0" smtClean="0">
                <a:solidFill>
                  <a:srgbClr val="0070C0"/>
                </a:solidFill>
                <a:latin typeface="Calibri" pitchFamily="34" charset="0"/>
              </a:rPr>
              <a:t>muscles </a:t>
            </a:r>
            <a:r>
              <a:rPr lang="en-US" b="1" dirty="0" smtClean="0">
                <a:latin typeface="Calibri" pitchFamily="34" charset="0"/>
              </a:rPr>
              <a:t>in the leg get the signal and perform the </a:t>
            </a:r>
            <a:r>
              <a:rPr lang="en-US" b="1" dirty="0" smtClean="0">
                <a:solidFill>
                  <a:srgbClr val="0070C0"/>
                </a:solidFill>
                <a:latin typeface="Calibri" pitchFamily="34" charset="0"/>
              </a:rPr>
              <a:t>movement</a:t>
            </a:r>
            <a:endParaRPr lang="en-US" b="1" dirty="0">
              <a:solidFill>
                <a:srgbClr val="0070C0"/>
              </a:solidFill>
              <a:latin typeface="Calibri" pitchFamily="34" charset="0"/>
            </a:endParaRPr>
          </a:p>
        </p:txBody>
      </p:sp>
      <p:pic>
        <p:nvPicPr>
          <p:cNvPr id="2050" name="Picture 2"/>
          <p:cNvPicPr>
            <a:picLocks noGrp="1" noChangeAspect="1" noChangeArrowheads="1"/>
          </p:cNvPicPr>
          <p:nvPr>
            <p:ph sz="quarter" idx="2"/>
          </p:nvPr>
        </p:nvPicPr>
        <p:blipFill>
          <a:blip r:embed="rId2"/>
          <a:srcRect l="16305" r="15496"/>
          <a:stretch>
            <a:fillRect/>
          </a:stretch>
        </p:blipFill>
        <p:spPr bwMode="auto">
          <a:xfrm>
            <a:off x="4800600" y="932295"/>
            <a:ext cx="3124200" cy="4580999"/>
          </a:xfrm>
          <a:prstGeom prst="rect">
            <a:avLst/>
          </a:prstGeom>
          <a:noFill/>
          <a:ln w="9525">
            <a:noFill/>
            <a:miter lim="800000"/>
            <a:headEnd/>
            <a:tailEnd/>
          </a:ln>
        </p:spPr>
      </p:pic>
      <p:sp>
        <p:nvSpPr>
          <p:cNvPr id="8" name="Title 1"/>
          <p:cNvSpPr>
            <a:spLocks noGrp="1"/>
          </p:cNvSpPr>
          <p:nvPr>
            <p:ph type="title"/>
          </p:nvPr>
        </p:nvSpPr>
        <p:spPr>
          <a:xfrm>
            <a:off x="457200" y="274638"/>
            <a:ext cx="8077200" cy="612868"/>
          </a:xfrm>
        </p:spPr>
        <p:txBody>
          <a:bodyPr>
            <a:noAutofit/>
          </a:bodyPr>
          <a:lstStyle/>
          <a:p>
            <a:pPr algn="ctr"/>
            <a:r>
              <a:rPr lang="en-US" sz="4400" b="1" cap="none" dirty="0">
                <a:solidFill>
                  <a:srgbClr val="FF0000"/>
                </a:solidFill>
                <a:latin typeface="Calibri" pitchFamily="34" charset="0"/>
                <a:cs typeface="Times New Roman" pitchFamily="18" charset="0"/>
              </a:rPr>
              <a:t>How do we move</a:t>
            </a:r>
            <a:r>
              <a:rPr lang="en-US" sz="4400" b="1" cap="none" dirty="0" smtClean="0">
                <a:solidFill>
                  <a:srgbClr val="FF0000"/>
                </a:solidFill>
                <a:latin typeface="Calibri" pitchFamily="34" charset="0"/>
                <a:cs typeface="Times New Roman" pitchFamily="18" charset="0"/>
              </a:rPr>
              <a:t>?</a:t>
            </a:r>
            <a:endParaRPr lang="en-US" sz="4400" b="1" cap="none" dirty="0">
              <a:solidFill>
                <a:srgbClr val="FF0000"/>
              </a:solidFill>
              <a:latin typeface="Calibri" pitchFamily="34" charset="0"/>
              <a:cs typeface="Times New Roman" pitchFamily="18" charset="0"/>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991669" y="5405934"/>
            <a:ext cx="3302000" cy="842466"/>
          </a:xfrm>
        </p:spPr>
        <p:txBody>
          <a:bodyPr>
            <a:normAutofit/>
          </a:bodyPr>
          <a:lstStyle/>
          <a:p>
            <a:pPr algn="ctr"/>
            <a:r>
              <a:rPr lang="en-US" sz="2400" b="1" cap="none" dirty="0" smtClean="0">
                <a:latin typeface="Calibri" pitchFamily="34" charset="0"/>
                <a:cs typeface="Times New Roman" pitchFamily="18" charset="0"/>
              </a:rPr>
              <a:t>Days 1-3: </a:t>
            </a:r>
            <a:br>
              <a:rPr lang="en-US" sz="2400" b="1" cap="none" dirty="0" smtClean="0">
                <a:latin typeface="Calibri" pitchFamily="34" charset="0"/>
                <a:cs typeface="Times New Roman" pitchFamily="18" charset="0"/>
              </a:rPr>
            </a:br>
            <a:r>
              <a:rPr lang="en-US" sz="2400" b="1" cap="none" dirty="0" smtClean="0">
                <a:latin typeface="Calibri" pitchFamily="34" charset="0"/>
                <a:cs typeface="Times New Roman" pitchFamily="18" charset="0"/>
              </a:rPr>
              <a:t>50 minutes each day</a:t>
            </a:r>
            <a:endParaRPr lang="en-US" sz="2400" b="1" cap="none" dirty="0">
              <a:latin typeface="Calibri" pitchFamily="34" charset="0"/>
              <a:cs typeface="Times New Roman" pitchFamily="18" charset="0"/>
            </a:endParaRPr>
          </a:p>
        </p:txBody>
      </p:sp>
      <p:sp>
        <p:nvSpPr>
          <p:cNvPr id="5124" name="TextBox 3"/>
          <p:cNvSpPr txBox="1">
            <a:spLocks noChangeArrowheads="1"/>
          </p:cNvSpPr>
          <p:nvPr/>
        </p:nvSpPr>
        <p:spPr bwMode="auto">
          <a:xfrm>
            <a:off x="5029200" y="613560"/>
            <a:ext cx="3633788" cy="4263240"/>
          </a:xfrm>
          <a:prstGeom prst="rect">
            <a:avLst/>
          </a:prstGeom>
          <a:noFill/>
          <a:ln w="9525">
            <a:noFill/>
            <a:miter lim="800000"/>
            <a:headEnd/>
            <a:tailEnd/>
          </a:ln>
        </p:spPr>
        <p:txBody>
          <a:bodyPr wrap="square">
            <a:noAutofit/>
          </a:bodyPr>
          <a:lstStyle/>
          <a:p>
            <a:r>
              <a:rPr lang="en-US" sz="3600" b="1" dirty="0" smtClean="0">
                <a:solidFill>
                  <a:srgbClr val="FF0000"/>
                </a:solidFill>
                <a:latin typeface="Calibri" pitchFamily="34" charset="0"/>
                <a:cs typeface="Times New Roman" pitchFamily="18" charset="0"/>
              </a:rPr>
              <a:t>Objective </a:t>
            </a:r>
          </a:p>
          <a:p>
            <a:pPr>
              <a:spcAft>
                <a:spcPts val="600"/>
              </a:spcAft>
            </a:pPr>
            <a:r>
              <a:rPr lang="en-US" sz="2400" b="1" dirty="0" smtClean="0">
                <a:latin typeface="Calibri" pitchFamily="34" charset="0"/>
                <a:cs typeface="Times New Roman" pitchFamily="18" charset="0"/>
              </a:rPr>
              <a:t>The following slides include: </a:t>
            </a:r>
          </a:p>
          <a:p>
            <a:pPr marL="457200" indent="-457200">
              <a:spcAft>
                <a:spcPts val="600"/>
              </a:spcAft>
              <a:buFont typeface="+mj-lt"/>
              <a:buAutoNum type="arabicPeriod"/>
            </a:pPr>
            <a:r>
              <a:rPr lang="en-US" sz="2400" b="1" dirty="0" smtClean="0">
                <a:latin typeface="Calibri" pitchFamily="34" charset="0"/>
                <a:cs typeface="Times New Roman" pitchFamily="18" charset="0"/>
              </a:rPr>
              <a:t>A </a:t>
            </a:r>
            <a:r>
              <a:rPr lang="en-US" sz="2400" b="1" dirty="0">
                <a:latin typeface="Calibri" pitchFamily="34" charset="0"/>
                <a:cs typeface="Times New Roman" pitchFamily="18" charset="0"/>
              </a:rPr>
              <a:t>review of how a human compares to a </a:t>
            </a:r>
            <a:r>
              <a:rPr lang="en-US" sz="2400" b="1" dirty="0" smtClean="0">
                <a:latin typeface="Calibri" pitchFamily="34" charset="0"/>
                <a:cs typeface="Times New Roman" pitchFamily="18" charset="0"/>
              </a:rPr>
              <a:t>robot, </a:t>
            </a:r>
            <a:r>
              <a:rPr lang="en-US" sz="2400" b="1" dirty="0">
                <a:latin typeface="Calibri" pitchFamily="34" charset="0"/>
                <a:cs typeface="Times New Roman" pitchFamily="18" charset="0"/>
              </a:rPr>
              <a:t>to set the context for the lesson. </a:t>
            </a:r>
          </a:p>
          <a:p>
            <a:pPr marL="457200" indent="-457200">
              <a:spcAft>
                <a:spcPts val="600"/>
              </a:spcAft>
              <a:buFont typeface="+mj-lt"/>
              <a:buAutoNum type="arabicPeriod"/>
            </a:pPr>
            <a:r>
              <a:rPr lang="en-US" sz="2400" b="1" dirty="0" smtClean="0">
                <a:latin typeface="Calibri" pitchFamily="34" charset="0"/>
                <a:cs typeface="Times New Roman" pitchFamily="18" charset="0"/>
              </a:rPr>
              <a:t>Comparisons </a:t>
            </a:r>
            <a:r>
              <a:rPr lang="en-US" sz="2400" b="1" dirty="0">
                <a:latin typeface="Calibri" pitchFamily="34" charset="0"/>
                <a:cs typeface="Times New Roman" pitchFamily="18" charset="0"/>
              </a:rPr>
              <a:t>of the human brain with the robot computer. </a:t>
            </a:r>
            <a:r>
              <a:rPr lang="en-US" sz="2400" b="1" dirty="0" smtClean="0">
                <a:latin typeface="Calibri" pitchFamily="34" charset="0"/>
                <a:cs typeface="Times New Roman" pitchFamily="18" charset="0"/>
              </a:rPr>
              <a:t> </a:t>
            </a:r>
            <a:endParaRPr lang="en-US" sz="3600" b="1" dirty="0">
              <a:latin typeface="Calibri" pitchFamily="34" charset="0"/>
              <a:cs typeface="Times New Roman" pitchFamily="18" charset="0"/>
            </a:endParaRPr>
          </a:p>
        </p:txBody>
      </p:sp>
      <p:sp>
        <p:nvSpPr>
          <p:cNvPr id="4" name="Slide Number Placeholder 3"/>
          <p:cNvSpPr>
            <a:spLocks noGrp="1"/>
          </p:cNvSpPr>
          <p:nvPr>
            <p:ph type="sldNum" sz="quarter" idx="4"/>
          </p:nvPr>
        </p:nvSpPr>
        <p:spPr>
          <a:xfrm>
            <a:off x="8129588" y="5734050"/>
            <a:ext cx="609600" cy="520700"/>
          </a:xfrm>
        </p:spPr>
        <p:txBody>
          <a:bodyPr/>
          <a:lstStyle/>
          <a:p>
            <a:pPr>
              <a:defRPr/>
            </a:pPr>
            <a:fld id="{D6A7E213-6AC6-4909-922A-8AE9F439DB2C}" type="slidenum">
              <a:rPr lang="en-US" smtClean="0"/>
              <a:pPr>
                <a:defRPr/>
              </a:pPr>
              <a:t>2</a:t>
            </a:fld>
            <a:endParaRPr lang="en-US"/>
          </a:p>
        </p:txBody>
      </p:sp>
      <p:sp>
        <p:nvSpPr>
          <p:cNvPr id="7" name="TextBox 6"/>
          <p:cNvSpPr txBox="1"/>
          <p:nvPr/>
        </p:nvSpPr>
        <p:spPr>
          <a:xfrm>
            <a:off x="1066800" y="6254750"/>
            <a:ext cx="5715000" cy="369332"/>
          </a:xfrm>
          <a:prstGeom prst="rect">
            <a:avLst/>
          </a:prstGeom>
          <a:noFill/>
        </p:spPr>
        <p:txBody>
          <a:bodyPr wrap="square" rtlCol="0">
            <a:spAutoFit/>
          </a:bodyPr>
          <a:lstStyle/>
          <a:p>
            <a:endParaRPr lang="en-US" dirty="0"/>
          </a:p>
        </p:txBody>
      </p:sp>
      <p:pic>
        <p:nvPicPr>
          <p:cNvPr id="5122" name="Picture 2" descr="http://directorsblog.health.azdhs.gov/wp-content/uploads/2013/02/MP900438746.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9238" y="376733"/>
            <a:ext cx="4403750" cy="5871667"/>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304801" y="1066800"/>
            <a:ext cx="8305800" cy="4267200"/>
          </a:xfrm>
        </p:spPr>
        <p:txBody>
          <a:bodyPr>
            <a:noAutofit/>
          </a:bodyPr>
          <a:lstStyle/>
          <a:p>
            <a:pPr algn="ctr">
              <a:buNone/>
            </a:pPr>
            <a:r>
              <a:rPr lang="en-US" sz="3600" b="1" dirty="0">
                <a:solidFill>
                  <a:srgbClr val="0070C0"/>
                </a:solidFill>
                <a:latin typeface="Calibri" pitchFamily="34" charset="0"/>
                <a:ea typeface="+mj-ea"/>
                <a:cs typeface="Times New Roman" pitchFamily="18" charset="0"/>
              </a:rPr>
              <a:t>Complex control occurs in movement</a:t>
            </a:r>
          </a:p>
          <a:p>
            <a:pPr>
              <a:buNone/>
            </a:pPr>
            <a:endParaRPr lang="en-US" sz="1000" dirty="0" smtClean="0">
              <a:latin typeface="Calibri" pitchFamily="34" charset="0"/>
              <a:cs typeface="Times New Roman" pitchFamily="18" charset="0"/>
            </a:endParaRPr>
          </a:p>
          <a:p>
            <a:r>
              <a:rPr lang="en-US" b="1" dirty="0" smtClean="0">
                <a:latin typeface="Calibri" pitchFamily="34" charset="0"/>
                <a:cs typeface="Times New Roman" pitchFamily="18" charset="0"/>
              </a:rPr>
              <a:t>While sitting, raise your right leg and rotate your foot clockwise from the hip, tracing circles in the air </a:t>
            </a:r>
          </a:p>
          <a:p>
            <a:r>
              <a:rPr lang="en-US" b="1" dirty="0" smtClean="0">
                <a:latin typeface="Calibri" pitchFamily="34" charset="0"/>
                <a:cs typeface="Times New Roman" pitchFamily="18" charset="0"/>
              </a:rPr>
              <a:t>While continuing to do so, trace the number "6" in the air with your right hand</a:t>
            </a:r>
          </a:p>
          <a:p>
            <a:r>
              <a:rPr lang="en-US" b="1" dirty="0" smtClean="0">
                <a:latin typeface="Calibri" pitchFamily="34" charset="0"/>
                <a:cs typeface="Times New Roman" pitchFamily="18" charset="0"/>
              </a:rPr>
              <a:t>Now look at your foot: it has started turning in the other direction, even though you never consciously told it to!</a:t>
            </a:r>
          </a:p>
          <a:p>
            <a:r>
              <a:rPr lang="en-US" b="1" dirty="0" smtClean="0">
                <a:latin typeface="Calibri" pitchFamily="34" charset="0"/>
                <a:cs typeface="Times New Roman" pitchFamily="18" charset="0"/>
              </a:rPr>
              <a:t>You will study in later grades about the complex control that occurs in movement, but now you know it does happen!</a:t>
            </a:r>
            <a:endParaRPr lang="en-US" sz="900" b="1" i="1" dirty="0" smtClean="0">
              <a:latin typeface="Calibri" pitchFamily="34" charset="0"/>
            </a:endParaRPr>
          </a:p>
        </p:txBody>
      </p:sp>
      <p:sp>
        <p:nvSpPr>
          <p:cNvPr id="4" name="Slide Number Placeholder 3"/>
          <p:cNvSpPr>
            <a:spLocks noGrp="1"/>
          </p:cNvSpPr>
          <p:nvPr>
            <p:ph type="sldNum" sz="quarter" idx="4"/>
          </p:nvPr>
        </p:nvSpPr>
        <p:spPr>
          <a:xfrm>
            <a:off x="8129016" y="5734050"/>
            <a:ext cx="609600" cy="521208"/>
          </a:xfrm>
          <a:prstGeom prst="rect">
            <a:avLst/>
          </a:prstGeom>
        </p:spPr>
        <p:txBody>
          <a:bodyPr/>
          <a:lstStyle/>
          <a:p>
            <a:fld id="{75EBDF71-3D54-6244-9F65-7B2AD3B2FB04}" type="slidenum">
              <a:rPr lang="en-US" smtClean="0"/>
              <a:pPr/>
              <a:t>20</a:t>
            </a:fld>
            <a:endParaRPr lang="en-US"/>
          </a:p>
        </p:txBody>
      </p:sp>
      <p:sp>
        <p:nvSpPr>
          <p:cNvPr id="6" name="Title 1"/>
          <p:cNvSpPr>
            <a:spLocks noGrp="1"/>
          </p:cNvSpPr>
          <p:nvPr>
            <p:ph type="title"/>
          </p:nvPr>
        </p:nvSpPr>
        <p:spPr>
          <a:xfrm>
            <a:off x="457199" y="274638"/>
            <a:ext cx="7924801" cy="612868"/>
          </a:xfrm>
        </p:spPr>
        <p:txBody>
          <a:bodyPr>
            <a:noAutofit/>
          </a:bodyPr>
          <a:lstStyle/>
          <a:p>
            <a:pPr algn="ctr"/>
            <a:r>
              <a:rPr lang="en-US" sz="4400" b="1" cap="none" dirty="0" smtClean="0">
                <a:solidFill>
                  <a:srgbClr val="FF0000"/>
                </a:solidFill>
                <a:latin typeface="Calibri" pitchFamily="34" charset="0"/>
                <a:cs typeface="Times New Roman" pitchFamily="18" charset="0"/>
              </a:rPr>
              <a:t>Movement Activity</a:t>
            </a:r>
            <a:endParaRPr lang="en-US" sz="4400" b="1" cap="none" dirty="0">
              <a:solidFill>
                <a:srgbClr val="FF0000"/>
              </a:solidFill>
              <a:latin typeface="Calibri" pitchFamily="34" charset="0"/>
              <a:cs typeface="Times New Roman" pitchFamily="18" charset="0"/>
            </a:endParaRPr>
          </a:p>
        </p:txBody>
      </p:sp>
      <p:sp>
        <p:nvSpPr>
          <p:cNvPr id="10" name="Content Placeholder 2"/>
          <p:cNvSpPr txBox="1">
            <a:spLocks/>
          </p:cNvSpPr>
          <p:nvPr/>
        </p:nvSpPr>
        <p:spPr bwMode="auto">
          <a:xfrm>
            <a:off x="316174" y="5562600"/>
            <a:ext cx="7696200" cy="990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Autofit/>
          </a:bodyPr>
          <a:lstStyle>
            <a:lvl1pPr marL="273050" indent="-273050" algn="l" rtl="0" eaLnBrk="0" fontAlgn="base" hangingPunct="0">
              <a:spcBef>
                <a:spcPts val="600"/>
              </a:spcBef>
              <a:spcAft>
                <a:spcPct val="0"/>
              </a:spcAft>
              <a:buClr>
                <a:schemeClr val="accent1"/>
              </a:buClr>
              <a:buSzPct val="70000"/>
              <a:buFont typeface="Wingdings" charset="2"/>
              <a:buChar char=""/>
              <a:defRPr sz="2400" kern="1200">
                <a:solidFill>
                  <a:schemeClr val="tx1"/>
                </a:solidFill>
                <a:latin typeface="+mn-lt"/>
                <a:ea typeface="+mn-ea"/>
                <a:cs typeface="+mn-cs"/>
              </a:defRPr>
            </a:lvl1pPr>
            <a:lvl2pPr marL="639763" indent="-273050" algn="l" rtl="0" eaLnBrk="0" fontAlgn="base" hangingPunct="0">
              <a:spcBef>
                <a:spcPct val="20000"/>
              </a:spcBef>
              <a:spcAft>
                <a:spcPct val="0"/>
              </a:spcAft>
              <a:buClr>
                <a:schemeClr val="accent1"/>
              </a:buClr>
              <a:buSzPct val="80000"/>
              <a:buFont typeface="Wingdings 2" pitchFamily="18" charset="2"/>
              <a:buChar char=""/>
              <a:defRPr sz="2100" kern="1200">
                <a:solidFill>
                  <a:schemeClr val="tx1"/>
                </a:solidFill>
                <a:latin typeface="+mn-lt"/>
                <a:ea typeface="+mn-ea"/>
                <a:cs typeface="+mn-cs"/>
              </a:defRPr>
            </a:lvl2pPr>
            <a:lvl3pPr marL="914400" indent="-182563" algn="l" rtl="0" eaLnBrk="0" fontAlgn="base" hangingPunct="0">
              <a:spcBef>
                <a:spcPct val="20000"/>
              </a:spcBef>
              <a:spcAft>
                <a:spcPct val="0"/>
              </a:spcAft>
              <a:buClr>
                <a:srgbClr val="E0752F"/>
              </a:buClr>
              <a:buSzPct val="60000"/>
              <a:buFont typeface="Wingdings" charset="2"/>
              <a:buChar char=""/>
              <a:defRPr kern="1200">
                <a:solidFill>
                  <a:schemeClr val="tx1"/>
                </a:solidFill>
                <a:latin typeface="+mn-lt"/>
                <a:ea typeface="+mn-ea"/>
                <a:cs typeface="+mn-cs"/>
              </a:defRPr>
            </a:lvl3pPr>
            <a:lvl4pPr marL="1187450" indent="-182563" algn="l" rtl="0" eaLnBrk="0" fontAlgn="base" hangingPunct="0">
              <a:spcBef>
                <a:spcPct val="20000"/>
              </a:spcBef>
              <a:spcAft>
                <a:spcPct val="0"/>
              </a:spcAft>
              <a:buClr>
                <a:srgbClr val="FEC3AE"/>
              </a:buClr>
              <a:buSzPct val="60000"/>
              <a:buFont typeface="Wingdings" charset="2"/>
              <a:buChar char=""/>
              <a:defRPr kern="1200">
                <a:solidFill>
                  <a:schemeClr val="tx1"/>
                </a:solidFill>
                <a:latin typeface="+mn-lt"/>
                <a:ea typeface="+mn-ea"/>
                <a:cs typeface="+mn-cs"/>
              </a:defRPr>
            </a:lvl4pPr>
            <a:lvl5pPr marL="1462088" indent="-182563" algn="l" rtl="0" eaLnBrk="0" fontAlgn="base" hangingPunct="0">
              <a:spcBef>
                <a:spcPct val="20000"/>
              </a:spcBef>
              <a:spcAft>
                <a:spcPct val="0"/>
              </a:spcAft>
              <a:buClr>
                <a:srgbClr val="BDCAE9"/>
              </a:buClr>
              <a:buSzPct val="68000"/>
              <a:buFont typeface="Wingdings 2" pitchFamily="18" charset="2"/>
              <a:buChar char=""/>
              <a:defRPr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a:lstStyle>
          <a:p>
            <a:pPr marL="0" indent="0" defTabSz="914400">
              <a:buFont typeface="Wingdings" charset="2"/>
              <a:buNone/>
            </a:pPr>
            <a:r>
              <a:rPr lang="en-US" sz="1800" b="1" i="1" dirty="0" smtClean="0">
                <a:solidFill>
                  <a:schemeClr val="bg1">
                    <a:lumMod val="50000"/>
                  </a:schemeClr>
                </a:solidFill>
                <a:latin typeface="Calibri" pitchFamily="34" charset="0"/>
              </a:rPr>
              <a:t>This happens partly due to the normal difference in height between hand and foot. That difference, in conjunction with gravity and the Earth’s rotation, is enough to affect the body’s highly sensitive limb rotation mechanisms.</a:t>
            </a:r>
            <a:endParaRPr lang="en-US" sz="1800" b="1" dirty="0">
              <a:solidFill>
                <a:schemeClr val="bg1">
                  <a:lumMod val="50000"/>
                </a:schemeClr>
              </a:solidFill>
              <a:latin typeface="Calibri" pitchFamily="34"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381000"/>
            <a:ext cx="8381999" cy="1530350"/>
          </a:xfrm>
        </p:spPr>
        <p:txBody>
          <a:bodyPr>
            <a:noAutofit/>
          </a:bodyPr>
          <a:lstStyle/>
          <a:p>
            <a:pPr algn="ctr"/>
            <a:r>
              <a:rPr lang="en-US" sz="4400" b="1" cap="none" dirty="0">
                <a:solidFill>
                  <a:srgbClr val="FF0000"/>
                </a:solidFill>
                <a:latin typeface="Calibri" pitchFamily="34" charset="0"/>
                <a:cs typeface="Times New Roman" pitchFamily="18" charset="0"/>
              </a:rPr>
              <a:t>Parts of the brain </a:t>
            </a:r>
            <a:r>
              <a:rPr lang="en-US" sz="4400" b="1" cap="none" dirty="0" smtClean="0">
                <a:solidFill>
                  <a:srgbClr val="FF0000"/>
                </a:solidFill>
                <a:latin typeface="Calibri" pitchFamily="34" charset="0"/>
                <a:cs typeface="Times New Roman" pitchFamily="18" charset="0"/>
              </a:rPr>
              <a:t/>
            </a:r>
            <a:br>
              <a:rPr lang="en-US" sz="4400" b="1" cap="none" dirty="0" smtClean="0">
                <a:solidFill>
                  <a:srgbClr val="FF0000"/>
                </a:solidFill>
                <a:latin typeface="Calibri" pitchFamily="34" charset="0"/>
                <a:cs typeface="Times New Roman" pitchFamily="18" charset="0"/>
              </a:rPr>
            </a:br>
            <a:r>
              <a:rPr lang="en-US" sz="4400" b="1" cap="none" dirty="0" smtClean="0">
                <a:solidFill>
                  <a:srgbClr val="FF0000"/>
                </a:solidFill>
                <a:latin typeface="Calibri" pitchFamily="34" charset="0"/>
                <a:cs typeface="Times New Roman" pitchFamily="18" charset="0"/>
              </a:rPr>
              <a:t>that </a:t>
            </a:r>
            <a:r>
              <a:rPr lang="en-US" sz="4400" b="1" cap="none" dirty="0">
                <a:solidFill>
                  <a:srgbClr val="FF0000"/>
                </a:solidFill>
                <a:latin typeface="Calibri" pitchFamily="34" charset="0"/>
                <a:cs typeface="Times New Roman" pitchFamily="18" charset="0"/>
              </a:rPr>
              <a:t>help us move</a:t>
            </a:r>
          </a:p>
        </p:txBody>
      </p:sp>
      <p:sp>
        <p:nvSpPr>
          <p:cNvPr id="3" name="Slide Number Placeholder 2"/>
          <p:cNvSpPr>
            <a:spLocks noGrp="1"/>
          </p:cNvSpPr>
          <p:nvPr>
            <p:ph type="sldNum" sz="quarter" idx="4"/>
          </p:nvPr>
        </p:nvSpPr>
        <p:spPr>
          <a:xfrm>
            <a:off x="8129588" y="5734050"/>
            <a:ext cx="609600" cy="520700"/>
          </a:xfrm>
        </p:spPr>
        <p:txBody>
          <a:bodyPr/>
          <a:lstStyle/>
          <a:p>
            <a:fld id="{75EBDF71-3D54-6244-9F65-7B2AD3B2FB04}" type="slidenum">
              <a:rPr lang="en-US" smtClean="0"/>
              <a:pPr/>
              <a:t>21</a:t>
            </a:fld>
            <a:endParaRPr lang="en-US"/>
          </a:p>
        </p:txBody>
      </p:sp>
      <p:sp>
        <p:nvSpPr>
          <p:cNvPr id="4" name="Content Placeholder 3"/>
          <p:cNvSpPr>
            <a:spLocks noGrp="1"/>
          </p:cNvSpPr>
          <p:nvPr>
            <p:ph sz="quarter" idx="1"/>
          </p:nvPr>
        </p:nvSpPr>
        <p:spPr>
          <a:xfrm>
            <a:off x="4114800" y="4267200"/>
            <a:ext cx="3657600" cy="1987550"/>
          </a:xfrm>
        </p:spPr>
        <p:txBody>
          <a:bodyPr>
            <a:normAutofit/>
          </a:bodyPr>
          <a:lstStyle/>
          <a:p>
            <a:r>
              <a:rPr lang="en-US" b="1" dirty="0" smtClean="0">
                <a:latin typeface="Calibri" pitchFamily="34" charset="0"/>
              </a:rPr>
              <a:t>motor association cortex</a:t>
            </a:r>
          </a:p>
          <a:p>
            <a:r>
              <a:rPr lang="en-US" b="1" dirty="0" smtClean="0">
                <a:latin typeface="Calibri" pitchFamily="34" charset="0"/>
              </a:rPr>
              <a:t>primary motor cortex</a:t>
            </a:r>
          </a:p>
          <a:p>
            <a:r>
              <a:rPr lang="en-US" b="1" dirty="0" smtClean="0">
                <a:latin typeface="Calibri" pitchFamily="34" charset="0"/>
              </a:rPr>
              <a:t>basal ganglia</a:t>
            </a:r>
          </a:p>
          <a:p>
            <a:r>
              <a:rPr lang="en-US" b="1" dirty="0" smtClean="0">
                <a:latin typeface="Calibri" pitchFamily="34" charset="0"/>
              </a:rPr>
              <a:t>cerebellum</a:t>
            </a:r>
            <a:endParaRPr lang="en-US" b="1" dirty="0">
              <a:latin typeface="Calibri" pitchFamily="34" charset="0"/>
            </a:endParaRPr>
          </a:p>
        </p:txBody>
      </p:sp>
      <p:pic>
        <p:nvPicPr>
          <p:cNvPr id="30722" name="Picture 2" descr="Man in a bathing suit jumping and hitting a volleyball over the beach volleyball net"/>
          <p:cNvPicPr>
            <a:picLocks noGrp="1" noChangeAspect="1" noChangeArrowheads="1"/>
          </p:cNvPicPr>
          <p:nvPr>
            <p:ph sz="quarter" idx="2"/>
          </p:nvPr>
        </p:nvPicPr>
        <p:blipFill>
          <a:blip r:embed="rId2"/>
          <a:srcRect l="16034" r="14524"/>
          <a:stretch>
            <a:fillRect/>
          </a:stretch>
        </p:blipFill>
        <p:spPr bwMode="auto">
          <a:xfrm>
            <a:off x="774686" y="2133600"/>
            <a:ext cx="3062912" cy="4410773"/>
          </a:xfrm>
          <a:prstGeom prst="rect">
            <a:avLst/>
          </a:prstGeom>
          <a:noFill/>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4"/>
          </p:nvPr>
        </p:nvSpPr>
        <p:spPr>
          <a:xfrm>
            <a:off x="8129588" y="5734050"/>
            <a:ext cx="609600" cy="520700"/>
          </a:xfrm>
        </p:spPr>
        <p:txBody>
          <a:bodyPr/>
          <a:lstStyle/>
          <a:p>
            <a:fld id="{75EBDF71-3D54-6244-9F65-7B2AD3B2FB04}" type="slidenum">
              <a:rPr lang="en-US" smtClean="0"/>
              <a:pPr/>
              <a:t>22</a:t>
            </a:fld>
            <a:endParaRPr lang="en-US"/>
          </a:p>
        </p:txBody>
      </p:sp>
      <p:sp>
        <p:nvSpPr>
          <p:cNvPr id="4" name="Content Placeholder 3"/>
          <p:cNvSpPr>
            <a:spLocks noGrp="1"/>
          </p:cNvSpPr>
          <p:nvPr>
            <p:ph sz="quarter" idx="1"/>
          </p:nvPr>
        </p:nvSpPr>
        <p:spPr>
          <a:xfrm>
            <a:off x="457200" y="1905000"/>
            <a:ext cx="4800600" cy="4349750"/>
          </a:xfrm>
        </p:spPr>
        <p:txBody>
          <a:bodyPr>
            <a:noAutofit/>
          </a:bodyPr>
          <a:lstStyle/>
          <a:p>
            <a:pPr marL="0" indent="0">
              <a:buNone/>
            </a:pPr>
            <a:r>
              <a:rPr lang="en-US" sz="3200" b="1" dirty="0">
                <a:solidFill>
                  <a:srgbClr val="0070C0"/>
                </a:solidFill>
                <a:latin typeface="Calibri" pitchFamily="34" charset="0"/>
                <a:ea typeface="+mj-ea"/>
                <a:cs typeface="Times New Roman" pitchFamily="18" charset="0"/>
              </a:rPr>
              <a:t>Waving Goodbye</a:t>
            </a:r>
          </a:p>
          <a:p>
            <a:r>
              <a:rPr lang="en-US" b="1" dirty="0" smtClean="0">
                <a:latin typeface="Calibri" pitchFamily="34" charset="0"/>
                <a:cs typeface="Times New Roman" pitchFamily="18" charset="0"/>
              </a:rPr>
              <a:t>This action needs:</a:t>
            </a:r>
            <a:endParaRPr lang="en-US" sz="2400" b="1" dirty="0" smtClean="0">
              <a:latin typeface="Calibri" pitchFamily="34" charset="0"/>
              <a:cs typeface="Times New Roman" pitchFamily="18" charset="0"/>
            </a:endParaRPr>
          </a:p>
          <a:p>
            <a:pPr marL="685800" lvl="2" indent="-228600"/>
            <a:r>
              <a:rPr lang="en-US" sz="2400" b="1" dirty="0" smtClean="0">
                <a:latin typeface="Calibri" pitchFamily="34" charset="0"/>
                <a:cs typeface="Times New Roman" pitchFamily="18" charset="0"/>
              </a:rPr>
              <a:t>Thought – I need to wave bye </a:t>
            </a:r>
          </a:p>
          <a:p>
            <a:pPr marL="685800" lvl="2" indent="-228600"/>
            <a:r>
              <a:rPr lang="en-US" sz="2400" b="1" dirty="0" smtClean="0">
                <a:latin typeface="Calibri" pitchFamily="34" charset="0"/>
                <a:cs typeface="Times New Roman" pitchFamily="18" charset="0"/>
              </a:rPr>
              <a:t>I want to wave bye </a:t>
            </a:r>
          </a:p>
          <a:p>
            <a:pPr marL="685800" lvl="2" indent="-228600"/>
            <a:r>
              <a:rPr lang="en-US" sz="2400" b="1" dirty="0" smtClean="0">
                <a:latin typeface="Calibri" pitchFamily="34" charset="0"/>
                <a:cs typeface="Times New Roman" pitchFamily="18" charset="0"/>
              </a:rPr>
              <a:t>Start the motion to wave bye</a:t>
            </a:r>
          </a:p>
          <a:p>
            <a:pPr marL="685800" lvl="2" indent="-228600"/>
            <a:r>
              <a:rPr lang="en-US" sz="2400" b="1" dirty="0" smtClean="0">
                <a:latin typeface="Calibri" pitchFamily="34" charset="0"/>
                <a:cs typeface="Times New Roman" pitchFamily="18" charset="0"/>
              </a:rPr>
              <a:t>Make sure the hand goes back and forth in bye</a:t>
            </a:r>
          </a:p>
          <a:p>
            <a:pPr marL="685800" lvl="2" indent="-228600"/>
            <a:r>
              <a:rPr lang="en-US" sz="2400" b="1" dirty="0" smtClean="0">
                <a:latin typeface="Calibri" pitchFamily="34" charset="0"/>
                <a:cs typeface="Times New Roman" pitchFamily="18" charset="0"/>
              </a:rPr>
              <a:t>Stop the hand waving</a:t>
            </a:r>
            <a:endParaRPr lang="en-US" sz="2400" b="1" dirty="0">
              <a:latin typeface="Calibri" pitchFamily="34" charset="0"/>
              <a:cs typeface="Times New Roman" pitchFamily="18" charset="0"/>
            </a:endParaRPr>
          </a:p>
        </p:txBody>
      </p:sp>
      <p:pic>
        <p:nvPicPr>
          <p:cNvPr id="1026" name="Picture 2" descr="cries,emoticons,emotions,goodbye,sad,sadness,smiley,smiley face,smiley faces,smileys,smilie,smilie face,smilie faces,smilies,smily,smily face,smily faces,smilys,speech balloons,speech bubbles,symbols,waves,waving"/>
          <p:cNvPicPr>
            <a:picLocks noGrp="1" noChangeAspect="1" noChangeArrowheads="1"/>
          </p:cNvPicPr>
          <p:nvPr>
            <p:ph sz="quarter" idx="2"/>
          </p:nvPr>
        </p:nvPicPr>
        <p:blipFill>
          <a:blip r:embed="rId2"/>
          <a:srcRect/>
          <a:stretch>
            <a:fillRect/>
          </a:stretch>
        </p:blipFill>
        <p:spPr bwMode="auto">
          <a:xfrm>
            <a:off x="5234499" y="2586549"/>
            <a:ext cx="3147501" cy="3147501"/>
          </a:xfrm>
          <a:prstGeom prst="rect">
            <a:avLst/>
          </a:prstGeom>
          <a:noFill/>
        </p:spPr>
      </p:pic>
      <p:sp>
        <p:nvSpPr>
          <p:cNvPr id="9" name="Title 1"/>
          <p:cNvSpPr>
            <a:spLocks noGrp="1"/>
          </p:cNvSpPr>
          <p:nvPr>
            <p:ph type="title"/>
          </p:nvPr>
        </p:nvSpPr>
        <p:spPr>
          <a:xfrm>
            <a:off x="457200" y="377732"/>
            <a:ext cx="8001000" cy="612868"/>
          </a:xfrm>
        </p:spPr>
        <p:txBody>
          <a:bodyPr>
            <a:noAutofit/>
          </a:bodyPr>
          <a:lstStyle/>
          <a:p>
            <a:pPr algn="ctr"/>
            <a:r>
              <a:rPr lang="en-US" sz="4400" b="1" cap="none" dirty="0">
                <a:solidFill>
                  <a:srgbClr val="FF0000"/>
                </a:solidFill>
                <a:latin typeface="Calibri" pitchFamily="34" charset="0"/>
                <a:cs typeface="Times New Roman" pitchFamily="18" charset="0"/>
              </a:rPr>
              <a:t>How do we move</a:t>
            </a:r>
            <a:r>
              <a:rPr lang="en-US" sz="4400" b="1" cap="none" dirty="0" smtClean="0">
                <a:solidFill>
                  <a:srgbClr val="FF0000"/>
                </a:solidFill>
                <a:latin typeface="Calibri" pitchFamily="34" charset="0"/>
                <a:cs typeface="Times New Roman" pitchFamily="18" charset="0"/>
              </a:rPr>
              <a:t>?</a:t>
            </a:r>
            <a:endParaRPr lang="en-US" sz="4400" b="1" cap="none" dirty="0">
              <a:solidFill>
                <a:srgbClr val="FF0000"/>
              </a:solidFill>
              <a:latin typeface="Calibri" pitchFamily="34" charset="0"/>
              <a:cs typeface="Times New Roman" pitchFamily="18" charset="0"/>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4"/>
          </p:nvPr>
        </p:nvSpPr>
        <p:spPr>
          <a:xfrm>
            <a:off x="8129588" y="5734050"/>
            <a:ext cx="609600" cy="520700"/>
          </a:xfrm>
        </p:spPr>
        <p:txBody>
          <a:bodyPr/>
          <a:lstStyle/>
          <a:p>
            <a:fld id="{75EBDF71-3D54-6244-9F65-7B2AD3B2FB04}" type="slidenum">
              <a:rPr lang="en-US" smtClean="0"/>
              <a:pPr/>
              <a:t>23</a:t>
            </a:fld>
            <a:endParaRPr lang="en-US"/>
          </a:p>
        </p:txBody>
      </p:sp>
      <p:sp>
        <p:nvSpPr>
          <p:cNvPr id="4" name="Content Placeholder 3"/>
          <p:cNvSpPr>
            <a:spLocks noGrp="1"/>
          </p:cNvSpPr>
          <p:nvPr>
            <p:ph sz="quarter" idx="1"/>
          </p:nvPr>
        </p:nvSpPr>
        <p:spPr>
          <a:xfrm>
            <a:off x="457200" y="1896035"/>
            <a:ext cx="4128247" cy="3095625"/>
          </a:xfrm>
        </p:spPr>
        <p:txBody>
          <a:bodyPr/>
          <a:lstStyle/>
          <a:p>
            <a:r>
              <a:rPr lang="en-US" b="1" dirty="0">
                <a:latin typeface="Calibri" pitchFamily="34" charset="0"/>
                <a:cs typeface="Times New Roman" pitchFamily="18" charset="0"/>
              </a:rPr>
              <a:t>The thought and desire to wave goodbye comes from the prefrontal cortex</a:t>
            </a:r>
          </a:p>
          <a:p>
            <a:pPr>
              <a:buNone/>
            </a:pPr>
            <a:endParaRPr lang="en-US" b="1" dirty="0">
              <a:latin typeface="Calibri" pitchFamily="34" charset="0"/>
              <a:cs typeface="Times New Roman" pitchFamily="18" charset="0"/>
            </a:endParaRPr>
          </a:p>
          <a:p>
            <a:r>
              <a:rPr lang="en-US" b="1" dirty="0">
                <a:latin typeface="Calibri" pitchFamily="34" charset="0"/>
                <a:cs typeface="Times New Roman" pitchFamily="18" charset="0"/>
              </a:rPr>
              <a:t>Movement starts from the primary motor cortex</a:t>
            </a:r>
          </a:p>
        </p:txBody>
      </p:sp>
      <p:pic>
        <p:nvPicPr>
          <p:cNvPr id="6" name="Picture 2" descr="cries,emoticons,emotions,goodbye,sad,sadness,smiley,smiley face,smiley faces,smileys,smilie,smilie face,smilie faces,smilies,smily,smily face,smily faces,smilys,speech balloons,speech bubbles,symbols,waves,waving"/>
          <p:cNvPicPr>
            <a:picLocks noGrp="1" noChangeAspect="1" noChangeArrowheads="1"/>
          </p:cNvPicPr>
          <p:nvPr>
            <p:ph sz="quarter" idx="2"/>
          </p:nvPr>
        </p:nvPicPr>
        <p:blipFill>
          <a:blip r:embed="rId2"/>
          <a:srcRect/>
          <a:stretch>
            <a:fillRect/>
          </a:stretch>
        </p:blipFill>
        <p:spPr bwMode="auto">
          <a:xfrm>
            <a:off x="4559289" y="2209800"/>
            <a:ext cx="3649146" cy="3649146"/>
          </a:xfrm>
          <a:prstGeom prst="rect">
            <a:avLst/>
          </a:prstGeom>
          <a:noFill/>
        </p:spPr>
      </p:pic>
      <p:sp>
        <p:nvSpPr>
          <p:cNvPr id="10" name="Title 1"/>
          <p:cNvSpPr>
            <a:spLocks noGrp="1"/>
          </p:cNvSpPr>
          <p:nvPr>
            <p:ph type="title"/>
          </p:nvPr>
        </p:nvSpPr>
        <p:spPr>
          <a:xfrm>
            <a:off x="457200" y="302335"/>
            <a:ext cx="8077200" cy="612868"/>
          </a:xfrm>
        </p:spPr>
        <p:txBody>
          <a:bodyPr>
            <a:noAutofit/>
          </a:bodyPr>
          <a:lstStyle/>
          <a:p>
            <a:pPr algn="ctr"/>
            <a:r>
              <a:rPr lang="en-US" sz="4400" b="1" cap="none" dirty="0">
                <a:solidFill>
                  <a:srgbClr val="FF0000"/>
                </a:solidFill>
                <a:latin typeface="Calibri" pitchFamily="34" charset="0"/>
                <a:cs typeface="Times New Roman" pitchFamily="18" charset="0"/>
              </a:rPr>
              <a:t>How do we move</a:t>
            </a:r>
            <a:r>
              <a:rPr lang="en-US" sz="4400" b="1" cap="none" dirty="0" smtClean="0">
                <a:solidFill>
                  <a:srgbClr val="FF0000"/>
                </a:solidFill>
                <a:latin typeface="Calibri" pitchFamily="34" charset="0"/>
                <a:cs typeface="Times New Roman" pitchFamily="18" charset="0"/>
              </a:rPr>
              <a:t>?</a:t>
            </a:r>
            <a:endParaRPr lang="en-US" sz="4400" b="1" cap="none" dirty="0">
              <a:solidFill>
                <a:srgbClr val="FF0000"/>
              </a:solidFill>
              <a:latin typeface="Calibri" pitchFamily="34" charset="0"/>
              <a:cs typeface="Times New Roman" pitchFamily="18" charset="0"/>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4"/>
          </p:nvPr>
        </p:nvSpPr>
        <p:spPr>
          <a:xfrm>
            <a:off x="8129588" y="5734050"/>
            <a:ext cx="609600" cy="520700"/>
          </a:xfrm>
        </p:spPr>
        <p:txBody>
          <a:bodyPr/>
          <a:lstStyle/>
          <a:p>
            <a:fld id="{75EBDF71-3D54-6244-9F65-7B2AD3B2FB04}" type="slidenum">
              <a:rPr lang="en-US" smtClean="0"/>
              <a:pPr/>
              <a:t>24</a:t>
            </a:fld>
            <a:endParaRPr lang="en-US"/>
          </a:p>
        </p:txBody>
      </p:sp>
      <p:sp>
        <p:nvSpPr>
          <p:cNvPr id="4" name="Content Placeholder 3"/>
          <p:cNvSpPr>
            <a:spLocks noGrp="1"/>
          </p:cNvSpPr>
          <p:nvPr>
            <p:ph sz="quarter" idx="1"/>
          </p:nvPr>
        </p:nvSpPr>
        <p:spPr>
          <a:xfrm>
            <a:off x="458337" y="1207784"/>
            <a:ext cx="3998259" cy="3746645"/>
          </a:xfrm>
        </p:spPr>
        <p:txBody>
          <a:bodyPr>
            <a:normAutofit lnSpcReduction="10000"/>
          </a:bodyPr>
          <a:lstStyle/>
          <a:p>
            <a:r>
              <a:rPr lang="en-US" b="1" dirty="0" smtClean="0">
                <a:latin typeface="Calibri" pitchFamily="34" charset="0"/>
                <a:cs typeface="Times New Roman" pitchFamily="18" charset="0"/>
              </a:rPr>
              <a:t>Primary motor cortex</a:t>
            </a:r>
          </a:p>
          <a:p>
            <a:pPr marL="457200" lvl="1" indent="-228600"/>
            <a:r>
              <a:rPr lang="en-US" b="1" dirty="0" smtClean="0">
                <a:latin typeface="Calibri" pitchFamily="34" charset="0"/>
                <a:cs typeface="Times New Roman" pitchFamily="18" charset="0"/>
              </a:rPr>
              <a:t>Initiates the </a:t>
            </a:r>
            <a:r>
              <a:rPr lang="en-US" b="1" dirty="0" smtClean="0">
                <a:solidFill>
                  <a:srgbClr val="0070C0"/>
                </a:solidFill>
                <a:latin typeface="Calibri" pitchFamily="34" charset="0"/>
                <a:cs typeface="Times New Roman" pitchFamily="18" charset="0"/>
              </a:rPr>
              <a:t>voluntary</a:t>
            </a:r>
            <a:r>
              <a:rPr lang="en-US" b="1" dirty="0" smtClean="0">
                <a:latin typeface="Calibri" pitchFamily="34" charset="0"/>
                <a:cs typeface="Times New Roman" pitchFamily="18" charset="0"/>
              </a:rPr>
              <a:t> movement</a:t>
            </a:r>
          </a:p>
          <a:p>
            <a:pPr marL="457200" lvl="1" indent="-228600"/>
            <a:r>
              <a:rPr lang="en-US" b="1" dirty="0" smtClean="0">
                <a:latin typeface="Calibri" pitchFamily="34" charset="0"/>
                <a:cs typeface="Times New Roman" pitchFamily="18" charset="0"/>
              </a:rPr>
              <a:t>If you </a:t>
            </a:r>
            <a:r>
              <a:rPr lang="en-US" b="1" dirty="0" smtClean="0">
                <a:solidFill>
                  <a:srgbClr val="0070C0"/>
                </a:solidFill>
                <a:latin typeface="Calibri" pitchFamily="34" charset="0"/>
                <a:cs typeface="Times New Roman" pitchFamily="18" charset="0"/>
              </a:rPr>
              <a:t>want</a:t>
            </a:r>
            <a:r>
              <a:rPr lang="en-US" b="1" dirty="0" smtClean="0">
                <a:latin typeface="Calibri" pitchFamily="34" charset="0"/>
                <a:cs typeface="Times New Roman" pitchFamily="18" charset="0"/>
              </a:rPr>
              <a:t> to wave goodbye, this part of the brain starts the action</a:t>
            </a:r>
          </a:p>
          <a:p>
            <a:pPr marL="457200" lvl="1" indent="-228600"/>
            <a:r>
              <a:rPr lang="en-US" b="1" dirty="0" smtClean="0">
                <a:latin typeface="Calibri" pitchFamily="34" charset="0"/>
                <a:cs typeface="Times New Roman" pitchFamily="18" charset="0"/>
              </a:rPr>
              <a:t>Different parts of the body are represented in the motor cortex </a:t>
            </a:r>
            <a:r>
              <a:rPr lang="en-US" b="1" dirty="0" smtClean="0">
                <a:solidFill>
                  <a:srgbClr val="0070C0"/>
                </a:solidFill>
                <a:latin typeface="Calibri" pitchFamily="34" charset="0"/>
                <a:cs typeface="Times New Roman" pitchFamily="18" charset="0"/>
              </a:rPr>
              <a:t>upside down </a:t>
            </a:r>
            <a:r>
              <a:rPr lang="en-US" b="1" dirty="0" smtClean="0">
                <a:latin typeface="Calibri" pitchFamily="34" charset="0"/>
                <a:cs typeface="Times New Roman" pitchFamily="18" charset="0"/>
              </a:rPr>
              <a:t>with the knees on top and the legs on the medial side</a:t>
            </a:r>
          </a:p>
        </p:txBody>
      </p:sp>
      <p:pic>
        <p:nvPicPr>
          <p:cNvPr id="3074" name="Picture 2"/>
          <p:cNvPicPr>
            <a:picLocks noGrp="1" noChangeAspect="1" noChangeArrowheads="1"/>
          </p:cNvPicPr>
          <p:nvPr>
            <p:ph sz="quarter" idx="2"/>
          </p:nvPr>
        </p:nvPicPr>
        <p:blipFill>
          <a:blip r:embed="rId3"/>
          <a:srcRect/>
          <a:stretch>
            <a:fillRect/>
          </a:stretch>
        </p:blipFill>
        <p:spPr bwMode="auto">
          <a:xfrm>
            <a:off x="4559322" y="1066800"/>
            <a:ext cx="3887629" cy="3887629"/>
          </a:xfrm>
          <a:prstGeom prst="rect">
            <a:avLst/>
          </a:prstGeom>
          <a:noFill/>
          <a:ln w="9525">
            <a:noFill/>
            <a:miter lim="800000"/>
            <a:headEnd/>
            <a:tailEnd/>
          </a:ln>
        </p:spPr>
      </p:pic>
      <p:sp>
        <p:nvSpPr>
          <p:cNvPr id="10" name="Title 1"/>
          <p:cNvSpPr>
            <a:spLocks noGrp="1"/>
          </p:cNvSpPr>
          <p:nvPr>
            <p:ph type="title"/>
          </p:nvPr>
        </p:nvSpPr>
        <p:spPr>
          <a:xfrm>
            <a:off x="448101" y="288687"/>
            <a:ext cx="7981790" cy="612868"/>
          </a:xfrm>
        </p:spPr>
        <p:txBody>
          <a:bodyPr>
            <a:noAutofit/>
          </a:bodyPr>
          <a:lstStyle/>
          <a:p>
            <a:pPr algn="ctr"/>
            <a:r>
              <a:rPr lang="en-US" sz="4400" b="1" cap="none" dirty="0">
                <a:solidFill>
                  <a:srgbClr val="FF0000"/>
                </a:solidFill>
                <a:latin typeface="Calibri" pitchFamily="34" charset="0"/>
                <a:cs typeface="Times New Roman" pitchFamily="18" charset="0"/>
              </a:rPr>
              <a:t>How do we move</a:t>
            </a:r>
            <a:r>
              <a:rPr lang="en-US" sz="4400" b="1" cap="none" dirty="0" smtClean="0">
                <a:solidFill>
                  <a:srgbClr val="FF0000"/>
                </a:solidFill>
                <a:latin typeface="Calibri" pitchFamily="34" charset="0"/>
                <a:cs typeface="Times New Roman" pitchFamily="18" charset="0"/>
              </a:rPr>
              <a:t>?</a:t>
            </a:r>
            <a:endParaRPr lang="en-US" sz="4400" b="1" cap="none" dirty="0">
              <a:solidFill>
                <a:srgbClr val="FF0000"/>
              </a:solidFill>
              <a:latin typeface="Calibri" pitchFamily="34" charset="0"/>
              <a:cs typeface="Times New Roman" pitchFamily="18" charset="0"/>
            </a:endParaRPr>
          </a:p>
        </p:txBody>
      </p:sp>
      <p:sp>
        <p:nvSpPr>
          <p:cNvPr id="6" name="Content Placeholder 3"/>
          <p:cNvSpPr txBox="1">
            <a:spLocks/>
          </p:cNvSpPr>
          <p:nvPr/>
        </p:nvSpPr>
        <p:spPr bwMode="auto">
          <a:xfrm>
            <a:off x="268942" y="5638800"/>
            <a:ext cx="8178009" cy="990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Autofit/>
          </a:bodyPr>
          <a:lstStyle>
            <a:lvl1pPr marL="273050" indent="-273050" algn="l" rtl="0" eaLnBrk="0" fontAlgn="base" hangingPunct="0">
              <a:spcBef>
                <a:spcPts val="600"/>
              </a:spcBef>
              <a:spcAft>
                <a:spcPct val="0"/>
              </a:spcAft>
              <a:buClr>
                <a:schemeClr val="accent1"/>
              </a:buClr>
              <a:buSzPct val="70000"/>
              <a:buFont typeface="Wingdings" charset="2"/>
              <a:buChar char=""/>
              <a:defRPr sz="2400" kern="1200">
                <a:solidFill>
                  <a:schemeClr val="tx1"/>
                </a:solidFill>
                <a:latin typeface="+mn-lt"/>
                <a:ea typeface="+mn-ea"/>
                <a:cs typeface="+mn-cs"/>
              </a:defRPr>
            </a:lvl1pPr>
            <a:lvl2pPr marL="639763" indent="-273050" algn="l" rtl="0" eaLnBrk="0" fontAlgn="base" hangingPunct="0">
              <a:spcBef>
                <a:spcPct val="20000"/>
              </a:spcBef>
              <a:spcAft>
                <a:spcPct val="0"/>
              </a:spcAft>
              <a:buClr>
                <a:schemeClr val="accent1"/>
              </a:buClr>
              <a:buSzPct val="80000"/>
              <a:buFont typeface="Wingdings 2" pitchFamily="18" charset="2"/>
              <a:buChar char=""/>
              <a:defRPr sz="2100" kern="1200">
                <a:solidFill>
                  <a:schemeClr val="tx1"/>
                </a:solidFill>
                <a:latin typeface="+mn-lt"/>
                <a:ea typeface="+mn-ea"/>
                <a:cs typeface="+mn-cs"/>
              </a:defRPr>
            </a:lvl2pPr>
            <a:lvl3pPr marL="914400" indent="-182563" algn="l" rtl="0" eaLnBrk="0" fontAlgn="base" hangingPunct="0">
              <a:spcBef>
                <a:spcPct val="20000"/>
              </a:spcBef>
              <a:spcAft>
                <a:spcPct val="0"/>
              </a:spcAft>
              <a:buClr>
                <a:srgbClr val="E0752F"/>
              </a:buClr>
              <a:buSzPct val="60000"/>
              <a:buFont typeface="Wingdings" charset="2"/>
              <a:buChar char=""/>
              <a:defRPr kern="1200">
                <a:solidFill>
                  <a:schemeClr val="tx1"/>
                </a:solidFill>
                <a:latin typeface="+mn-lt"/>
                <a:ea typeface="+mn-ea"/>
                <a:cs typeface="+mn-cs"/>
              </a:defRPr>
            </a:lvl3pPr>
            <a:lvl4pPr marL="1187450" indent="-182563" algn="l" rtl="0" eaLnBrk="0" fontAlgn="base" hangingPunct="0">
              <a:spcBef>
                <a:spcPct val="20000"/>
              </a:spcBef>
              <a:spcAft>
                <a:spcPct val="0"/>
              </a:spcAft>
              <a:buClr>
                <a:srgbClr val="FEC3AE"/>
              </a:buClr>
              <a:buSzPct val="60000"/>
              <a:buFont typeface="Wingdings" charset="2"/>
              <a:buChar char=""/>
              <a:defRPr kern="1200">
                <a:solidFill>
                  <a:schemeClr val="tx1"/>
                </a:solidFill>
                <a:latin typeface="+mn-lt"/>
                <a:ea typeface="+mn-ea"/>
                <a:cs typeface="+mn-cs"/>
              </a:defRPr>
            </a:lvl4pPr>
            <a:lvl5pPr marL="1462088" indent="-182563" algn="l" rtl="0" eaLnBrk="0" fontAlgn="base" hangingPunct="0">
              <a:spcBef>
                <a:spcPct val="20000"/>
              </a:spcBef>
              <a:spcAft>
                <a:spcPct val="0"/>
              </a:spcAft>
              <a:buClr>
                <a:srgbClr val="BDCAE9"/>
              </a:buClr>
              <a:buSzPct val="68000"/>
              <a:buFont typeface="Wingdings 2" pitchFamily="18" charset="2"/>
              <a:buChar char=""/>
              <a:defRPr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a:lstStyle>
          <a:p>
            <a:pPr marL="0" lvl="1" indent="0" defTabSz="914400">
              <a:buNone/>
            </a:pPr>
            <a:r>
              <a:rPr lang="en-US" b="1" dirty="0" smtClean="0">
                <a:solidFill>
                  <a:srgbClr val="0070C0"/>
                </a:solidFill>
                <a:latin typeface="Calibri" pitchFamily="34" charset="0"/>
                <a:cs typeface="Times New Roman" pitchFamily="18" charset="0"/>
              </a:rPr>
              <a:t>Look at this website to see how the motor/sensory homunculus works</a:t>
            </a:r>
          </a:p>
          <a:p>
            <a:pPr marL="0" lvl="1" indent="0" defTabSz="914400">
              <a:buFont typeface="Wingdings 2" pitchFamily="18" charset="2"/>
              <a:buNone/>
            </a:pPr>
            <a:r>
              <a:rPr lang="en-US" sz="1600" b="1" dirty="0" smtClean="0">
                <a:latin typeface="Calibri" pitchFamily="34" charset="0"/>
                <a:cs typeface="Times New Roman" pitchFamily="18" charset="0"/>
              </a:rPr>
              <a:t>http://www.cs.uta.fi/~jh/homunculus.html</a:t>
            </a:r>
            <a:endParaRPr lang="en-US" b="1" dirty="0" smtClean="0">
              <a:solidFill>
                <a:srgbClr val="FF0000"/>
              </a:solidFill>
              <a:latin typeface="Calibri" pitchFamily="34" charset="0"/>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4"/>
          </p:nvPr>
        </p:nvSpPr>
        <p:spPr>
          <a:xfrm>
            <a:off x="8129588" y="5734050"/>
            <a:ext cx="609600" cy="520700"/>
          </a:xfrm>
        </p:spPr>
        <p:txBody>
          <a:bodyPr/>
          <a:lstStyle/>
          <a:p>
            <a:fld id="{75EBDF71-3D54-6244-9F65-7B2AD3B2FB04}" type="slidenum">
              <a:rPr lang="en-US" smtClean="0"/>
              <a:pPr/>
              <a:t>25</a:t>
            </a:fld>
            <a:endParaRPr lang="en-US"/>
          </a:p>
        </p:txBody>
      </p:sp>
      <p:sp>
        <p:nvSpPr>
          <p:cNvPr id="4" name="Content Placeholder 3"/>
          <p:cNvSpPr>
            <a:spLocks noGrp="1"/>
          </p:cNvSpPr>
          <p:nvPr>
            <p:ph sz="quarter" idx="1"/>
          </p:nvPr>
        </p:nvSpPr>
        <p:spPr>
          <a:xfrm>
            <a:off x="245057" y="1752600"/>
            <a:ext cx="4174543" cy="4675646"/>
          </a:xfrm>
        </p:spPr>
        <p:txBody>
          <a:bodyPr>
            <a:normAutofit fontScale="92500"/>
          </a:bodyPr>
          <a:lstStyle/>
          <a:p>
            <a:r>
              <a:rPr lang="en-US" b="1" dirty="0" smtClean="0">
                <a:latin typeface="Calibri" pitchFamily="34" charset="0"/>
              </a:rPr>
              <a:t>A sensory/motor </a:t>
            </a:r>
            <a:r>
              <a:rPr lang="en-US" b="1" dirty="0" smtClean="0">
                <a:solidFill>
                  <a:srgbClr val="FF0000"/>
                </a:solidFill>
                <a:latin typeface="Calibri" pitchFamily="34" charset="0"/>
              </a:rPr>
              <a:t>homunculus</a:t>
            </a:r>
            <a:r>
              <a:rPr lang="en-US" b="1" dirty="0" smtClean="0">
                <a:latin typeface="Calibri" pitchFamily="34" charset="0"/>
              </a:rPr>
              <a:t> </a:t>
            </a:r>
            <a:r>
              <a:rPr lang="en-US" b="1" dirty="0" smtClean="0">
                <a:solidFill>
                  <a:srgbClr val="0070C0"/>
                </a:solidFill>
                <a:latin typeface="Calibri" pitchFamily="34" charset="0"/>
              </a:rPr>
              <a:t>(important medical term!) </a:t>
            </a:r>
            <a:r>
              <a:rPr lang="en-US" b="1" dirty="0" smtClean="0">
                <a:latin typeface="Calibri" pitchFamily="34" charset="0"/>
              </a:rPr>
              <a:t>is a pictorial representation of the anatomical divisions of the parts of the human cortex directly responsible for the movement and exchange of sense and motor information with the rest of the body</a:t>
            </a:r>
          </a:p>
          <a:p>
            <a:r>
              <a:rPr lang="en-US" b="1" dirty="0" smtClean="0">
                <a:latin typeface="Calibri" pitchFamily="34" charset="0"/>
              </a:rPr>
              <a:t>For example, taste information from your tongue goes to a very specific part of the brain, as shown by the homunculus</a:t>
            </a:r>
          </a:p>
        </p:txBody>
      </p:sp>
      <p:sp>
        <p:nvSpPr>
          <p:cNvPr id="10" name="Title 1"/>
          <p:cNvSpPr>
            <a:spLocks noGrp="1"/>
          </p:cNvSpPr>
          <p:nvPr>
            <p:ph type="title"/>
          </p:nvPr>
        </p:nvSpPr>
        <p:spPr>
          <a:xfrm>
            <a:off x="268941" y="274638"/>
            <a:ext cx="8470247" cy="1325562"/>
          </a:xfrm>
        </p:spPr>
        <p:txBody>
          <a:bodyPr>
            <a:normAutofit fontScale="90000"/>
          </a:bodyPr>
          <a:lstStyle/>
          <a:p>
            <a:pPr algn="ctr"/>
            <a:r>
              <a:rPr lang="en-US" sz="4900" b="1" cap="none" dirty="0" smtClean="0">
                <a:solidFill>
                  <a:srgbClr val="FF0000"/>
                </a:solidFill>
                <a:latin typeface="Calibri" pitchFamily="34" charset="0"/>
                <a:cs typeface="Times New Roman" pitchFamily="18" charset="0"/>
              </a:rPr>
              <a:t>Sensory/Motor Homunculus</a:t>
            </a:r>
            <a:r>
              <a:rPr lang="en-US" sz="4900" b="1" cap="none" dirty="0">
                <a:solidFill>
                  <a:srgbClr val="FF0000"/>
                </a:solidFill>
                <a:latin typeface="Calibri" pitchFamily="34" charset="0"/>
                <a:cs typeface="Times New Roman" pitchFamily="18" charset="0"/>
              </a:rPr>
              <a:t/>
            </a:r>
            <a:br>
              <a:rPr lang="en-US" sz="4900" b="1" cap="none" dirty="0">
                <a:solidFill>
                  <a:srgbClr val="FF0000"/>
                </a:solidFill>
                <a:latin typeface="Calibri" pitchFamily="34" charset="0"/>
                <a:cs typeface="Times New Roman" pitchFamily="18" charset="0"/>
              </a:rPr>
            </a:br>
            <a:r>
              <a:rPr lang="en-US" sz="3600" b="1" cap="none" dirty="0" smtClean="0">
                <a:solidFill>
                  <a:srgbClr val="0070C0"/>
                </a:solidFill>
                <a:latin typeface="Calibri" pitchFamily="34" charset="0"/>
                <a:cs typeface="Times New Roman" pitchFamily="18" charset="0"/>
              </a:rPr>
              <a:t>Mapping </a:t>
            </a:r>
            <a:r>
              <a:rPr lang="en-US" sz="3600" b="1" cap="none" dirty="0">
                <a:solidFill>
                  <a:srgbClr val="0070C0"/>
                </a:solidFill>
                <a:latin typeface="Calibri" pitchFamily="34" charset="0"/>
                <a:cs typeface="Times New Roman" pitchFamily="18" charset="0"/>
              </a:rPr>
              <a:t>of the different body parts in the brain</a:t>
            </a:r>
          </a:p>
        </p:txBody>
      </p:sp>
      <p:pic>
        <p:nvPicPr>
          <p:cNvPr id="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19600" y="1905000"/>
            <a:ext cx="3976687" cy="45232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4"/>
          </p:nvPr>
        </p:nvSpPr>
        <p:spPr>
          <a:xfrm>
            <a:off x="8129588" y="5734050"/>
            <a:ext cx="609600" cy="520700"/>
          </a:xfrm>
        </p:spPr>
        <p:txBody>
          <a:bodyPr/>
          <a:lstStyle/>
          <a:p>
            <a:fld id="{75EBDF71-3D54-6244-9F65-7B2AD3B2FB04}" type="slidenum">
              <a:rPr lang="en-US" smtClean="0"/>
              <a:pPr/>
              <a:t>26</a:t>
            </a:fld>
            <a:endParaRPr lang="en-US"/>
          </a:p>
        </p:txBody>
      </p:sp>
      <p:sp>
        <p:nvSpPr>
          <p:cNvPr id="4" name="Content Placeholder 3"/>
          <p:cNvSpPr>
            <a:spLocks noGrp="1"/>
          </p:cNvSpPr>
          <p:nvPr>
            <p:ph sz="quarter" idx="1"/>
          </p:nvPr>
        </p:nvSpPr>
        <p:spPr>
          <a:xfrm>
            <a:off x="457200" y="1981200"/>
            <a:ext cx="3657600" cy="4572000"/>
          </a:xfrm>
        </p:spPr>
        <p:txBody>
          <a:bodyPr/>
          <a:lstStyle/>
          <a:p>
            <a:r>
              <a:rPr lang="en-US" b="1" dirty="0" smtClean="0">
                <a:latin typeface="Calibri" pitchFamily="34" charset="0"/>
              </a:rPr>
              <a:t>Motor association cortex – coordination of complex movement of waving</a:t>
            </a:r>
          </a:p>
          <a:p>
            <a:r>
              <a:rPr lang="en-US" b="1" dirty="0">
                <a:latin typeface="Calibri" pitchFamily="34" charset="0"/>
              </a:rPr>
              <a:t>The</a:t>
            </a:r>
            <a:r>
              <a:rPr lang="en-US" b="1" dirty="0" smtClean="0">
                <a:latin typeface="Calibri" pitchFamily="34" charset="0"/>
              </a:rPr>
              <a:t> primary motor cortex starts the wave and the motor association cortex coordinates the movement of the other muscles as you wave</a:t>
            </a:r>
            <a:endParaRPr lang="en-US" b="1" dirty="0">
              <a:latin typeface="Calibri" pitchFamily="34" charset="0"/>
            </a:endParaRPr>
          </a:p>
        </p:txBody>
      </p:sp>
      <p:pic>
        <p:nvPicPr>
          <p:cNvPr id="30722" name="Picture 2" descr="cries,emoticons,emotions,goodbye,sad,sadness,smiley,smiley face,smiley faces,smileys,smilie,smilie face,smilie faces,smilies,smily,smily face,smily faces,smilys,speech balloons,speech bubbles,symbols,waves,waving"/>
          <p:cNvPicPr>
            <a:picLocks noGrp="1" noChangeAspect="1" noChangeArrowheads="1"/>
          </p:cNvPicPr>
          <p:nvPr>
            <p:ph sz="quarter" idx="2"/>
          </p:nvPr>
        </p:nvPicPr>
        <p:blipFill>
          <a:blip r:embed="rId2"/>
          <a:srcRect/>
          <a:stretch>
            <a:fillRect/>
          </a:stretch>
        </p:blipFill>
        <p:spPr bwMode="auto">
          <a:xfrm>
            <a:off x="4114800" y="1163639"/>
            <a:ext cx="4270374" cy="4270374"/>
          </a:xfrm>
          <a:prstGeom prst="rect">
            <a:avLst/>
          </a:prstGeom>
          <a:noFill/>
        </p:spPr>
      </p:pic>
      <p:sp>
        <p:nvSpPr>
          <p:cNvPr id="9" name="Title 1"/>
          <p:cNvSpPr>
            <a:spLocks noGrp="1"/>
          </p:cNvSpPr>
          <p:nvPr>
            <p:ph type="title"/>
          </p:nvPr>
        </p:nvSpPr>
        <p:spPr>
          <a:xfrm>
            <a:off x="457200" y="302335"/>
            <a:ext cx="8077200" cy="612868"/>
          </a:xfrm>
        </p:spPr>
        <p:txBody>
          <a:bodyPr>
            <a:noAutofit/>
          </a:bodyPr>
          <a:lstStyle/>
          <a:p>
            <a:pPr algn="ctr"/>
            <a:r>
              <a:rPr lang="en-US" sz="4400" b="1" cap="none" dirty="0">
                <a:solidFill>
                  <a:srgbClr val="FF0000"/>
                </a:solidFill>
                <a:latin typeface="Calibri" pitchFamily="34" charset="0"/>
                <a:cs typeface="Times New Roman" pitchFamily="18" charset="0"/>
              </a:rPr>
              <a:t>How do we move</a:t>
            </a:r>
            <a:r>
              <a:rPr lang="en-US" sz="4400" b="1" cap="none" dirty="0" smtClean="0">
                <a:solidFill>
                  <a:srgbClr val="FF0000"/>
                </a:solidFill>
                <a:latin typeface="Calibri" pitchFamily="34" charset="0"/>
                <a:cs typeface="Times New Roman" pitchFamily="18" charset="0"/>
              </a:rPr>
              <a:t>?</a:t>
            </a:r>
            <a:endParaRPr lang="en-US" sz="4400" b="1" cap="none" dirty="0">
              <a:solidFill>
                <a:srgbClr val="FF0000"/>
              </a:solidFill>
              <a:latin typeface="Calibri" pitchFamily="34" charset="0"/>
              <a:cs typeface="Times New Roman" pitchFamily="18" charset="0"/>
            </a:endParaRP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4"/>
          </p:nvPr>
        </p:nvSpPr>
        <p:spPr>
          <a:xfrm>
            <a:off x="8129588" y="5734050"/>
            <a:ext cx="609600" cy="520700"/>
          </a:xfrm>
        </p:spPr>
        <p:txBody>
          <a:bodyPr/>
          <a:lstStyle/>
          <a:p>
            <a:fld id="{75EBDF71-3D54-6244-9F65-7B2AD3B2FB04}" type="slidenum">
              <a:rPr lang="en-US" smtClean="0"/>
              <a:pPr/>
              <a:t>27</a:t>
            </a:fld>
            <a:endParaRPr lang="en-US"/>
          </a:p>
        </p:txBody>
      </p:sp>
      <p:sp>
        <p:nvSpPr>
          <p:cNvPr id="4" name="Content Placeholder 3"/>
          <p:cNvSpPr>
            <a:spLocks noGrp="1"/>
          </p:cNvSpPr>
          <p:nvPr>
            <p:ph sz="quarter" idx="1"/>
          </p:nvPr>
        </p:nvSpPr>
        <p:spPr>
          <a:xfrm>
            <a:off x="457200" y="2620962"/>
            <a:ext cx="3913094" cy="3475038"/>
          </a:xfrm>
        </p:spPr>
        <p:txBody>
          <a:bodyPr/>
          <a:lstStyle/>
          <a:p>
            <a:pPr marL="274320" lvl="1">
              <a:spcBef>
                <a:spcPts val="600"/>
              </a:spcBef>
              <a:buSzPct val="70000"/>
              <a:buFont typeface="Wingdings"/>
              <a:buChar char=""/>
            </a:pPr>
            <a:r>
              <a:rPr lang="en-US" sz="2400" b="1" dirty="0" smtClean="0">
                <a:latin typeface="Calibri" pitchFamily="34" charset="0"/>
                <a:cs typeface="Times New Roman" pitchFamily="18" charset="0"/>
              </a:rPr>
              <a:t>In Parkinson’s disease, the </a:t>
            </a:r>
            <a:r>
              <a:rPr lang="en-US" sz="2400" b="1" dirty="0" smtClean="0">
                <a:solidFill>
                  <a:srgbClr val="0070C0"/>
                </a:solidFill>
                <a:latin typeface="Calibri" pitchFamily="34" charset="0"/>
                <a:cs typeface="Times New Roman" pitchFamily="18" charset="0"/>
              </a:rPr>
              <a:t>basal ganglia </a:t>
            </a:r>
            <a:r>
              <a:rPr lang="en-US" sz="2400" b="1" dirty="0" smtClean="0">
                <a:latin typeface="Calibri" pitchFamily="34" charset="0"/>
                <a:cs typeface="Times New Roman" pitchFamily="18" charset="0"/>
              </a:rPr>
              <a:t>are damaged and a person has </a:t>
            </a:r>
            <a:r>
              <a:rPr lang="en-US" sz="2400" b="1" dirty="0" smtClean="0">
                <a:solidFill>
                  <a:srgbClr val="0070C0"/>
                </a:solidFill>
                <a:latin typeface="Calibri" pitchFamily="34" charset="0"/>
                <a:cs typeface="Times New Roman" pitchFamily="18" charset="0"/>
              </a:rPr>
              <a:t>difficulty starting</a:t>
            </a:r>
            <a:r>
              <a:rPr lang="en-US" sz="2400" b="1" dirty="0" smtClean="0">
                <a:latin typeface="Calibri" pitchFamily="34" charset="0"/>
                <a:cs typeface="Times New Roman" pitchFamily="18" charset="0"/>
              </a:rPr>
              <a:t> movement </a:t>
            </a:r>
          </a:p>
          <a:p>
            <a:pPr marL="274320" lvl="1">
              <a:spcBef>
                <a:spcPts val="600"/>
              </a:spcBef>
              <a:buSzPct val="70000"/>
              <a:buFont typeface="Wingdings"/>
              <a:buChar char=""/>
            </a:pPr>
            <a:r>
              <a:rPr lang="en-US" sz="2400" b="1" dirty="0" smtClean="0">
                <a:latin typeface="Calibri" pitchFamily="34" charset="0"/>
                <a:cs typeface="Times New Roman" pitchFamily="18" charset="0"/>
              </a:rPr>
              <a:t>It would be difficult to make the hand start the movement to wave goodbye</a:t>
            </a:r>
          </a:p>
          <a:p>
            <a:endParaRPr lang="en-US" b="1" dirty="0">
              <a:latin typeface="Calibri" pitchFamily="34" charset="0"/>
            </a:endParaRPr>
          </a:p>
        </p:txBody>
      </p:sp>
      <p:pic>
        <p:nvPicPr>
          <p:cNvPr id="4098" name="Picture 2"/>
          <p:cNvPicPr>
            <a:picLocks noGrp="1" noChangeAspect="1" noChangeArrowheads="1"/>
          </p:cNvPicPr>
          <p:nvPr>
            <p:ph sz="quarter" idx="2"/>
          </p:nvPr>
        </p:nvPicPr>
        <p:blipFill>
          <a:blip r:embed="rId2"/>
          <a:srcRect/>
          <a:stretch>
            <a:fillRect/>
          </a:stretch>
        </p:blipFill>
        <p:spPr bwMode="auto">
          <a:xfrm>
            <a:off x="4551363" y="1524000"/>
            <a:ext cx="3401788" cy="3401788"/>
          </a:xfrm>
          <a:prstGeom prst="rect">
            <a:avLst/>
          </a:prstGeom>
          <a:noFill/>
          <a:ln w="9525">
            <a:noFill/>
            <a:miter lim="800000"/>
            <a:headEnd/>
            <a:tailEnd/>
          </a:ln>
        </p:spPr>
      </p:pic>
      <p:sp>
        <p:nvSpPr>
          <p:cNvPr id="10" name="Title 1"/>
          <p:cNvSpPr>
            <a:spLocks noGrp="1"/>
          </p:cNvSpPr>
          <p:nvPr>
            <p:ph type="title"/>
          </p:nvPr>
        </p:nvSpPr>
        <p:spPr>
          <a:xfrm>
            <a:off x="457200" y="377732"/>
            <a:ext cx="8077200" cy="612868"/>
          </a:xfrm>
        </p:spPr>
        <p:txBody>
          <a:bodyPr>
            <a:noAutofit/>
          </a:bodyPr>
          <a:lstStyle/>
          <a:p>
            <a:pPr algn="ctr"/>
            <a:r>
              <a:rPr lang="en-US" sz="4400" b="1" cap="none" dirty="0">
                <a:solidFill>
                  <a:srgbClr val="FF0000"/>
                </a:solidFill>
                <a:latin typeface="Calibri" pitchFamily="34" charset="0"/>
                <a:cs typeface="Times New Roman" pitchFamily="18" charset="0"/>
              </a:rPr>
              <a:t>How do we move</a:t>
            </a:r>
            <a:r>
              <a:rPr lang="en-US" sz="4400" b="1" cap="none" dirty="0" smtClean="0">
                <a:solidFill>
                  <a:srgbClr val="FF0000"/>
                </a:solidFill>
                <a:latin typeface="Calibri" pitchFamily="34" charset="0"/>
                <a:cs typeface="Times New Roman" pitchFamily="18" charset="0"/>
              </a:rPr>
              <a:t>?</a:t>
            </a:r>
            <a:endParaRPr lang="en-US" sz="4400" b="1" cap="none" dirty="0">
              <a:solidFill>
                <a:srgbClr val="FF0000"/>
              </a:solidFill>
              <a:latin typeface="Calibri" pitchFamily="34" charset="0"/>
              <a:cs typeface="Times New Roman" pitchFamily="18" charset="0"/>
            </a:endParaRP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4"/>
          </p:nvPr>
        </p:nvSpPr>
        <p:spPr>
          <a:xfrm>
            <a:off x="8129588" y="5734050"/>
            <a:ext cx="609600" cy="520700"/>
          </a:xfrm>
        </p:spPr>
        <p:txBody>
          <a:bodyPr/>
          <a:lstStyle/>
          <a:p>
            <a:fld id="{75EBDF71-3D54-6244-9F65-7B2AD3B2FB04}" type="slidenum">
              <a:rPr lang="en-US" smtClean="0"/>
              <a:pPr/>
              <a:t>28</a:t>
            </a:fld>
            <a:endParaRPr lang="en-US"/>
          </a:p>
        </p:txBody>
      </p:sp>
      <p:sp>
        <p:nvSpPr>
          <p:cNvPr id="4" name="Content Placeholder 3"/>
          <p:cNvSpPr>
            <a:spLocks noGrp="1"/>
          </p:cNvSpPr>
          <p:nvPr>
            <p:ph sz="quarter" idx="1"/>
          </p:nvPr>
        </p:nvSpPr>
        <p:spPr>
          <a:xfrm>
            <a:off x="255493" y="1828800"/>
            <a:ext cx="5230907" cy="4696007"/>
          </a:xfrm>
        </p:spPr>
        <p:txBody>
          <a:bodyPr>
            <a:normAutofit/>
          </a:bodyPr>
          <a:lstStyle/>
          <a:p>
            <a:r>
              <a:rPr lang="en-US" sz="3200" b="1" dirty="0" smtClean="0">
                <a:latin typeface="Calibri" pitchFamily="34" charset="0"/>
                <a:cs typeface="Times New Roman" pitchFamily="18" charset="0"/>
              </a:rPr>
              <a:t> Cerebellum</a:t>
            </a:r>
          </a:p>
          <a:p>
            <a:pPr marL="457200" lvl="1" indent="-228600"/>
            <a:r>
              <a:rPr lang="en-US" sz="2400" b="1" dirty="0" smtClean="0">
                <a:latin typeface="Calibri" pitchFamily="34" charset="0"/>
                <a:cs typeface="Times New Roman" pitchFamily="18" charset="0"/>
              </a:rPr>
              <a:t>Important in </a:t>
            </a:r>
            <a:r>
              <a:rPr lang="en-US" sz="2400" b="1" dirty="0" smtClean="0">
                <a:solidFill>
                  <a:srgbClr val="0070C0"/>
                </a:solidFill>
                <a:latin typeface="Calibri" pitchFamily="34" charset="0"/>
                <a:cs typeface="Times New Roman" pitchFamily="18" charset="0"/>
              </a:rPr>
              <a:t>regulating</a:t>
            </a:r>
            <a:r>
              <a:rPr lang="en-US" sz="2400" b="1" dirty="0" smtClean="0">
                <a:latin typeface="Calibri" pitchFamily="34" charset="0"/>
                <a:cs typeface="Times New Roman" pitchFamily="18" charset="0"/>
              </a:rPr>
              <a:t> movement</a:t>
            </a:r>
          </a:p>
          <a:p>
            <a:pPr marL="457200" lvl="1" indent="-228600"/>
            <a:r>
              <a:rPr lang="en-US" sz="2400" b="1" dirty="0" smtClean="0">
                <a:latin typeface="Calibri" pitchFamily="34" charset="0"/>
                <a:cs typeface="Times New Roman" pitchFamily="18" charset="0"/>
              </a:rPr>
              <a:t>Improves </a:t>
            </a:r>
            <a:r>
              <a:rPr lang="en-US" sz="2400" b="1" dirty="0" smtClean="0">
                <a:solidFill>
                  <a:srgbClr val="0070C0"/>
                </a:solidFill>
                <a:latin typeface="Calibri" pitchFamily="34" charset="0"/>
                <a:cs typeface="Times New Roman" pitchFamily="18" charset="0"/>
              </a:rPr>
              <a:t>coordination</a:t>
            </a:r>
            <a:r>
              <a:rPr lang="en-US" sz="2400" b="1" dirty="0" smtClean="0">
                <a:latin typeface="Calibri" pitchFamily="34" charset="0"/>
                <a:cs typeface="Times New Roman" pitchFamily="18" charset="0"/>
              </a:rPr>
              <a:t> of new movements by calming certain neural pathways that would otherwise impede the fluidity of the movements</a:t>
            </a:r>
          </a:p>
          <a:p>
            <a:pPr marL="457200" lvl="1" indent="-228600"/>
            <a:r>
              <a:rPr lang="en-US" sz="2400" b="1" dirty="0" smtClean="0">
                <a:latin typeface="Calibri" pitchFamily="34" charset="0"/>
                <a:cs typeface="Times New Roman" pitchFamily="18" charset="0"/>
              </a:rPr>
              <a:t>When waving goodbye, helps make the hand move smoothly in space and not go too far on either end</a:t>
            </a:r>
            <a:endParaRPr lang="en-US" b="1" dirty="0">
              <a:latin typeface="Calibri" pitchFamily="34" charset="0"/>
            </a:endParaRPr>
          </a:p>
        </p:txBody>
      </p:sp>
      <p:pic>
        <p:nvPicPr>
          <p:cNvPr id="2050" name="Picture 2"/>
          <p:cNvPicPr>
            <a:picLocks noGrp="1" noChangeAspect="1" noChangeArrowheads="1"/>
          </p:cNvPicPr>
          <p:nvPr>
            <p:ph sz="quarter" idx="2"/>
          </p:nvPr>
        </p:nvPicPr>
        <p:blipFill>
          <a:blip r:embed="rId2"/>
          <a:srcRect/>
          <a:stretch>
            <a:fillRect/>
          </a:stretch>
        </p:blipFill>
        <p:spPr bwMode="auto">
          <a:xfrm>
            <a:off x="5535511" y="2399653"/>
            <a:ext cx="3303689" cy="3303689"/>
          </a:xfrm>
          <a:prstGeom prst="rect">
            <a:avLst/>
          </a:prstGeom>
          <a:noFill/>
          <a:ln w="9525">
            <a:noFill/>
            <a:miter lim="800000"/>
            <a:headEnd/>
            <a:tailEnd/>
          </a:ln>
        </p:spPr>
      </p:pic>
      <p:sp>
        <p:nvSpPr>
          <p:cNvPr id="9" name="Title 1"/>
          <p:cNvSpPr>
            <a:spLocks noGrp="1"/>
          </p:cNvSpPr>
          <p:nvPr>
            <p:ph type="title"/>
          </p:nvPr>
        </p:nvSpPr>
        <p:spPr>
          <a:xfrm>
            <a:off x="457200" y="377732"/>
            <a:ext cx="8109976" cy="612868"/>
          </a:xfrm>
        </p:spPr>
        <p:txBody>
          <a:bodyPr>
            <a:noAutofit/>
          </a:bodyPr>
          <a:lstStyle/>
          <a:p>
            <a:pPr algn="ctr"/>
            <a:r>
              <a:rPr lang="en-US" sz="4400" b="1" cap="none" dirty="0">
                <a:solidFill>
                  <a:srgbClr val="FF0000"/>
                </a:solidFill>
                <a:latin typeface="Calibri" pitchFamily="34" charset="0"/>
                <a:cs typeface="Times New Roman" pitchFamily="18" charset="0"/>
              </a:rPr>
              <a:t>How do we move</a:t>
            </a:r>
            <a:r>
              <a:rPr lang="en-US" sz="4400" b="1" cap="none" dirty="0" smtClean="0">
                <a:solidFill>
                  <a:srgbClr val="FF0000"/>
                </a:solidFill>
                <a:latin typeface="Calibri" pitchFamily="34" charset="0"/>
                <a:cs typeface="Times New Roman" pitchFamily="18" charset="0"/>
              </a:rPr>
              <a:t>?</a:t>
            </a:r>
            <a:endParaRPr lang="en-US" sz="4400" b="1" cap="none" dirty="0">
              <a:solidFill>
                <a:srgbClr val="FF0000"/>
              </a:solidFill>
              <a:latin typeface="Calibri" pitchFamily="34" charset="0"/>
              <a:cs typeface="Times New Roman" pitchFamily="18" charset="0"/>
            </a:endParaRP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4"/>
          </p:nvPr>
        </p:nvSpPr>
        <p:spPr>
          <a:xfrm>
            <a:off x="8129588" y="5734050"/>
            <a:ext cx="609600" cy="520700"/>
          </a:xfrm>
        </p:spPr>
        <p:txBody>
          <a:bodyPr/>
          <a:lstStyle/>
          <a:p>
            <a:fld id="{75EBDF71-3D54-6244-9F65-7B2AD3B2FB04}" type="slidenum">
              <a:rPr lang="en-US" smtClean="0"/>
              <a:pPr/>
              <a:t>29</a:t>
            </a:fld>
            <a:endParaRPr lang="en-US"/>
          </a:p>
        </p:txBody>
      </p:sp>
      <p:sp>
        <p:nvSpPr>
          <p:cNvPr id="4" name="Content Placeholder 3"/>
          <p:cNvSpPr>
            <a:spLocks noGrp="1"/>
          </p:cNvSpPr>
          <p:nvPr>
            <p:ph sz="quarter" idx="1"/>
          </p:nvPr>
        </p:nvSpPr>
        <p:spPr>
          <a:xfrm>
            <a:off x="152400" y="1295400"/>
            <a:ext cx="4836459" cy="5345579"/>
          </a:xfrm>
          <a:ln>
            <a:noFill/>
          </a:ln>
        </p:spPr>
        <p:txBody>
          <a:bodyPr>
            <a:noAutofit/>
          </a:bodyPr>
          <a:lstStyle/>
          <a:p>
            <a:pPr marL="349250" lvl="1" indent="-228600"/>
            <a:r>
              <a:rPr lang="en-US" sz="2400" b="1" dirty="0" smtClean="0">
                <a:latin typeface="Calibri" pitchFamily="34" charset="0"/>
                <a:cs typeface="Times New Roman" pitchFamily="18" charset="0"/>
              </a:rPr>
              <a:t>When someone tries to touch his/her nose, the </a:t>
            </a:r>
            <a:r>
              <a:rPr lang="en-US" sz="2400" b="1" dirty="0" smtClean="0">
                <a:solidFill>
                  <a:srgbClr val="0070C0"/>
                </a:solidFill>
                <a:latin typeface="Calibri" pitchFamily="34" charset="0"/>
                <a:cs typeface="Times New Roman" pitchFamily="18" charset="0"/>
              </a:rPr>
              <a:t>cerebellum </a:t>
            </a:r>
            <a:r>
              <a:rPr lang="en-US" sz="2400" b="1" dirty="0" smtClean="0">
                <a:latin typeface="Calibri" pitchFamily="34" charset="0"/>
                <a:cs typeface="Times New Roman" pitchFamily="18" charset="0"/>
              </a:rPr>
              <a:t>provides the information on the distance the hand needs to travel before touching the nose</a:t>
            </a:r>
          </a:p>
          <a:p>
            <a:pPr marL="349250" lvl="1" indent="-228600"/>
            <a:r>
              <a:rPr lang="en-US" sz="2400" b="1" dirty="0" smtClean="0">
                <a:latin typeface="Calibri" pitchFamily="34" charset="0"/>
                <a:cs typeface="Times New Roman" pitchFamily="18" charset="0"/>
              </a:rPr>
              <a:t>Alcohol causes the cerebellum to not function correctly. When the cerebellum does not function correctly, </a:t>
            </a:r>
            <a:r>
              <a:rPr lang="en-US" sz="2400" b="1" dirty="0" smtClean="0">
                <a:solidFill>
                  <a:srgbClr val="0070C0"/>
                </a:solidFill>
                <a:latin typeface="Calibri" pitchFamily="34" charset="0"/>
                <a:cs typeface="Times New Roman" pitchFamily="18" charset="0"/>
              </a:rPr>
              <a:t>basic movements</a:t>
            </a:r>
            <a:r>
              <a:rPr lang="en-US" sz="2400" b="1" dirty="0" smtClean="0">
                <a:latin typeface="Calibri" pitchFamily="34" charset="0"/>
                <a:cs typeface="Times New Roman" pitchFamily="18" charset="0"/>
              </a:rPr>
              <a:t>, such as walking and balancing, become difficult. Police check for difficulty in basic movements to determine whether a person is drunk (coordination impaired)</a:t>
            </a:r>
            <a:endParaRPr lang="en-US" sz="2400" b="1" dirty="0">
              <a:latin typeface="Calibri" pitchFamily="34" charset="0"/>
              <a:cs typeface="Times New Roman" pitchFamily="18" charset="0"/>
            </a:endParaRPr>
          </a:p>
        </p:txBody>
      </p:sp>
      <p:pic>
        <p:nvPicPr>
          <p:cNvPr id="59394" name="Picture 2" descr="choices,clicking,cursors,gestures,hands,icons,internet,iStockphoto,people,pointers,selecting,symbols,technologies,touching"/>
          <p:cNvPicPr>
            <a:picLocks noGrp="1" noChangeAspect="1" noChangeArrowheads="1"/>
          </p:cNvPicPr>
          <p:nvPr>
            <p:ph sz="quarter" idx="2"/>
          </p:nvPr>
        </p:nvPicPr>
        <p:blipFill>
          <a:blip r:embed="rId2"/>
          <a:srcRect t="13511" b="14380"/>
          <a:stretch>
            <a:fillRect/>
          </a:stretch>
        </p:blipFill>
        <p:spPr bwMode="auto">
          <a:xfrm>
            <a:off x="5213516" y="2590800"/>
            <a:ext cx="3524535" cy="2541493"/>
          </a:xfrm>
          <a:prstGeom prst="rect">
            <a:avLst/>
          </a:prstGeom>
          <a:noFill/>
        </p:spPr>
      </p:pic>
      <p:sp>
        <p:nvSpPr>
          <p:cNvPr id="9" name="Title 1"/>
          <p:cNvSpPr>
            <a:spLocks noGrp="1"/>
          </p:cNvSpPr>
          <p:nvPr>
            <p:ph type="title"/>
          </p:nvPr>
        </p:nvSpPr>
        <p:spPr>
          <a:xfrm>
            <a:off x="457200" y="377732"/>
            <a:ext cx="8153400" cy="612868"/>
          </a:xfrm>
        </p:spPr>
        <p:txBody>
          <a:bodyPr>
            <a:noAutofit/>
          </a:bodyPr>
          <a:lstStyle/>
          <a:p>
            <a:pPr algn="ctr"/>
            <a:r>
              <a:rPr lang="en-US" sz="4400" b="1" cap="none" dirty="0">
                <a:solidFill>
                  <a:srgbClr val="FF0000"/>
                </a:solidFill>
                <a:latin typeface="Calibri" pitchFamily="34" charset="0"/>
                <a:cs typeface="Times New Roman" pitchFamily="18" charset="0"/>
              </a:rPr>
              <a:t>How do we move</a:t>
            </a:r>
            <a:r>
              <a:rPr lang="en-US" sz="4400" b="1" cap="none" dirty="0" smtClean="0">
                <a:solidFill>
                  <a:srgbClr val="FF0000"/>
                </a:solidFill>
                <a:latin typeface="Calibri" pitchFamily="34" charset="0"/>
                <a:cs typeface="Times New Roman" pitchFamily="18" charset="0"/>
              </a:rPr>
              <a:t>?</a:t>
            </a:r>
            <a:endParaRPr lang="en-US" sz="4400" b="1" cap="none" dirty="0">
              <a:solidFill>
                <a:srgbClr val="FF0000"/>
              </a:solidFill>
              <a:latin typeface="Calibri" pitchFamily="34" charset="0"/>
              <a:cs typeface="Times New Roman" pitchFamily="18" charset="0"/>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4" name="Rectangle 1"/>
          <p:cNvSpPr>
            <a:spLocks noChangeArrowheads="1"/>
          </p:cNvSpPr>
          <p:nvPr/>
        </p:nvSpPr>
        <p:spPr bwMode="auto">
          <a:xfrm>
            <a:off x="277621" y="993576"/>
            <a:ext cx="8269287" cy="4647426"/>
          </a:xfrm>
          <a:prstGeom prst="rect">
            <a:avLst/>
          </a:prstGeom>
          <a:noFill/>
          <a:ln w="9525">
            <a:noFill/>
            <a:miter lim="800000"/>
            <a:headEnd/>
            <a:tailEnd/>
          </a:ln>
        </p:spPr>
        <p:txBody>
          <a:bodyPr wrap="square" anchor="ctr">
            <a:spAutoFit/>
          </a:bodyPr>
          <a:lstStyle/>
          <a:p>
            <a:pPr algn="ctr" eaLnBrk="0" hangingPunct="0"/>
            <a:r>
              <a:rPr lang="en-US" sz="4400" b="1" dirty="0" smtClean="0">
                <a:solidFill>
                  <a:srgbClr val="FF0000"/>
                </a:solidFill>
                <a:latin typeface="Calibri" pitchFamily="34" charset="0"/>
                <a:ea typeface="+mj-ea"/>
                <a:cs typeface="Times New Roman" pitchFamily="18" charset="0"/>
              </a:rPr>
              <a:t>Brain </a:t>
            </a:r>
            <a:r>
              <a:rPr lang="en-US" sz="4400" b="1" dirty="0" smtClean="0">
                <a:solidFill>
                  <a:srgbClr val="FF0000"/>
                </a:solidFill>
                <a:latin typeface="Calibri" pitchFamily="34" charset="0"/>
                <a:ea typeface="+mj-ea"/>
                <a:cs typeface="Times New Roman" pitchFamily="18" charset="0"/>
              </a:rPr>
              <a:t>is a Computer Quiz</a:t>
            </a:r>
          </a:p>
          <a:p>
            <a:pPr eaLnBrk="0" hangingPunct="0"/>
            <a:endParaRPr lang="en-US" sz="1200" dirty="0">
              <a:latin typeface="Calibri" pitchFamily="34" charset="0"/>
            </a:endParaRPr>
          </a:p>
          <a:p>
            <a:pPr marL="457200" indent="-457200" eaLnBrk="0" hangingPunct="0">
              <a:buFont typeface="+mj-lt"/>
              <a:buAutoNum type="arabicPeriod"/>
            </a:pPr>
            <a:r>
              <a:rPr lang="en-US" sz="2400" b="1" dirty="0" smtClean="0">
                <a:latin typeface="Calibri" pitchFamily="34" charset="0"/>
              </a:rPr>
              <a:t>Describe </a:t>
            </a:r>
            <a:r>
              <a:rPr lang="en-US" sz="2400" b="1" dirty="0">
                <a:latin typeface="Calibri" pitchFamily="34" charset="0"/>
              </a:rPr>
              <a:t>how your brain helps you command your arm to pick up a glass of juice.</a:t>
            </a:r>
          </a:p>
          <a:p>
            <a:pPr marL="457200" indent="-457200" eaLnBrk="0" hangingPunct="0">
              <a:buFont typeface="+mj-lt"/>
              <a:buAutoNum type="arabicPeriod"/>
            </a:pPr>
            <a:endParaRPr lang="en-US" sz="2400" b="1" dirty="0">
              <a:latin typeface="Calibri" pitchFamily="34" charset="0"/>
              <a:cs typeface="Times New Roman" charset="0"/>
            </a:endParaRPr>
          </a:p>
          <a:p>
            <a:pPr marL="457200" indent="-457200" eaLnBrk="0" hangingPunct="0">
              <a:buFont typeface="+mj-lt"/>
              <a:buAutoNum type="arabicPeriod"/>
            </a:pPr>
            <a:endParaRPr lang="en-US" sz="2400" b="1" dirty="0" smtClean="0">
              <a:latin typeface="Calibri" pitchFamily="34" charset="0"/>
              <a:cs typeface="Times New Roman" charset="0"/>
            </a:endParaRPr>
          </a:p>
          <a:p>
            <a:pPr marL="457200" indent="-457200" eaLnBrk="0" hangingPunct="0">
              <a:buFont typeface="+mj-lt"/>
              <a:buAutoNum type="arabicPeriod"/>
            </a:pPr>
            <a:r>
              <a:rPr lang="en-US" sz="2400" b="1" dirty="0" smtClean="0">
                <a:latin typeface="Calibri" pitchFamily="34" charset="0"/>
              </a:rPr>
              <a:t>Your </a:t>
            </a:r>
            <a:r>
              <a:rPr lang="en-US" sz="2400" b="1" dirty="0">
                <a:latin typeface="Calibri" pitchFamily="34" charset="0"/>
              </a:rPr>
              <a:t>brain is the controller for your body. </a:t>
            </a:r>
            <a:r>
              <a:rPr lang="en-US" sz="2400" b="1" dirty="0" smtClean="0">
                <a:latin typeface="Calibri" pitchFamily="34" charset="0"/>
              </a:rPr>
              <a:t> List </a:t>
            </a:r>
            <a:r>
              <a:rPr lang="en-US" sz="2400" b="1" dirty="0">
                <a:latin typeface="Calibri" pitchFamily="34" charset="0"/>
              </a:rPr>
              <a:t>four functions it </a:t>
            </a:r>
            <a:r>
              <a:rPr lang="en-US" sz="2400" b="1" dirty="0" smtClean="0">
                <a:latin typeface="Calibri" pitchFamily="34" charset="0"/>
              </a:rPr>
              <a:t>performs.</a:t>
            </a:r>
            <a:endParaRPr lang="en-US" sz="2400" b="1" dirty="0">
              <a:latin typeface="Calibri" pitchFamily="34" charset="0"/>
            </a:endParaRPr>
          </a:p>
          <a:p>
            <a:pPr marL="457200" indent="-457200" eaLnBrk="0" hangingPunct="0">
              <a:buFont typeface="+mj-lt"/>
              <a:buAutoNum type="arabicPeriod"/>
            </a:pPr>
            <a:endParaRPr lang="en-US" sz="2400" b="1" dirty="0">
              <a:latin typeface="Calibri" pitchFamily="34" charset="0"/>
              <a:cs typeface="Times New Roman" charset="0"/>
            </a:endParaRPr>
          </a:p>
          <a:p>
            <a:pPr marL="457200" indent="-457200" eaLnBrk="0" hangingPunct="0">
              <a:buFont typeface="+mj-lt"/>
              <a:buAutoNum type="arabicPeriod"/>
            </a:pPr>
            <a:endParaRPr lang="en-US" sz="2400" b="1" dirty="0">
              <a:latin typeface="Calibri" pitchFamily="34" charset="0"/>
              <a:cs typeface="Times New Roman" charset="0"/>
            </a:endParaRPr>
          </a:p>
          <a:p>
            <a:pPr marL="457200" indent="-457200" eaLnBrk="0" hangingPunct="0">
              <a:buFont typeface="+mj-lt"/>
              <a:buAutoNum type="arabicPeriod"/>
            </a:pPr>
            <a:r>
              <a:rPr lang="en-US" sz="2400" b="1" dirty="0" smtClean="0">
                <a:latin typeface="Calibri" pitchFamily="34" charset="0"/>
              </a:rPr>
              <a:t>Is your brain similar to a computer? In what respects is it similar and in what respects is it not?</a:t>
            </a:r>
            <a:endParaRPr lang="en-US" sz="1200" b="1" dirty="0">
              <a:latin typeface="Calibri" pitchFamily="34" charset="0"/>
              <a:cs typeface="Times New Roman" charset="0"/>
            </a:endParaRPr>
          </a:p>
        </p:txBody>
      </p:sp>
      <p:sp>
        <p:nvSpPr>
          <p:cNvPr id="3" name="Slide Number Placeholder 2"/>
          <p:cNvSpPr>
            <a:spLocks noGrp="1"/>
          </p:cNvSpPr>
          <p:nvPr>
            <p:ph type="sldNum" sz="quarter" idx="4"/>
          </p:nvPr>
        </p:nvSpPr>
        <p:spPr>
          <a:xfrm>
            <a:off x="8129588" y="5734050"/>
            <a:ext cx="609600" cy="520700"/>
          </a:xfrm>
        </p:spPr>
        <p:txBody>
          <a:bodyPr/>
          <a:lstStyle/>
          <a:p>
            <a:pPr>
              <a:defRPr/>
            </a:pPr>
            <a:fld id="{2B5CD0DD-2C34-45E0-AD33-5860BBC0AD74}" type="slidenum">
              <a:rPr lang="en-US" smtClean="0"/>
              <a:pPr>
                <a:defRPr/>
              </a:pPr>
              <a:t>3</a:t>
            </a:fld>
            <a:endParaRPr lang="en-US"/>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304800" y="228600"/>
            <a:ext cx="8229600" cy="715962"/>
          </a:xfrm>
        </p:spPr>
        <p:txBody>
          <a:bodyPr>
            <a:normAutofit fontScale="90000"/>
          </a:bodyPr>
          <a:lstStyle/>
          <a:p>
            <a:pPr algn="ctr"/>
            <a:r>
              <a:rPr lang="en-US" b="1" cap="none" dirty="0" smtClean="0">
                <a:latin typeface="Times New Roman" pitchFamily="18" charset="0"/>
                <a:cs typeface="Times New Roman" pitchFamily="18" charset="0"/>
              </a:rPr>
              <a:t/>
            </a:r>
            <a:br>
              <a:rPr lang="en-US" b="1" cap="none" dirty="0" smtClean="0">
                <a:latin typeface="Times New Roman" pitchFamily="18" charset="0"/>
                <a:cs typeface="Times New Roman" pitchFamily="18" charset="0"/>
              </a:rPr>
            </a:br>
            <a:r>
              <a:rPr lang="en-US" b="1" cap="none" dirty="0" smtClean="0">
                <a:latin typeface="Times New Roman" pitchFamily="18" charset="0"/>
                <a:cs typeface="Times New Roman" pitchFamily="18" charset="0"/>
              </a:rPr>
              <a:t/>
            </a:r>
            <a:br>
              <a:rPr lang="en-US" b="1" cap="none" dirty="0" smtClean="0">
                <a:latin typeface="Times New Roman" pitchFamily="18" charset="0"/>
                <a:cs typeface="Times New Roman" pitchFamily="18" charset="0"/>
              </a:rPr>
            </a:br>
            <a:r>
              <a:rPr lang="en-US" sz="4900" b="1" cap="none" dirty="0" smtClean="0">
                <a:solidFill>
                  <a:srgbClr val="FF0000"/>
                </a:solidFill>
                <a:latin typeface="Calibri" pitchFamily="34" charset="0"/>
                <a:cs typeface="Times New Roman" pitchFamily="18" charset="0"/>
              </a:rPr>
              <a:t>Brains vs. Computers</a:t>
            </a:r>
            <a:endParaRPr lang="en-US" sz="4900" b="1" cap="none" dirty="0">
              <a:solidFill>
                <a:srgbClr val="FF0000"/>
              </a:solidFill>
              <a:latin typeface="Calibri" pitchFamily="34" charset="0"/>
              <a:cs typeface="Times New Roman" pitchFamily="18" charset="0"/>
            </a:endParaRPr>
          </a:p>
        </p:txBody>
      </p:sp>
      <p:sp>
        <p:nvSpPr>
          <p:cNvPr id="6" name="TextBox 5"/>
          <p:cNvSpPr txBox="1"/>
          <p:nvPr/>
        </p:nvSpPr>
        <p:spPr>
          <a:xfrm>
            <a:off x="228600" y="1524000"/>
            <a:ext cx="8458200" cy="4708981"/>
          </a:xfrm>
          <a:prstGeom prst="rect">
            <a:avLst/>
          </a:prstGeom>
          <a:noFill/>
        </p:spPr>
        <p:txBody>
          <a:bodyPr wrap="square" rtlCol="0">
            <a:spAutoFit/>
          </a:bodyPr>
          <a:lstStyle/>
          <a:p>
            <a:pPr marL="234950" indent="-234950">
              <a:buFont typeface="Arial" pitchFamily="34" charset="0"/>
              <a:buChar char="•"/>
            </a:pPr>
            <a:r>
              <a:rPr lang="en-US" sz="2400" b="1" dirty="0">
                <a:latin typeface="Calibri" pitchFamily="34" charset="0"/>
                <a:cs typeface="Times New Roman" pitchFamily="18" charset="0"/>
              </a:rPr>
              <a:t>B</a:t>
            </a:r>
            <a:r>
              <a:rPr lang="en-US" sz="2400" b="1" dirty="0" smtClean="0">
                <a:latin typeface="Calibri" pitchFamily="34" charset="0"/>
                <a:cs typeface="Times New Roman" pitchFamily="18" charset="0"/>
              </a:rPr>
              <a:t>oth make “</a:t>
            </a:r>
            <a:r>
              <a:rPr lang="en-US" sz="2400" b="1" dirty="0" smtClean="0">
                <a:solidFill>
                  <a:srgbClr val="0070C0"/>
                </a:solidFill>
                <a:latin typeface="Calibri" pitchFamily="34" charset="0"/>
                <a:cs typeface="Times New Roman" pitchFamily="18" charset="0"/>
              </a:rPr>
              <a:t>decisions</a:t>
            </a:r>
            <a:r>
              <a:rPr lang="en-US" sz="2400" b="1" dirty="0" smtClean="0">
                <a:latin typeface="Calibri" pitchFamily="34" charset="0"/>
                <a:cs typeface="Times New Roman" pitchFamily="18" charset="0"/>
              </a:rPr>
              <a:t>,”</a:t>
            </a:r>
            <a:r>
              <a:rPr lang="en-US" sz="2400" b="1" dirty="0" smtClean="0">
                <a:solidFill>
                  <a:srgbClr val="FF0000"/>
                </a:solidFill>
                <a:latin typeface="Calibri" pitchFamily="34" charset="0"/>
                <a:cs typeface="Times New Roman" pitchFamily="18" charset="0"/>
              </a:rPr>
              <a:t> </a:t>
            </a:r>
            <a:r>
              <a:rPr lang="en-US" sz="2400" b="1" dirty="0" smtClean="0">
                <a:latin typeface="Calibri" pitchFamily="34" charset="0"/>
                <a:cs typeface="Times New Roman" pitchFamily="18" charset="0"/>
              </a:rPr>
              <a:t>for example, the brain decides when to walk; a computer decides what to display on the screen</a:t>
            </a:r>
          </a:p>
          <a:p>
            <a:pPr marL="234950" indent="-234950"/>
            <a:endParaRPr lang="en-US" sz="1500" b="1" dirty="0" smtClean="0">
              <a:latin typeface="Calibri" pitchFamily="34" charset="0"/>
              <a:cs typeface="Times New Roman" pitchFamily="18" charset="0"/>
            </a:endParaRPr>
          </a:p>
          <a:p>
            <a:pPr marL="234950" indent="-234950">
              <a:buFont typeface="Arial" pitchFamily="34" charset="0"/>
              <a:buChar char="•"/>
            </a:pPr>
            <a:r>
              <a:rPr lang="en-US" sz="2400" b="1" dirty="0" smtClean="0">
                <a:latin typeface="Calibri" pitchFamily="34" charset="0"/>
                <a:cs typeface="Times New Roman" pitchFamily="18" charset="0"/>
              </a:rPr>
              <a:t>Both need “</a:t>
            </a:r>
            <a:r>
              <a:rPr lang="en-US" sz="2400" b="1" dirty="0" smtClean="0">
                <a:solidFill>
                  <a:srgbClr val="0070C0"/>
                </a:solidFill>
                <a:latin typeface="Calibri" pitchFamily="34" charset="0"/>
                <a:cs typeface="Times New Roman" pitchFamily="18" charset="0"/>
              </a:rPr>
              <a:t>inputs</a:t>
            </a:r>
            <a:r>
              <a:rPr lang="en-US" sz="2400" b="1" dirty="0" smtClean="0">
                <a:latin typeface="Calibri" pitchFamily="34" charset="0"/>
                <a:cs typeface="Times New Roman" pitchFamily="18" charset="0"/>
              </a:rPr>
              <a:t>” from sensors to make decisions.</a:t>
            </a:r>
            <a:br>
              <a:rPr lang="en-US" sz="2400" b="1" dirty="0" smtClean="0">
                <a:latin typeface="Calibri" pitchFamily="34" charset="0"/>
                <a:cs typeface="Times New Roman" pitchFamily="18" charset="0"/>
              </a:rPr>
            </a:br>
            <a:r>
              <a:rPr lang="en-US" sz="2400" b="1" i="1" dirty="0" smtClean="0">
                <a:solidFill>
                  <a:schemeClr val="bg1">
                    <a:lumMod val="50000"/>
                  </a:schemeClr>
                </a:solidFill>
                <a:latin typeface="Calibri" pitchFamily="34" charset="0"/>
                <a:cs typeface="Times New Roman" pitchFamily="18" charset="0"/>
              </a:rPr>
              <a:t>Can you think of examples?</a:t>
            </a:r>
          </a:p>
          <a:p>
            <a:pPr marL="234950" indent="-234950"/>
            <a:endParaRPr lang="en-US" sz="1500" b="1" dirty="0" smtClean="0">
              <a:latin typeface="Calibri" pitchFamily="34" charset="0"/>
              <a:cs typeface="Times New Roman" pitchFamily="18" charset="0"/>
            </a:endParaRPr>
          </a:p>
          <a:p>
            <a:pPr marL="234950" indent="-234950">
              <a:buFont typeface="Arial" pitchFamily="34" charset="0"/>
              <a:buChar char="•"/>
            </a:pPr>
            <a:r>
              <a:rPr lang="en-US" sz="2400" b="1" dirty="0" smtClean="0">
                <a:latin typeface="Calibri" pitchFamily="34" charset="0"/>
                <a:cs typeface="Times New Roman" pitchFamily="18" charset="0"/>
              </a:rPr>
              <a:t>Both process “</a:t>
            </a:r>
            <a:r>
              <a:rPr lang="en-US" sz="2400" b="1" dirty="0" smtClean="0">
                <a:solidFill>
                  <a:srgbClr val="0070C0"/>
                </a:solidFill>
                <a:latin typeface="Calibri" pitchFamily="34" charset="0"/>
                <a:cs typeface="Times New Roman" pitchFamily="18" charset="0"/>
              </a:rPr>
              <a:t>electrical signals</a:t>
            </a:r>
            <a:r>
              <a:rPr lang="en-US" sz="2400" b="1" dirty="0" smtClean="0">
                <a:latin typeface="Calibri" pitchFamily="34" charset="0"/>
                <a:cs typeface="Times New Roman" pitchFamily="18" charset="0"/>
              </a:rPr>
              <a:t>.”</a:t>
            </a:r>
          </a:p>
          <a:p>
            <a:pPr marL="234950" indent="-234950"/>
            <a:endParaRPr lang="en-US" sz="1500" b="1" dirty="0" smtClean="0">
              <a:solidFill>
                <a:srgbClr val="FF0000"/>
              </a:solidFill>
              <a:latin typeface="Calibri" pitchFamily="34" charset="0"/>
              <a:cs typeface="Times New Roman" pitchFamily="18" charset="0"/>
            </a:endParaRPr>
          </a:p>
          <a:p>
            <a:pPr marL="234950" indent="-234950">
              <a:buFont typeface="Arial" pitchFamily="34" charset="0"/>
              <a:buChar char="•"/>
            </a:pPr>
            <a:r>
              <a:rPr lang="en-US" sz="2400" b="1" dirty="0" smtClean="0">
                <a:latin typeface="Calibri" pitchFamily="34" charset="0"/>
                <a:cs typeface="Times New Roman" pitchFamily="18" charset="0"/>
              </a:rPr>
              <a:t>Both have the capacity to store “</a:t>
            </a:r>
            <a:r>
              <a:rPr lang="en-US" sz="2400" b="1" dirty="0" smtClean="0">
                <a:solidFill>
                  <a:srgbClr val="0070C0"/>
                </a:solidFill>
                <a:latin typeface="Calibri" pitchFamily="34" charset="0"/>
                <a:cs typeface="Times New Roman" pitchFamily="18" charset="0"/>
              </a:rPr>
              <a:t>memories</a:t>
            </a:r>
            <a:r>
              <a:rPr lang="en-US" sz="2400" b="1" dirty="0" smtClean="0">
                <a:latin typeface="Calibri" pitchFamily="34" charset="0"/>
                <a:cs typeface="Times New Roman" pitchFamily="18" charset="0"/>
              </a:rPr>
              <a:t>.” As a child your brain learns how to walk/swim and stores the procedure in the brain, and it replays them when you walk/swim. Similarly, a computer remembers whatever it has been programmed to do.</a:t>
            </a:r>
          </a:p>
          <a:p>
            <a:pPr marL="234950" indent="-234950"/>
            <a:endParaRPr lang="en-US" sz="1500" b="1" dirty="0" smtClean="0">
              <a:latin typeface="Calibri" pitchFamily="34" charset="0"/>
              <a:cs typeface="Times New Roman" pitchFamily="18" charset="0"/>
            </a:endParaRPr>
          </a:p>
          <a:p>
            <a:pPr marL="234950" indent="-234950">
              <a:buFont typeface="Arial" pitchFamily="34" charset="0"/>
              <a:buChar char="•"/>
            </a:pPr>
            <a:r>
              <a:rPr lang="en-US" sz="2400" b="1" dirty="0" smtClean="0">
                <a:latin typeface="Calibri" pitchFamily="34" charset="0"/>
                <a:cs typeface="Times New Roman" pitchFamily="18" charset="0"/>
              </a:rPr>
              <a:t> Other?</a:t>
            </a:r>
            <a:endParaRPr lang="en-US" sz="2400" dirty="0">
              <a:latin typeface="Calibri" pitchFamily="34" charset="0"/>
              <a:cs typeface="Times New Roman" pitchFamily="18" charset="0"/>
            </a:endParaRPr>
          </a:p>
        </p:txBody>
      </p:sp>
      <p:sp>
        <p:nvSpPr>
          <p:cNvPr id="4" name="Slide Number Placeholder 3"/>
          <p:cNvSpPr>
            <a:spLocks noGrp="1"/>
          </p:cNvSpPr>
          <p:nvPr>
            <p:ph type="sldNum" sz="quarter" idx="4"/>
          </p:nvPr>
        </p:nvSpPr>
        <p:spPr>
          <a:xfrm>
            <a:off x="8129588" y="5734050"/>
            <a:ext cx="609600" cy="520700"/>
          </a:xfrm>
        </p:spPr>
        <p:txBody>
          <a:bodyPr/>
          <a:lstStyle/>
          <a:p>
            <a:pPr>
              <a:defRPr/>
            </a:pPr>
            <a:fld id="{D6A7E213-6AC6-4909-922A-8AE9F439DB2C}" type="slidenum">
              <a:rPr lang="en-US" smtClean="0"/>
              <a:pPr>
                <a:defRPr/>
              </a:pPr>
              <a:t>30</a:t>
            </a:fld>
            <a:endParaRPr lang="en-US"/>
          </a:p>
        </p:txBody>
      </p:sp>
      <p:sp>
        <p:nvSpPr>
          <p:cNvPr id="7" name="Content Placeholder 2"/>
          <p:cNvSpPr>
            <a:spLocks noGrp="1"/>
          </p:cNvSpPr>
          <p:nvPr>
            <p:ph sz="half" idx="1"/>
          </p:nvPr>
        </p:nvSpPr>
        <p:spPr>
          <a:xfrm>
            <a:off x="408001" y="6254750"/>
            <a:ext cx="7848600" cy="466298"/>
          </a:xfrm>
        </p:spPr>
        <p:txBody>
          <a:bodyPr>
            <a:noAutofit/>
          </a:bodyPr>
          <a:lstStyle/>
          <a:p>
            <a:pPr lvl="1">
              <a:lnSpc>
                <a:spcPct val="80000"/>
              </a:lnSpc>
              <a:buNone/>
            </a:pPr>
            <a:endParaRPr lang="en-US" sz="700" b="1" dirty="0" smtClean="0">
              <a:solidFill>
                <a:srgbClr val="FF0000"/>
              </a:solidFill>
              <a:latin typeface="Calibri" pitchFamily="34" charset="0"/>
              <a:cs typeface="Times New Roman" pitchFamily="18" charset="0"/>
            </a:endParaRPr>
          </a:p>
          <a:p>
            <a:pPr marL="0" lvl="1" indent="0" algn="r">
              <a:spcBef>
                <a:spcPts val="0"/>
              </a:spcBef>
              <a:buNone/>
            </a:pPr>
            <a:r>
              <a:rPr lang="en-US" sz="2300" b="1" i="1" dirty="0">
                <a:solidFill>
                  <a:srgbClr val="FF0000"/>
                </a:solidFill>
                <a:latin typeface="Calibri" pitchFamily="34" charset="0"/>
                <a:cs typeface="Times New Roman" pitchFamily="18" charset="0"/>
              </a:rPr>
              <a:t>W</a:t>
            </a:r>
            <a:r>
              <a:rPr lang="en-US" sz="2300" b="1" i="1" dirty="0" smtClean="0">
                <a:solidFill>
                  <a:srgbClr val="FF0000"/>
                </a:solidFill>
                <a:latin typeface="Calibri" pitchFamily="34" charset="0"/>
                <a:cs typeface="Times New Roman" pitchFamily="18" charset="0"/>
              </a:rPr>
              <a:t>hat are some similarities between brains and computers?</a:t>
            </a:r>
            <a:endParaRPr lang="en-US" b="1" i="1" dirty="0" smtClean="0">
              <a:solidFill>
                <a:srgbClr val="FF0000"/>
              </a:solidFill>
              <a:latin typeface="Calibri" pitchFamily="34" charset="0"/>
              <a:cs typeface="Times New Roman" pitchFamily="18" charset="0"/>
            </a:endParaRP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361666" y="228600"/>
            <a:ext cx="8229600" cy="762000"/>
          </a:xfrm>
        </p:spPr>
        <p:txBody>
          <a:bodyPr>
            <a:normAutofit fontScale="90000"/>
          </a:bodyPr>
          <a:lstStyle/>
          <a:p>
            <a:pPr algn="ctr"/>
            <a:r>
              <a:rPr lang="en-US" b="1" cap="none" dirty="0" smtClean="0">
                <a:latin typeface="Times New Roman" pitchFamily="18" charset="0"/>
                <a:cs typeface="Times New Roman" pitchFamily="18" charset="0"/>
              </a:rPr>
              <a:t/>
            </a:r>
            <a:br>
              <a:rPr lang="en-US" b="1" cap="none" dirty="0" smtClean="0">
                <a:latin typeface="Times New Roman" pitchFamily="18" charset="0"/>
                <a:cs typeface="Times New Roman" pitchFamily="18" charset="0"/>
              </a:rPr>
            </a:br>
            <a:r>
              <a:rPr lang="en-US" b="1" cap="none" dirty="0" smtClean="0">
                <a:latin typeface="Times New Roman" pitchFamily="18" charset="0"/>
                <a:cs typeface="Times New Roman" pitchFamily="18" charset="0"/>
              </a:rPr>
              <a:t/>
            </a:r>
            <a:br>
              <a:rPr lang="en-US" b="1" cap="none" dirty="0" smtClean="0">
                <a:latin typeface="Times New Roman" pitchFamily="18" charset="0"/>
                <a:cs typeface="Times New Roman" pitchFamily="18" charset="0"/>
              </a:rPr>
            </a:br>
            <a:r>
              <a:rPr lang="en-US" sz="4900" b="1" cap="none" dirty="0" smtClean="0">
                <a:solidFill>
                  <a:srgbClr val="FF0000"/>
                </a:solidFill>
                <a:latin typeface="Calibri" pitchFamily="34" charset="0"/>
                <a:cs typeface="Times New Roman" pitchFamily="18" charset="0"/>
              </a:rPr>
              <a:t>What </a:t>
            </a:r>
            <a:r>
              <a:rPr lang="en-US" sz="4900" b="1" cap="none" dirty="0">
                <a:solidFill>
                  <a:srgbClr val="FF0000"/>
                </a:solidFill>
                <a:latin typeface="Calibri" pitchFamily="34" charset="0"/>
                <a:cs typeface="Times New Roman" pitchFamily="18" charset="0"/>
              </a:rPr>
              <a:t>is a computer?</a:t>
            </a:r>
          </a:p>
        </p:txBody>
      </p:sp>
      <p:sp>
        <p:nvSpPr>
          <p:cNvPr id="4" name="Slide Number Placeholder 3"/>
          <p:cNvSpPr>
            <a:spLocks noGrp="1"/>
          </p:cNvSpPr>
          <p:nvPr>
            <p:ph type="sldNum" sz="quarter" idx="4"/>
          </p:nvPr>
        </p:nvSpPr>
        <p:spPr>
          <a:xfrm>
            <a:off x="8129588" y="5734050"/>
            <a:ext cx="609600" cy="520700"/>
          </a:xfrm>
        </p:spPr>
        <p:txBody>
          <a:bodyPr/>
          <a:lstStyle/>
          <a:p>
            <a:pPr>
              <a:defRPr/>
            </a:pPr>
            <a:fld id="{D6A7E213-6AC6-4909-922A-8AE9F439DB2C}" type="slidenum">
              <a:rPr lang="en-US" smtClean="0"/>
              <a:pPr>
                <a:defRPr/>
              </a:pPr>
              <a:t>31</a:t>
            </a:fld>
            <a:endParaRPr lang="en-US"/>
          </a:p>
        </p:txBody>
      </p:sp>
      <p:pic>
        <p:nvPicPr>
          <p:cNvPr id="71682" name="Picture 2" descr="File:PANTALLA PLANA.JPG"/>
          <p:cNvPicPr>
            <a:picLocks noChangeAspect="1" noChangeArrowheads="1"/>
          </p:cNvPicPr>
          <p:nvPr/>
        </p:nvPicPr>
        <p:blipFill>
          <a:blip r:embed="rId3"/>
          <a:srcRect/>
          <a:stretch>
            <a:fillRect/>
          </a:stretch>
        </p:blipFill>
        <p:spPr bwMode="auto">
          <a:xfrm>
            <a:off x="404884" y="2362200"/>
            <a:ext cx="5486400" cy="4114800"/>
          </a:xfrm>
          <a:prstGeom prst="rect">
            <a:avLst/>
          </a:prstGeom>
          <a:noFill/>
        </p:spPr>
      </p:pic>
      <p:sp>
        <p:nvSpPr>
          <p:cNvPr id="8" name="TextBox 7"/>
          <p:cNvSpPr txBox="1"/>
          <p:nvPr/>
        </p:nvSpPr>
        <p:spPr>
          <a:xfrm>
            <a:off x="228600" y="990600"/>
            <a:ext cx="8382000" cy="1200329"/>
          </a:xfrm>
          <a:prstGeom prst="rect">
            <a:avLst/>
          </a:prstGeom>
          <a:noFill/>
        </p:spPr>
        <p:txBody>
          <a:bodyPr wrap="square" rtlCol="0">
            <a:spAutoFit/>
          </a:bodyPr>
          <a:lstStyle/>
          <a:p>
            <a:r>
              <a:rPr lang="en-US" sz="2400" b="1" dirty="0" smtClean="0">
                <a:latin typeface="Calibri" pitchFamily="34" charset="0"/>
                <a:cs typeface="Times New Roman" pitchFamily="18" charset="0"/>
              </a:rPr>
              <a:t>A computer takes data from input devices such as a keyboard or mouse, processes the information using its “</a:t>
            </a:r>
            <a:r>
              <a:rPr lang="en-US" sz="2400" b="1" dirty="0" smtClean="0">
                <a:solidFill>
                  <a:srgbClr val="0070C0"/>
                </a:solidFill>
                <a:latin typeface="Calibri" pitchFamily="34" charset="0"/>
                <a:cs typeface="Times New Roman" pitchFamily="18" charset="0"/>
              </a:rPr>
              <a:t>brain</a:t>
            </a:r>
            <a:r>
              <a:rPr lang="en-US" sz="2400" b="1" dirty="0" smtClean="0">
                <a:latin typeface="Calibri" pitchFamily="34" charset="0"/>
                <a:cs typeface="Times New Roman" pitchFamily="18" charset="0"/>
              </a:rPr>
              <a:t>,” and then provides the OUTPUTs via devices, such as a monitor or speaker</a:t>
            </a:r>
            <a:endParaRPr lang="en-US" sz="2400" b="1" dirty="0">
              <a:latin typeface="Calibri" pitchFamily="34" charset="0"/>
              <a:cs typeface="Times New Roman" pitchFamily="18" charset="0"/>
            </a:endParaRP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371901" y="381000"/>
            <a:ext cx="8229600" cy="685800"/>
          </a:xfrm>
        </p:spPr>
        <p:txBody>
          <a:bodyPr>
            <a:normAutofit fontScale="90000"/>
          </a:bodyPr>
          <a:lstStyle/>
          <a:p>
            <a:pPr algn="ctr"/>
            <a:r>
              <a:rPr lang="en-US" b="1" cap="none" dirty="0" smtClean="0">
                <a:latin typeface="Times New Roman" pitchFamily="18" charset="0"/>
                <a:cs typeface="Times New Roman" pitchFamily="18" charset="0"/>
              </a:rPr>
              <a:t/>
            </a:r>
            <a:br>
              <a:rPr lang="en-US" b="1" cap="none" dirty="0" smtClean="0">
                <a:latin typeface="Times New Roman" pitchFamily="18" charset="0"/>
                <a:cs typeface="Times New Roman" pitchFamily="18" charset="0"/>
              </a:rPr>
            </a:br>
            <a:r>
              <a:rPr lang="en-US" b="1" cap="none" dirty="0" smtClean="0">
                <a:latin typeface="Times New Roman" pitchFamily="18" charset="0"/>
                <a:cs typeface="Times New Roman" pitchFamily="18" charset="0"/>
              </a:rPr>
              <a:t/>
            </a:r>
            <a:br>
              <a:rPr lang="en-US" b="1" cap="none" dirty="0" smtClean="0">
                <a:latin typeface="Times New Roman" pitchFamily="18" charset="0"/>
                <a:cs typeface="Times New Roman" pitchFamily="18" charset="0"/>
              </a:rPr>
            </a:br>
            <a:r>
              <a:rPr lang="en-US" sz="4900" b="1" cap="none" dirty="0">
                <a:solidFill>
                  <a:srgbClr val="FF0000"/>
                </a:solidFill>
                <a:latin typeface="Calibri" pitchFamily="34" charset="0"/>
                <a:cs typeface="Times New Roman" pitchFamily="18" charset="0"/>
              </a:rPr>
              <a:t>What does a computer do?</a:t>
            </a:r>
          </a:p>
        </p:txBody>
      </p:sp>
      <p:sp>
        <p:nvSpPr>
          <p:cNvPr id="6" name="TextBox 5"/>
          <p:cNvSpPr txBox="1"/>
          <p:nvPr/>
        </p:nvSpPr>
        <p:spPr>
          <a:xfrm>
            <a:off x="304799" y="1230154"/>
            <a:ext cx="8296701" cy="5170646"/>
          </a:xfrm>
          <a:prstGeom prst="rect">
            <a:avLst/>
          </a:prstGeom>
          <a:noFill/>
        </p:spPr>
        <p:txBody>
          <a:bodyPr wrap="square" rtlCol="0">
            <a:noAutofit/>
          </a:bodyPr>
          <a:lstStyle/>
          <a:p>
            <a:pPr marL="234950" indent="-234950">
              <a:buFont typeface="Arial" pitchFamily="34" charset="0"/>
              <a:buChar char="•"/>
            </a:pPr>
            <a:r>
              <a:rPr lang="en-US" sz="2200" b="1" dirty="0" smtClean="0">
                <a:latin typeface="Calibri" pitchFamily="34" charset="0"/>
                <a:cs typeface="Times New Roman" pitchFamily="18" charset="0"/>
              </a:rPr>
              <a:t>Computers are getting smarter every day. </a:t>
            </a:r>
            <a:r>
              <a:rPr lang="en-US" sz="2200" b="1" dirty="0" smtClean="0">
                <a:solidFill>
                  <a:srgbClr val="0070C0"/>
                </a:solidFill>
                <a:latin typeface="Calibri" pitchFamily="34" charset="0"/>
                <a:cs typeface="Times New Roman" pitchFamily="18" charset="0"/>
              </a:rPr>
              <a:t>But they are not as smart as your brain right now.</a:t>
            </a:r>
          </a:p>
          <a:p>
            <a:pPr marL="234950" indent="-234950">
              <a:buFont typeface="Arial" pitchFamily="34" charset="0"/>
              <a:buChar char="•"/>
            </a:pPr>
            <a:r>
              <a:rPr lang="en-US" sz="2200" b="1" dirty="0" smtClean="0">
                <a:latin typeface="Calibri" pitchFamily="34" charset="0"/>
                <a:cs typeface="Times New Roman" pitchFamily="18" charset="0"/>
              </a:rPr>
              <a:t>Computers just follow </a:t>
            </a:r>
            <a:r>
              <a:rPr lang="en-US" sz="2200" b="1" dirty="0" smtClean="0">
                <a:solidFill>
                  <a:srgbClr val="0070C0"/>
                </a:solidFill>
                <a:latin typeface="Calibri" pitchFamily="34" charset="0"/>
                <a:cs typeface="Times New Roman" pitchFamily="18" charset="0"/>
              </a:rPr>
              <a:t>“programs”</a:t>
            </a:r>
            <a:r>
              <a:rPr lang="en-US" sz="2200" b="1" dirty="0" smtClean="0">
                <a:solidFill>
                  <a:srgbClr val="FF0000"/>
                </a:solidFill>
                <a:latin typeface="Calibri" pitchFamily="34" charset="0"/>
                <a:cs typeface="Times New Roman" pitchFamily="18" charset="0"/>
              </a:rPr>
              <a:t> </a:t>
            </a:r>
            <a:r>
              <a:rPr lang="en-US" sz="2200" b="1" dirty="0" smtClean="0">
                <a:latin typeface="Calibri" pitchFamily="34" charset="0"/>
                <a:cs typeface="Times New Roman" pitchFamily="18" charset="0"/>
              </a:rPr>
              <a:t>that humans write and do what the programs tell them to do. So, if we write advanced programs (you will learn in later grades how to write </a:t>
            </a:r>
            <a:r>
              <a:rPr lang="en-US" sz="2200" b="1" dirty="0" smtClean="0">
                <a:solidFill>
                  <a:srgbClr val="0070C0"/>
                </a:solidFill>
                <a:latin typeface="Calibri" pitchFamily="34" charset="0"/>
                <a:cs typeface="Times New Roman" pitchFamily="18" charset="0"/>
              </a:rPr>
              <a:t>software programs</a:t>
            </a:r>
            <a:r>
              <a:rPr lang="en-US" sz="2200" b="1" dirty="0" smtClean="0">
                <a:latin typeface="Calibri" pitchFamily="34" charset="0"/>
                <a:cs typeface="Times New Roman" pitchFamily="18" charset="0"/>
              </a:rPr>
              <a:t>), we can make the computer do a lot of fancy things.</a:t>
            </a:r>
          </a:p>
          <a:p>
            <a:pPr marL="234950" indent="-234950">
              <a:buFont typeface="Arial" pitchFamily="34" charset="0"/>
              <a:buChar char="•"/>
            </a:pPr>
            <a:r>
              <a:rPr lang="en-US" sz="2200" b="1" dirty="0" smtClean="0">
                <a:latin typeface="Calibri" pitchFamily="34" charset="0"/>
                <a:cs typeface="Times New Roman" pitchFamily="18" charset="0"/>
              </a:rPr>
              <a:t>Computers</a:t>
            </a:r>
            <a:r>
              <a:rPr lang="en-US" sz="2200" b="1" dirty="0" smtClean="0">
                <a:solidFill>
                  <a:srgbClr val="0070C0"/>
                </a:solidFill>
                <a:latin typeface="Calibri" pitchFamily="34" charset="0"/>
                <a:cs typeface="Times New Roman" pitchFamily="18" charset="0"/>
              </a:rPr>
              <a:t> store data and have memory.</a:t>
            </a:r>
          </a:p>
          <a:p>
            <a:pPr marL="234950" indent="-234950">
              <a:buFont typeface="Arial" pitchFamily="34" charset="0"/>
              <a:buChar char="•"/>
            </a:pPr>
            <a:r>
              <a:rPr lang="en-US" sz="2200" b="1" dirty="0" smtClean="0">
                <a:latin typeface="Calibri" pitchFamily="34" charset="0"/>
                <a:cs typeface="Times New Roman" pitchFamily="18" charset="0"/>
              </a:rPr>
              <a:t>Computers </a:t>
            </a:r>
            <a:r>
              <a:rPr lang="en-US" sz="2200" b="1" dirty="0" smtClean="0">
                <a:solidFill>
                  <a:srgbClr val="0070C0"/>
                </a:solidFill>
                <a:latin typeface="Calibri" pitchFamily="34" charset="0"/>
                <a:cs typeface="Times New Roman" pitchFamily="18" charset="0"/>
              </a:rPr>
              <a:t>do some calculations faster than your brain.</a:t>
            </a:r>
          </a:p>
          <a:p>
            <a:pPr marL="234950" indent="-234950">
              <a:buFont typeface="Arial" pitchFamily="34" charset="0"/>
              <a:buChar char="•"/>
            </a:pPr>
            <a:r>
              <a:rPr lang="en-US" sz="2200" b="1" dirty="0" smtClean="0">
                <a:latin typeface="Calibri" pitchFamily="34" charset="0"/>
                <a:cs typeface="Times New Roman" pitchFamily="18" charset="0"/>
              </a:rPr>
              <a:t>As mentioned earlier, brains do many more tasks than a computer.</a:t>
            </a:r>
          </a:p>
          <a:p>
            <a:pPr marL="234950" indent="-234950">
              <a:buFont typeface="Arial" pitchFamily="34" charset="0"/>
              <a:buChar char="•"/>
            </a:pPr>
            <a:r>
              <a:rPr lang="en-US" sz="2200" b="1" dirty="0" smtClean="0">
                <a:latin typeface="Calibri" pitchFamily="34" charset="0"/>
                <a:cs typeface="Times New Roman" pitchFamily="18" charset="0"/>
              </a:rPr>
              <a:t>Computers have limited numbers of sensors compared to humans. You have about 50,000 touch sensors on your thumb alone, and millions throughout your body. The brain has to make sense of all these sensor inputs. </a:t>
            </a:r>
            <a:r>
              <a:rPr lang="en-US" sz="2200" b="1" dirty="0" smtClean="0">
                <a:solidFill>
                  <a:srgbClr val="0070C0"/>
                </a:solidFill>
                <a:latin typeface="Calibri" pitchFamily="34" charset="0"/>
                <a:cs typeface="Times New Roman" pitchFamily="18" charset="0"/>
              </a:rPr>
              <a:t>A computer would be over-loaded if it had to handle so many sensors! Humans do it easily.</a:t>
            </a:r>
          </a:p>
          <a:p>
            <a:pPr marL="234950" indent="-234950">
              <a:buFont typeface="Arial" pitchFamily="34" charset="0"/>
              <a:buChar char="•"/>
            </a:pPr>
            <a:r>
              <a:rPr lang="en-US" sz="2200" b="1" dirty="0" smtClean="0">
                <a:latin typeface="Calibri" pitchFamily="34" charset="0"/>
                <a:cs typeface="Times New Roman" pitchFamily="18" charset="0"/>
              </a:rPr>
              <a:t>But computers are improving!</a:t>
            </a:r>
            <a:endParaRPr lang="en-US" sz="2200" dirty="0">
              <a:latin typeface="Calibri" pitchFamily="34" charset="0"/>
              <a:cs typeface="Times New Roman" pitchFamily="18" charset="0"/>
            </a:endParaRPr>
          </a:p>
        </p:txBody>
      </p:sp>
      <p:sp>
        <p:nvSpPr>
          <p:cNvPr id="4" name="Slide Number Placeholder 3"/>
          <p:cNvSpPr>
            <a:spLocks noGrp="1"/>
          </p:cNvSpPr>
          <p:nvPr>
            <p:ph type="sldNum" sz="quarter" idx="4"/>
          </p:nvPr>
        </p:nvSpPr>
        <p:spPr>
          <a:xfrm>
            <a:off x="8129588" y="5734050"/>
            <a:ext cx="609600" cy="520700"/>
          </a:xfrm>
        </p:spPr>
        <p:txBody>
          <a:bodyPr/>
          <a:lstStyle/>
          <a:p>
            <a:pPr>
              <a:defRPr/>
            </a:pPr>
            <a:fld id="{D6A7E213-6AC6-4909-922A-8AE9F439DB2C}" type="slidenum">
              <a:rPr lang="en-US" smtClean="0"/>
              <a:pPr>
                <a:defRPr/>
              </a:pPr>
              <a:t>32</a:t>
            </a:fld>
            <a:endParaRPr lang="en-US"/>
          </a:p>
        </p:txBody>
      </p:sp>
      <p:sp>
        <p:nvSpPr>
          <p:cNvPr id="7" name="Content Placeholder 2"/>
          <p:cNvSpPr>
            <a:spLocks noGrp="1"/>
          </p:cNvSpPr>
          <p:nvPr>
            <p:ph sz="half" idx="1"/>
          </p:nvPr>
        </p:nvSpPr>
        <p:spPr>
          <a:xfrm>
            <a:off x="408001" y="6254750"/>
            <a:ext cx="7848600" cy="466298"/>
          </a:xfrm>
        </p:spPr>
        <p:txBody>
          <a:bodyPr>
            <a:noAutofit/>
          </a:bodyPr>
          <a:lstStyle/>
          <a:p>
            <a:pPr lvl="1">
              <a:lnSpc>
                <a:spcPct val="80000"/>
              </a:lnSpc>
              <a:buNone/>
            </a:pPr>
            <a:endParaRPr lang="en-US" sz="700" b="1" dirty="0" smtClean="0">
              <a:latin typeface="Calibri" pitchFamily="34" charset="0"/>
              <a:cs typeface="Times New Roman" pitchFamily="18" charset="0"/>
            </a:endParaRPr>
          </a:p>
          <a:p>
            <a:pPr marL="0" lvl="1" indent="0" algn="r">
              <a:spcBef>
                <a:spcPts val="0"/>
              </a:spcBef>
              <a:buNone/>
            </a:pPr>
            <a:r>
              <a:rPr lang="en-US" sz="2300" b="1" i="1" dirty="0">
                <a:solidFill>
                  <a:srgbClr val="FF0000"/>
                </a:solidFill>
                <a:latin typeface="Calibri" pitchFamily="34" charset="0"/>
                <a:cs typeface="Times New Roman" pitchFamily="18" charset="0"/>
              </a:rPr>
              <a:t>W</a:t>
            </a:r>
            <a:r>
              <a:rPr lang="en-US" sz="2300" b="1" i="1" dirty="0" smtClean="0">
                <a:solidFill>
                  <a:srgbClr val="FF0000"/>
                </a:solidFill>
                <a:latin typeface="Calibri" pitchFamily="34" charset="0"/>
                <a:cs typeface="Times New Roman" pitchFamily="18" charset="0"/>
              </a:rPr>
              <a:t>hat are some differences between brains and computers?</a:t>
            </a:r>
            <a:endParaRPr lang="en-US" b="1" i="1" dirty="0" smtClean="0">
              <a:solidFill>
                <a:srgbClr val="FF0000"/>
              </a:solidFill>
              <a:latin typeface="Calibri" pitchFamily="34" charset="0"/>
              <a:cs typeface="Times New Roman" pitchFamily="18" charset="0"/>
            </a:endParaRP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Documents and Settings\Alex\Desktop\HvC.jpg"/>
          <p:cNvPicPr>
            <a:picLocks noChangeAspect="1" noChangeArrowheads="1"/>
          </p:cNvPicPr>
          <p:nvPr/>
        </p:nvPicPr>
        <p:blipFill>
          <a:blip r:embed="rId3" cstate="print"/>
          <a:srcRect/>
          <a:stretch>
            <a:fillRect/>
          </a:stretch>
        </p:blipFill>
        <p:spPr bwMode="auto">
          <a:xfrm>
            <a:off x="228600" y="1143000"/>
            <a:ext cx="7086599" cy="5334000"/>
          </a:xfrm>
          <a:prstGeom prst="rect">
            <a:avLst/>
          </a:prstGeom>
          <a:noFill/>
        </p:spPr>
      </p:pic>
      <p:sp>
        <p:nvSpPr>
          <p:cNvPr id="3" name="Rectangle 2"/>
          <p:cNvSpPr/>
          <p:nvPr/>
        </p:nvSpPr>
        <p:spPr>
          <a:xfrm>
            <a:off x="381000" y="221159"/>
            <a:ext cx="8358188" cy="769441"/>
          </a:xfrm>
          <a:prstGeom prst="rect">
            <a:avLst/>
          </a:prstGeom>
          <a:noFill/>
        </p:spPr>
        <p:txBody>
          <a:bodyPr wrap="square" lIns="91440" tIns="45720" rIns="91440" bIns="45720">
            <a:spAutoFit/>
          </a:bodyPr>
          <a:lstStyle/>
          <a:p>
            <a:pPr algn="ctr"/>
            <a:r>
              <a:rPr lang="en-US" sz="4400" b="1" dirty="0" smtClean="0">
                <a:solidFill>
                  <a:srgbClr val="0070C0"/>
                </a:solidFill>
                <a:latin typeface="Calibri" pitchFamily="34" charset="0"/>
                <a:ea typeface="+mj-ea"/>
                <a:cs typeface="Times New Roman" pitchFamily="18" charset="0"/>
              </a:rPr>
              <a:t>Questions: </a:t>
            </a:r>
            <a:r>
              <a:rPr lang="en-US" sz="4400" b="1" dirty="0" smtClean="0">
                <a:solidFill>
                  <a:srgbClr val="FF0000"/>
                </a:solidFill>
                <a:latin typeface="Calibri" pitchFamily="34" charset="0"/>
                <a:ea typeface="+mj-ea"/>
                <a:cs typeface="Times New Roman" pitchFamily="18" charset="0"/>
              </a:rPr>
              <a:t>Computers vs. Brains</a:t>
            </a:r>
            <a:endParaRPr lang="en-US" sz="4400" b="1" dirty="0">
              <a:solidFill>
                <a:srgbClr val="FF0000"/>
              </a:solidFill>
              <a:latin typeface="Calibri" pitchFamily="34" charset="0"/>
              <a:ea typeface="+mj-ea"/>
              <a:cs typeface="Times New Roman" pitchFamily="18" charset="0"/>
            </a:endParaRPr>
          </a:p>
        </p:txBody>
      </p:sp>
      <p:sp>
        <p:nvSpPr>
          <p:cNvPr id="6" name="TextBox 5"/>
          <p:cNvSpPr txBox="1"/>
          <p:nvPr/>
        </p:nvSpPr>
        <p:spPr>
          <a:xfrm>
            <a:off x="6651008" y="1681004"/>
            <a:ext cx="2438400" cy="4948396"/>
          </a:xfrm>
          <a:prstGeom prst="rect">
            <a:avLst/>
          </a:prstGeom>
          <a:ln>
            <a:noFill/>
          </a:ln>
        </p:spPr>
        <p:style>
          <a:lnRef idx="2">
            <a:schemeClr val="dk1"/>
          </a:lnRef>
          <a:fillRef idx="1">
            <a:schemeClr val="lt1"/>
          </a:fillRef>
          <a:effectRef idx="0">
            <a:schemeClr val="dk1"/>
          </a:effectRef>
          <a:fontRef idx="minor">
            <a:schemeClr val="dk1"/>
          </a:fontRef>
        </p:style>
        <p:txBody>
          <a:bodyPr wrap="square" rtlCol="0">
            <a:noAutofit/>
          </a:bodyPr>
          <a:lstStyle/>
          <a:p>
            <a:pPr marL="182880" indent="-182880">
              <a:buFont typeface="+mj-lt"/>
              <a:buAutoNum type="arabicPeriod"/>
            </a:pPr>
            <a:r>
              <a:rPr lang="en-US" sz="1450" b="1" dirty="0" smtClean="0">
                <a:latin typeface="Calibri" pitchFamily="34" charset="0"/>
              </a:rPr>
              <a:t>What human organ acts as the </a:t>
            </a:r>
            <a:r>
              <a:rPr lang="en-US" sz="1450" b="1" dirty="0" smtClean="0">
                <a:solidFill>
                  <a:srgbClr val="0070C0"/>
                </a:solidFill>
                <a:latin typeface="Calibri" pitchFamily="34" charset="0"/>
              </a:rPr>
              <a:t>power supply </a:t>
            </a:r>
            <a:r>
              <a:rPr lang="en-US" sz="1450" b="1" dirty="0" smtClean="0">
                <a:latin typeface="Calibri" pitchFamily="34" charset="0"/>
              </a:rPr>
              <a:t>for the brain? For a computer?</a:t>
            </a:r>
          </a:p>
          <a:p>
            <a:pPr marL="182880" indent="-182880">
              <a:buAutoNum type="arabicPeriod"/>
            </a:pPr>
            <a:endParaRPr lang="en-US" sz="1000" b="1" dirty="0" smtClean="0">
              <a:latin typeface="Calibri" pitchFamily="34" charset="0"/>
            </a:endParaRPr>
          </a:p>
          <a:p>
            <a:pPr marL="182880" indent="-182880">
              <a:buAutoNum type="arabicPeriod"/>
            </a:pPr>
            <a:r>
              <a:rPr lang="en-US" sz="1450" b="1" dirty="0" smtClean="0">
                <a:latin typeface="Calibri" pitchFamily="34" charset="0"/>
              </a:rPr>
              <a:t>Look at all the </a:t>
            </a:r>
            <a:r>
              <a:rPr lang="en-US" sz="1450" b="1" dirty="0" smtClean="0">
                <a:solidFill>
                  <a:srgbClr val="0070C0"/>
                </a:solidFill>
                <a:latin typeface="Calibri" pitchFamily="34" charset="0"/>
              </a:rPr>
              <a:t>wires</a:t>
            </a:r>
            <a:r>
              <a:rPr lang="en-US" sz="1450" b="1" dirty="0" smtClean="0">
                <a:latin typeface="Calibri" pitchFamily="34" charset="0"/>
              </a:rPr>
              <a:t> in the computer. What is the equivalent in our bodies?</a:t>
            </a:r>
          </a:p>
          <a:p>
            <a:pPr marL="182880" indent="-182880">
              <a:buAutoNum type="arabicPeriod"/>
            </a:pPr>
            <a:endParaRPr lang="en-US" sz="1000" b="1" dirty="0" smtClean="0">
              <a:latin typeface="Calibri" pitchFamily="34" charset="0"/>
            </a:endParaRPr>
          </a:p>
          <a:p>
            <a:pPr marL="182880" indent="-182880">
              <a:buFont typeface="+mj-lt"/>
              <a:buAutoNum type="arabicPeriod"/>
            </a:pPr>
            <a:r>
              <a:rPr lang="en-US" sz="1450" b="1" dirty="0" smtClean="0">
                <a:latin typeface="Calibri" pitchFamily="34" charset="0"/>
              </a:rPr>
              <a:t>What devices provide </a:t>
            </a:r>
            <a:r>
              <a:rPr lang="en-US" sz="1450" b="1" dirty="0" smtClean="0">
                <a:solidFill>
                  <a:srgbClr val="0070C0"/>
                </a:solidFill>
                <a:latin typeface="Calibri" pitchFamily="34" charset="0"/>
              </a:rPr>
              <a:t>inputs</a:t>
            </a:r>
            <a:r>
              <a:rPr lang="en-US" sz="1450" b="1" dirty="0" smtClean="0">
                <a:latin typeface="Calibri" pitchFamily="34" charset="0"/>
              </a:rPr>
              <a:t> to the brain? What are the equivalents in a computer?</a:t>
            </a:r>
          </a:p>
          <a:p>
            <a:pPr marL="182880" indent="-182880">
              <a:buFont typeface="+mj-lt"/>
              <a:buAutoNum type="arabicPeriod"/>
            </a:pPr>
            <a:endParaRPr lang="en-US" sz="1000" b="1" dirty="0" smtClean="0">
              <a:latin typeface="Calibri" pitchFamily="34" charset="0"/>
            </a:endParaRPr>
          </a:p>
          <a:p>
            <a:pPr marL="182880" indent="-182880">
              <a:buFont typeface="+mj-lt"/>
              <a:buAutoNum type="arabicPeriod"/>
            </a:pPr>
            <a:r>
              <a:rPr lang="en-US" sz="1450" b="1" dirty="0">
                <a:latin typeface="Calibri" pitchFamily="34" charset="0"/>
              </a:rPr>
              <a:t>What</a:t>
            </a:r>
            <a:r>
              <a:rPr lang="en-US" sz="1450" b="1" dirty="0" smtClean="0">
                <a:latin typeface="Calibri" pitchFamily="34" charset="0"/>
              </a:rPr>
              <a:t> devices provide </a:t>
            </a:r>
            <a:r>
              <a:rPr lang="en-US" sz="1450" b="1" dirty="0" smtClean="0">
                <a:solidFill>
                  <a:srgbClr val="0070C0"/>
                </a:solidFill>
                <a:latin typeface="Calibri" pitchFamily="34" charset="0"/>
              </a:rPr>
              <a:t>output</a:t>
            </a:r>
            <a:r>
              <a:rPr lang="en-US" sz="1450" b="1" dirty="0" smtClean="0">
                <a:latin typeface="Calibri" pitchFamily="34" charset="0"/>
              </a:rPr>
              <a:t> from the brain? What are the equivalents in a computer? </a:t>
            </a:r>
          </a:p>
          <a:p>
            <a:pPr marL="182880" indent="-182880">
              <a:buFont typeface="+mj-lt"/>
              <a:buAutoNum type="arabicPeriod"/>
            </a:pPr>
            <a:endParaRPr lang="en-US" sz="1000" b="1" dirty="0" smtClean="0">
              <a:latin typeface="Calibri" pitchFamily="34" charset="0"/>
            </a:endParaRPr>
          </a:p>
          <a:p>
            <a:pPr marL="182880" indent="-182880">
              <a:buFont typeface="+mj-lt"/>
              <a:buAutoNum type="arabicPeriod"/>
            </a:pPr>
            <a:r>
              <a:rPr lang="en-US" sz="1450" b="1" dirty="0" smtClean="0">
                <a:latin typeface="Calibri" pitchFamily="34" charset="0"/>
              </a:rPr>
              <a:t>What houses and </a:t>
            </a:r>
            <a:r>
              <a:rPr lang="en-US" sz="1450" b="1" dirty="0" smtClean="0">
                <a:solidFill>
                  <a:srgbClr val="0070C0"/>
                </a:solidFill>
                <a:latin typeface="Calibri" pitchFamily="34" charset="0"/>
              </a:rPr>
              <a:t>protects</a:t>
            </a:r>
            <a:r>
              <a:rPr lang="en-US" sz="1450" b="1" dirty="0" smtClean="0">
                <a:latin typeface="Calibri" pitchFamily="34" charset="0"/>
              </a:rPr>
              <a:t> the brain? What is the equivalent in a computer? </a:t>
            </a:r>
            <a:endParaRPr lang="en-US" sz="1450" dirty="0" smtClean="0">
              <a:latin typeface="Calibri" pitchFamily="34" charset="0"/>
            </a:endParaRPr>
          </a:p>
        </p:txBody>
      </p:sp>
      <p:sp>
        <p:nvSpPr>
          <p:cNvPr id="5" name="Slide Number Placeholder 4"/>
          <p:cNvSpPr>
            <a:spLocks noGrp="1"/>
          </p:cNvSpPr>
          <p:nvPr>
            <p:ph type="sldNum" sz="quarter" idx="4"/>
          </p:nvPr>
        </p:nvSpPr>
        <p:spPr>
          <a:xfrm>
            <a:off x="8129588" y="5734050"/>
            <a:ext cx="609600" cy="520700"/>
          </a:xfrm>
        </p:spPr>
        <p:txBody>
          <a:bodyPr/>
          <a:lstStyle/>
          <a:p>
            <a:pPr>
              <a:defRPr/>
            </a:pPr>
            <a:fld id="{2B5CD0DD-2C34-45E0-AD33-5860BBC0AD74}" type="slidenum">
              <a:rPr lang="en-US" smtClean="0"/>
              <a:pPr>
                <a:defRPr/>
              </a:pPr>
              <a:t>33</a:t>
            </a:fld>
            <a:endParaRPr lang="en-US"/>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04800" y="221159"/>
            <a:ext cx="8305800" cy="769441"/>
          </a:xfrm>
          <a:prstGeom prst="rect">
            <a:avLst/>
          </a:prstGeom>
          <a:noFill/>
        </p:spPr>
        <p:txBody>
          <a:bodyPr wrap="square" lIns="91440" tIns="45720" rIns="91440" bIns="45720">
            <a:spAutoFit/>
          </a:bodyPr>
          <a:lstStyle/>
          <a:p>
            <a:pPr algn="ctr"/>
            <a:r>
              <a:rPr lang="en-US" sz="4400" b="1" dirty="0">
                <a:solidFill>
                  <a:srgbClr val="FF0000"/>
                </a:solidFill>
                <a:latin typeface="Calibri" pitchFamily="34" charset="0"/>
                <a:ea typeface="+mj-ea"/>
                <a:cs typeface="Times New Roman" pitchFamily="18" charset="0"/>
              </a:rPr>
              <a:t>Comparing Functions</a:t>
            </a:r>
          </a:p>
        </p:txBody>
      </p:sp>
      <p:pic>
        <p:nvPicPr>
          <p:cNvPr id="2050" name="Picture 2" descr="C:\Documents and Settings\Alex\Desktop\HvC.jpg"/>
          <p:cNvPicPr>
            <a:picLocks noChangeAspect="1" noChangeArrowheads="1"/>
          </p:cNvPicPr>
          <p:nvPr/>
        </p:nvPicPr>
        <p:blipFill>
          <a:blip r:embed="rId2" cstate="print"/>
          <a:stretch>
            <a:fillRect/>
          </a:stretch>
        </p:blipFill>
        <p:spPr bwMode="auto">
          <a:xfrm>
            <a:off x="2794452" y="1473631"/>
            <a:ext cx="5695289" cy="4784384"/>
          </a:xfrm>
          <a:prstGeom prst="rect">
            <a:avLst/>
          </a:prstGeom>
          <a:noFill/>
        </p:spPr>
      </p:pic>
      <p:sp>
        <p:nvSpPr>
          <p:cNvPr id="4" name="TextBox 3"/>
          <p:cNvSpPr txBox="1"/>
          <p:nvPr/>
        </p:nvSpPr>
        <p:spPr>
          <a:xfrm>
            <a:off x="152400" y="1507153"/>
            <a:ext cx="2642052" cy="5046047"/>
          </a:xfrm>
          <a:prstGeom prst="rect">
            <a:avLst/>
          </a:prstGeom>
          <a:ln>
            <a:noFill/>
          </a:ln>
        </p:spPr>
        <p:style>
          <a:lnRef idx="2">
            <a:schemeClr val="dk1"/>
          </a:lnRef>
          <a:fillRef idx="1">
            <a:schemeClr val="lt1"/>
          </a:fillRef>
          <a:effectRef idx="0">
            <a:schemeClr val="dk1"/>
          </a:effectRef>
          <a:fontRef idx="minor">
            <a:schemeClr val="dk1"/>
          </a:fontRef>
        </p:style>
        <p:txBody>
          <a:bodyPr wrap="square" rtlCol="0">
            <a:noAutofit/>
          </a:bodyPr>
          <a:lstStyle/>
          <a:p>
            <a:pPr marL="274320" indent="-274320">
              <a:buFont typeface="+mj-lt"/>
              <a:buAutoNum type="arabicPeriod"/>
            </a:pPr>
            <a:r>
              <a:rPr lang="en-US" sz="1300" b="1" dirty="0" smtClean="0">
                <a:solidFill>
                  <a:schemeClr val="tx1"/>
                </a:solidFill>
                <a:latin typeface="Calibri" pitchFamily="34" charset="0"/>
              </a:rPr>
              <a:t>The</a:t>
            </a:r>
            <a:r>
              <a:rPr lang="en-US" sz="1300" b="1" dirty="0" smtClean="0">
                <a:solidFill>
                  <a:srgbClr val="0070C0"/>
                </a:solidFill>
                <a:latin typeface="Calibri" pitchFamily="34" charset="0"/>
              </a:rPr>
              <a:t> heart</a:t>
            </a:r>
            <a:r>
              <a:rPr lang="en-US" sz="1300" b="1" dirty="0" smtClean="0">
                <a:latin typeface="Calibri" pitchFamily="34" charset="0"/>
              </a:rPr>
              <a:t> supplies power for the brain to function = power supply / computer battery (1)</a:t>
            </a:r>
          </a:p>
          <a:p>
            <a:pPr marL="342900" indent="-342900">
              <a:buFont typeface="+mj-lt"/>
              <a:buAutoNum type="arabicPeriod"/>
            </a:pPr>
            <a:endParaRPr lang="en-US" sz="1300" b="1" dirty="0" smtClean="0">
              <a:latin typeface="Calibri" pitchFamily="34" charset="0"/>
            </a:endParaRPr>
          </a:p>
          <a:p>
            <a:pPr marL="274320" lvl="0" indent="-274320">
              <a:buFont typeface="+mj-lt"/>
              <a:buAutoNum type="arabicPeriod"/>
            </a:pPr>
            <a:r>
              <a:rPr lang="en-US" sz="1300" b="1" dirty="0">
                <a:solidFill>
                  <a:schemeClr val="tx1"/>
                </a:solidFill>
                <a:latin typeface="Calibri" pitchFamily="34" charset="0"/>
              </a:rPr>
              <a:t>The</a:t>
            </a:r>
            <a:r>
              <a:rPr lang="en-US" sz="1300" b="1" dirty="0">
                <a:solidFill>
                  <a:srgbClr val="0070C0"/>
                </a:solidFill>
                <a:latin typeface="Calibri" pitchFamily="34" charset="0"/>
              </a:rPr>
              <a:t> </a:t>
            </a:r>
            <a:r>
              <a:rPr lang="en-US" sz="1300" b="1" dirty="0" smtClean="0">
                <a:solidFill>
                  <a:srgbClr val="0070C0"/>
                </a:solidFill>
                <a:latin typeface="Calibri" pitchFamily="34" charset="0"/>
              </a:rPr>
              <a:t>spinal cord/nervous system </a:t>
            </a:r>
            <a:r>
              <a:rPr lang="en-US" sz="1300" b="1" dirty="0" smtClean="0">
                <a:latin typeface="Calibri" pitchFamily="34" charset="0"/>
              </a:rPr>
              <a:t>relays signals </a:t>
            </a:r>
            <a:r>
              <a:rPr lang="en-US" sz="1300" b="1" dirty="0">
                <a:latin typeface="Calibri" pitchFamily="34" charset="0"/>
              </a:rPr>
              <a:t>from inputs to </a:t>
            </a:r>
            <a:r>
              <a:rPr lang="en-US" sz="1300" b="1" dirty="0" smtClean="0">
                <a:latin typeface="Calibri" pitchFamily="34" charset="0"/>
              </a:rPr>
              <a:t>the brain = computer wiring (2)</a:t>
            </a:r>
          </a:p>
          <a:p>
            <a:pPr marL="342900" lvl="0" indent="-342900">
              <a:buFont typeface="+mj-lt"/>
              <a:buAutoNum type="arabicPeriod"/>
            </a:pPr>
            <a:endParaRPr lang="en-US" sz="1300" b="1" dirty="0" smtClean="0">
              <a:latin typeface="Calibri" pitchFamily="34" charset="0"/>
            </a:endParaRPr>
          </a:p>
          <a:p>
            <a:pPr marL="274320" lvl="0" indent="-274320">
              <a:buFont typeface="+mj-lt"/>
              <a:buAutoNum type="arabicPeriod"/>
            </a:pPr>
            <a:r>
              <a:rPr lang="en-US" sz="1300" b="1" dirty="0" smtClean="0">
                <a:solidFill>
                  <a:schemeClr val="tx1"/>
                </a:solidFill>
                <a:latin typeface="Calibri" pitchFamily="34" charset="0"/>
              </a:rPr>
              <a:t>Our</a:t>
            </a:r>
            <a:r>
              <a:rPr lang="en-US" sz="1300" b="1" dirty="0" smtClean="0">
                <a:solidFill>
                  <a:srgbClr val="0070C0"/>
                </a:solidFill>
                <a:latin typeface="Calibri" pitchFamily="34" charset="0"/>
              </a:rPr>
              <a:t> senses </a:t>
            </a:r>
            <a:r>
              <a:rPr lang="en-US" sz="1300" b="1" dirty="0" smtClean="0">
                <a:latin typeface="Calibri" pitchFamily="34" charset="0"/>
              </a:rPr>
              <a:t>are the “devices” that provide input to the brain = keyboard, drives (floppy / CD / DVD) (3), networking cards (8), fingerprint and retinal scans provide computer input</a:t>
            </a:r>
          </a:p>
          <a:p>
            <a:pPr marL="342900" lvl="0" indent="-342900">
              <a:buFont typeface="+mj-lt"/>
              <a:buAutoNum type="arabicPeriod"/>
            </a:pPr>
            <a:endParaRPr lang="en-US" sz="1300" b="1" dirty="0" smtClean="0">
              <a:latin typeface="Calibri" pitchFamily="34" charset="0"/>
            </a:endParaRPr>
          </a:p>
          <a:p>
            <a:pPr marL="274320" lvl="0" indent="-274320">
              <a:buFont typeface="+mj-lt"/>
              <a:buAutoNum type="arabicPeriod"/>
            </a:pPr>
            <a:r>
              <a:rPr lang="en-US" sz="1300" b="1" dirty="0">
                <a:solidFill>
                  <a:schemeClr val="tx1"/>
                </a:solidFill>
                <a:latin typeface="Calibri" pitchFamily="34" charset="0"/>
              </a:rPr>
              <a:t>Our</a:t>
            </a:r>
            <a:r>
              <a:rPr lang="en-US" sz="1300" b="1" dirty="0">
                <a:solidFill>
                  <a:srgbClr val="0070C0"/>
                </a:solidFill>
                <a:latin typeface="Calibri" pitchFamily="34" charset="0"/>
              </a:rPr>
              <a:t> </a:t>
            </a:r>
            <a:r>
              <a:rPr lang="en-US" sz="1300" b="1" dirty="0" smtClean="0">
                <a:solidFill>
                  <a:srgbClr val="0070C0"/>
                </a:solidFill>
                <a:latin typeface="Calibri" pitchFamily="34" charset="0"/>
              </a:rPr>
              <a:t>mouths</a:t>
            </a:r>
            <a:r>
              <a:rPr lang="en-US" sz="1300" b="1" dirty="0" smtClean="0">
                <a:latin typeface="Calibri" pitchFamily="34" charset="0"/>
              </a:rPr>
              <a:t> (for speech) and </a:t>
            </a:r>
            <a:r>
              <a:rPr lang="en-US" sz="1300" b="1" dirty="0" smtClean="0">
                <a:solidFill>
                  <a:srgbClr val="0070C0"/>
                </a:solidFill>
                <a:latin typeface="Calibri" pitchFamily="34" charset="0"/>
              </a:rPr>
              <a:t>limbs</a:t>
            </a:r>
            <a:r>
              <a:rPr lang="en-US" sz="1300" b="1" dirty="0" smtClean="0">
                <a:latin typeface="Calibri" pitchFamily="34" charset="0"/>
              </a:rPr>
              <a:t> (for movement) provide output from the brain = monitor and speakers (11)  provide computer output</a:t>
            </a:r>
          </a:p>
          <a:p>
            <a:pPr marL="342900" lvl="0" indent="-342900">
              <a:buFont typeface="+mj-lt"/>
              <a:buAutoNum type="arabicPeriod"/>
            </a:pPr>
            <a:endParaRPr lang="en-US" sz="1300" b="1" dirty="0">
              <a:latin typeface="Calibri" pitchFamily="34" charset="0"/>
            </a:endParaRPr>
          </a:p>
          <a:p>
            <a:pPr marL="274320" indent="-274320">
              <a:buFont typeface="+mj-lt"/>
              <a:buAutoNum type="arabicPeriod"/>
            </a:pPr>
            <a:r>
              <a:rPr lang="en-US" sz="1300" b="1" dirty="0">
                <a:solidFill>
                  <a:schemeClr val="tx1"/>
                </a:solidFill>
                <a:latin typeface="Calibri" pitchFamily="34" charset="0"/>
              </a:rPr>
              <a:t>Our</a:t>
            </a:r>
            <a:r>
              <a:rPr lang="en-US" sz="1300" b="1" dirty="0">
                <a:solidFill>
                  <a:srgbClr val="0070C0"/>
                </a:solidFill>
                <a:latin typeface="Calibri" pitchFamily="34" charset="0"/>
              </a:rPr>
              <a:t> </a:t>
            </a:r>
            <a:r>
              <a:rPr lang="en-US" sz="1300" b="1" dirty="0" smtClean="0">
                <a:solidFill>
                  <a:srgbClr val="0070C0"/>
                </a:solidFill>
                <a:latin typeface="Calibri" pitchFamily="34" charset="0"/>
              </a:rPr>
              <a:t>skulls</a:t>
            </a:r>
            <a:r>
              <a:rPr lang="en-US" sz="1300" b="1" dirty="0" smtClean="0">
                <a:latin typeface="Calibri" pitchFamily="34" charset="0"/>
              </a:rPr>
              <a:t>  protect the delicate brain = case (5) protects vulnerable computer parts</a:t>
            </a:r>
            <a:endParaRPr lang="en-US" sz="1300" dirty="0">
              <a:latin typeface="Calibri" pitchFamily="34" charset="0"/>
            </a:endParaRPr>
          </a:p>
        </p:txBody>
      </p:sp>
      <p:sp>
        <p:nvSpPr>
          <p:cNvPr id="5" name="Slide Number Placeholder 4"/>
          <p:cNvSpPr>
            <a:spLocks noGrp="1"/>
          </p:cNvSpPr>
          <p:nvPr>
            <p:ph type="sldNum" sz="quarter" idx="4"/>
          </p:nvPr>
        </p:nvSpPr>
        <p:spPr>
          <a:xfrm>
            <a:off x="8129588" y="5734050"/>
            <a:ext cx="609600" cy="520700"/>
          </a:xfrm>
        </p:spPr>
        <p:txBody>
          <a:bodyPr/>
          <a:lstStyle/>
          <a:p>
            <a:pPr>
              <a:defRPr/>
            </a:pPr>
            <a:fld id="{2B5CD0DD-2C34-45E0-AD33-5860BBC0AD74}" type="slidenum">
              <a:rPr lang="en-US" smtClean="0"/>
              <a:pPr>
                <a:defRPr/>
              </a:pPr>
              <a:t>34</a:t>
            </a:fld>
            <a:endParaRPr lang="en-US" dirty="0"/>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Box 13"/>
          <p:cNvSpPr txBox="1"/>
          <p:nvPr/>
        </p:nvSpPr>
        <p:spPr>
          <a:xfrm>
            <a:off x="152400" y="228600"/>
            <a:ext cx="8991600" cy="1523494"/>
          </a:xfrm>
          <a:prstGeom prst="rect">
            <a:avLst/>
          </a:prstGeom>
          <a:noFill/>
        </p:spPr>
        <p:txBody>
          <a:bodyPr wrap="square" rtlCol="0">
            <a:spAutoFit/>
          </a:bodyPr>
          <a:lstStyle/>
          <a:p>
            <a:pPr algn="ctr"/>
            <a:r>
              <a:rPr lang="en-US" sz="4400" b="1" dirty="0" smtClean="0">
                <a:solidFill>
                  <a:srgbClr val="FF0000"/>
                </a:solidFill>
                <a:latin typeface="Calibri" pitchFamily="34" charset="0"/>
                <a:ea typeface="+mj-ea"/>
                <a:cs typeface="Times New Roman" pitchFamily="18" charset="0"/>
              </a:rPr>
              <a:t>Comparison</a:t>
            </a:r>
            <a:endParaRPr lang="en-US" sz="4400" b="1" dirty="0">
              <a:solidFill>
                <a:srgbClr val="FF0000"/>
              </a:solidFill>
              <a:latin typeface="Calibri" pitchFamily="34" charset="0"/>
              <a:ea typeface="+mj-ea"/>
              <a:cs typeface="Times New Roman" pitchFamily="18" charset="0"/>
            </a:endParaRPr>
          </a:p>
          <a:p>
            <a:pPr>
              <a:spcAft>
                <a:spcPts val="600"/>
              </a:spcAft>
            </a:pPr>
            <a:r>
              <a:rPr lang="en-US" sz="2200" b="1" dirty="0" smtClean="0">
                <a:latin typeface="Calibri" pitchFamily="34" charset="0"/>
                <a:cs typeface="Times New Roman" pitchFamily="18" charset="0"/>
              </a:rPr>
              <a:t>How do you jerk your hand back when you touch something really hot?</a:t>
            </a:r>
          </a:p>
          <a:p>
            <a:r>
              <a:rPr lang="en-US" sz="2200" b="1" dirty="0" smtClean="0">
                <a:latin typeface="Calibri" pitchFamily="34" charset="0"/>
                <a:cs typeface="Times New Roman" pitchFamily="18" charset="0"/>
              </a:rPr>
              <a:t>How can you program a robot to mimic that?</a:t>
            </a:r>
            <a:endParaRPr lang="en-US" sz="2200" b="1" dirty="0">
              <a:latin typeface="Calibri" pitchFamily="34" charset="0"/>
              <a:cs typeface="Times New Roman" pitchFamily="18" charset="0"/>
            </a:endParaRPr>
          </a:p>
        </p:txBody>
      </p:sp>
      <p:grpSp>
        <p:nvGrpSpPr>
          <p:cNvPr id="2" name="Group 15"/>
          <p:cNvGrpSpPr/>
          <p:nvPr/>
        </p:nvGrpSpPr>
        <p:grpSpPr>
          <a:xfrm>
            <a:off x="609600" y="1441892"/>
            <a:ext cx="7620000" cy="5187508"/>
            <a:chOff x="609600" y="609600"/>
            <a:chExt cx="8064500" cy="5930300"/>
          </a:xfrm>
        </p:grpSpPr>
        <p:pic>
          <p:nvPicPr>
            <p:cNvPr id="20" name="Picture 2"/>
            <p:cNvPicPr>
              <a:picLocks noChangeAspect="1" noChangeArrowheads="1"/>
            </p:cNvPicPr>
            <p:nvPr/>
          </p:nvPicPr>
          <p:blipFill>
            <a:blip r:embed="rId3" cstate="print"/>
            <a:srcRect/>
            <a:stretch>
              <a:fillRect/>
            </a:stretch>
          </p:blipFill>
          <p:spPr bwMode="auto">
            <a:xfrm>
              <a:off x="609600" y="1295400"/>
              <a:ext cx="2438400" cy="1774825"/>
            </a:xfrm>
            <a:prstGeom prst="rect">
              <a:avLst/>
            </a:prstGeom>
            <a:noFill/>
            <a:ln w="9525">
              <a:noFill/>
              <a:miter lim="800000"/>
              <a:headEnd/>
              <a:tailEnd/>
            </a:ln>
            <a:effectLst/>
          </p:spPr>
        </p:pic>
        <p:sp>
          <p:nvSpPr>
            <p:cNvPr id="21" name="Freeform 6"/>
            <p:cNvSpPr>
              <a:spLocks/>
            </p:cNvSpPr>
            <p:nvPr/>
          </p:nvSpPr>
          <p:spPr bwMode="auto">
            <a:xfrm>
              <a:off x="1625600" y="2743200"/>
              <a:ext cx="1320800" cy="2819400"/>
            </a:xfrm>
            <a:custGeom>
              <a:avLst/>
              <a:gdLst/>
              <a:ahLst/>
              <a:cxnLst>
                <a:cxn ang="0">
                  <a:pos x="512" y="0"/>
                </a:cxn>
                <a:cxn ang="0">
                  <a:pos x="752" y="624"/>
                </a:cxn>
                <a:cxn ang="0">
                  <a:pos x="32" y="1296"/>
                </a:cxn>
                <a:cxn ang="0">
                  <a:pos x="560" y="1776"/>
                </a:cxn>
              </a:cxnLst>
              <a:rect l="0" t="0" r="r" b="b"/>
              <a:pathLst>
                <a:path w="832" h="1776">
                  <a:moveTo>
                    <a:pt x="512" y="0"/>
                  </a:moveTo>
                  <a:cubicBezTo>
                    <a:pt x="672" y="204"/>
                    <a:pt x="832" y="408"/>
                    <a:pt x="752" y="624"/>
                  </a:cubicBezTo>
                  <a:cubicBezTo>
                    <a:pt x="672" y="840"/>
                    <a:pt x="64" y="1104"/>
                    <a:pt x="32" y="1296"/>
                  </a:cubicBezTo>
                  <a:cubicBezTo>
                    <a:pt x="0" y="1488"/>
                    <a:pt x="416" y="1704"/>
                    <a:pt x="560" y="1776"/>
                  </a:cubicBezTo>
                </a:path>
              </a:pathLst>
            </a:custGeom>
            <a:noFill/>
            <a:ln w="38100">
              <a:solidFill>
                <a:srgbClr val="000080"/>
              </a:solidFill>
              <a:round/>
              <a:headEnd/>
              <a:tailEnd/>
            </a:ln>
            <a:effectLst/>
          </p:spPr>
          <p:txBody>
            <a:bodyPr/>
            <a:lstStyle/>
            <a:p>
              <a:endParaRPr lang="en-US" dirty="0"/>
            </a:p>
          </p:txBody>
        </p:sp>
        <p:sp>
          <p:nvSpPr>
            <p:cNvPr id="22" name="Freeform 8"/>
            <p:cNvSpPr>
              <a:spLocks/>
            </p:cNvSpPr>
            <p:nvPr/>
          </p:nvSpPr>
          <p:spPr bwMode="auto">
            <a:xfrm>
              <a:off x="2006600" y="2743200"/>
              <a:ext cx="1790700" cy="2667000"/>
            </a:xfrm>
            <a:custGeom>
              <a:avLst/>
              <a:gdLst/>
              <a:ahLst/>
              <a:cxnLst>
                <a:cxn ang="0">
                  <a:pos x="368" y="0"/>
                </a:cxn>
                <a:cxn ang="0">
                  <a:pos x="1088" y="624"/>
                </a:cxn>
                <a:cxn ang="0">
                  <a:pos x="128" y="1248"/>
                </a:cxn>
                <a:cxn ang="0">
                  <a:pos x="320" y="1680"/>
                </a:cxn>
              </a:cxnLst>
              <a:rect l="0" t="0" r="r" b="b"/>
              <a:pathLst>
                <a:path w="1128" h="1680">
                  <a:moveTo>
                    <a:pt x="368" y="0"/>
                  </a:moveTo>
                  <a:cubicBezTo>
                    <a:pt x="748" y="208"/>
                    <a:pt x="1128" y="416"/>
                    <a:pt x="1088" y="624"/>
                  </a:cubicBezTo>
                  <a:cubicBezTo>
                    <a:pt x="1048" y="832"/>
                    <a:pt x="256" y="1072"/>
                    <a:pt x="128" y="1248"/>
                  </a:cubicBezTo>
                  <a:cubicBezTo>
                    <a:pt x="0" y="1424"/>
                    <a:pt x="144" y="1624"/>
                    <a:pt x="320" y="1680"/>
                  </a:cubicBezTo>
                </a:path>
              </a:pathLst>
            </a:custGeom>
            <a:noFill/>
            <a:ln w="38100">
              <a:solidFill>
                <a:srgbClr val="000080"/>
              </a:solidFill>
              <a:round/>
              <a:headEnd/>
              <a:tailEnd/>
            </a:ln>
            <a:effectLst/>
          </p:spPr>
          <p:txBody>
            <a:bodyPr/>
            <a:lstStyle/>
            <a:p>
              <a:endParaRPr lang="en-US" dirty="0"/>
            </a:p>
          </p:txBody>
        </p:sp>
        <p:pic>
          <p:nvPicPr>
            <p:cNvPr id="23" name="Picture 10"/>
            <p:cNvPicPr>
              <a:picLocks noChangeAspect="1" noChangeArrowheads="1"/>
            </p:cNvPicPr>
            <p:nvPr/>
          </p:nvPicPr>
          <p:blipFill>
            <a:blip r:embed="rId4" cstate="print"/>
            <a:srcRect/>
            <a:stretch>
              <a:fillRect/>
            </a:stretch>
          </p:blipFill>
          <p:spPr bwMode="auto">
            <a:xfrm>
              <a:off x="5334000" y="990600"/>
              <a:ext cx="2381250" cy="1914525"/>
            </a:xfrm>
            <a:prstGeom prst="rect">
              <a:avLst/>
            </a:prstGeom>
            <a:noFill/>
            <a:ln w="9525">
              <a:noFill/>
              <a:miter lim="800000"/>
              <a:headEnd/>
              <a:tailEnd/>
            </a:ln>
            <a:effectLst/>
          </p:spPr>
        </p:pic>
        <p:pic>
          <p:nvPicPr>
            <p:cNvPr id="24" name="Picture 11"/>
            <p:cNvPicPr>
              <a:picLocks noChangeAspect="1" noChangeArrowheads="1"/>
            </p:cNvPicPr>
            <p:nvPr/>
          </p:nvPicPr>
          <p:blipFill>
            <a:blip r:embed="rId5" cstate="print"/>
            <a:srcRect/>
            <a:stretch>
              <a:fillRect/>
            </a:stretch>
          </p:blipFill>
          <p:spPr bwMode="auto">
            <a:xfrm>
              <a:off x="4495800" y="5029200"/>
              <a:ext cx="1524000" cy="895350"/>
            </a:xfrm>
            <a:prstGeom prst="rect">
              <a:avLst/>
            </a:prstGeom>
            <a:noFill/>
            <a:ln w="9525">
              <a:noFill/>
              <a:miter lim="800000"/>
              <a:headEnd/>
              <a:tailEnd/>
            </a:ln>
            <a:effectLst/>
          </p:spPr>
        </p:pic>
        <p:pic>
          <p:nvPicPr>
            <p:cNvPr id="25" name="Picture 13"/>
            <p:cNvPicPr>
              <a:picLocks noChangeAspect="1" noChangeArrowheads="1"/>
            </p:cNvPicPr>
            <p:nvPr/>
          </p:nvPicPr>
          <p:blipFill>
            <a:blip r:embed="rId6" cstate="print"/>
            <a:srcRect/>
            <a:stretch>
              <a:fillRect/>
            </a:stretch>
          </p:blipFill>
          <p:spPr bwMode="auto">
            <a:xfrm>
              <a:off x="6477000" y="4800600"/>
              <a:ext cx="1905000" cy="1157288"/>
            </a:xfrm>
            <a:prstGeom prst="rect">
              <a:avLst/>
            </a:prstGeom>
            <a:noFill/>
            <a:ln w="9525">
              <a:noFill/>
              <a:miter lim="800000"/>
              <a:headEnd/>
              <a:tailEnd/>
            </a:ln>
            <a:effectLst/>
          </p:spPr>
        </p:pic>
        <p:sp>
          <p:nvSpPr>
            <p:cNvPr id="26" name="Freeform 15"/>
            <p:cNvSpPr>
              <a:spLocks/>
            </p:cNvSpPr>
            <p:nvPr/>
          </p:nvSpPr>
          <p:spPr bwMode="auto">
            <a:xfrm>
              <a:off x="4965700" y="2514600"/>
              <a:ext cx="1104900" cy="2743200"/>
            </a:xfrm>
            <a:custGeom>
              <a:avLst/>
              <a:gdLst/>
              <a:ahLst/>
              <a:cxnLst>
                <a:cxn ang="0">
                  <a:pos x="376" y="0"/>
                </a:cxn>
                <a:cxn ang="0">
                  <a:pos x="40" y="576"/>
                </a:cxn>
                <a:cxn ang="0">
                  <a:pos x="616" y="1344"/>
                </a:cxn>
                <a:cxn ang="0">
                  <a:pos x="520" y="1728"/>
                </a:cxn>
              </a:cxnLst>
              <a:rect l="0" t="0" r="r" b="b"/>
              <a:pathLst>
                <a:path w="696" h="1728">
                  <a:moveTo>
                    <a:pt x="376" y="0"/>
                  </a:moveTo>
                  <a:cubicBezTo>
                    <a:pt x="188" y="176"/>
                    <a:pt x="0" y="352"/>
                    <a:pt x="40" y="576"/>
                  </a:cubicBezTo>
                  <a:cubicBezTo>
                    <a:pt x="80" y="800"/>
                    <a:pt x="536" y="1152"/>
                    <a:pt x="616" y="1344"/>
                  </a:cubicBezTo>
                  <a:cubicBezTo>
                    <a:pt x="696" y="1536"/>
                    <a:pt x="512" y="1640"/>
                    <a:pt x="520" y="1728"/>
                  </a:cubicBezTo>
                </a:path>
              </a:pathLst>
            </a:custGeom>
            <a:noFill/>
            <a:ln w="50800">
              <a:solidFill>
                <a:srgbClr val="333333"/>
              </a:solidFill>
              <a:round/>
              <a:headEnd/>
              <a:tailEnd/>
            </a:ln>
            <a:effectLst/>
          </p:spPr>
          <p:txBody>
            <a:bodyPr/>
            <a:lstStyle/>
            <a:p>
              <a:endParaRPr lang="en-US" dirty="0"/>
            </a:p>
          </p:txBody>
        </p:sp>
        <p:sp>
          <p:nvSpPr>
            <p:cNvPr id="27" name="Freeform 16"/>
            <p:cNvSpPr>
              <a:spLocks/>
            </p:cNvSpPr>
            <p:nvPr/>
          </p:nvSpPr>
          <p:spPr bwMode="auto">
            <a:xfrm>
              <a:off x="6934200" y="609600"/>
              <a:ext cx="1739900" cy="5029200"/>
            </a:xfrm>
            <a:custGeom>
              <a:avLst/>
              <a:gdLst/>
              <a:ahLst/>
              <a:cxnLst>
                <a:cxn ang="0">
                  <a:pos x="0" y="368"/>
                </a:cxn>
                <a:cxn ang="0">
                  <a:pos x="576" y="272"/>
                </a:cxn>
                <a:cxn ang="0">
                  <a:pos x="192" y="2000"/>
                </a:cxn>
                <a:cxn ang="0">
                  <a:pos x="816" y="2576"/>
                </a:cxn>
                <a:cxn ang="0">
                  <a:pos x="720" y="3104"/>
                </a:cxn>
              </a:cxnLst>
              <a:rect l="0" t="0" r="r" b="b"/>
              <a:pathLst>
                <a:path w="904" h="3104">
                  <a:moveTo>
                    <a:pt x="0" y="368"/>
                  </a:moveTo>
                  <a:cubicBezTo>
                    <a:pt x="272" y="184"/>
                    <a:pt x="544" y="0"/>
                    <a:pt x="576" y="272"/>
                  </a:cubicBezTo>
                  <a:cubicBezTo>
                    <a:pt x="608" y="544"/>
                    <a:pt x="152" y="1616"/>
                    <a:pt x="192" y="2000"/>
                  </a:cubicBezTo>
                  <a:cubicBezTo>
                    <a:pt x="232" y="2384"/>
                    <a:pt x="728" y="2392"/>
                    <a:pt x="816" y="2576"/>
                  </a:cubicBezTo>
                  <a:cubicBezTo>
                    <a:pt x="904" y="2760"/>
                    <a:pt x="712" y="3016"/>
                    <a:pt x="720" y="3104"/>
                  </a:cubicBezTo>
                </a:path>
              </a:pathLst>
            </a:custGeom>
            <a:noFill/>
            <a:ln w="50800">
              <a:solidFill>
                <a:srgbClr val="333333"/>
              </a:solidFill>
              <a:round/>
              <a:headEnd/>
              <a:tailEnd/>
            </a:ln>
            <a:effectLst/>
          </p:spPr>
          <p:txBody>
            <a:bodyPr/>
            <a:lstStyle/>
            <a:p>
              <a:endParaRPr lang="en-US" dirty="0"/>
            </a:p>
          </p:txBody>
        </p:sp>
        <p:pic>
          <p:nvPicPr>
            <p:cNvPr id="28" name="Picture 6"/>
            <p:cNvPicPr>
              <a:picLocks noChangeAspect="1"/>
            </p:cNvPicPr>
            <p:nvPr/>
          </p:nvPicPr>
          <p:blipFill>
            <a:blip r:embed="rId7" cstate="print"/>
            <a:srcRect/>
            <a:stretch>
              <a:fillRect/>
            </a:stretch>
          </p:blipFill>
          <p:spPr bwMode="auto">
            <a:xfrm>
              <a:off x="2514600" y="4724400"/>
              <a:ext cx="1482090" cy="1815500"/>
            </a:xfrm>
            <a:prstGeom prst="rect">
              <a:avLst/>
            </a:prstGeom>
            <a:noFill/>
            <a:ln w="9525">
              <a:noFill/>
              <a:miter lim="800000"/>
              <a:headEnd/>
              <a:tailEnd/>
            </a:ln>
          </p:spPr>
        </p:pic>
      </p:grpSp>
      <p:sp>
        <p:nvSpPr>
          <p:cNvPr id="15" name="Slide Number Placeholder 14"/>
          <p:cNvSpPr>
            <a:spLocks noGrp="1"/>
          </p:cNvSpPr>
          <p:nvPr>
            <p:ph type="sldNum" sz="quarter" idx="4"/>
          </p:nvPr>
        </p:nvSpPr>
        <p:spPr>
          <a:xfrm>
            <a:off x="8129588" y="5734050"/>
            <a:ext cx="609600" cy="520700"/>
          </a:xfrm>
        </p:spPr>
        <p:txBody>
          <a:bodyPr/>
          <a:lstStyle/>
          <a:p>
            <a:pPr>
              <a:defRPr/>
            </a:pPr>
            <a:fld id="{2B5CD0DD-2C34-45E0-AD33-5860BBC0AD74}" type="slidenum">
              <a:rPr lang="en-US" smtClean="0"/>
              <a:pPr>
                <a:defRPr/>
              </a:pPr>
              <a:t>35</a:t>
            </a:fld>
            <a:endParaRPr lang="en-US"/>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503238"/>
            <a:ext cx="8839200" cy="792162"/>
          </a:xfrm>
        </p:spPr>
        <p:txBody>
          <a:bodyPr>
            <a:noAutofit/>
          </a:bodyPr>
          <a:lstStyle/>
          <a:p>
            <a:r>
              <a:rPr lang="en-US" sz="4400" b="1" cap="none" dirty="0" smtClean="0">
                <a:solidFill>
                  <a:srgbClr val="FF0000"/>
                </a:solidFill>
                <a:latin typeface="Calibri" pitchFamily="34" charset="0"/>
                <a:cs typeface="Times New Roman" pitchFamily="18" charset="0"/>
              </a:rPr>
              <a:t>How you sense something by touch?</a:t>
            </a:r>
            <a:endParaRPr lang="en-US" sz="4400" b="1" cap="none" dirty="0">
              <a:solidFill>
                <a:srgbClr val="FF0000"/>
              </a:solidFill>
              <a:latin typeface="Calibri" pitchFamily="34" charset="0"/>
              <a:cs typeface="Times New Roman" pitchFamily="18" charset="0"/>
            </a:endParaRPr>
          </a:p>
        </p:txBody>
      </p:sp>
      <p:sp>
        <p:nvSpPr>
          <p:cNvPr id="3" name="Content Placeholder 2"/>
          <p:cNvSpPr>
            <a:spLocks noGrp="1"/>
          </p:cNvSpPr>
          <p:nvPr>
            <p:ph idx="1"/>
          </p:nvPr>
        </p:nvSpPr>
        <p:spPr>
          <a:xfrm>
            <a:off x="533400" y="1447800"/>
            <a:ext cx="7596188" cy="4953000"/>
          </a:xfrm>
        </p:spPr>
        <p:txBody>
          <a:bodyPr>
            <a:noAutofit/>
          </a:bodyPr>
          <a:lstStyle/>
          <a:p>
            <a:r>
              <a:rPr lang="en-US" sz="2000" b="1" dirty="0" smtClean="0">
                <a:latin typeface="Calibri" pitchFamily="34" charset="0"/>
                <a:cs typeface="Times New Roman" pitchFamily="18" charset="0"/>
              </a:rPr>
              <a:t>When you touch something, the sensory organs at the tips of your fingers send signals to the brain through nerves</a:t>
            </a:r>
          </a:p>
          <a:p>
            <a:r>
              <a:rPr lang="en-US" sz="2000" b="1" dirty="0" smtClean="0">
                <a:latin typeface="Calibri" pitchFamily="34" charset="0"/>
                <a:cs typeface="Times New Roman" pitchFamily="18" charset="0"/>
              </a:rPr>
              <a:t>These signals travel to the brain through the spinal cord. All the signals related to human body must travel through the spinal cord</a:t>
            </a:r>
          </a:p>
          <a:p>
            <a:r>
              <a:rPr lang="en-US" sz="2000" b="1" dirty="0" smtClean="0">
                <a:latin typeface="Calibri" pitchFamily="34" charset="0"/>
                <a:cs typeface="Times New Roman" pitchFamily="18" charset="0"/>
              </a:rPr>
              <a:t>Thus, the spinal cord can be referred to as the common pathway for brain signals</a:t>
            </a:r>
          </a:p>
          <a:p>
            <a:r>
              <a:rPr lang="en-US" sz="2000" b="1" dirty="0" smtClean="0">
                <a:latin typeface="Calibri" pitchFamily="34" charset="0"/>
                <a:cs typeface="Times New Roman" pitchFamily="18" charset="0"/>
              </a:rPr>
              <a:t>The brain processes the information and then sends its decision back through the same neural “wires” to the muscles in your hand to react appropriately</a:t>
            </a:r>
          </a:p>
          <a:p>
            <a:r>
              <a:rPr lang="en-US" sz="2000" b="1" dirty="0" smtClean="0">
                <a:solidFill>
                  <a:srgbClr val="0070C0"/>
                </a:solidFill>
                <a:latin typeface="Calibri" pitchFamily="34" charset="0"/>
                <a:cs typeface="Times New Roman" pitchFamily="18" charset="0"/>
              </a:rPr>
              <a:t>Example: </a:t>
            </a:r>
            <a:r>
              <a:rPr lang="en-US" sz="2000" b="1" dirty="0" smtClean="0">
                <a:latin typeface="Calibri" pitchFamily="34" charset="0"/>
                <a:cs typeface="Times New Roman" pitchFamily="18" charset="0"/>
              </a:rPr>
              <a:t>When you touch a hot object, the nerves carry the signal to the brain and the brain decides it is bad for you, and immediately sends back a signal to the muscles in your hand to withdraw the fingers. This signal transmission takes place in a fraction of a millisecond</a:t>
            </a:r>
            <a:endParaRPr lang="en-US" sz="2000" b="1" dirty="0">
              <a:latin typeface="Calibri" pitchFamily="34" charset="0"/>
              <a:cs typeface="Times New Roman" pitchFamily="18" charset="0"/>
            </a:endParaRPr>
          </a:p>
        </p:txBody>
      </p:sp>
      <p:sp>
        <p:nvSpPr>
          <p:cNvPr id="4" name="Slide Number Placeholder 3"/>
          <p:cNvSpPr>
            <a:spLocks noGrp="1"/>
          </p:cNvSpPr>
          <p:nvPr>
            <p:ph type="sldNum" sz="quarter" idx="4"/>
          </p:nvPr>
        </p:nvSpPr>
        <p:spPr>
          <a:xfrm>
            <a:off x="8129588" y="5734050"/>
            <a:ext cx="609600" cy="520700"/>
          </a:xfrm>
        </p:spPr>
        <p:txBody>
          <a:bodyPr/>
          <a:lstStyle/>
          <a:p>
            <a:pPr>
              <a:defRPr/>
            </a:pPr>
            <a:fld id="{D6A7E213-6AC6-4909-922A-8AE9F439DB2C}" type="slidenum">
              <a:rPr lang="en-US" smtClean="0"/>
              <a:pPr>
                <a:defRPr/>
              </a:pPr>
              <a:t>36</a:t>
            </a:fld>
            <a:endParaRPr lang="en-US"/>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28600" y="458450"/>
            <a:ext cx="8448820" cy="769441"/>
          </a:xfrm>
          <a:prstGeom prst="rect">
            <a:avLst/>
          </a:prstGeom>
          <a:noFill/>
        </p:spPr>
        <p:txBody>
          <a:bodyPr wrap="square" rtlCol="0">
            <a:spAutoFit/>
          </a:bodyPr>
          <a:lstStyle/>
          <a:p>
            <a:pPr algn="ctr"/>
            <a:r>
              <a:rPr lang="en-US" sz="4400" b="1" dirty="0" smtClean="0">
                <a:solidFill>
                  <a:srgbClr val="FF0000"/>
                </a:solidFill>
                <a:latin typeface="Calibri" pitchFamily="34" charset="0"/>
                <a:ea typeface="+mj-ea"/>
                <a:cs typeface="Times New Roman" pitchFamily="18" charset="0"/>
              </a:rPr>
              <a:t>Touch </a:t>
            </a:r>
            <a:r>
              <a:rPr lang="en-US" sz="4400" b="1" dirty="0">
                <a:solidFill>
                  <a:srgbClr val="FF0000"/>
                </a:solidFill>
                <a:latin typeface="Calibri" pitchFamily="34" charset="0"/>
                <a:ea typeface="+mj-ea"/>
                <a:cs typeface="Times New Roman" pitchFamily="18" charset="0"/>
              </a:rPr>
              <a:t>sensors </a:t>
            </a:r>
            <a:r>
              <a:rPr lang="en-US" sz="4400" b="1" dirty="0" smtClean="0">
                <a:solidFill>
                  <a:srgbClr val="FF0000"/>
                </a:solidFill>
                <a:latin typeface="Calibri" pitchFamily="34" charset="0"/>
                <a:ea typeface="+mj-ea"/>
                <a:cs typeface="Times New Roman" pitchFamily="18" charset="0"/>
              </a:rPr>
              <a:t>on </a:t>
            </a:r>
            <a:r>
              <a:rPr lang="en-US" sz="4400" b="1" dirty="0">
                <a:solidFill>
                  <a:srgbClr val="FF0000"/>
                </a:solidFill>
                <a:latin typeface="Calibri" pitchFamily="34" charset="0"/>
                <a:ea typeface="+mj-ea"/>
                <a:cs typeface="Times New Roman" pitchFamily="18" charset="0"/>
              </a:rPr>
              <a:t>our </a:t>
            </a:r>
            <a:r>
              <a:rPr lang="en-US" sz="4400" b="1" dirty="0" smtClean="0">
                <a:solidFill>
                  <a:srgbClr val="FF0000"/>
                </a:solidFill>
                <a:latin typeface="Calibri" pitchFamily="34" charset="0"/>
                <a:ea typeface="+mj-ea"/>
                <a:cs typeface="Times New Roman" pitchFamily="18" charset="0"/>
              </a:rPr>
              <a:t>skin</a:t>
            </a:r>
            <a:endParaRPr lang="en-US" sz="3200" b="1" dirty="0">
              <a:solidFill>
                <a:srgbClr val="0070C0"/>
              </a:solidFill>
              <a:latin typeface="Calibri" pitchFamily="34" charset="0"/>
              <a:ea typeface="+mj-ea"/>
              <a:cs typeface="Times New Roman" pitchFamily="18" charset="0"/>
            </a:endParaRPr>
          </a:p>
        </p:txBody>
      </p:sp>
      <p:sp>
        <p:nvSpPr>
          <p:cNvPr id="4" name="TextBox 3"/>
          <p:cNvSpPr txBox="1"/>
          <p:nvPr/>
        </p:nvSpPr>
        <p:spPr>
          <a:xfrm>
            <a:off x="257386" y="5738336"/>
            <a:ext cx="5596532" cy="369332"/>
          </a:xfrm>
          <a:prstGeom prst="rect">
            <a:avLst/>
          </a:prstGeom>
          <a:noFill/>
        </p:spPr>
        <p:txBody>
          <a:bodyPr wrap="none" rtlCol="0">
            <a:spAutoFit/>
          </a:bodyPr>
          <a:lstStyle/>
          <a:p>
            <a:r>
              <a:rPr lang="en-US" b="1" dirty="0" smtClean="0">
                <a:latin typeface="Calibri" pitchFamily="34" charset="0"/>
              </a:rPr>
              <a:t>Watch “</a:t>
            </a:r>
            <a:r>
              <a:rPr lang="en-US" b="1" dirty="0" smtClean="0">
                <a:solidFill>
                  <a:srgbClr val="0070C0"/>
                </a:solidFill>
                <a:latin typeface="Calibri" pitchFamily="34" charset="0"/>
              </a:rPr>
              <a:t>The Sensory Cortex and Touch</a:t>
            </a:r>
            <a:r>
              <a:rPr lang="en-US" b="1" dirty="0" smtClean="0">
                <a:latin typeface="Calibri" pitchFamily="34" charset="0"/>
              </a:rPr>
              <a:t>” video (1:08 min):</a:t>
            </a:r>
            <a:endParaRPr lang="en-US" b="1" dirty="0">
              <a:latin typeface="Calibri" pitchFamily="34" charset="0"/>
            </a:endParaRPr>
          </a:p>
        </p:txBody>
      </p:sp>
      <p:sp>
        <p:nvSpPr>
          <p:cNvPr id="8" name="Rectangle 7"/>
          <p:cNvSpPr/>
          <p:nvPr/>
        </p:nvSpPr>
        <p:spPr>
          <a:xfrm>
            <a:off x="257386" y="6107668"/>
            <a:ext cx="7010400" cy="369332"/>
          </a:xfrm>
          <a:prstGeom prst="rect">
            <a:avLst/>
          </a:prstGeom>
        </p:spPr>
        <p:txBody>
          <a:bodyPr wrap="square">
            <a:spAutoFit/>
          </a:bodyPr>
          <a:lstStyle/>
          <a:p>
            <a:r>
              <a:rPr lang="en-US" dirty="0" smtClean="0">
                <a:latin typeface="Calibri" pitchFamily="34" charset="0"/>
              </a:rPr>
              <a:t>http://www.youtube.com/watch?v=IC3YTJNu0Ec&amp;feature=related</a:t>
            </a:r>
            <a:endParaRPr lang="en-US" dirty="0">
              <a:latin typeface="Calibri" pitchFamily="34" charset="0"/>
            </a:endParaRPr>
          </a:p>
        </p:txBody>
      </p:sp>
      <p:sp>
        <p:nvSpPr>
          <p:cNvPr id="9" name="Slide Number Placeholder 8"/>
          <p:cNvSpPr>
            <a:spLocks noGrp="1"/>
          </p:cNvSpPr>
          <p:nvPr>
            <p:ph type="sldNum" sz="quarter" idx="4"/>
          </p:nvPr>
        </p:nvSpPr>
        <p:spPr>
          <a:xfrm>
            <a:off x="8129588" y="5734050"/>
            <a:ext cx="609600" cy="520700"/>
          </a:xfrm>
        </p:spPr>
        <p:txBody>
          <a:bodyPr/>
          <a:lstStyle/>
          <a:p>
            <a:pPr>
              <a:defRPr/>
            </a:pPr>
            <a:fld id="{2B5CD0DD-2C34-45E0-AD33-5860BBC0AD74}" type="slidenum">
              <a:rPr lang="en-US" smtClean="0"/>
              <a:pPr>
                <a:defRPr/>
              </a:pPr>
              <a:t>37</a:t>
            </a:fld>
            <a:endParaRPr lang="en-US"/>
          </a:p>
        </p:txBody>
      </p:sp>
      <p:pic>
        <p:nvPicPr>
          <p:cNvPr id="7" name="Picture 2" descr="File:Gehirn, lateral - Lobi eng.svg"/>
          <p:cNvPicPr>
            <a:picLocks noChangeAspect="1" noChangeArrowheads="1"/>
          </p:cNvPicPr>
          <p:nvPr/>
        </p:nvPicPr>
        <p:blipFill>
          <a:blip r:embed="rId3"/>
          <a:srcRect/>
          <a:stretch>
            <a:fillRect/>
          </a:stretch>
        </p:blipFill>
        <p:spPr bwMode="auto">
          <a:xfrm>
            <a:off x="1828800" y="1383232"/>
            <a:ext cx="5092608" cy="3950768"/>
          </a:xfrm>
          <a:prstGeom prst="rect">
            <a:avLst/>
          </a:prstGeom>
          <a:noFill/>
        </p:spPr>
      </p:pic>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a:xfrm>
            <a:off x="609600" y="304800"/>
            <a:ext cx="7756525" cy="609600"/>
          </a:xfrm>
        </p:spPr>
        <p:txBody>
          <a:bodyPr>
            <a:noAutofit/>
          </a:bodyPr>
          <a:lstStyle/>
          <a:p>
            <a:pPr algn="ctr" eaLnBrk="1" hangingPunct="1"/>
            <a:r>
              <a:rPr lang="en-US" sz="4400" b="1" cap="none" dirty="0" smtClean="0">
                <a:solidFill>
                  <a:srgbClr val="FF0000"/>
                </a:solidFill>
                <a:latin typeface="Calibri" pitchFamily="34" charset="0"/>
                <a:cs typeface="Times New Roman" pitchFamily="18" charset="0"/>
              </a:rPr>
              <a:t>How do muscles help us move?  </a:t>
            </a:r>
            <a:endParaRPr lang="en-US" sz="3200" b="1" cap="none" dirty="0">
              <a:solidFill>
                <a:srgbClr val="0070C0"/>
              </a:solidFill>
              <a:latin typeface="Calibri" pitchFamily="34" charset="0"/>
              <a:cs typeface="Times New Roman" pitchFamily="18" charset="0"/>
            </a:endParaRPr>
          </a:p>
        </p:txBody>
      </p:sp>
      <p:sp>
        <p:nvSpPr>
          <p:cNvPr id="14340" name="Content Placeholder 8"/>
          <p:cNvSpPr>
            <a:spLocks noGrp="1"/>
          </p:cNvSpPr>
          <p:nvPr>
            <p:ph idx="1"/>
          </p:nvPr>
        </p:nvSpPr>
        <p:spPr>
          <a:xfrm>
            <a:off x="217227" y="3810001"/>
            <a:ext cx="8610600" cy="2895598"/>
          </a:xfrm>
        </p:spPr>
        <p:txBody>
          <a:bodyPr>
            <a:noAutofit/>
          </a:bodyPr>
          <a:lstStyle/>
          <a:p>
            <a:pPr eaLnBrk="1" hangingPunct="1">
              <a:spcBef>
                <a:spcPts val="0"/>
              </a:spcBef>
              <a:spcAft>
                <a:spcPts val="600"/>
              </a:spcAft>
            </a:pPr>
            <a:r>
              <a:rPr lang="en-US" sz="1700" b="1" dirty="0" smtClean="0">
                <a:latin typeface="Calibri" pitchFamily="34" charset="0"/>
                <a:cs typeface="Times New Roman" pitchFamily="18" charset="0"/>
              </a:rPr>
              <a:t>Muscles help us move by contracting, which causes them to pull on our bones using connections called tendons.  These contractions are caused by signals sent by the brain through the nervous system to the muscles</a:t>
            </a:r>
          </a:p>
          <a:p>
            <a:pPr eaLnBrk="1" hangingPunct="1">
              <a:spcBef>
                <a:spcPts val="0"/>
              </a:spcBef>
              <a:spcAft>
                <a:spcPts val="600"/>
              </a:spcAft>
            </a:pPr>
            <a:r>
              <a:rPr lang="en-US" sz="1700" b="1" dirty="0" smtClean="0">
                <a:latin typeface="Calibri" pitchFamily="34" charset="0"/>
                <a:cs typeface="Times New Roman" pitchFamily="18" charset="0"/>
              </a:rPr>
              <a:t>To bend the elbow, your biceps muscle contracts, which causes </a:t>
            </a:r>
            <a:r>
              <a:rPr lang="en-US" sz="1700" b="1" dirty="0">
                <a:latin typeface="Calibri" pitchFamily="34" charset="0"/>
                <a:cs typeface="Times New Roman" pitchFamily="18" charset="0"/>
              </a:rPr>
              <a:t>your triceps </a:t>
            </a:r>
            <a:r>
              <a:rPr lang="en-US" sz="1700" b="1" dirty="0" smtClean="0">
                <a:latin typeface="Calibri" pitchFamily="34" charset="0"/>
                <a:cs typeface="Times New Roman" pitchFamily="18" charset="0"/>
              </a:rPr>
              <a:t>muscle to relax.  The biceps muscle pulls on the inside of </a:t>
            </a:r>
            <a:r>
              <a:rPr lang="en-US" sz="1700" b="1" dirty="0">
                <a:latin typeface="Calibri" pitchFamily="34" charset="0"/>
                <a:cs typeface="Times New Roman" pitchFamily="18" charset="0"/>
              </a:rPr>
              <a:t>your forearm</a:t>
            </a:r>
            <a:r>
              <a:rPr lang="en-US" sz="1700" b="1" dirty="0" smtClean="0">
                <a:latin typeface="Calibri" pitchFamily="34" charset="0"/>
                <a:cs typeface="Times New Roman" pitchFamily="18" charset="0"/>
              </a:rPr>
              <a:t>, pulling it upward and bending </a:t>
            </a:r>
            <a:r>
              <a:rPr lang="en-US" sz="1700" b="1" dirty="0">
                <a:latin typeface="Calibri" pitchFamily="34" charset="0"/>
                <a:cs typeface="Times New Roman" pitchFamily="18" charset="0"/>
              </a:rPr>
              <a:t>your elbow</a:t>
            </a:r>
            <a:endParaRPr lang="en-US" sz="1700" b="1" dirty="0" smtClean="0">
              <a:latin typeface="Calibri" pitchFamily="34" charset="0"/>
              <a:cs typeface="Times New Roman" pitchFamily="18" charset="0"/>
            </a:endParaRPr>
          </a:p>
          <a:p>
            <a:pPr eaLnBrk="1" hangingPunct="1">
              <a:spcBef>
                <a:spcPts val="0"/>
              </a:spcBef>
              <a:spcAft>
                <a:spcPts val="600"/>
              </a:spcAft>
            </a:pPr>
            <a:r>
              <a:rPr lang="en-US" sz="1700" b="1" dirty="0" smtClean="0">
                <a:latin typeface="Calibri" pitchFamily="34" charset="0"/>
                <a:cs typeface="Times New Roman" pitchFamily="18" charset="0"/>
              </a:rPr>
              <a:t>To straighten </a:t>
            </a:r>
            <a:r>
              <a:rPr lang="en-US" sz="1700" b="1" dirty="0">
                <a:latin typeface="Calibri" pitchFamily="34" charset="0"/>
                <a:cs typeface="Times New Roman" pitchFamily="18" charset="0"/>
              </a:rPr>
              <a:t>your elbow</a:t>
            </a:r>
            <a:r>
              <a:rPr lang="en-US" sz="1700" b="1" dirty="0" smtClean="0">
                <a:latin typeface="Calibri" pitchFamily="34" charset="0"/>
                <a:cs typeface="Times New Roman" pitchFamily="18" charset="0"/>
              </a:rPr>
              <a:t>, the triceps contracts, causing </a:t>
            </a:r>
            <a:r>
              <a:rPr lang="en-US" sz="1700" b="1" dirty="0">
                <a:latin typeface="Calibri" pitchFamily="34" charset="0"/>
                <a:cs typeface="Times New Roman" pitchFamily="18" charset="0"/>
              </a:rPr>
              <a:t>your biceps </a:t>
            </a:r>
            <a:r>
              <a:rPr lang="en-US" sz="1700" b="1" dirty="0" smtClean="0">
                <a:latin typeface="Calibri" pitchFamily="34" charset="0"/>
                <a:cs typeface="Times New Roman" pitchFamily="18" charset="0"/>
              </a:rPr>
              <a:t>to relax.  The triceps pulls on the outside of your  forearm, causing </a:t>
            </a:r>
            <a:r>
              <a:rPr lang="en-US" sz="1700" b="1" dirty="0">
                <a:latin typeface="Calibri" pitchFamily="34" charset="0"/>
                <a:cs typeface="Times New Roman" pitchFamily="18" charset="0"/>
              </a:rPr>
              <a:t>your arm </a:t>
            </a:r>
            <a:r>
              <a:rPr lang="en-US" sz="1700" b="1" dirty="0" smtClean="0">
                <a:latin typeface="Calibri" pitchFamily="34" charset="0"/>
                <a:cs typeface="Times New Roman" pitchFamily="18" charset="0"/>
              </a:rPr>
              <a:t>to straighten</a:t>
            </a:r>
          </a:p>
          <a:p>
            <a:pPr eaLnBrk="1" hangingPunct="1">
              <a:spcBef>
                <a:spcPts val="0"/>
              </a:spcBef>
              <a:spcAft>
                <a:spcPts val="600"/>
              </a:spcAft>
            </a:pPr>
            <a:r>
              <a:rPr lang="en-US" sz="1700" b="1" dirty="0" smtClean="0">
                <a:latin typeface="Calibri" pitchFamily="34" charset="0"/>
                <a:cs typeface="Times New Roman" pitchFamily="18" charset="0"/>
              </a:rPr>
              <a:t>Similar analysis applies to moving your legs. Walking requires the use of about 200 muscles, including the small ones  </a:t>
            </a:r>
          </a:p>
        </p:txBody>
      </p:sp>
      <p:sp>
        <p:nvSpPr>
          <p:cNvPr id="5" name="Slide Number Placeholder 4"/>
          <p:cNvSpPr>
            <a:spLocks noGrp="1"/>
          </p:cNvSpPr>
          <p:nvPr>
            <p:ph type="sldNum" sz="quarter" idx="4"/>
          </p:nvPr>
        </p:nvSpPr>
        <p:spPr>
          <a:xfrm>
            <a:off x="8129588" y="5734050"/>
            <a:ext cx="609600" cy="520700"/>
          </a:xfrm>
        </p:spPr>
        <p:txBody>
          <a:bodyPr/>
          <a:lstStyle/>
          <a:p>
            <a:pPr>
              <a:defRPr/>
            </a:pPr>
            <a:fld id="{D6A7E213-6AC6-4909-922A-8AE9F439DB2C}" type="slidenum">
              <a:rPr lang="en-US" smtClean="0"/>
              <a:pPr>
                <a:defRPr/>
              </a:pPr>
              <a:t>38</a:t>
            </a:fld>
            <a:endParaRPr lang="en-US"/>
          </a:p>
        </p:txBody>
      </p:sp>
      <p:pic>
        <p:nvPicPr>
          <p:cNvPr id="3074" name="Picture 2" descr="Figure 3.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25952" y="914400"/>
            <a:ext cx="6160848" cy="2895600"/>
          </a:xfrm>
          <a:prstGeom prst="rect">
            <a:avLst/>
          </a:prstGeom>
          <a:noFill/>
          <a:extLst>
            <a:ext uri="{909E8E84-426E-40DD-AFC4-6F175D3DCCD1}">
              <a14:hiddenFill xmlns:a14="http://schemas.microsoft.com/office/drawing/2010/main">
                <a:solidFill>
                  <a:srgbClr val="FFFFFF"/>
                </a:solidFill>
              </a14:hiddenFill>
            </a:ext>
          </a:extLst>
        </p:spPr>
      </p:pic>
      <p:sp>
        <p:nvSpPr>
          <p:cNvPr id="7" name="Title 1"/>
          <p:cNvSpPr txBox="1">
            <a:spLocks/>
          </p:cNvSpPr>
          <p:nvPr/>
        </p:nvSpPr>
        <p:spPr>
          <a:xfrm>
            <a:off x="577754" y="1295400"/>
            <a:ext cx="1763973" cy="2133600"/>
          </a:xfrm>
          <a:prstGeom prst="rect">
            <a:avLst/>
          </a:prstGeom>
        </p:spPr>
        <p:txBody>
          <a:bodyPr vert="horz" anchor="b">
            <a:noAutofit/>
          </a:bodyPr>
          <a:lstStyle>
            <a:lvl1pPr algn="l" rtl="0" eaLnBrk="0" fontAlgn="base" hangingPunct="0">
              <a:spcBef>
                <a:spcPct val="0"/>
              </a:spcBef>
              <a:spcAft>
                <a:spcPct val="0"/>
              </a:spcAft>
              <a:defRPr sz="3000" kern="1200" cap="small">
                <a:solidFill>
                  <a:schemeClr val="tx2"/>
                </a:solidFill>
                <a:latin typeface="+mj-lt"/>
                <a:ea typeface="+mj-ea"/>
                <a:cs typeface="+mj-cs"/>
              </a:defRPr>
            </a:lvl1pPr>
            <a:lvl2pPr algn="l" rtl="0" eaLnBrk="0" fontAlgn="base" hangingPunct="0">
              <a:spcBef>
                <a:spcPct val="0"/>
              </a:spcBef>
              <a:spcAft>
                <a:spcPct val="0"/>
              </a:spcAft>
              <a:defRPr sz="3000">
                <a:solidFill>
                  <a:schemeClr val="tx2"/>
                </a:solidFill>
                <a:latin typeface="Century Schoolbook" pitchFamily="18" charset="0"/>
              </a:defRPr>
            </a:lvl2pPr>
            <a:lvl3pPr algn="l" rtl="0" eaLnBrk="0" fontAlgn="base" hangingPunct="0">
              <a:spcBef>
                <a:spcPct val="0"/>
              </a:spcBef>
              <a:spcAft>
                <a:spcPct val="0"/>
              </a:spcAft>
              <a:defRPr sz="3000">
                <a:solidFill>
                  <a:schemeClr val="tx2"/>
                </a:solidFill>
                <a:latin typeface="Century Schoolbook" pitchFamily="18" charset="0"/>
              </a:defRPr>
            </a:lvl3pPr>
            <a:lvl4pPr algn="l" rtl="0" eaLnBrk="0" fontAlgn="base" hangingPunct="0">
              <a:spcBef>
                <a:spcPct val="0"/>
              </a:spcBef>
              <a:spcAft>
                <a:spcPct val="0"/>
              </a:spcAft>
              <a:defRPr sz="3000">
                <a:solidFill>
                  <a:schemeClr val="tx2"/>
                </a:solidFill>
                <a:latin typeface="Century Schoolbook" pitchFamily="18" charset="0"/>
              </a:defRPr>
            </a:lvl4pPr>
            <a:lvl5pPr algn="l" rtl="0" eaLnBrk="0" fontAlgn="base" hangingPunct="0">
              <a:spcBef>
                <a:spcPct val="0"/>
              </a:spcBef>
              <a:spcAft>
                <a:spcPct val="0"/>
              </a:spcAft>
              <a:defRPr sz="3000">
                <a:solidFill>
                  <a:schemeClr val="tx2"/>
                </a:solidFill>
                <a:latin typeface="Century Schoolbook" pitchFamily="18" charset="0"/>
              </a:defRPr>
            </a:lvl5pPr>
            <a:lvl6pPr marL="457200" algn="l" rtl="0" fontAlgn="base">
              <a:spcBef>
                <a:spcPct val="0"/>
              </a:spcBef>
              <a:spcAft>
                <a:spcPct val="0"/>
              </a:spcAft>
              <a:defRPr sz="3000">
                <a:solidFill>
                  <a:schemeClr val="tx2"/>
                </a:solidFill>
                <a:latin typeface="Century Schoolbook" pitchFamily="18" charset="0"/>
              </a:defRPr>
            </a:lvl6pPr>
            <a:lvl7pPr marL="914400" algn="l" rtl="0" fontAlgn="base">
              <a:spcBef>
                <a:spcPct val="0"/>
              </a:spcBef>
              <a:spcAft>
                <a:spcPct val="0"/>
              </a:spcAft>
              <a:defRPr sz="3000">
                <a:solidFill>
                  <a:schemeClr val="tx2"/>
                </a:solidFill>
                <a:latin typeface="Century Schoolbook" pitchFamily="18" charset="0"/>
              </a:defRPr>
            </a:lvl7pPr>
            <a:lvl8pPr marL="1371600" algn="l" rtl="0" fontAlgn="base">
              <a:spcBef>
                <a:spcPct val="0"/>
              </a:spcBef>
              <a:spcAft>
                <a:spcPct val="0"/>
              </a:spcAft>
              <a:defRPr sz="3000">
                <a:solidFill>
                  <a:schemeClr val="tx2"/>
                </a:solidFill>
                <a:latin typeface="Century Schoolbook" pitchFamily="18" charset="0"/>
              </a:defRPr>
            </a:lvl8pPr>
            <a:lvl9pPr marL="1828800" algn="l" rtl="0" fontAlgn="base">
              <a:spcBef>
                <a:spcPct val="0"/>
              </a:spcBef>
              <a:spcAft>
                <a:spcPct val="0"/>
              </a:spcAft>
              <a:defRPr sz="3000">
                <a:solidFill>
                  <a:schemeClr val="tx2"/>
                </a:solidFill>
                <a:latin typeface="Century Schoolbook" pitchFamily="18" charset="0"/>
              </a:defRPr>
            </a:lvl9pPr>
          </a:lstStyle>
          <a:p>
            <a:pPr algn="ctr" defTabSz="914400" eaLnBrk="1" hangingPunct="1"/>
            <a:r>
              <a:rPr lang="en-US" sz="3200" b="1" cap="none" dirty="0" smtClean="0">
                <a:solidFill>
                  <a:srgbClr val="0070C0"/>
                </a:solidFill>
                <a:latin typeface="Calibri" pitchFamily="34" charset="0"/>
                <a:cs typeface="Times New Roman" pitchFamily="18" charset="0"/>
              </a:rPr>
              <a:t>Example: </a:t>
            </a:r>
            <a:r>
              <a:rPr lang="en-US" sz="3200" b="1" i="1" cap="none" dirty="0" smtClean="0">
                <a:solidFill>
                  <a:srgbClr val="0070C0"/>
                </a:solidFill>
                <a:latin typeface="Calibri" pitchFamily="34" charset="0"/>
                <a:cs typeface="Times New Roman" pitchFamily="18" charset="0"/>
              </a:rPr>
              <a:t>bending your elbow</a:t>
            </a:r>
            <a:endParaRPr lang="en-US" sz="3200" b="1" i="1" cap="none" dirty="0">
              <a:solidFill>
                <a:srgbClr val="0070C0"/>
              </a:solidFill>
              <a:latin typeface="Calibri" pitchFamily="34" charset="0"/>
              <a:cs typeface="Times New Roman" pitchFamily="18" charset="0"/>
            </a:endParaRP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a:xfrm>
            <a:off x="549275" y="381000"/>
            <a:ext cx="8042275" cy="1447800"/>
          </a:xfrm>
        </p:spPr>
        <p:txBody>
          <a:bodyPr>
            <a:noAutofit/>
          </a:bodyPr>
          <a:lstStyle/>
          <a:p>
            <a:pPr algn="ctr"/>
            <a:r>
              <a:rPr lang="en-US" sz="4400" b="1" cap="none" dirty="0">
                <a:solidFill>
                  <a:srgbClr val="FF0000"/>
                </a:solidFill>
                <a:latin typeface="Calibri" pitchFamily="34" charset="0"/>
                <a:cs typeface="Times New Roman" pitchFamily="18" charset="0"/>
              </a:rPr>
              <a:t>How does your hand jerk back when touching a hot object?</a:t>
            </a:r>
          </a:p>
        </p:txBody>
      </p:sp>
      <p:pic>
        <p:nvPicPr>
          <p:cNvPr id="13" name="Picture 6"/>
          <p:cNvPicPr>
            <a:picLocks noChangeAspect="1"/>
          </p:cNvPicPr>
          <p:nvPr/>
        </p:nvPicPr>
        <p:blipFill>
          <a:blip r:embed="rId3" cstate="print"/>
          <a:srcRect/>
          <a:stretch>
            <a:fillRect/>
          </a:stretch>
        </p:blipFill>
        <p:spPr bwMode="auto">
          <a:xfrm>
            <a:off x="788774" y="4196556"/>
            <a:ext cx="1110638" cy="1360487"/>
          </a:xfrm>
          <a:prstGeom prst="rect">
            <a:avLst/>
          </a:prstGeom>
          <a:noFill/>
          <a:ln w="9525">
            <a:noFill/>
            <a:miter lim="800000"/>
            <a:headEnd/>
            <a:tailEnd/>
          </a:ln>
        </p:spPr>
      </p:pic>
      <p:cxnSp>
        <p:nvCxnSpPr>
          <p:cNvPr id="18" name="Straight Arrow Connector 17"/>
          <p:cNvCxnSpPr>
            <a:stCxn id="13" idx="3"/>
          </p:cNvCxnSpPr>
          <p:nvPr/>
        </p:nvCxnSpPr>
        <p:spPr>
          <a:xfrm>
            <a:off x="1899412" y="4876800"/>
            <a:ext cx="2318362" cy="7144"/>
          </a:xfrm>
          <a:prstGeom prst="straightConnector1">
            <a:avLst/>
          </a:prstGeom>
          <a:ln>
            <a:tailEnd type="stealth" w="lg" len="med"/>
          </a:ln>
        </p:spPr>
        <p:style>
          <a:lnRef idx="3">
            <a:schemeClr val="accent3"/>
          </a:lnRef>
          <a:fillRef idx="0">
            <a:schemeClr val="accent3"/>
          </a:fillRef>
          <a:effectRef idx="2">
            <a:schemeClr val="accent3"/>
          </a:effectRef>
          <a:fontRef idx="minor">
            <a:schemeClr val="tx1"/>
          </a:fontRef>
        </p:style>
      </p:cxnSp>
      <p:sp>
        <p:nvSpPr>
          <p:cNvPr id="7" name="Slide Number Placeholder 6"/>
          <p:cNvSpPr>
            <a:spLocks noGrp="1"/>
          </p:cNvSpPr>
          <p:nvPr>
            <p:ph type="sldNum" sz="quarter" idx="4"/>
          </p:nvPr>
        </p:nvSpPr>
        <p:spPr>
          <a:xfrm>
            <a:off x="8129588" y="5734050"/>
            <a:ext cx="609600" cy="520700"/>
          </a:xfrm>
        </p:spPr>
        <p:txBody>
          <a:bodyPr/>
          <a:lstStyle/>
          <a:p>
            <a:pPr>
              <a:defRPr/>
            </a:pPr>
            <a:fld id="{04D1AC4C-0A1E-468C-9B8E-2AB6C0EAA9D5}" type="slidenum">
              <a:rPr lang="en-US" smtClean="0"/>
              <a:pPr>
                <a:defRPr/>
              </a:pPr>
              <a:t>39</a:t>
            </a:fld>
            <a:endParaRPr lang="en-US"/>
          </a:p>
        </p:txBody>
      </p:sp>
      <p:sp>
        <p:nvSpPr>
          <p:cNvPr id="7171" name="Content Placeholder 2"/>
          <p:cNvSpPr>
            <a:spLocks noGrp="1"/>
          </p:cNvSpPr>
          <p:nvPr>
            <p:ph sz="half" idx="1"/>
          </p:nvPr>
        </p:nvSpPr>
        <p:spPr>
          <a:xfrm>
            <a:off x="381001" y="2196306"/>
            <a:ext cx="4008438" cy="3423444"/>
          </a:xfrm>
        </p:spPr>
        <p:txBody>
          <a:bodyPr/>
          <a:lstStyle/>
          <a:p>
            <a:pPr marL="0" indent="0">
              <a:buNone/>
            </a:pPr>
            <a:r>
              <a:rPr lang="en-US" b="1" dirty="0" smtClean="0">
                <a:latin typeface="Calibri" pitchFamily="34" charset="0"/>
                <a:cs typeface="Times New Roman" pitchFamily="18" charset="0"/>
              </a:rPr>
              <a:t>Sensors on your finger take the information about how hot it is to the spinal cord via nerves (all part of your “</a:t>
            </a:r>
            <a:r>
              <a:rPr lang="en-US" b="1" dirty="0" smtClean="0">
                <a:solidFill>
                  <a:srgbClr val="0070C0"/>
                </a:solidFill>
                <a:latin typeface="Calibri" pitchFamily="34" charset="0"/>
                <a:cs typeface="Times New Roman" pitchFamily="18" charset="0"/>
              </a:rPr>
              <a:t>nervous system</a:t>
            </a:r>
            <a:r>
              <a:rPr lang="en-US" b="1" dirty="0" smtClean="0">
                <a:latin typeface="Calibri" pitchFamily="34" charset="0"/>
                <a:cs typeface="Times New Roman" pitchFamily="18" charset="0"/>
              </a:rPr>
              <a:t>”)</a:t>
            </a:r>
          </a:p>
          <a:p>
            <a:pPr lvl="1"/>
            <a:endParaRPr lang="en-US" sz="2000" b="1" dirty="0" smtClean="0">
              <a:latin typeface="Calibri" pitchFamily="34" charset="0"/>
            </a:endParaRPr>
          </a:p>
        </p:txBody>
      </p:sp>
      <p:pic>
        <p:nvPicPr>
          <p:cNvPr id="8" name="Picture 2" descr="File:TE-Nervous system diagram.sv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67212" y="1824494"/>
            <a:ext cx="4090988" cy="4804906"/>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4" name="Rectangle 1"/>
          <p:cNvSpPr>
            <a:spLocks noChangeArrowheads="1"/>
          </p:cNvSpPr>
          <p:nvPr/>
        </p:nvSpPr>
        <p:spPr bwMode="auto">
          <a:xfrm>
            <a:off x="265113" y="350758"/>
            <a:ext cx="8269287" cy="6278642"/>
          </a:xfrm>
          <a:prstGeom prst="rect">
            <a:avLst/>
          </a:prstGeom>
          <a:noFill/>
          <a:ln w="9525">
            <a:noFill/>
            <a:miter lim="800000"/>
            <a:headEnd/>
            <a:tailEnd/>
          </a:ln>
        </p:spPr>
        <p:txBody>
          <a:bodyPr wrap="square" anchor="ctr">
            <a:noAutofit/>
          </a:bodyPr>
          <a:lstStyle/>
          <a:p>
            <a:pPr algn="ctr" eaLnBrk="0" hangingPunct="0"/>
            <a:r>
              <a:rPr lang="en-US" sz="4400" b="1" dirty="0" smtClean="0">
                <a:solidFill>
                  <a:srgbClr val="FF0000"/>
                </a:solidFill>
                <a:latin typeface="Calibri" pitchFamily="34" charset="0"/>
                <a:cs typeface="Times New Roman" pitchFamily="18" charset="0"/>
              </a:rPr>
              <a:t>Brain </a:t>
            </a:r>
            <a:r>
              <a:rPr lang="en-US" sz="4400" b="1" dirty="0">
                <a:solidFill>
                  <a:srgbClr val="FF0000"/>
                </a:solidFill>
                <a:latin typeface="Calibri" pitchFamily="34" charset="0"/>
                <a:cs typeface="Times New Roman" pitchFamily="18" charset="0"/>
              </a:rPr>
              <a:t>is a Computer </a:t>
            </a:r>
            <a:r>
              <a:rPr lang="en-US" sz="4400" b="1" dirty="0" smtClean="0">
                <a:solidFill>
                  <a:srgbClr val="FF0000"/>
                </a:solidFill>
                <a:latin typeface="Calibri" pitchFamily="34" charset="0"/>
                <a:cs typeface="Times New Roman" pitchFamily="18" charset="0"/>
              </a:rPr>
              <a:t>Quiz </a:t>
            </a:r>
            <a:r>
              <a:rPr lang="en-US" sz="4400" b="1" dirty="0" smtClean="0">
                <a:solidFill>
                  <a:srgbClr val="0070C0"/>
                </a:solidFill>
                <a:latin typeface="Calibri" pitchFamily="34" charset="0"/>
                <a:cs typeface="Times New Roman" pitchFamily="18" charset="0"/>
              </a:rPr>
              <a:t>Answers</a:t>
            </a:r>
            <a:endParaRPr lang="en-US" sz="4400" b="1" dirty="0">
              <a:solidFill>
                <a:srgbClr val="0070C0"/>
              </a:solidFill>
              <a:latin typeface="Calibri" pitchFamily="34" charset="0"/>
              <a:cs typeface="Times New Roman" pitchFamily="18" charset="0"/>
            </a:endParaRPr>
          </a:p>
          <a:p>
            <a:pPr eaLnBrk="0" hangingPunct="0"/>
            <a:endParaRPr lang="en-US" sz="1200" dirty="0">
              <a:latin typeface="Calibri" pitchFamily="34" charset="0"/>
            </a:endParaRPr>
          </a:p>
          <a:p>
            <a:pPr eaLnBrk="0" hangingPunct="0">
              <a:buFontTx/>
              <a:buAutoNum type="arabicPeriod"/>
            </a:pPr>
            <a:r>
              <a:rPr lang="en-US" sz="1200" dirty="0">
                <a:latin typeface="Calibri" pitchFamily="34" charset="0"/>
              </a:rPr>
              <a:t> </a:t>
            </a:r>
            <a:r>
              <a:rPr lang="en-US" sz="1200" dirty="0" smtClean="0">
                <a:latin typeface="Calibri" pitchFamily="34" charset="0"/>
              </a:rPr>
              <a:t>Describe how your brain helps you command your arm to pick up a glass of juice.</a:t>
            </a:r>
            <a:endParaRPr lang="en-US" sz="1200" dirty="0">
              <a:latin typeface="Calibri" pitchFamily="34" charset="0"/>
            </a:endParaRPr>
          </a:p>
          <a:p>
            <a:pPr eaLnBrk="0" hangingPunct="0"/>
            <a:endParaRPr lang="en-US" sz="1200" dirty="0">
              <a:latin typeface="Calibri" pitchFamily="34" charset="0"/>
              <a:cs typeface="Times New Roman" charset="0"/>
            </a:endParaRPr>
          </a:p>
          <a:p>
            <a:pPr eaLnBrk="0" hangingPunct="0"/>
            <a:r>
              <a:rPr lang="en-US" b="1" dirty="0" smtClean="0">
                <a:solidFill>
                  <a:srgbClr val="0070C0"/>
                </a:solidFill>
                <a:latin typeface="Calibri" pitchFamily="34" charset="0"/>
              </a:rPr>
              <a:t>Once your brain decides to pick up the glass, neurons in your motor cortex command the muscles in your hand to move appropriately and pick up the glass. In the process, your brain uses feedback from your eyes (such as, is it going towards the glass, picking it up, etc.) and makes sure it is done as intended!</a:t>
            </a:r>
          </a:p>
          <a:p>
            <a:pPr eaLnBrk="0" hangingPunct="0">
              <a:buFontTx/>
              <a:buAutoNum type="arabicPeriod"/>
            </a:pPr>
            <a:endParaRPr lang="en-US" sz="1200" dirty="0">
              <a:latin typeface="Calibri" pitchFamily="34" charset="0"/>
              <a:cs typeface="Times New Roman" charset="0"/>
            </a:endParaRPr>
          </a:p>
          <a:p>
            <a:pPr eaLnBrk="0" hangingPunct="0"/>
            <a:r>
              <a:rPr lang="en-US" sz="1200" dirty="0">
                <a:latin typeface="Calibri" pitchFamily="34" charset="0"/>
              </a:rPr>
              <a:t>2. </a:t>
            </a:r>
            <a:r>
              <a:rPr lang="en-US" sz="1200" dirty="0" smtClean="0">
                <a:latin typeface="Calibri" pitchFamily="34" charset="0"/>
              </a:rPr>
              <a:t>Your brain is the controller for your body.  List four functions it performs.</a:t>
            </a:r>
            <a:endParaRPr lang="en-US" sz="1200" dirty="0">
              <a:latin typeface="Calibri" pitchFamily="34" charset="0"/>
            </a:endParaRPr>
          </a:p>
          <a:p>
            <a:pPr eaLnBrk="0" hangingPunct="0"/>
            <a:endParaRPr lang="en-US" sz="1200" dirty="0">
              <a:latin typeface="Calibri" pitchFamily="34" charset="0"/>
              <a:cs typeface="Times New Roman" charset="0"/>
            </a:endParaRPr>
          </a:p>
          <a:p>
            <a:pPr eaLnBrk="0" hangingPunct="0"/>
            <a:r>
              <a:rPr lang="en-US" b="1" dirty="0" smtClean="0">
                <a:solidFill>
                  <a:srgbClr val="0070C0"/>
                </a:solidFill>
                <a:latin typeface="Calibri" pitchFamily="34" charset="0"/>
                <a:cs typeface="Times New Roman" charset="0"/>
              </a:rPr>
              <a:t>Example answers: Breathing, pumping blood by controlling heart, walking, drawing, thinking, planning, memory, speaking, sensing, etc.</a:t>
            </a:r>
            <a:endParaRPr lang="en-US" b="1" dirty="0">
              <a:solidFill>
                <a:srgbClr val="0070C0"/>
              </a:solidFill>
              <a:latin typeface="Calibri" pitchFamily="34" charset="0"/>
              <a:cs typeface="Times New Roman" charset="0"/>
            </a:endParaRPr>
          </a:p>
          <a:p>
            <a:pPr eaLnBrk="0" hangingPunct="0"/>
            <a:endParaRPr lang="en-US" sz="1200" dirty="0">
              <a:latin typeface="Calibri" pitchFamily="34" charset="0"/>
              <a:cs typeface="Times New Roman" charset="0"/>
            </a:endParaRPr>
          </a:p>
          <a:p>
            <a:pPr eaLnBrk="0" hangingPunct="0">
              <a:buFontTx/>
              <a:buAutoNum type="arabicPeriod" startAt="3"/>
            </a:pPr>
            <a:r>
              <a:rPr lang="en-US" sz="1200" dirty="0" smtClean="0">
                <a:latin typeface="Calibri" pitchFamily="34" charset="0"/>
              </a:rPr>
              <a:t> Is your brain similar to a computer?  In what respects is it similar and in what respects is it not?</a:t>
            </a:r>
            <a:endParaRPr lang="en-US" sz="1200" dirty="0">
              <a:latin typeface="Calibri" pitchFamily="34" charset="0"/>
            </a:endParaRPr>
          </a:p>
          <a:p>
            <a:pPr eaLnBrk="0" hangingPunct="0">
              <a:buFontTx/>
              <a:buAutoNum type="arabicPeriod" startAt="3"/>
            </a:pPr>
            <a:endParaRPr lang="en-US" sz="1200" dirty="0">
              <a:latin typeface="Calibri" pitchFamily="34" charset="0"/>
              <a:cs typeface="Times New Roman" charset="0"/>
            </a:endParaRPr>
          </a:p>
          <a:p>
            <a:pPr eaLnBrk="0" hangingPunct="0"/>
            <a:r>
              <a:rPr lang="en-US" b="1" i="1" dirty="0" smtClean="0">
                <a:solidFill>
                  <a:srgbClr val="0070C0"/>
                </a:solidFill>
                <a:latin typeface="Calibri" pitchFamily="34" charset="0"/>
                <a:cs typeface="Times New Roman" charset="0"/>
              </a:rPr>
              <a:t>Similarities</a:t>
            </a:r>
            <a:r>
              <a:rPr lang="en-US" b="1" dirty="0" smtClean="0">
                <a:solidFill>
                  <a:srgbClr val="0070C0"/>
                </a:solidFill>
                <a:latin typeface="Calibri" pitchFamily="34" charset="0"/>
                <a:cs typeface="Times New Roman" charset="0"/>
              </a:rPr>
              <a:t>: makes </a:t>
            </a:r>
            <a:r>
              <a:rPr lang="en-US" b="1" dirty="0">
                <a:solidFill>
                  <a:srgbClr val="0070C0"/>
                </a:solidFill>
                <a:latin typeface="Calibri" pitchFamily="34" charset="0"/>
                <a:cs typeface="Times New Roman" charset="0"/>
              </a:rPr>
              <a:t>decisions, needs energy, takes inputs, uses electrical signals, gives outputs, stores memories</a:t>
            </a:r>
          </a:p>
          <a:p>
            <a:pPr eaLnBrk="0" hangingPunct="0"/>
            <a:r>
              <a:rPr lang="en-US" b="1" dirty="0" smtClean="0">
                <a:solidFill>
                  <a:srgbClr val="0070C0"/>
                </a:solidFill>
                <a:latin typeface="Calibri" pitchFamily="34" charset="0"/>
                <a:cs typeface="Times New Roman" charset="0"/>
              </a:rPr>
              <a:t>The </a:t>
            </a:r>
            <a:r>
              <a:rPr lang="en-US" b="1" dirty="0" smtClean="0">
                <a:latin typeface="Calibri" pitchFamily="34" charset="0"/>
                <a:cs typeface="Times New Roman" charset="0"/>
              </a:rPr>
              <a:t>brain</a:t>
            </a:r>
            <a:r>
              <a:rPr lang="en-US" b="1" dirty="0" smtClean="0">
                <a:solidFill>
                  <a:srgbClr val="0070C0"/>
                </a:solidFill>
                <a:latin typeface="Calibri" pitchFamily="34" charset="0"/>
                <a:cs typeface="Times New Roman" charset="0"/>
              </a:rPr>
              <a:t> processes information, needs energy (from food), takes information from senses and provides responses to muscles, using the nervous system as “wiring” for all communications. A </a:t>
            </a:r>
            <a:r>
              <a:rPr lang="en-US" b="1" dirty="0" smtClean="0">
                <a:latin typeface="Calibri" pitchFamily="34" charset="0"/>
                <a:cs typeface="Times New Roman" charset="0"/>
              </a:rPr>
              <a:t>computer</a:t>
            </a:r>
            <a:r>
              <a:rPr lang="en-US" b="1" dirty="0" smtClean="0">
                <a:solidFill>
                  <a:srgbClr val="0070C0"/>
                </a:solidFill>
                <a:latin typeface="Calibri" pitchFamily="34" charset="0"/>
                <a:cs typeface="Times New Roman" charset="0"/>
              </a:rPr>
              <a:t> has a central processing unit, needs power supply, and has lots of wiring for communications with input (sensors) and output devices (motors, speaker, etc.). (Differences will be discussed later.)</a:t>
            </a:r>
            <a:endParaRPr lang="en-US" sz="1200" dirty="0">
              <a:solidFill>
                <a:srgbClr val="0070C0"/>
              </a:solidFill>
              <a:latin typeface="Calibri" pitchFamily="34" charset="0"/>
              <a:cs typeface="Times New Roman" charset="0"/>
            </a:endParaRPr>
          </a:p>
        </p:txBody>
      </p:sp>
      <p:sp>
        <p:nvSpPr>
          <p:cNvPr id="3" name="Slide Number Placeholder 2"/>
          <p:cNvSpPr>
            <a:spLocks noGrp="1"/>
          </p:cNvSpPr>
          <p:nvPr>
            <p:ph type="sldNum" sz="quarter" idx="4"/>
          </p:nvPr>
        </p:nvSpPr>
        <p:spPr>
          <a:xfrm>
            <a:off x="8129588" y="5734050"/>
            <a:ext cx="609600" cy="520700"/>
          </a:xfrm>
        </p:spPr>
        <p:txBody>
          <a:bodyPr/>
          <a:lstStyle/>
          <a:p>
            <a:pPr>
              <a:defRPr/>
            </a:pPr>
            <a:fld id="{2B5CD0DD-2C34-45E0-AD33-5860BBC0AD74}" type="slidenum">
              <a:rPr lang="en-US" smtClean="0"/>
              <a:pPr>
                <a:defRPr/>
              </a:pPr>
              <a:t>4</a:t>
            </a:fld>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124">
                                            <p:txEl>
                                              <p:pRg st="4" end="4"/>
                                            </p:txEl>
                                          </p:spTgt>
                                        </p:tgtEl>
                                        <p:attrNameLst>
                                          <p:attrName>style.visibility</p:attrName>
                                        </p:attrNameLst>
                                      </p:cBhvr>
                                      <p:to>
                                        <p:strVal val="visible"/>
                                      </p:to>
                                    </p:set>
                                    <p:anim calcmode="lin" valueType="num">
                                      <p:cBhvr additive="base">
                                        <p:cTn id="7" dur="500" fill="hold"/>
                                        <p:tgtEl>
                                          <p:spTgt spid="5124">
                                            <p:txEl>
                                              <p:pRg st="4" end="4"/>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124">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124">
                                            <p:txEl>
                                              <p:pRg st="8" end="8"/>
                                            </p:txEl>
                                          </p:spTgt>
                                        </p:tgtEl>
                                        <p:attrNameLst>
                                          <p:attrName>style.visibility</p:attrName>
                                        </p:attrNameLst>
                                      </p:cBhvr>
                                      <p:to>
                                        <p:strVal val="visible"/>
                                      </p:to>
                                    </p:set>
                                    <p:anim calcmode="lin" valueType="num">
                                      <p:cBhvr additive="base">
                                        <p:cTn id="13" dur="500" fill="hold"/>
                                        <p:tgtEl>
                                          <p:spTgt spid="5124">
                                            <p:txEl>
                                              <p:pRg st="8" end="8"/>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124">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5124">
                                            <p:txEl>
                                              <p:pRg st="12" end="12"/>
                                            </p:txEl>
                                          </p:spTgt>
                                        </p:tgtEl>
                                        <p:attrNameLst>
                                          <p:attrName>style.visibility</p:attrName>
                                        </p:attrNameLst>
                                      </p:cBhvr>
                                      <p:to>
                                        <p:strVal val="visible"/>
                                      </p:to>
                                    </p:set>
                                    <p:anim calcmode="lin" valueType="num">
                                      <p:cBhvr additive="base">
                                        <p:cTn id="19" dur="500" fill="hold"/>
                                        <p:tgtEl>
                                          <p:spTgt spid="5124">
                                            <p:txEl>
                                              <p:pRg st="12" end="1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124">
                                            <p:txEl>
                                              <p:pRg st="12" end="1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5124">
                                            <p:txEl>
                                              <p:pRg st="13" end="13"/>
                                            </p:txEl>
                                          </p:spTgt>
                                        </p:tgtEl>
                                        <p:attrNameLst>
                                          <p:attrName>style.visibility</p:attrName>
                                        </p:attrNameLst>
                                      </p:cBhvr>
                                      <p:to>
                                        <p:strVal val="visible"/>
                                      </p:to>
                                    </p:set>
                                    <p:anim calcmode="lin" valueType="num">
                                      <p:cBhvr additive="base">
                                        <p:cTn id="25" dur="500" fill="hold"/>
                                        <p:tgtEl>
                                          <p:spTgt spid="5124">
                                            <p:txEl>
                                              <p:pRg st="13" end="1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5124">
                                            <p:txEl>
                                              <p:pRg st="13" end="1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a:xfrm>
            <a:off x="549275" y="107950"/>
            <a:ext cx="8042275" cy="1035050"/>
          </a:xfrm>
        </p:spPr>
        <p:txBody>
          <a:bodyPr>
            <a:noAutofit/>
          </a:bodyPr>
          <a:lstStyle/>
          <a:p>
            <a:pPr algn="ctr"/>
            <a:r>
              <a:rPr lang="en-US" sz="4400" b="1" cap="none" dirty="0">
                <a:solidFill>
                  <a:srgbClr val="FF0000"/>
                </a:solidFill>
                <a:latin typeface="Calibri" pitchFamily="34" charset="0"/>
                <a:cs typeface="Times New Roman" pitchFamily="18" charset="0"/>
              </a:rPr>
              <a:t>How does your hand jerk back</a:t>
            </a:r>
            <a:r>
              <a:rPr lang="en-US" sz="4400" b="1" cap="none" dirty="0" smtClean="0">
                <a:solidFill>
                  <a:srgbClr val="FF0000"/>
                </a:solidFill>
                <a:latin typeface="Calibri" pitchFamily="34" charset="0"/>
                <a:cs typeface="Times New Roman" pitchFamily="18" charset="0"/>
              </a:rPr>
              <a:t>?</a:t>
            </a:r>
            <a:endParaRPr lang="en-US" sz="4400" b="1" cap="none" dirty="0">
              <a:solidFill>
                <a:srgbClr val="FF0000"/>
              </a:solidFill>
              <a:latin typeface="Calibri" pitchFamily="34" charset="0"/>
              <a:cs typeface="Times New Roman" pitchFamily="18" charset="0"/>
            </a:endParaRPr>
          </a:p>
        </p:txBody>
      </p:sp>
      <p:sp>
        <p:nvSpPr>
          <p:cNvPr id="7171" name="Content Placeholder 2"/>
          <p:cNvSpPr>
            <a:spLocks noGrp="1"/>
          </p:cNvSpPr>
          <p:nvPr>
            <p:ph sz="half" idx="1"/>
          </p:nvPr>
        </p:nvSpPr>
        <p:spPr>
          <a:xfrm>
            <a:off x="381000" y="1276350"/>
            <a:ext cx="8210550" cy="933450"/>
          </a:xfrm>
        </p:spPr>
        <p:txBody>
          <a:bodyPr>
            <a:normAutofit/>
          </a:bodyPr>
          <a:lstStyle/>
          <a:p>
            <a:pPr marL="0" indent="0">
              <a:buNone/>
            </a:pPr>
            <a:r>
              <a:rPr lang="en-US" b="1" dirty="0" smtClean="0">
                <a:latin typeface="Calibri" pitchFamily="34" charset="0"/>
                <a:cs typeface="Times New Roman" pitchFamily="18" charset="0"/>
              </a:rPr>
              <a:t>Your “</a:t>
            </a:r>
            <a:r>
              <a:rPr lang="en-US" b="1" dirty="0" smtClean="0">
                <a:solidFill>
                  <a:srgbClr val="0070C0"/>
                </a:solidFill>
                <a:latin typeface="Calibri" pitchFamily="34" charset="0"/>
                <a:cs typeface="Times New Roman" pitchFamily="18" charset="0"/>
              </a:rPr>
              <a:t>nervous system</a:t>
            </a:r>
            <a:r>
              <a:rPr lang="en-US" b="1" dirty="0" smtClean="0">
                <a:latin typeface="Calibri" pitchFamily="34" charset="0"/>
                <a:cs typeface="Times New Roman" pitchFamily="18" charset="0"/>
              </a:rPr>
              <a:t>” decides that it is too hot and orders the muscles of your hand to pull back the finger</a:t>
            </a:r>
          </a:p>
        </p:txBody>
      </p:sp>
      <p:pic>
        <p:nvPicPr>
          <p:cNvPr id="13" name="Picture 6"/>
          <p:cNvPicPr>
            <a:picLocks noChangeAspect="1"/>
          </p:cNvPicPr>
          <p:nvPr/>
        </p:nvPicPr>
        <p:blipFill>
          <a:blip r:embed="rId3" cstate="print">
            <a:extLst>
              <a:ext uri="{BEBA8EAE-BF5A-486C-A8C5-ECC9F3942E4B}">
                <a14:imgProps xmlns:a14="http://schemas.microsoft.com/office/drawing/2010/main">
                  <a14:imgLayer r:embed="rId4">
                    <a14:imgEffect>
                      <a14:backgroundRemoval t="10000" b="90000" l="10000" r="90000"/>
                    </a14:imgEffect>
                  </a14:imgLayer>
                </a14:imgProps>
              </a:ext>
            </a:extLst>
          </a:blip>
          <a:srcRect/>
          <a:stretch>
            <a:fillRect/>
          </a:stretch>
        </p:blipFill>
        <p:spPr bwMode="auto">
          <a:xfrm>
            <a:off x="7772400" y="2895600"/>
            <a:ext cx="1110638" cy="1360487"/>
          </a:xfrm>
          <a:prstGeom prst="rect">
            <a:avLst/>
          </a:prstGeom>
          <a:noFill/>
          <a:ln w="9525">
            <a:noFill/>
            <a:miter lim="800000"/>
            <a:headEnd/>
            <a:tailEnd/>
          </a:ln>
        </p:spPr>
      </p:pic>
      <p:pic>
        <p:nvPicPr>
          <p:cNvPr id="15" name="Picture 7"/>
          <p:cNvPicPr>
            <a:picLocks noChangeAspect="1"/>
          </p:cNvPicPr>
          <p:nvPr/>
        </p:nvPicPr>
        <p:blipFill>
          <a:blip r:embed="rId5" cstate="print"/>
          <a:srcRect/>
          <a:stretch>
            <a:fillRect/>
          </a:stretch>
        </p:blipFill>
        <p:spPr bwMode="auto">
          <a:xfrm>
            <a:off x="228600" y="2667000"/>
            <a:ext cx="2467309" cy="2286000"/>
          </a:xfrm>
          <a:prstGeom prst="rect">
            <a:avLst/>
          </a:prstGeom>
          <a:noFill/>
          <a:ln w="9525">
            <a:noFill/>
            <a:miter lim="800000"/>
            <a:headEnd/>
            <a:tailEnd/>
          </a:ln>
        </p:spPr>
      </p:pic>
      <p:cxnSp>
        <p:nvCxnSpPr>
          <p:cNvPr id="12" name="Straight Arrow Connector 11"/>
          <p:cNvCxnSpPr/>
          <p:nvPr/>
        </p:nvCxnSpPr>
        <p:spPr>
          <a:xfrm>
            <a:off x="6629400" y="3733800"/>
            <a:ext cx="1327762" cy="7144"/>
          </a:xfrm>
          <a:prstGeom prst="straightConnector1">
            <a:avLst/>
          </a:prstGeom>
          <a:ln w="66675">
            <a:headEnd type="none" w="lg" len="med"/>
            <a:tailEnd type="stealth" w="lg" len="med"/>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a:off x="2667000" y="3733800"/>
            <a:ext cx="1371600" cy="1588"/>
          </a:xfrm>
          <a:prstGeom prst="straightConnector1">
            <a:avLst/>
          </a:prstGeom>
          <a:ln w="66675">
            <a:headEnd type="none" w="lg" len="med"/>
            <a:tailEnd type="stealth" w="lg" len="med"/>
          </a:ln>
        </p:spPr>
        <p:style>
          <a:lnRef idx="1">
            <a:schemeClr val="accent1"/>
          </a:lnRef>
          <a:fillRef idx="0">
            <a:schemeClr val="accent1"/>
          </a:fillRef>
          <a:effectRef idx="0">
            <a:schemeClr val="accent1"/>
          </a:effectRef>
          <a:fontRef idx="minor">
            <a:schemeClr val="tx1"/>
          </a:fontRef>
        </p:style>
      </p:cxnSp>
      <p:sp>
        <p:nvSpPr>
          <p:cNvPr id="19" name="TextBox 18"/>
          <p:cNvSpPr txBox="1"/>
          <p:nvPr/>
        </p:nvSpPr>
        <p:spPr>
          <a:xfrm>
            <a:off x="2743200" y="2971800"/>
            <a:ext cx="1143000" cy="646331"/>
          </a:xfrm>
          <a:prstGeom prst="rect">
            <a:avLst/>
          </a:prstGeom>
          <a:noFill/>
        </p:spPr>
        <p:txBody>
          <a:bodyPr wrap="square" rtlCol="0">
            <a:spAutoFit/>
          </a:bodyPr>
          <a:lstStyle/>
          <a:p>
            <a:pPr algn="ctr"/>
            <a:r>
              <a:rPr lang="en-US" b="1" dirty="0">
                <a:solidFill>
                  <a:srgbClr val="0070C0"/>
                </a:solidFill>
                <a:latin typeface="Calibri" pitchFamily="34" charset="0"/>
                <a:cs typeface="Times New Roman" pitchFamily="18" charset="0"/>
              </a:rPr>
              <a:t>c</a:t>
            </a:r>
            <a:r>
              <a:rPr lang="en-US" b="1" dirty="0" smtClean="0">
                <a:solidFill>
                  <a:srgbClr val="0070C0"/>
                </a:solidFill>
                <a:latin typeface="Calibri" pitchFamily="34" charset="0"/>
                <a:cs typeface="Times New Roman" pitchFamily="18" charset="0"/>
              </a:rPr>
              <a:t>ontract biceps</a:t>
            </a:r>
            <a:endParaRPr lang="en-US" b="1" dirty="0">
              <a:solidFill>
                <a:srgbClr val="0070C0"/>
              </a:solidFill>
              <a:latin typeface="Calibri" pitchFamily="34" charset="0"/>
              <a:cs typeface="Times New Roman" pitchFamily="18" charset="0"/>
            </a:endParaRPr>
          </a:p>
        </p:txBody>
      </p:sp>
      <p:sp>
        <p:nvSpPr>
          <p:cNvPr id="21" name="TextBox 20"/>
          <p:cNvSpPr txBox="1"/>
          <p:nvPr/>
        </p:nvSpPr>
        <p:spPr>
          <a:xfrm>
            <a:off x="6553200" y="2895600"/>
            <a:ext cx="1371600" cy="646331"/>
          </a:xfrm>
          <a:prstGeom prst="rect">
            <a:avLst/>
          </a:prstGeom>
          <a:noFill/>
        </p:spPr>
        <p:txBody>
          <a:bodyPr wrap="square" rtlCol="0">
            <a:spAutoFit/>
          </a:bodyPr>
          <a:lstStyle/>
          <a:p>
            <a:pPr algn="ctr"/>
            <a:r>
              <a:rPr lang="en-US" b="1" dirty="0" smtClean="0">
                <a:solidFill>
                  <a:srgbClr val="0070C0"/>
                </a:solidFill>
                <a:latin typeface="Calibri" pitchFamily="34" charset="0"/>
                <a:cs typeface="Times New Roman" pitchFamily="18" charset="0"/>
              </a:rPr>
              <a:t>finger moved back</a:t>
            </a:r>
            <a:endParaRPr lang="en-US" b="1" dirty="0">
              <a:solidFill>
                <a:srgbClr val="0070C0"/>
              </a:solidFill>
              <a:latin typeface="Calibri" pitchFamily="34" charset="0"/>
              <a:cs typeface="Times New Roman" pitchFamily="18" charset="0"/>
            </a:endParaRPr>
          </a:p>
        </p:txBody>
      </p:sp>
      <p:sp>
        <p:nvSpPr>
          <p:cNvPr id="11" name="Slide Number Placeholder 10"/>
          <p:cNvSpPr>
            <a:spLocks noGrp="1"/>
          </p:cNvSpPr>
          <p:nvPr>
            <p:ph type="sldNum" sz="quarter" idx="4"/>
          </p:nvPr>
        </p:nvSpPr>
        <p:spPr>
          <a:xfrm>
            <a:off x="8129588" y="5734050"/>
            <a:ext cx="609600" cy="520700"/>
          </a:xfrm>
        </p:spPr>
        <p:txBody>
          <a:bodyPr/>
          <a:lstStyle/>
          <a:p>
            <a:pPr>
              <a:defRPr/>
            </a:pPr>
            <a:fld id="{04D1AC4C-0A1E-468C-9B8E-2AB6C0EAA9D5}" type="slidenum">
              <a:rPr lang="en-US" smtClean="0"/>
              <a:pPr>
                <a:defRPr/>
              </a:pPr>
              <a:t>40</a:t>
            </a:fld>
            <a:endParaRPr lang="en-US"/>
          </a:p>
        </p:txBody>
      </p:sp>
      <p:pic>
        <p:nvPicPr>
          <p:cNvPr id="16" name="Picture 2" descr="Figure 3.4"/>
          <p:cNvPicPr>
            <a:picLocks noChangeAspect="1" noChangeArrowheads="1"/>
          </p:cNvPicPr>
          <p:nvPr/>
        </p:nvPicPr>
        <p:blipFill rotWithShape="1">
          <a:blip r:embed="rId6">
            <a:extLst>
              <a:ext uri="{28A0092B-C50C-407E-A947-70E740481C1C}">
                <a14:useLocalDpi xmlns:a14="http://schemas.microsoft.com/office/drawing/2010/main" val="0"/>
              </a:ext>
            </a:extLst>
          </a:blip>
          <a:srcRect l="13005" r="57588"/>
          <a:stretch/>
        </p:blipFill>
        <p:spPr bwMode="auto">
          <a:xfrm>
            <a:off x="4267200" y="2737250"/>
            <a:ext cx="2191603" cy="350271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7"/>
            <a:ext cx="8153400" cy="715963"/>
          </a:xfrm>
        </p:spPr>
        <p:txBody>
          <a:bodyPr>
            <a:normAutofit fontScale="90000"/>
          </a:bodyPr>
          <a:lstStyle/>
          <a:p>
            <a:pPr algn="ctr"/>
            <a:r>
              <a:rPr lang="en-US" sz="4400" b="1" cap="none" dirty="0">
                <a:solidFill>
                  <a:srgbClr val="0070C0"/>
                </a:solidFill>
                <a:latin typeface="Calibri" pitchFamily="34" charset="0"/>
                <a:cs typeface="Times New Roman" pitchFamily="18" charset="0"/>
              </a:rPr>
              <a:t>DAY 3</a:t>
            </a:r>
          </a:p>
        </p:txBody>
      </p:sp>
      <p:sp>
        <p:nvSpPr>
          <p:cNvPr id="6" name="Slide Number Placeholder 5"/>
          <p:cNvSpPr>
            <a:spLocks noGrp="1"/>
          </p:cNvSpPr>
          <p:nvPr>
            <p:ph type="sldNum" sz="quarter" idx="4"/>
          </p:nvPr>
        </p:nvSpPr>
        <p:spPr>
          <a:xfrm>
            <a:off x="8129588" y="5734050"/>
            <a:ext cx="609600" cy="520700"/>
          </a:xfrm>
        </p:spPr>
        <p:txBody>
          <a:bodyPr/>
          <a:lstStyle/>
          <a:p>
            <a:pPr>
              <a:defRPr/>
            </a:pPr>
            <a:fld id="{04D1AC4C-0A1E-468C-9B8E-2AB6C0EAA9D5}" type="slidenum">
              <a:rPr lang="en-US" smtClean="0"/>
              <a:pPr>
                <a:defRPr/>
              </a:pPr>
              <a:t>41</a:t>
            </a:fld>
            <a:endParaRPr lang="en-US"/>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Content Placeholder 2"/>
          <p:cNvSpPr>
            <a:spLocks noGrp="1"/>
          </p:cNvSpPr>
          <p:nvPr>
            <p:ph sz="half" idx="1"/>
          </p:nvPr>
        </p:nvSpPr>
        <p:spPr>
          <a:xfrm>
            <a:off x="152400" y="1295400"/>
            <a:ext cx="4572000" cy="5334000"/>
          </a:xfrm>
        </p:spPr>
        <p:txBody>
          <a:bodyPr>
            <a:noAutofit/>
          </a:bodyPr>
          <a:lstStyle/>
          <a:p>
            <a:pPr>
              <a:spcBef>
                <a:spcPts val="0"/>
              </a:spcBef>
              <a:spcAft>
                <a:spcPts val="600"/>
              </a:spcAft>
            </a:pPr>
            <a:r>
              <a:rPr lang="en-US" sz="2300" b="1" dirty="0" smtClean="0">
                <a:latin typeface="Calibri" pitchFamily="34" charset="0"/>
                <a:cs typeface="Times New Roman" pitchFamily="18" charset="0"/>
              </a:rPr>
              <a:t>The brain is the </a:t>
            </a:r>
            <a:r>
              <a:rPr lang="en-US" sz="2300" b="1" dirty="0" smtClean="0">
                <a:solidFill>
                  <a:srgbClr val="0070C0"/>
                </a:solidFill>
                <a:latin typeface="Calibri" pitchFamily="34" charset="0"/>
                <a:cs typeface="Times New Roman" pitchFamily="18" charset="0"/>
              </a:rPr>
              <a:t>decision center </a:t>
            </a:r>
            <a:r>
              <a:rPr lang="en-US" sz="2300" b="1" dirty="0" smtClean="0">
                <a:latin typeface="Calibri" pitchFamily="34" charset="0"/>
                <a:cs typeface="Times New Roman" pitchFamily="18" charset="0"/>
              </a:rPr>
              <a:t>of the human body</a:t>
            </a:r>
          </a:p>
          <a:p>
            <a:pPr>
              <a:spcBef>
                <a:spcPts val="0"/>
              </a:spcBef>
              <a:spcAft>
                <a:spcPts val="600"/>
              </a:spcAft>
            </a:pPr>
            <a:r>
              <a:rPr lang="en-US" sz="2300" b="1" dirty="0" smtClean="0">
                <a:latin typeface="Calibri" pitchFamily="34" charset="0"/>
                <a:cs typeface="Times New Roman" pitchFamily="18" charset="0"/>
              </a:rPr>
              <a:t>How does the brain and nervous system move our hands?</a:t>
            </a:r>
          </a:p>
          <a:p>
            <a:pPr marL="692150" lvl="1" indent="-290513">
              <a:spcBef>
                <a:spcPts val="0"/>
              </a:spcBef>
              <a:spcAft>
                <a:spcPts val="600"/>
              </a:spcAft>
            </a:pPr>
            <a:r>
              <a:rPr lang="en-US" b="1" dirty="0" smtClean="0">
                <a:latin typeface="Calibri" pitchFamily="34" charset="0"/>
                <a:cs typeface="Times New Roman" pitchFamily="18" charset="0"/>
              </a:rPr>
              <a:t>We get information from sensors</a:t>
            </a:r>
          </a:p>
          <a:p>
            <a:pPr marL="692150" lvl="1" indent="-290513">
              <a:spcBef>
                <a:spcPts val="0"/>
              </a:spcBef>
              <a:spcAft>
                <a:spcPts val="600"/>
              </a:spcAft>
            </a:pPr>
            <a:r>
              <a:rPr lang="en-US" b="1" dirty="0" smtClean="0">
                <a:latin typeface="Calibri" pitchFamily="34" charset="0"/>
                <a:cs typeface="Times New Roman" pitchFamily="18" charset="0"/>
              </a:rPr>
              <a:t>When you touch something, sensors obtain data about the object, such as its temperature or texture</a:t>
            </a:r>
          </a:p>
          <a:p>
            <a:pPr lvl="1">
              <a:spcBef>
                <a:spcPts val="0"/>
              </a:spcBef>
              <a:spcAft>
                <a:spcPts val="600"/>
              </a:spcAft>
            </a:pPr>
            <a:r>
              <a:rPr lang="en-US" b="1" dirty="0" smtClean="0">
                <a:latin typeface="Calibri" pitchFamily="34" charset="0"/>
                <a:cs typeface="Times New Roman" pitchFamily="18" charset="0"/>
              </a:rPr>
              <a:t>Based on that input, our brains tell the muscles in our hands to move appropriately</a:t>
            </a:r>
          </a:p>
          <a:p>
            <a:pPr lvl="1">
              <a:spcBef>
                <a:spcPts val="0"/>
              </a:spcBef>
              <a:spcAft>
                <a:spcPts val="600"/>
              </a:spcAft>
            </a:pPr>
            <a:r>
              <a:rPr lang="en-US" b="1" dirty="0" smtClean="0">
                <a:solidFill>
                  <a:srgbClr val="0070C0"/>
                </a:solidFill>
                <a:latin typeface="Calibri" pitchFamily="34" charset="0"/>
                <a:cs typeface="Times New Roman" pitchFamily="18" charset="0"/>
              </a:rPr>
              <a:t>How is this done?</a:t>
            </a:r>
          </a:p>
        </p:txBody>
      </p:sp>
      <p:sp>
        <p:nvSpPr>
          <p:cNvPr id="7" name="Rectangle 6"/>
          <p:cNvSpPr/>
          <p:nvPr/>
        </p:nvSpPr>
        <p:spPr>
          <a:xfrm>
            <a:off x="501804" y="297359"/>
            <a:ext cx="8040023" cy="769441"/>
          </a:xfrm>
          <a:prstGeom prst="rect">
            <a:avLst/>
          </a:prstGeom>
          <a:noFill/>
        </p:spPr>
        <p:txBody>
          <a:bodyPr wrap="none" lIns="91440" tIns="45720" rIns="91440" bIns="45720">
            <a:spAutoFit/>
          </a:bodyPr>
          <a:lstStyle/>
          <a:p>
            <a:pPr algn="ctr"/>
            <a:r>
              <a:rPr lang="en-US" sz="4400" b="1" dirty="0" smtClean="0">
                <a:solidFill>
                  <a:srgbClr val="0070C0"/>
                </a:solidFill>
                <a:latin typeface="Calibri" pitchFamily="34" charset="0"/>
                <a:ea typeface="+mj-ea"/>
                <a:cs typeface="Times New Roman" pitchFamily="18" charset="0"/>
              </a:rPr>
              <a:t>Review</a:t>
            </a:r>
            <a:r>
              <a:rPr lang="en-US" sz="4400" b="1" dirty="0">
                <a:solidFill>
                  <a:srgbClr val="0070C0"/>
                </a:solidFill>
                <a:latin typeface="Calibri" pitchFamily="34" charset="0"/>
                <a:ea typeface="+mj-ea"/>
                <a:cs typeface="Times New Roman" pitchFamily="18" charset="0"/>
              </a:rPr>
              <a:t>: </a:t>
            </a:r>
            <a:r>
              <a:rPr lang="en-US" sz="4400" b="1" dirty="0">
                <a:solidFill>
                  <a:srgbClr val="FF0000"/>
                </a:solidFill>
                <a:latin typeface="Calibri" pitchFamily="34" charset="0"/>
                <a:ea typeface="+mj-ea"/>
                <a:cs typeface="Times New Roman" pitchFamily="18" charset="0"/>
              </a:rPr>
              <a:t>Do you know your brain?</a:t>
            </a:r>
          </a:p>
        </p:txBody>
      </p:sp>
      <p:sp>
        <p:nvSpPr>
          <p:cNvPr id="5" name="Slide Number Placeholder 4"/>
          <p:cNvSpPr>
            <a:spLocks noGrp="1"/>
          </p:cNvSpPr>
          <p:nvPr>
            <p:ph type="sldNum" sz="quarter" idx="4"/>
          </p:nvPr>
        </p:nvSpPr>
        <p:spPr>
          <a:xfrm>
            <a:off x="8129588" y="5734050"/>
            <a:ext cx="609600" cy="520700"/>
          </a:xfrm>
        </p:spPr>
        <p:txBody>
          <a:bodyPr/>
          <a:lstStyle/>
          <a:p>
            <a:pPr>
              <a:defRPr/>
            </a:pPr>
            <a:fld id="{04D1AC4C-0A1E-468C-9B8E-2AB6C0EAA9D5}" type="slidenum">
              <a:rPr lang="en-US" smtClean="0"/>
              <a:pPr>
                <a:defRPr/>
              </a:pPr>
              <a:t>42</a:t>
            </a:fld>
            <a:endParaRPr lang="en-US"/>
          </a:p>
        </p:txBody>
      </p:sp>
      <p:sp>
        <p:nvSpPr>
          <p:cNvPr id="6" name="Content Placeholder 2"/>
          <p:cNvSpPr>
            <a:spLocks noGrp="1"/>
          </p:cNvSpPr>
          <p:nvPr>
            <p:ph sz="half" idx="1"/>
          </p:nvPr>
        </p:nvSpPr>
        <p:spPr>
          <a:xfrm>
            <a:off x="381000" y="6143767"/>
            <a:ext cx="8040023" cy="457200"/>
          </a:xfrm>
        </p:spPr>
        <p:txBody>
          <a:bodyPr>
            <a:noAutofit/>
          </a:bodyPr>
          <a:lstStyle/>
          <a:p>
            <a:pPr marL="0" lvl="1" indent="0">
              <a:spcBef>
                <a:spcPts val="0"/>
              </a:spcBef>
              <a:buNone/>
            </a:pPr>
            <a:r>
              <a:rPr lang="en-US" sz="2300" b="1" dirty="0" smtClean="0">
                <a:solidFill>
                  <a:srgbClr val="FF0000"/>
                </a:solidFill>
                <a:latin typeface="Calibri" pitchFamily="34" charset="0"/>
                <a:cs typeface="Times New Roman" pitchFamily="18" charset="0"/>
              </a:rPr>
              <a:t>Now let us look at how brains are similar to computers </a:t>
            </a:r>
            <a:r>
              <a:rPr lang="en-US" sz="2300" b="1" dirty="0" smtClean="0">
                <a:solidFill>
                  <a:srgbClr val="FF0000"/>
                </a:solidFill>
                <a:latin typeface="Calibri" pitchFamily="34" charset="0"/>
                <a:cs typeface="Times New Roman" pitchFamily="18" charset="0"/>
                <a:sym typeface="Wingdings" pitchFamily="2" charset="2"/>
              </a:rPr>
              <a:t></a:t>
            </a:r>
            <a:endParaRPr lang="en-US" b="1" dirty="0" smtClean="0">
              <a:solidFill>
                <a:srgbClr val="FF0000"/>
              </a:solidFill>
              <a:latin typeface="Calibri" pitchFamily="34" charset="0"/>
              <a:cs typeface="Times New Roman" pitchFamily="18" charset="0"/>
            </a:endParaRPr>
          </a:p>
        </p:txBody>
      </p:sp>
      <p:pic>
        <p:nvPicPr>
          <p:cNvPr id="9" name="Picture 2" descr="File:Gehirn, lateral - Lobi eng.svg"/>
          <p:cNvPicPr>
            <a:picLocks noChangeAspect="1" noChangeArrowheads="1"/>
          </p:cNvPicPr>
          <p:nvPr/>
        </p:nvPicPr>
        <p:blipFill>
          <a:blip r:embed="rId3"/>
          <a:srcRect/>
          <a:stretch>
            <a:fillRect/>
          </a:stretch>
        </p:blipFill>
        <p:spPr bwMode="auto">
          <a:xfrm>
            <a:off x="4876800" y="1905000"/>
            <a:ext cx="3855564" cy="2991088"/>
          </a:xfrm>
          <a:prstGeom prst="rect">
            <a:avLst/>
          </a:prstGeom>
          <a:noFill/>
        </p:spPr>
      </p:pic>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381000" y="152400"/>
            <a:ext cx="8229600" cy="914400"/>
          </a:xfrm>
        </p:spPr>
        <p:txBody>
          <a:bodyPr>
            <a:normAutofit fontScale="90000"/>
          </a:bodyPr>
          <a:lstStyle/>
          <a:p>
            <a:pPr algn="ctr"/>
            <a:r>
              <a:rPr lang="en-US" b="1" cap="none" dirty="0" smtClean="0">
                <a:latin typeface="Times New Roman" pitchFamily="18" charset="0"/>
                <a:cs typeface="Times New Roman" pitchFamily="18" charset="0"/>
              </a:rPr>
              <a:t/>
            </a:r>
            <a:br>
              <a:rPr lang="en-US" b="1" cap="none" dirty="0" smtClean="0">
                <a:latin typeface="Times New Roman" pitchFamily="18" charset="0"/>
                <a:cs typeface="Times New Roman" pitchFamily="18" charset="0"/>
              </a:rPr>
            </a:br>
            <a:r>
              <a:rPr lang="en-US" b="1" cap="none" dirty="0" smtClean="0">
                <a:latin typeface="Times New Roman" pitchFamily="18" charset="0"/>
                <a:cs typeface="Times New Roman" pitchFamily="18" charset="0"/>
              </a:rPr>
              <a:t/>
            </a:r>
            <a:br>
              <a:rPr lang="en-US" b="1" cap="none" dirty="0" smtClean="0">
                <a:latin typeface="Times New Roman" pitchFamily="18" charset="0"/>
                <a:cs typeface="Times New Roman" pitchFamily="18" charset="0"/>
              </a:rPr>
            </a:br>
            <a:r>
              <a:rPr lang="en-US" sz="4900" b="1" cap="none" dirty="0" smtClean="0">
                <a:solidFill>
                  <a:srgbClr val="0070C0"/>
                </a:solidFill>
                <a:latin typeface="Calibri" pitchFamily="34" charset="0"/>
                <a:cs typeface="Times New Roman" pitchFamily="18" charset="0"/>
              </a:rPr>
              <a:t>Review</a:t>
            </a:r>
            <a:r>
              <a:rPr lang="en-US" sz="4900" b="1" cap="none" dirty="0">
                <a:solidFill>
                  <a:srgbClr val="0070C0"/>
                </a:solidFill>
                <a:latin typeface="Calibri" pitchFamily="34" charset="0"/>
                <a:cs typeface="Times New Roman" pitchFamily="18" charset="0"/>
              </a:rPr>
              <a:t>: </a:t>
            </a:r>
            <a:r>
              <a:rPr lang="en-US" sz="4900" b="1" cap="none" dirty="0" smtClean="0">
                <a:solidFill>
                  <a:srgbClr val="FF0000"/>
                </a:solidFill>
                <a:latin typeface="Calibri" pitchFamily="34" charset="0"/>
                <a:cs typeface="Times New Roman" pitchFamily="18" charset="0"/>
              </a:rPr>
              <a:t>Brains vs. Computers</a:t>
            </a:r>
            <a:endParaRPr lang="en-US" sz="4900" b="1" cap="none" dirty="0">
              <a:solidFill>
                <a:srgbClr val="FF0000"/>
              </a:solidFill>
              <a:latin typeface="Calibri" pitchFamily="34" charset="0"/>
              <a:cs typeface="Times New Roman" pitchFamily="18" charset="0"/>
            </a:endParaRPr>
          </a:p>
        </p:txBody>
      </p:sp>
      <p:sp>
        <p:nvSpPr>
          <p:cNvPr id="6" name="TextBox 5"/>
          <p:cNvSpPr txBox="1"/>
          <p:nvPr/>
        </p:nvSpPr>
        <p:spPr>
          <a:xfrm>
            <a:off x="228600" y="1366421"/>
            <a:ext cx="8382000" cy="5262979"/>
          </a:xfrm>
          <a:prstGeom prst="rect">
            <a:avLst/>
          </a:prstGeom>
          <a:noFill/>
        </p:spPr>
        <p:txBody>
          <a:bodyPr wrap="square" rtlCol="0">
            <a:spAutoFit/>
          </a:bodyPr>
          <a:lstStyle/>
          <a:p>
            <a:pPr marL="234950" indent="-234950">
              <a:buFont typeface="Arial" pitchFamily="34" charset="0"/>
              <a:buChar char="•"/>
            </a:pPr>
            <a:r>
              <a:rPr lang="en-US" sz="2400" b="1" dirty="0" smtClean="0">
                <a:latin typeface="Calibri" pitchFamily="34" charset="0"/>
                <a:cs typeface="Times New Roman" pitchFamily="18" charset="0"/>
              </a:rPr>
              <a:t>Both make “</a:t>
            </a:r>
            <a:r>
              <a:rPr lang="en-US" sz="2400" b="1" dirty="0" smtClean="0">
                <a:solidFill>
                  <a:srgbClr val="0070C0"/>
                </a:solidFill>
                <a:latin typeface="Calibri" pitchFamily="34" charset="0"/>
                <a:cs typeface="Times New Roman" pitchFamily="18" charset="0"/>
              </a:rPr>
              <a:t>decisions</a:t>
            </a:r>
            <a:r>
              <a:rPr lang="en-US" sz="2400" b="1" dirty="0" smtClean="0">
                <a:latin typeface="Calibri" pitchFamily="34" charset="0"/>
                <a:cs typeface="Times New Roman" pitchFamily="18" charset="0"/>
              </a:rPr>
              <a:t>,”</a:t>
            </a:r>
            <a:r>
              <a:rPr lang="en-US" sz="2400" b="1" dirty="0" smtClean="0">
                <a:solidFill>
                  <a:srgbClr val="FF0000"/>
                </a:solidFill>
                <a:latin typeface="Calibri" pitchFamily="34" charset="0"/>
                <a:cs typeface="Times New Roman" pitchFamily="18" charset="0"/>
              </a:rPr>
              <a:t> </a:t>
            </a:r>
            <a:r>
              <a:rPr lang="en-US" sz="2400" b="1" dirty="0" smtClean="0">
                <a:latin typeface="Calibri" pitchFamily="34" charset="0"/>
                <a:cs typeface="Times New Roman" pitchFamily="18" charset="0"/>
              </a:rPr>
              <a:t>for example, brains decide when to walk; computers decide what to display on screens</a:t>
            </a:r>
          </a:p>
          <a:p>
            <a:pPr marL="234950" indent="-234950"/>
            <a:endParaRPr lang="en-US" sz="2400" b="1" dirty="0" smtClean="0">
              <a:latin typeface="Calibri" pitchFamily="34" charset="0"/>
              <a:cs typeface="Times New Roman" pitchFamily="18" charset="0"/>
            </a:endParaRPr>
          </a:p>
          <a:p>
            <a:pPr marL="234950" indent="-234950">
              <a:buFont typeface="Arial" pitchFamily="34" charset="0"/>
              <a:buChar char="•"/>
            </a:pPr>
            <a:r>
              <a:rPr lang="en-US" sz="2400" b="1" dirty="0" smtClean="0">
                <a:latin typeface="Calibri" pitchFamily="34" charset="0"/>
                <a:cs typeface="Times New Roman" pitchFamily="18" charset="0"/>
              </a:rPr>
              <a:t>Both need “</a:t>
            </a:r>
            <a:r>
              <a:rPr lang="en-US" sz="2400" b="1" dirty="0" smtClean="0">
                <a:solidFill>
                  <a:srgbClr val="0070C0"/>
                </a:solidFill>
                <a:latin typeface="Calibri" pitchFamily="34" charset="0"/>
                <a:cs typeface="Times New Roman" pitchFamily="18" charset="0"/>
              </a:rPr>
              <a:t>inputs</a:t>
            </a:r>
            <a:r>
              <a:rPr lang="en-US" sz="2400" b="1" dirty="0" smtClean="0">
                <a:latin typeface="Calibri" pitchFamily="34" charset="0"/>
                <a:cs typeface="Times New Roman" pitchFamily="18" charset="0"/>
              </a:rPr>
              <a:t>” from sensors to make decisions. </a:t>
            </a:r>
            <a:br>
              <a:rPr lang="en-US" sz="2400" b="1" dirty="0" smtClean="0">
                <a:latin typeface="Calibri" pitchFamily="34" charset="0"/>
                <a:cs typeface="Times New Roman" pitchFamily="18" charset="0"/>
              </a:rPr>
            </a:br>
            <a:r>
              <a:rPr lang="en-US" sz="2400" b="1" dirty="0" smtClean="0">
                <a:solidFill>
                  <a:schemeClr val="bg1">
                    <a:lumMod val="50000"/>
                  </a:schemeClr>
                </a:solidFill>
                <a:latin typeface="Calibri" pitchFamily="34" charset="0"/>
                <a:cs typeface="Times New Roman" pitchFamily="18" charset="0"/>
              </a:rPr>
              <a:t>Can you think of examples?</a:t>
            </a:r>
          </a:p>
          <a:p>
            <a:pPr marL="234950" indent="-234950"/>
            <a:endParaRPr lang="en-US" sz="2400" b="1" dirty="0" smtClean="0">
              <a:latin typeface="Calibri" pitchFamily="34" charset="0"/>
              <a:cs typeface="Times New Roman" pitchFamily="18" charset="0"/>
            </a:endParaRPr>
          </a:p>
          <a:p>
            <a:pPr marL="234950" indent="-234950">
              <a:buFont typeface="Arial" pitchFamily="34" charset="0"/>
              <a:buChar char="•"/>
            </a:pPr>
            <a:r>
              <a:rPr lang="en-US" sz="2400" b="1" dirty="0" smtClean="0">
                <a:latin typeface="Calibri" pitchFamily="34" charset="0"/>
                <a:cs typeface="Times New Roman" pitchFamily="18" charset="0"/>
              </a:rPr>
              <a:t>Both process “</a:t>
            </a:r>
            <a:r>
              <a:rPr lang="en-US" sz="2400" b="1" dirty="0" smtClean="0">
                <a:solidFill>
                  <a:srgbClr val="0070C0"/>
                </a:solidFill>
                <a:latin typeface="Calibri" pitchFamily="34" charset="0"/>
                <a:cs typeface="Times New Roman" pitchFamily="18" charset="0"/>
              </a:rPr>
              <a:t>electrical signals</a:t>
            </a:r>
            <a:r>
              <a:rPr lang="en-US" sz="2400" b="1" dirty="0" smtClean="0">
                <a:latin typeface="Calibri" pitchFamily="34" charset="0"/>
                <a:cs typeface="Times New Roman" pitchFamily="18" charset="0"/>
              </a:rPr>
              <a:t>.”</a:t>
            </a:r>
          </a:p>
          <a:p>
            <a:pPr marL="234950" indent="-234950"/>
            <a:endParaRPr lang="en-US" sz="2400" b="1" dirty="0" smtClean="0">
              <a:solidFill>
                <a:srgbClr val="FF0000"/>
              </a:solidFill>
              <a:latin typeface="Calibri" pitchFamily="34" charset="0"/>
              <a:cs typeface="Times New Roman" pitchFamily="18" charset="0"/>
            </a:endParaRPr>
          </a:p>
          <a:p>
            <a:pPr marL="234950" indent="-234950">
              <a:buFont typeface="Arial" pitchFamily="34" charset="0"/>
              <a:buChar char="•"/>
            </a:pPr>
            <a:r>
              <a:rPr lang="en-US" sz="2400" b="1" dirty="0" smtClean="0">
                <a:latin typeface="Calibri" pitchFamily="34" charset="0"/>
                <a:cs typeface="Times New Roman" pitchFamily="18" charset="0"/>
              </a:rPr>
              <a:t>Both have the capacity to store “</a:t>
            </a:r>
            <a:r>
              <a:rPr lang="en-US" sz="2400" b="1" dirty="0" smtClean="0">
                <a:solidFill>
                  <a:srgbClr val="0070C0"/>
                </a:solidFill>
                <a:latin typeface="Calibri" pitchFamily="34" charset="0"/>
                <a:cs typeface="Times New Roman" pitchFamily="18" charset="0"/>
              </a:rPr>
              <a:t>memories</a:t>
            </a:r>
            <a:r>
              <a:rPr lang="en-US" sz="2400" b="1" dirty="0" smtClean="0">
                <a:latin typeface="Calibri" pitchFamily="34" charset="0"/>
                <a:cs typeface="Times New Roman" pitchFamily="18" charset="0"/>
              </a:rPr>
              <a:t>.”</a:t>
            </a:r>
            <a:r>
              <a:rPr lang="en-US" sz="2400" b="1" dirty="0" smtClean="0">
                <a:solidFill>
                  <a:srgbClr val="FF0000"/>
                </a:solidFill>
                <a:latin typeface="Calibri" pitchFamily="34" charset="0"/>
                <a:cs typeface="Times New Roman" pitchFamily="18" charset="0"/>
              </a:rPr>
              <a:t> </a:t>
            </a:r>
            <a:r>
              <a:rPr lang="en-US" sz="2400" b="1" dirty="0" smtClean="0">
                <a:latin typeface="Calibri" pitchFamily="34" charset="0"/>
                <a:cs typeface="Times New Roman" pitchFamily="18" charset="0"/>
              </a:rPr>
              <a:t>As a child, your brain learned how to walk/swim and stores the procedure in the brain, and it replays them when you walk/swim. Similarly, a computer remembers whatever it has been taught.</a:t>
            </a:r>
          </a:p>
          <a:p>
            <a:pPr marL="234950" indent="-234950"/>
            <a:endParaRPr lang="en-US" sz="2400" b="1" dirty="0" smtClean="0">
              <a:latin typeface="Calibri" pitchFamily="34" charset="0"/>
              <a:cs typeface="Times New Roman" pitchFamily="18" charset="0"/>
            </a:endParaRPr>
          </a:p>
          <a:p>
            <a:pPr marL="234950" indent="-234950">
              <a:buFont typeface="Arial" pitchFamily="34" charset="0"/>
              <a:buChar char="•"/>
            </a:pPr>
            <a:r>
              <a:rPr lang="en-US" sz="2400" b="1" dirty="0" smtClean="0">
                <a:latin typeface="Calibri" pitchFamily="34" charset="0"/>
                <a:cs typeface="Times New Roman" pitchFamily="18" charset="0"/>
              </a:rPr>
              <a:t> Other?</a:t>
            </a:r>
            <a:endParaRPr lang="en-US" sz="2400" dirty="0">
              <a:latin typeface="Calibri" pitchFamily="34" charset="0"/>
              <a:cs typeface="Times New Roman" pitchFamily="18" charset="0"/>
            </a:endParaRPr>
          </a:p>
        </p:txBody>
      </p:sp>
      <p:sp>
        <p:nvSpPr>
          <p:cNvPr id="4" name="Slide Number Placeholder 3"/>
          <p:cNvSpPr>
            <a:spLocks noGrp="1"/>
          </p:cNvSpPr>
          <p:nvPr>
            <p:ph type="sldNum" sz="quarter" idx="4"/>
          </p:nvPr>
        </p:nvSpPr>
        <p:spPr>
          <a:xfrm>
            <a:off x="8129588" y="5734050"/>
            <a:ext cx="609600" cy="520700"/>
          </a:xfrm>
        </p:spPr>
        <p:txBody>
          <a:bodyPr/>
          <a:lstStyle/>
          <a:p>
            <a:pPr>
              <a:defRPr/>
            </a:pPr>
            <a:fld id="{D6A7E213-6AC6-4909-922A-8AE9F439DB2C}" type="slidenum">
              <a:rPr lang="en-US" smtClean="0"/>
              <a:pPr>
                <a:defRPr/>
              </a:pPr>
              <a:t>43</a:t>
            </a:fld>
            <a:endParaRPr lang="en-US"/>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152400" y="152400"/>
            <a:ext cx="8586788" cy="914400"/>
          </a:xfrm>
        </p:spPr>
        <p:txBody>
          <a:bodyPr>
            <a:normAutofit fontScale="90000"/>
          </a:bodyPr>
          <a:lstStyle/>
          <a:p>
            <a:pPr algn="ctr"/>
            <a:r>
              <a:rPr lang="en-US" b="1" cap="none" dirty="0" smtClean="0">
                <a:latin typeface="Times New Roman" pitchFamily="18" charset="0"/>
                <a:cs typeface="Times New Roman" pitchFamily="18" charset="0"/>
              </a:rPr>
              <a:t/>
            </a:r>
            <a:br>
              <a:rPr lang="en-US" b="1" cap="none" dirty="0" smtClean="0">
                <a:latin typeface="Times New Roman" pitchFamily="18" charset="0"/>
                <a:cs typeface="Times New Roman" pitchFamily="18" charset="0"/>
              </a:rPr>
            </a:br>
            <a:r>
              <a:rPr lang="en-US" b="1" cap="none" dirty="0" smtClean="0">
                <a:latin typeface="Times New Roman" pitchFamily="18" charset="0"/>
                <a:cs typeface="Times New Roman" pitchFamily="18" charset="0"/>
              </a:rPr>
              <a:t/>
            </a:r>
            <a:br>
              <a:rPr lang="en-US" b="1" cap="none" dirty="0" smtClean="0">
                <a:latin typeface="Times New Roman" pitchFamily="18" charset="0"/>
                <a:cs typeface="Times New Roman" pitchFamily="18" charset="0"/>
              </a:rPr>
            </a:br>
            <a:r>
              <a:rPr lang="en-US" sz="4000" b="1" cap="none" dirty="0" smtClean="0">
                <a:solidFill>
                  <a:srgbClr val="0070C0"/>
                </a:solidFill>
                <a:latin typeface="Times New Roman" pitchFamily="18" charset="0"/>
                <a:cs typeface="Times New Roman" pitchFamily="18" charset="0"/>
              </a:rPr>
              <a:t> </a:t>
            </a:r>
            <a:r>
              <a:rPr lang="en-US" sz="4900" b="1" cap="none" dirty="0" smtClean="0">
                <a:solidFill>
                  <a:srgbClr val="0070C0"/>
                </a:solidFill>
                <a:latin typeface="Calibri" pitchFamily="34" charset="0"/>
                <a:cs typeface="Times New Roman" pitchFamily="18" charset="0"/>
              </a:rPr>
              <a:t>Review</a:t>
            </a:r>
            <a:r>
              <a:rPr lang="en-US" sz="4900" b="1" cap="none" dirty="0">
                <a:solidFill>
                  <a:srgbClr val="0070C0"/>
                </a:solidFill>
                <a:latin typeface="Calibri" pitchFamily="34" charset="0"/>
                <a:cs typeface="Times New Roman" pitchFamily="18" charset="0"/>
              </a:rPr>
              <a:t>: </a:t>
            </a:r>
            <a:r>
              <a:rPr lang="en-US" sz="4900" b="1" cap="none" dirty="0">
                <a:solidFill>
                  <a:srgbClr val="FF0000"/>
                </a:solidFill>
                <a:latin typeface="Calibri" pitchFamily="34" charset="0"/>
                <a:cs typeface="Times New Roman" pitchFamily="18" charset="0"/>
              </a:rPr>
              <a:t>What does a computer do?</a:t>
            </a:r>
          </a:p>
        </p:txBody>
      </p:sp>
      <p:sp>
        <p:nvSpPr>
          <p:cNvPr id="6" name="TextBox 5"/>
          <p:cNvSpPr txBox="1"/>
          <p:nvPr/>
        </p:nvSpPr>
        <p:spPr>
          <a:xfrm>
            <a:off x="152400" y="1295400"/>
            <a:ext cx="8610600" cy="5170646"/>
          </a:xfrm>
          <a:prstGeom prst="rect">
            <a:avLst/>
          </a:prstGeom>
          <a:noFill/>
        </p:spPr>
        <p:txBody>
          <a:bodyPr wrap="square" rtlCol="0">
            <a:spAutoFit/>
          </a:bodyPr>
          <a:lstStyle/>
          <a:p>
            <a:pPr marL="234950" indent="-234950">
              <a:buFont typeface="Arial" pitchFamily="34" charset="0"/>
              <a:buChar char="•"/>
            </a:pPr>
            <a:r>
              <a:rPr lang="en-US" sz="2200" b="1" dirty="0" smtClean="0">
                <a:latin typeface="Calibri" pitchFamily="34" charset="0"/>
                <a:cs typeface="Times New Roman" pitchFamily="18" charset="0"/>
              </a:rPr>
              <a:t>Computers are getting smarter every day. </a:t>
            </a:r>
            <a:r>
              <a:rPr lang="en-US" sz="2200" b="1" dirty="0" smtClean="0">
                <a:solidFill>
                  <a:srgbClr val="0070C0"/>
                </a:solidFill>
                <a:latin typeface="Calibri" pitchFamily="34" charset="0"/>
                <a:cs typeface="Times New Roman" pitchFamily="18" charset="0"/>
              </a:rPr>
              <a:t>But they are not as smart as your brain right now.</a:t>
            </a:r>
          </a:p>
          <a:p>
            <a:pPr marL="234950" indent="-234950">
              <a:buFont typeface="Arial" pitchFamily="34" charset="0"/>
              <a:buChar char="•"/>
            </a:pPr>
            <a:r>
              <a:rPr lang="en-US" sz="2200" b="1" dirty="0" smtClean="0">
                <a:latin typeface="Calibri" pitchFamily="34" charset="0"/>
                <a:cs typeface="Times New Roman" pitchFamily="18" charset="0"/>
              </a:rPr>
              <a:t>Computers follow “</a:t>
            </a:r>
            <a:r>
              <a:rPr lang="en-US" sz="2200" b="1" dirty="0" smtClean="0">
                <a:solidFill>
                  <a:srgbClr val="0070C0"/>
                </a:solidFill>
                <a:latin typeface="Calibri" pitchFamily="34" charset="0"/>
                <a:cs typeface="Times New Roman" pitchFamily="18" charset="0"/>
              </a:rPr>
              <a:t>programs</a:t>
            </a:r>
            <a:r>
              <a:rPr lang="en-US" sz="2200" b="1" dirty="0" smtClean="0">
                <a:latin typeface="Calibri" pitchFamily="34" charset="0"/>
                <a:cs typeface="Times New Roman" pitchFamily="18" charset="0"/>
              </a:rPr>
              <a:t>”</a:t>
            </a:r>
            <a:r>
              <a:rPr lang="en-US" sz="2200" b="1" dirty="0" smtClean="0">
                <a:solidFill>
                  <a:srgbClr val="FF0000"/>
                </a:solidFill>
                <a:latin typeface="Calibri" pitchFamily="34" charset="0"/>
                <a:cs typeface="Times New Roman" pitchFamily="18" charset="0"/>
              </a:rPr>
              <a:t> </a:t>
            </a:r>
            <a:r>
              <a:rPr lang="en-US" sz="2200" b="1" dirty="0" smtClean="0">
                <a:latin typeface="Calibri" pitchFamily="34" charset="0"/>
                <a:cs typeface="Times New Roman" pitchFamily="18" charset="0"/>
              </a:rPr>
              <a:t>that humans write and do what programs tell it to do. So, if we write advanced programs (you will learn in later grades how to write </a:t>
            </a:r>
            <a:r>
              <a:rPr lang="en-US" sz="2200" b="1" dirty="0" smtClean="0">
                <a:solidFill>
                  <a:srgbClr val="0070C0"/>
                </a:solidFill>
                <a:latin typeface="Calibri" pitchFamily="34" charset="0"/>
                <a:cs typeface="Times New Roman" pitchFamily="18" charset="0"/>
              </a:rPr>
              <a:t>software programs</a:t>
            </a:r>
            <a:r>
              <a:rPr lang="en-US" sz="2200" b="1" dirty="0" smtClean="0">
                <a:latin typeface="Calibri" pitchFamily="34" charset="0"/>
                <a:cs typeface="Times New Roman" pitchFamily="18" charset="0"/>
              </a:rPr>
              <a:t>), we can make computers do a lot of fancy things.</a:t>
            </a:r>
          </a:p>
          <a:p>
            <a:pPr marL="234950" indent="-234950">
              <a:buFont typeface="Arial" pitchFamily="34" charset="0"/>
              <a:buChar char="•"/>
            </a:pPr>
            <a:r>
              <a:rPr lang="en-US" sz="2200" b="1" dirty="0" smtClean="0">
                <a:latin typeface="Calibri" pitchFamily="34" charset="0"/>
                <a:cs typeface="Times New Roman" pitchFamily="18" charset="0"/>
              </a:rPr>
              <a:t>Computers </a:t>
            </a:r>
            <a:r>
              <a:rPr lang="en-US" sz="2200" b="1" dirty="0" smtClean="0">
                <a:solidFill>
                  <a:srgbClr val="0070C0"/>
                </a:solidFill>
                <a:latin typeface="Calibri" pitchFamily="34" charset="0"/>
                <a:cs typeface="Times New Roman" pitchFamily="18" charset="0"/>
              </a:rPr>
              <a:t>store data and have memory.</a:t>
            </a:r>
          </a:p>
          <a:p>
            <a:pPr marL="234950" indent="-234950">
              <a:buFont typeface="Arial" pitchFamily="34" charset="0"/>
              <a:buChar char="•"/>
            </a:pPr>
            <a:r>
              <a:rPr lang="en-US" sz="2200" b="1" dirty="0" smtClean="0">
                <a:latin typeface="Calibri" pitchFamily="34" charset="0"/>
                <a:cs typeface="Times New Roman" pitchFamily="18" charset="0"/>
              </a:rPr>
              <a:t>Computers </a:t>
            </a:r>
            <a:r>
              <a:rPr lang="en-US" sz="2200" b="1" dirty="0" smtClean="0">
                <a:solidFill>
                  <a:srgbClr val="0070C0"/>
                </a:solidFill>
                <a:latin typeface="Calibri" pitchFamily="34" charset="0"/>
                <a:cs typeface="Times New Roman" pitchFamily="18" charset="0"/>
              </a:rPr>
              <a:t>do calculations faster than your brain.</a:t>
            </a:r>
          </a:p>
          <a:p>
            <a:pPr marL="234950" indent="-234950">
              <a:buFont typeface="Arial" pitchFamily="34" charset="0"/>
              <a:buChar char="•"/>
            </a:pPr>
            <a:r>
              <a:rPr lang="en-US" sz="2200" b="1" dirty="0" smtClean="0">
                <a:latin typeface="Calibri" pitchFamily="34" charset="0"/>
                <a:cs typeface="Times New Roman" pitchFamily="18" charset="0"/>
              </a:rPr>
              <a:t>As mentioned earlier, brains do many more tasks than a computer.</a:t>
            </a:r>
          </a:p>
          <a:p>
            <a:pPr marL="234950" indent="-234950">
              <a:buFont typeface="Arial" pitchFamily="34" charset="0"/>
              <a:buChar char="•"/>
            </a:pPr>
            <a:r>
              <a:rPr lang="en-US" sz="2200" b="1" dirty="0" smtClean="0">
                <a:latin typeface="Calibri" pitchFamily="34" charset="0"/>
                <a:cs typeface="Times New Roman" pitchFamily="18" charset="0"/>
              </a:rPr>
              <a:t>Computers have limited numbers of sensors compared to humans. You have about 50,000 touch sensors on your thumb alone, and millions throughout your body. The brain makes sense of all these sensory inputs. </a:t>
            </a:r>
            <a:r>
              <a:rPr lang="en-US" sz="2200" b="1" dirty="0" smtClean="0">
                <a:solidFill>
                  <a:srgbClr val="0070C0"/>
                </a:solidFill>
                <a:latin typeface="Calibri" pitchFamily="34" charset="0"/>
                <a:cs typeface="Times New Roman" pitchFamily="18" charset="0"/>
              </a:rPr>
              <a:t>A computer would be overloaded if it had to handle so many “sensors”! But humans do it easily.</a:t>
            </a:r>
          </a:p>
          <a:p>
            <a:pPr marL="234950" indent="-234950">
              <a:buFont typeface="Arial" pitchFamily="34" charset="0"/>
              <a:buChar char="•"/>
            </a:pPr>
            <a:r>
              <a:rPr lang="en-US" sz="2200" b="1" dirty="0" smtClean="0">
                <a:latin typeface="Calibri" pitchFamily="34" charset="0"/>
                <a:cs typeface="Times New Roman" pitchFamily="18" charset="0"/>
              </a:rPr>
              <a:t>But computers are improving!</a:t>
            </a:r>
            <a:endParaRPr lang="en-US" sz="2200" dirty="0">
              <a:latin typeface="Calibri" pitchFamily="34" charset="0"/>
              <a:cs typeface="Times New Roman" pitchFamily="18" charset="0"/>
            </a:endParaRPr>
          </a:p>
        </p:txBody>
      </p:sp>
      <p:sp>
        <p:nvSpPr>
          <p:cNvPr id="4" name="Slide Number Placeholder 3"/>
          <p:cNvSpPr>
            <a:spLocks noGrp="1"/>
          </p:cNvSpPr>
          <p:nvPr>
            <p:ph type="sldNum" sz="quarter" idx="4"/>
          </p:nvPr>
        </p:nvSpPr>
        <p:spPr>
          <a:xfrm>
            <a:off x="8129588" y="5734050"/>
            <a:ext cx="609600" cy="520700"/>
          </a:xfrm>
        </p:spPr>
        <p:txBody>
          <a:bodyPr/>
          <a:lstStyle/>
          <a:p>
            <a:pPr>
              <a:defRPr/>
            </a:pPr>
            <a:fld id="{D6A7E213-6AC6-4909-922A-8AE9F439DB2C}" type="slidenum">
              <a:rPr lang="en-US" smtClean="0"/>
              <a:pPr>
                <a:defRPr/>
              </a:pPr>
              <a:t>44</a:t>
            </a:fld>
            <a:endParaRPr lang="en-US"/>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Documents and Settings\Alex\Desktop\HvC.jpg"/>
          <p:cNvPicPr>
            <a:picLocks noChangeAspect="1" noChangeArrowheads="1"/>
          </p:cNvPicPr>
          <p:nvPr/>
        </p:nvPicPr>
        <p:blipFill>
          <a:blip r:embed="rId2" cstate="print"/>
          <a:stretch>
            <a:fillRect/>
          </a:stretch>
        </p:blipFill>
        <p:spPr bwMode="auto">
          <a:xfrm>
            <a:off x="2794452" y="1473631"/>
            <a:ext cx="5695289" cy="4784384"/>
          </a:xfrm>
          <a:prstGeom prst="rect">
            <a:avLst/>
          </a:prstGeom>
          <a:noFill/>
        </p:spPr>
      </p:pic>
      <p:sp>
        <p:nvSpPr>
          <p:cNvPr id="4" name="TextBox 3"/>
          <p:cNvSpPr txBox="1"/>
          <p:nvPr/>
        </p:nvSpPr>
        <p:spPr>
          <a:xfrm>
            <a:off x="152400" y="1430953"/>
            <a:ext cx="2642052" cy="5046047"/>
          </a:xfrm>
          <a:prstGeom prst="rect">
            <a:avLst/>
          </a:prstGeom>
          <a:ln>
            <a:noFill/>
          </a:ln>
        </p:spPr>
        <p:style>
          <a:lnRef idx="2">
            <a:schemeClr val="dk1"/>
          </a:lnRef>
          <a:fillRef idx="1">
            <a:schemeClr val="lt1"/>
          </a:fillRef>
          <a:effectRef idx="0">
            <a:schemeClr val="dk1"/>
          </a:effectRef>
          <a:fontRef idx="minor">
            <a:schemeClr val="dk1"/>
          </a:fontRef>
        </p:style>
        <p:txBody>
          <a:bodyPr wrap="square" rtlCol="0">
            <a:noAutofit/>
          </a:bodyPr>
          <a:lstStyle/>
          <a:p>
            <a:pPr marL="274320" indent="-274320">
              <a:buFont typeface="+mj-lt"/>
              <a:buAutoNum type="arabicPeriod"/>
            </a:pPr>
            <a:r>
              <a:rPr lang="en-US" sz="1300" b="1" dirty="0" smtClean="0">
                <a:solidFill>
                  <a:schemeClr val="tx1"/>
                </a:solidFill>
                <a:latin typeface="Calibri" pitchFamily="34" charset="0"/>
              </a:rPr>
              <a:t>The</a:t>
            </a:r>
            <a:r>
              <a:rPr lang="en-US" sz="1300" b="1" dirty="0" smtClean="0">
                <a:solidFill>
                  <a:srgbClr val="0070C0"/>
                </a:solidFill>
                <a:latin typeface="Calibri" pitchFamily="34" charset="0"/>
              </a:rPr>
              <a:t> heart</a:t>
            </a:r>
            <a:r>
              <a:rPr lang="en-US" sz="1300" b="1" dirty="0" smtClean="0">
                <a:latin typeface="Calibri" pitchFamily="34" charset="0"/>
              </a:rPr>
              <a:t> supplies power for the brain to function = power supply / computer battery (1)</a:t>
            </a:r>
          </a:p>
          <a:p>
            <a:pPr marL="342900" indent="-342900">
              <a:buFont typeface="+mj-lt"/>
              <a:buAutoNum type="arabicPeriod"/>
            </a:pPr>
            <a:endParaRPr lang="en-US" sz="1300" b="1" dirty="0" smtClean="0">
              <a:latin typeface="Calibri" pitchFamily="34" charset="0"/>
            </a:endParaRPr>
          </a:p>
          <a:p>
            <a:pPr marL="274320" lvl="0" indent="-274320">
              <a:buFont typeface="+mj-lt"/>
              <a:buAutoNum type="arabicPeriod"/>
            </a:pPr>
            <a:r>
              <a:rPr lang="en-US" sz="1300" b="1" dirty="0">
                <a:solidFill>
                  <a:schemeClr val="tx1"/>
                </a:solidFill>
                <a:latin typeface="Calibri" pitchFamily="34" charset="0"/>
              </a:rPr>
              <a:t>The</a:t>
            </a:r>
            <a:r>
              <a:rPr lang="en-US" sz="1300" b="1" dirty="0">
                <a:solidFill>
                  <a:srgbClr val="0070C0"/>
                </a:solidFill>
                <a:latin typeface="Calibri" pitchFamily="34" charset="0"/>
              </a:rPr>
              <a:t> </a:t>
            </a:r>
            <a:r>
              <a:rPr lang="en-US" sz="1300" b="1" dirty="0" smtClean="0">
                <a:solidFill>
                  <a:srgbClr val="0070C0"/>
                </a:solidFill>
                <a:latin typeface="Calibri" pitchFamily="34" charset="0"/>
              </a:rPr>
              <a:t>spinal cord/nervous system </a:t>
            </a:r>
            <a:r>
              <a:rPr lang="en-US" sz="1300" b="1" dirty="0" smtClean="0">
                <a:latin typeface="Calibri" pitchFamily="34" charset="0"/>
              </a:rPr>
              <a:t>relays signals </a:t>
            </a:r>
            <a:r>
              <a:rPr lang="en-US" sz="1300" b="1" dirty="0">
                <a:latin typeface="Calibri" pitchFamily="34" charset="0"/>
              </a:rPr>
              <a:t>from inputs to </a:t>
            </a:r>
            <a:r>
              <a:rPr lang="en-US" sz="1300" b="1" dirty="0" smtClean="0">
                <a:latin typeface="Calibri" pitchFamily="34" charset="0"/>
              </a:rPr>
              <a:t>the brain = computer wiring (2)</a:t>
            </a:r>
          </a:p>
          <a:p>
            <a:pPr marL="342900" lvl="0" indent="-342900">
              <a:buFont typeface="+mj-lt"/>
              <a:buAutoNum type="arabicPeriod"/>
            </a:pPr>
            <a:endParaRPr lang="en-US" sz="1300" b="1" dirty="0" smtClean="0">
              <a:latin typeface="Calibri" pitchFamily="34" charset="0"/>
            </a:endParaRPr>
          </a:p>
          <a:p>
            <a:pPr marL="274320" lvl="0" indent="-274320">
              <a:buFont typeface="+mj-lt"/>
              <a:buAutoNum type="arabicPeriod"/>
            </a:pPr>
            <a:r>
              <a:rPr lang="en-US" sz="1300" b="1" dirty="0" smtClean="0">
                <a:solidFill>
                  <a:schemeClr val="tx1"/>
                </a:solidFill>
                <a:latin typeface="Calibri" pitchFamily="34" charset="0"/>
              </a:rPr>
              <a:t>Our</a:t>
            </a:r>
            <a:r>
              <a:rPr lang="en-US" sz="1300" b="1" dirty="0" smtClean="0">
                <a:solidFill>
                  <a:srgbClr val="0070C0"/>
                </a:solidFill>
                <a:latin typeface="Calibri" pitchFamily="34" charset="0"/>
              </a:rPr>
              <a:t> senses </a:t>
            </a:r>
            <a:r>
              <a:rPr lang="en-US" sz="1300" b="1" dirty="0" smtClean="0">
                <a:latin typeface="Calibri" pitchFamily="34" charset="0"/>
              </a:rPr>
              <a:t>are the “devices” that provide input to the brain = keyboard, drives (floppy / CD / DVD) (3), networking cards (8), fingerprint and retinal scans provide computer input</a:t>
            </a:r>
          </a:p>
          <a:p>
            <a:pPr marL="342900" lvl="0" indent="-342900">
              <a:buFont typeface="+mj-lt"/>
              <a:buAutoNum type="arabicPeriod"/>
            </a:pPr>
            <a:endParaRPr lang="en-US" sz="1300" b="1" dirty="0" smtClean="0">
              <a:latin typeface="Calibri" pitchFamily="34" charset="0"/>
            </a:endParaRPr>
          </a:p>
          <a:p>
            <a:pPr marL="274320" lvl="0" indent="-274320">
              <a:buFont typeface="+mj-lt"/>
              <a:buAutoNum type="arabicPeriod"/>
            </a:pPr>
            <a:r>
              <a:rPr lang="en-US" sz="1300" b="1" dirty="0">
                <a:solidFill>
                  <a:schemeClr val="tx1"/>
                </a:solidFill>
                <a:latin typeface="Calibri" pitchFamily="34" charset="0"/>
              </a:rPr>
              <a:t>Our</a:t>
            </a:r>
            <a:r>
              <a:rPr lang="en-US" sz="1300" b="1" dirty="0">
                <a:solidFill>
                  <a:srgbClr val="0070C0"/>
                </a:solidFill>
                <a:latin typeface="Calibri" pitchFamily="34" charset="0"/>
              </a:rPr>
              <a:t> </a:t>
            </a:r>
            <a:r>
              <a:rPr lang="en-US" sz="1300" b="1" dirty="0" smtClean="0">
                <a:solidFill>
                  <a:srgbClr val="0070C0"/>
                </a:solidFill>
                <a:latin typeface="Calibri" pitchFamily="34" charset="0"/>
              </a:rPr>
              <a:t>mouths</a:t>
            </a:r>
            <a:r>
              <a:rPr lang="en-US" sz="1300" b="1" dirty="0" smtClean="0">
                <a:latin typeface="Calibri" pitchFamily="34" charset="0"/>
              </a:rPr>
              <a:t> (for speech) and </a:t>
            </a:r>
            <a:r>
              <a:rPr lang="en-US" sz="1300" b="1" dirty="0" smtClean="0">
                <a:solidFill>
                  <a:srgbClr val="0070C0"/>
                </a:solidFill>
                <a:latin typeface="Calibri" pitchFamily="34" charset="0"/>
              </a:rPr>
              <a:t>limbs</a:t>
            </a:r>
            <a:r>
              <a:rPr lang="en-US" sz="1300" b="1" dirty="0" smtClean="0">
                <a:latin typeface="Calibri" pitchFamily="34" charset="0"/>
              </a:rPr>
              <a:t> (for movement) provide output from the brain = monitor and speakers (11)  provide computer output</a:t>
            </a:r>
          </a:p>
          <a:p>
            <a:pPr marL="342900" lvl="0" indent="-342900">
              <a:buFont typeface="+mj-lt"/>
              <a:buAutoNum type="arabicPeriod"/>
            </a:pPr>
            <a:endParaRPr lang="en-US" sz="1300" b="1" dirty="0">
              <a:latin typeface="Calibri" pitchFamily="34" charset="0"/>
            </a:endParaRPr>
          </a:p>
          <a:p>
            <a:pPr marL="274320" indent="-274320">
              <a:buFont typeface="+mj-lt"/>
              <a:buAutoNum type="arabicPeriod"/>
            </a:pPr>
            <a:r>
              <a:rPr lang="en-US" sz="1300" b="1" dirty="0">
                <a:solidFill>
                  <a:schemeClr val="tx1"/>
                </a:solidFill>
                <a:latin typeface="Calibri" pitchFamily="34" charset="0"/>
              </a:rPr>
              <a:t>Our</a:t>
            </a:r>
            <a:r>
              <a:rPr lang="en-US" sz="1300" b="1" dirty="0">
                <a:solidFill>
                  <a:srgbClr val="0070C0"/>
                </a:solidFill>
                <a:latin typeface="Calibri" pitchFamily="34" charset="0"/>
              </a:rPr>
              <a:t> </a:t>
            </a:r>
            <a:r>
              <a:rPr lang="en-US" sz="1300" b="1" dirty="0" smtClean="0">
                <a:solidFill>
                  <a:srgbClr val="0070C0"/>
                </a:solidFill>
                <a:latin typeface="Calibri" pitchFamily="34" charset="0"/>
              </a:rPr>
              <a:t>skulls</a:t>
            </a:r>
            <a:r>
              <a:rPr lang="en-US" sz="1300" b="1" dirty="0" smtClean="0">
                <a:latin typeface="Calibri" pitchFamily="34" charset="0"/>
              </a:rPr>
              <a:t>  protect the delicate brain = case (5) protects vulnerable computer parts</a:t>
            </a:r>
            <a:endParaRPr lang="en-US" sz="1300" dirty="0">
              <a:latin typeface="Calibri" pitchFamily="34" charset="0"/>
            </a:endParaRPr>
          </a:p>
        </p:txBody>
      </p:sp>
      <p:sp>
        <p:nvSpPr>
          <p:cNvPr id="5" name="Slide Number Placeholder 4"/>
          <p:cNvSpPr>
            <a:spLocks noGrp="1"/>
          </p:cNvSpPr>
          <p:nvPr>
            <p:ph type="sldNum" sz="quarter" idx="4"/>
          </p:nvPr>
        </p:nvSpPr>
        <p:spPr>
          <a:xfrm>
            <a:off x="8129588" y="5734050"/>
            <a:ext cx="609600" cy="520700"/>
          </a:xfrm>
        </p:spPr>
        <p:txBody>
          <a:bodyPr/>
          <a:lstStyle/>
          <a:p>
            <a:pPr>
              <a:defRPr/>
            </a:pPr>
            <a:fld id="{2B5CD0DD-2C34-45E0-AD33-5860BBC0AD74}" type="slidenum">
              <a:rPr lang="en-US" smtClean="0"/>
              <a:pPr>
                <a:defRPr/>
              </a:pPr>
              <a:t>45</a:t>
            </a:fld>
            <a:endParaRPr lang="en-US" dirty="0"/>
          </a:p>
        </p:txBody>
      </p:sp>
      <p:sp>
        <p:nvSpPr>
          <p:cNvPr id="7" name="Rectangle 6"/>
          <p:cNvSpPr/>
          <p:nvPr/>
        </p:nvSpPr>
        <p:spPr>
          <a:xfrm>
            <a:off x="304801" y="144959"/>
            <a:ext cx="8184940" cy="769441"/>
          </a:xfrm>
          <a:prstGeom prst="rect">
            <a:avLst/>
          </a:prstGeom>
          <a:noFill/>
        </p:spPr>
        <p:txBody>
          <a:bodyPr wrap="square" lIns="91440" tIns="45720" rIns="91440" bIns="45720">
            <a:spAutoFit/>
          </a:bodyPr>
          <a:lstStyle/>
          <a:p>
            <a:pPr algn="ctr"/>
            <a:r>
              <a:rPr lang="en-US" sz="4400" b="1" dirty="0">
                <a:solidFill>
                  <a:srgbClr val="0070C0"/>
                </a:solidFill>
                <a:latin typeface="Calibri" pitchFamily="34" charset="0"/>
                <a:ea typeface="+mj-ea"/>
                <a:cs typeface="Times New Roman" pitchFamily="18" charset="0"/>
              </a:rPr>
              <a:t>Review: </a:t>
            </a:r>
            <a:r>
              <a:rPr lang="en-US" sz="4400" b="1" dirty="0">
                <a:solidFill>
                  <a:srgbClr val="FF0000"/>
                </a:solidFill>
                <a:latin typeface="Calibri" pitchFamily="34" charset="0"/>
                <a:ea typeface="+mj-ea"/>
                <a:cs typeface="Times New Roman" pitchFamily="18" charset="0"/>
              </a:rPr>
              <a:t>Comparing Functions</a:t>
            </a:r>
          </a:p>
        </p:txBody>
      </p:sp>
    </p:spTree>
    <p:extLst>
      <p:ext uri="{BB962C8B-B14F-4D97-AF65-F5344CB8AC3E}">
        <p14:creationId xmlns:p14="http://schemas.microsoft.com/office/powerpoint/2010/main" val="2538562536"/>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Slide Number Placeholder 2"/>
          <p:cNvSpPr>
            <a:spLocks noGrp="1"/>
          </p:cNvSpPr>
          <p:nvPr>
            <p:ph type="sldNum" sz="quarter" idx="4"/>
          </p:nvPr>
        </p:nvSpPr>
        <p:spPr bwMode="auto">
          <a:xfrm>
            <a:off x="8129588" y="5734050"/>
            <a:ext cx="609600" cy="520700"/>
          </a:xfrm>
          <a:noFill/>
          <a:ln>
            <a:miter lim="800000"/>
            <a:headEnd/>
            <a:tailEnd/>
          </a:ln>
        </p:spPr>
        <p:txBody>
          <a:bodyPr wrap="square" lIns="91440" tIns="45720" rIns="91440" bIns="45720" numCol="1" anchorCtr="0" compatLnSpc="1">
            <a:prstTxWarp prst="textNoShape">
              <a:avLst/>
            </a:prstTxWarp>
          </a:bodyPr>
          <a:lstStyle/>
          <a:p>
            <a:fld id="{E6E0C495-3676-4EAA-9952-76DC09B46252}" type="slidenum">
              <a:rPr lang="en-US" smtClean="0"/>
              <a:pPr/>
              <a:t>46</a:t>
            </a:fld>
            <a:endParaRPr lang="en-US" smtClean="0"/>
          </a:p>
        </p:txBody>
      </p:sp>
      <p:sp>
        <p:nvSpPr>
          <p:cNvPr id="21508" name="TextBox 11"/>
          <p:cNvSpPr txBox="1">
            <a:spLocks noChangeArrowheads="1"/>
          </p:cNvSpPr>
          <p:nvPr/>
        </p:nvSpPr>
        <p:spPr bwMode="auto">
          <a:xfrm>
            <a:off x="457200" y="378619"/>
            <a:ext cx="8102600" cy="769441"/>
          </a:xfrm>
          <a:prstGeom prst="rect">
            <a:avLst/>
          </a:prstGeom>
          <a:noFill/>
          <a:ln w="9525">
            <a:noFill/>
            <a:miter lim="800000"/>
            <a:headEnd/>
            <a:tailEnd/>
          </a:ln>
        </p:spPr>
        <p:txBody>
          <a:bodyPr>
            <a:spAutoFit/>
          </a:bodyPr>
          <a:lstStyle/>
          <a:p>
            <a:pPr algn="ctr"/>
            <a:r>
              <a:rPr lang="en-US" sz="4400" b="1" dirty="0" smtClean="0">
                <a:solidFill>
                  <a:srgbClr val="FF0000"/>
                </a:solidFill>
                <a:latin typeface="Calibri" pitchFamily="34" charset="0"/>
                <a:ea typeface="+mj-ea"/>
                <a:cs typeface="Times New Roman" pitchFamily="18" charset="0"/>
              </a:rPr>
              <a:t>Stimulus-to-Response Framework</a:t>
            </a:r>
            <a:endParaRPr lang="en-US" sz="4400" b="1" dirty="0">
              <a:solidFill>
                <a:srgbClr val="FF0000"/>
              </a:solidFill>
              <a:latin typeface="Calibri" pitchFamily="34" charset="0"/>
              <a:ea typeface="+mj-ea"/>
              <a:cs typeface="Times New Roman" pitchFamily="18" charset="0"/>
            </a:endParaRPr>
          </a:p>
        </p:txBody>
      </p:sp>
      <p:sp>
        <p:nvSpPr>
          <p:cNvPr id="13" name="Text Box 20"/>
          <p:cNvSpPr txBox="1">
            <a:spLocks noChangeArrowheads="1"/>
          </p:cNvSpPr>
          <p:nvPr/>
        </p:nvSpPr>
        <p:spPr bwMode="auto">
          <a:xfrm>
            <a:off x="254000" y="1563678"/>
            <a:ext cx="8485188" cy="4624343"/>
          </a:xfrm>
          <a:prstGeom prst="rect">
            <a:avLst/>
          </a:prstGeom>
          <a:noFill/>
          <a:ln w="9525">
            <a:noFill/>
            <a:miter lim="800000"/>
            <a:headEnd/>
            <a:tailEnd/>
          </a:ln>
          <a:effectLst/>
        </p:spPr>
        <p:txBody>
          <a:bodyPr wrap="square">
            <a:spAutoFit/>
          </a:bodyPr>
          <a:lstStyle/>
          <a:p>
            <a:pPr algn="ctr">
              <a:spcBef>
                <a:spcPct val="50000"/>
              </a:spcBef>
              <a:defRPr/>
            </a:pPr>
            <a:r>
              <a:rPr lang="en-GB" sz="2400" b="1" dirty="0" smtClean="0">
                <a:solidFill>
                  <a:srgbClr val="0070C0"/>
                </a:solidFill>
                <a:latin typeface="Calibri" pitchFamily="34" charset="0"/>
                <a:cs typeface="Times New Roman" pitchFamily="18" charset="0"/>
              </a:rPr>
              <a:t>stimulus  </a:t>
            </a:r>
            <a:r>
              <a:rPr lang="en-GB" sz="2400" b="1" dirty="0">
                <a:solidFill>
                  <a:srgbClr val="0070C0"/>
                </a:solidFill>
                <a:latin typeface="Calibri" pitchFamily="34" charset="0"/>
                <a:cs typeface="Times New Roman" pitchFamily="18" charset="0"/>
                <a:sym typeface="Wingdings" pitchFamily="2" charset="2"/>
              </a:rPr>
              <a:t></a:t>
            </a:r>
            <a:r>
              <a:rPr lang="en-GB" sz="2400" b="1" dirty="0">
                <a:solidFill>
                  <a:srgbClr val="0070C0"/>
                </a:solidFill>
                <a:latin typeface="Calibri" pitchFamily="34" charset="0"/>
                <a:cs typeface="Times New Roman" pitchFamily="18" charset="0"/>
              </a:rPr>
              <a:t>  sensor </a:t>
            </a:r>
            <a:r>
              <a:rPr lang="en-GB" sz="2400" b="1" dirty="0" smtClean="0">
                <a:solidFill>
                  <a:srgbClr val="0070C0"/>
                </a:solidFill>
                <a:latin typeface="Calibri" pitchFamily="34" charset="0"/>
                <a:cs typeface="Times New Roman" pitchFamily="18" charset="0"/>
              </a:rPr>
              <a:t> </a:t>
            </a:r>
            <a:r>
              <a:rPr lang="en-GB" sz="2400" b="1" dirty="0" smtClean="0">
                <a:solidFill>
                  <a:srgbClr val="0070C0"/>
                </a:solidFill>
                <a:latin typeface="Calibri" pitchFamily="34" charset="0"/>
                <a:cs typeface="Times New Roman" pitchFamily="18" charset="0"/>
                <a:sym typeface="Wingdings" pitchFamily="2" charset="2"/>
              </a:rPr>
              <a:t> </a:t>
            </a:r>
            <a:r>
              <a:rPr lang="en-GB" sz="2400" b="1" dirty="0" smtClean="0">
                <a:solidFill>
                  <a:srgbClr val="0070C0"/>
                </a:solidFill>
                <a:latin typeface="Calibri" pitchFamily="34" charset="0"/>
                <a:cs typeface="Times New Roman" pitchFamily="18" charset="0"/>
              </a:rPr>
              <a:t>coordinator  </a:t>
            </a:r>
            <a:r>
              <a:rPr lang="en-GB" sz="2400" b="1" dirty="0" smtClean="0">
                <a:solidFill>
                  <a:srgbClr val="0070C0"/>
                </a:solidFill>
                <a:latin typeface="Calibri" pitchFamily="34" charset="0"/>
                <a:cs typeface="Times New Roman" pitchFamily="18" charset="0"/>
                <a:sym typeface="Wingdings" pitchFamily="2" charset="2"/>
              </a:rPr>
              <a:t> </a:t>
            </a:r>
            <a:r>
              <a:rPr lang="en-GB" sz="2400" b="1" dirty="0" smtClean="0">
                <a:solidFill>
                  <a:srgbClr val="0070C0"/>
                </a:solidFill>
                <a:latin typeface="Calibri" pitchFamily="34" charset="0"/>
                <a:cs typeface="Times New Roman" pitchFamily="18" charset="0"/>
              </a:rPr>
              <a:t> </a:t>
            </a:r>
            <a:r>
              <a:rPr lang="en-GB" sz="2400" b="1" dirty="0">
                <a:solidFill>
                  <a:srgbClr val="0070C0"/>
                </a:solidFill>
                <a:latin typeface="Calibri" pitchFamily="34" charset="0"/>
                <a:cs typeface="Times New Roman" pitchFamily="18" charset="0"/>
              </a:rPr>
              <a:t>effector  </a:t>
            </a:r>
            <a:r>
              <a:rPr lang="en-GB" sz="2400" b="1" dirty="0">
                <a:solidFill>
                  <a:srgbClr val="0070C0"/>
                </a:solidFill>
                <a:latin typeface="Calibri" pitchFamily="34" charset="0"/>
                <a:cs typeface="Times New Roman" pitchFamily="18" charset="0"/>
                <a:sym typeface="Wingdings" pitchFamily="2" charset="2"/>
              </a:rPr>
              <a:t> </a:t>
            </a:r>
            <a:r>
              <a:rPr lang="en-GB" sz="2400" b="1" dirty="0" smtClean="0">
                <a:solidFill>
                  <a:srgbClr val="0070C0"/>
                </a:solidFill>
                <a:latin typeface="Calibri" pitchFamily="34" charset="0"/>
                <a:cs typeface="Times New Roman" pitchFamily="18" charset="0"/>
                <a:sym typeface="Wingdings" pitchFamily="2" charset="2"/>
              </a:rPr>
              <a:t></a:t>
            </a:r>
            <a:r>
              <a:rPr lang="en-GB" sz="2400" b="1" dirty="0" smtClean="0">
                <a:solidFill>
                  <a:srgbClr val="0070C0"/>
                </a:solidFill>
                <a:latin typeface="Calibri" pitchFamily="34" charset="0"/>
                <a:cs typeface="Times New Roman" pitchFamily="18" charset="0"/>
              </a:rPr>
              <a:t> </a:t>
            </a:r>
            <a:r>
              <a:rPr lang="en-GB" sz="2400" b="1" dirty="0">
                <a:solidFill>
                  <a:srgbClr val="0070C0"/>
                </a:solidFill>
                <a:latin typeface="Calibri" pitchFamily="34" charset="0"/>
                <a:cs typeface="Times New Roman" pitchFamily="18" charset="0"/>
              </a:rPr>
              <a:t>response</a:t>
            </a:r>
          </a:p>
          <a:p>
            <a:pPr algn="ctr">
              <a:spcBef>
                <a:spcPct val="50000"/>
              </a:spcBef>
              <a:defRPr/>
            </a:pPr>
            <a:r>
              <a:rPr lang="en-GB" sz="2100" b="1" dirty="0" smtClean="0">
                <a:latin typeface="Calibri" pitchFamily="34" charset="0"/>
                <a:cs typeface="Times New Roman" pitchFamily="18" charset="0"/>
              </a:rPr>
              <a:t>touch  </a:t>
            </a:r>
            <a:r>
              <a:rPr lang="en-GB" sz="2100" b="1" dirty="0" smtClean="0">
                <a:latin typeface="Calibri" pitchFamily="34" charset="0"/>
                <a:cs typeface="Times New Roman" pitchFamily="18" charset="0"/>
                <a:sym typeface="Wingdings" pitchFamily="2" charset="2"/>
              </a:rPr>
              <a:t></a:t>
            </a:r>
            <a:r>
              <a:rPr lang="en-GB" sz="2100" b="1" dirty="0" smtClean="0">
                <a:latin typeface="Calibri" pitchFamily="34" charset="0"/>
                <a:cs typeface="Times New Roman" pitchFamily="18" charset="0"/>
              </a:rPr>
              <a:t>  </a:t>
            </a:r>
            <a:r>
              <a:rPr lang="en-GB" sz="2100" b="1" dirty="0">
                <a:latin typeface="Calibri" pitchFamily="34" charset="0"/>
                <a:cs typeface="Times New Roman" pitchFamily="18" charset="0"/>
              </a:rPr>
              <a:t>pain receptor  </a:t>
            </a:r>
            <a:r>
              <a:rPr lang="en-GB" sz="2100" b="1" dirty="0" smtClean="0">
                <a:latin typeface="Calibri" pitchFamily="34" charset="0"/>
                <a:cs typeface="Times New Roman" pitchFamily="18" charset="0"/>
                <a:sym typeface="Wingdings" pitchFamily="2" charset="2"/>
              </a:rPr>
              <a:t></a:t>
            </a:r>
            <a:r>
              <a:rPr lang="en-GB" sz="2100" b="1" dirty="0" smtClean="0">
                <a:latin typeface="Calibri" pitchFamily="34" charset="0"/>
                <a:cs typeface="Times New Roman" pitchFamily="18" charset="0"/>
              </a:rPr>
              <a:t>  nervous </a:t>
            </a:r>
            <a:r>
              <a:rPr lang="en-GB" sz="2100" b="1" dirty="0">
                <a:latin typeface="Calibri" pitchFamily="34" charset="0"/>
                <a:cs typeface="Times New Roman" pitchFamily="18" charset="0"/>
              </a:rPr>
              <a:t>system  </a:t>
            </a:r>
            <a:r>
              <a:rPr lang="en-GB" sz="2100" b="1" dirty="0" smtClean="0">
                <a:latin typeface="Calibri" pitchFamily="34" charset="0"/>
                <a:cs typeface="Times New Roman" pitchFamily="18" charset="0"/>
                <a:sym typeface="Wingdings" pitchFamily="2" charset="2"/>
              </a:rPr>
              <a:t></a:t>
            </a:r>
            <a:r>
              <a:rPr lang="en-GB" sz="2100" b="1" dirty="0" smtClean="0">
                <a:latin typeface="Calibri" pitchFamily="34" charset="0"/>
                <a:cs typeface="Times New Roman" pitchFamily="18" charset="0"/>
              </a:rPr>
              <a:t>  muscle  </a:t>
            </a:r>
            <a:r>
              <a:rPr lang="en-GB" sz="2100" b="1" dirty="0" smtClean="0">
                <a:latin typeface="Calibri" pitchFamily="34" charset="0"/>
                <a:cs typeface="Times New Roman" pitchFamily="18" charset="0"/>
                <a:sym typeface="Wingdings" pitchFamily="2" charset="2"/>
              </a:rPr>
              <a:t></a:t>
            </a:r>
            <a:r>
              <a:rPr lang="en-GB" sz="2100" b="1" dirty="0" smtClean="0">
                <a:latin typeface="Calibri" pitchFamily="34" charset="0"/>
                <a:cs typeface="Times New Roman" pitchFamily="18" charset="0"/>
              </a:rPr>
              <a:t>  </a:t>
            </a:r>
            <a:r>
              <a:rPr lang="en-GB" sz="2100" b="1" dirty="0">
                <a:latin typeface="Calibri" pitchFamily="34" charset="0"/>
                <a:cs typeface="Times New Roman" pitchFamily="18" charset="0"/>
              </a:rPr>
              <a:t>movement</a:t>
            </a:r>
          </a:p>
          <a:p>
            <a:pPr>
              <a:spcBef>
                <a:spcPct val="50000"/>
              </a:spcBef>
              <a:defRPr/>
            </a:pPr>
            <a:r>
              <a:rPr lang="en-GB" sz="2000" b="1" i="1" dirty="0" smtClean="0">
                <a:latin typeface="Calibri" pitchFamily="34" charset="0"/>
                <a:cs typeface="Times New Roman" pitchFamily="18" charset="0"/>
              </a:rPr>
              <a:t>Looking at the </a:t>
            </a:r>
            <a:r>
              <a:rPr lang="en-GB" sz="2000" b="1" i="1" dirty="0">
                <a:latin typeface="Calibri" pitchFamily="34" charset="0"/>
                <a:cs typeface="Times New Roman" pitchFamily="18" charset="0"/>
              </a:rPr>
              <a:t>sequence of steps above, </a:t>
            </a:r>
            <a:r>
              <a:rPr lang="en-GB" sz="2000" b="1" i="1" dirty="0" smtClean="0">
                <a:latin typeface="Calibri" pitchFamily="34" charset="0"/>
                <a:cs typeface="Times New Roman" pitchFamily="18" charset="0"/>
              </a:rPr>
              <a:t>this is </a:t>
            </a:r>
            <a:r>
              <a:rPr lang="en-GB" sz="2000" b="1" i="1" dirty="0">
                <a:latin typeface="Calibri" pitchFamily="34" charset="0"/>
                <a:cs typeface="Times New Roman" pitchFamily="18" charset="0"/>
              </a:rPr>
              <a:t>what happens when </a:t>
            </a:r>
            <a:r>
              <a:rPr lang="en-GB" sz="2000" b="1" i="1" dirty="0" smtClean="0">
                <a:latin typeface="Calibri" pitchFamily="34" charset="0"/>
                <a:cs typeface="Times New Roman" pitchFamily="18" charset="0"/>
              </a:rPr>
              <a:t>you touch something hot</a:t>
            </a:r>
            <a:r>
              <a:rPr lang="en-GB" sz="2000" b="1" dirty="0" smtClean="0">
                <a:latin typeface="Calibri" pitchFamily="34" charset="0"/>
                <a:cs typeface="Times New Roman" pitchFamily="18" charset="0"/>
              </a:rPr>
              <a:t>:  The </a:t>
            </a:r>
            <a:r>
              <a:rPr lang="en-GB" sz="2000" b="1" dirty="0">
                <a:solidFill>
                  <a:srgbClr val="FF0000"/>
                </a:solidFill>
                <a:latin typeface="Calibri" pitchFamily="34" charset="0"/>
                <a:cs typeface="Times New Roman" pitchFamily="18" charset="0"/>
              </a:rPr>
              <a:t>stimulus</a:t>
            </a:r>
            <a:r>
              <a:rPr lang="en-GB" sz="2000" b="1" dirty="0">
                <a:latin typeface="Calibri" pitchFamily="34" charset="0"/>
                <a:cs typeface="Times New Roman" pitchFamily="18" charset="0"/>
              </a:rPr>
              <a:t> is touch, </a:t>
            </a:r>
            <a:r>
              <a:rPr lang="en-GB" sz="2000" b="1" dirty="0" smtClean="0">
                <a:latin typeface="Calibri" pitchFamily="34" charset="0"/>
                <a:cs typeface="Times New Roman" pitchFamily="18" charset="0"/>
              </a:rPr>
              <a:t>the </a:t>
            </a:r>
            <a:r>
              <a:rPr lang="en-GB" sz="2000" b="1" dirty="0" smtClean="0">
                <a:solidFill>
                  <a:srgbClr val="FF0000"/>
                </a:solidFill>
                <a:latin typeface="Calibri" pitchFamily="34" charset="0"/>
                <a:cs typeface="Times New Roman" pitchFamily="18" charset="0"/>
              </a:rPr>
              <a:t>sensor </a:t>
            </a:r>
            <a:r>
              <a:rPr lang="en-GB" sz="2000" b="1" dirty="0" smtClean="0">
                <a:latin typeface="Calibri" pitchFamily="34" charset="0"/>
                <a:cs typeface="Times New Roman" pitchFamily="18" charset="0"/>
              </a:rPr>
              <a:t>is the temperature/pain receptor on your finger that </a:t>
            </a:r>
            <a:r>
              <a:rPr lang="en-GB" sz="2000" b="1" dirty="0">
                <a:latin typeface="Calibri" pitchFamily="34" charset="0"/>
                <a:cs typeface="Times New Roman" pitchFamily="18" charset="0"/>
              </a:rPr>
              <a:t>senses it and relays it to the nervous system (spinal cord and brain</a:t>
            </a:r>
            <a:r>
              <a:rPr lang="en-GB" sz="2000" b="1" dirty="0" smtClean="0">
                <a:latin typeface="Calibri" pitchFamily="34" charset="0"/>
                <a:cs typeface="Times New Roman" pitchFamily="18" charset="0"/>
              </a:rPr>
              <a:t>), </a:t>
            </a:r>
            <a:r>
              <a:rPr lang="en-GB" sz="2000" b="1" dirty="0">
                <a:latin typeface="Calibri" pitchFamily="34" charset="0"/>
                <a:cs typeface="Times New Roman" pitchFamily="18" charset="0"/>
              </a:rPr>
              <a:t>which is the </a:t>
            </a:r>
            <a:r>
              <a:rPr lang="en-GB" sz="2000" b="1" dirty="0">
                <a:solidFill>
                  <a:srgbClr val="FF0000"/>
                </a:solidFill>
                <a:latin typeface="Calibri" pitchFamily="34" charset="0"/>
                <a:cs typeface="Times New Roman" pitchFamily="18" charset="0"/>
              </a:rPr>
              <a:t>coordinator</a:t>
            </a:r>
            <a:r>
              <a:rPr lang="en-GB" sz="2000" b="1" dirty="0">
                <a:latin typeface="Calibri" pitchFamily="34" charset="0"/>
                <a:cs typeface="Times New Roman" pitchFamily="18" charset="0"/>
              </a:rPr>
              <a:t>. The coordinator makes the decision of how to react, and then commands the hand </a:t>
            </a:r>
            <a:r>
              <a:rPr lang="en-GB" sz="2000" b="1" dirty="0" smtClean="0">
                <a:latin typeface="Calibri" pitchFamily="34" charset="0"/>
                <a:cs typeface="Times New Roman" pitchFamily="18" charset="0"/>
              </a:rPr>
              <a:t>muscles (acting as the </a:t>
            </a:r>
            <a:r>
              <a:rPr lang="en-GB" sz="2000" b="1" dirty="0" smtClean="0">
                <a:solidFill>
                  <a:srgbClr val="FF0000"/>
                </a:solidFill>
                <a:latin typeface="Calibri" pitchFamily="34" charset="0"/>
                <a:cs typeface="Times New Roman" pitchFamily="18" charset="0"/>
              </a:rPr>
              <a:t>effector</a:t>
            </a:r>
            <a:r>
              <a:rPr lang="en-GB" sz="2000" b="1" dirty="0" smtClean="0">
                <a:latin typeface="Calibri" pitchFamily="34" charset="0"/>
                <a:cs typeface="Times New Roman" pitchFamily="18" charset="0"/>
              </a:rPr>
              <a:t>) </a:t>
            </a:r>
            <a:r>
              <a:rPr lang="en-GB" sz="2000" b="1" dirty="0">
                <a:latin typeface="Calibri" pitchFamily="34" charset="0"/>
                <a:cs typeface="Times New Roman" pitchFamily="18" charset="0"/>
              </a:rPr>
              <a:t>to </a:t>
            </a:r>
            <a:r>
              <a:rPr lang="en-GB" sz="2000" b="1" dirty="0" smtClean="0">
                <a:latin typeface="Calibri" pitchFamily="34" charset="0"/>
                <a:cs typeface="Times New Roman" pitchFamily="18" charset="0"/>
              </a:rPr>
              <a:t>jerk back quickly.  </a:t>
            </a:r>
          </a:p>
          <a:p>
            <a:pPr>
              <a:spcBef>
                <a:spcPts val="600"/>
              </a:spcBef>
              <a:spcAft>
                <a:spcPts val="600"/>
              </a:spcAft>
              <a:defRPr/>
            </a:pPr>
            <a:r>
              <a:rPr lang="en-GB" sz="2000" b="1" dirty="0" smtClean="0">
                <a:latin typeface="Calibri" pitchFamily="34" charset="0"/>
                <a:cs typeface="Times New Roman" pitchFamily="18" charset="0"/>
              </a:rPr>
              <a:t>The framework takes us from stimulus</a:t>
            </a:r>
            <a:r>
              <a:rPr lang="en-GB" sz="2000" b="1" dirty="0" smtClean="0">
                <a:solidFill>
                  <a:srgbClr val="FF0000"/>
                </a:solidFill>
                <a:latin typeface="Calibri" pitchFamily="34" charset="0"/>
                <a:cs typeface="Times New Roman" pitchFamily="18" charset="0"/>
              </a:rPr>
              <a:t> </a:t>
            </a:r>
            <a:r>
              <a:rPr lang="en-GB" sz="2000" b="1" dirty="0">
                <a:latin typeface="Calibri" pitchFamily="34" charset="0"/>
                <a:cs typeface="Times New Roman" pitchFamily="18" charset="0"/>
              </a:rPr>
              <a:t>(touch) to response </a:t>
            </a:r>
            <a:r>
              <a:rPr lang="en-GB" sz="2000" b="1" dirty="0" smtClean="0">
                <a:latin typeface="Calibri" pitchFamily="34" charset="0"/>
                <a:cs typeface="Times New Roman" pitchFamily="18" charset="0"/>
              </a:rPr>
              <a:t>(hand movement)</a:t>
            </a:r>
            <a:endParaRPr lang="en-GB" sz="2000" b="1" dirty="0">
              <a:latin typeface="Calibri" pitchFamily="34" charset="0"/>
              <a:cs typeface="Times New Roman" pitchFamily="18" charset="0"/>
            </a:endParaRPr>
          </a:p>
          <a:p>
            <a:pPr>
              <a:spcBef>
                <a:spcPts val="1800"/>
              </a:spcBef>
              <a:defRPr/>
            </a:pPr>
            <a:r>
              <a:rPr lang="en-GB" sz="2400" b="1" dirty="0" smtClean="0">
                <a:latin typeface="Calibri" pitchFamily="34" charset="0"/>
                <a:cs typeface="Times New Roman" pitchFamily="18" charset="0"/>
              </a:rPr>
              <a:t>Your task: </a:t>
            </a:r>
          </a:p>
          <a:p>
            <a:pPr>
              <a:spcBef>
                <a:spcPts val="0"/>
              </a:spcBef>
              <a:defRPr/>
            </a:pPr>
            <a:r>
              <a:rPr lang="en-GB" sz="2000" b="1" dirty="0" smtClean="0">
                <a:solidFill>
                  <a:srgbClr val="0070C0"/>
                </a:solidFill>
                <a:latin typeface="Calibri" pitchFamily="34" charset="0"/>
                <a:cs typeface="Times New Roman" pitchFamily="18" charset="0"/>
              </a:rPr>
              <a:t>Sketch </a:t>
            </a:r>
            <a:r>
              <a:rPr lang="en-GB" sz="2000" b="1" dirty="0">
                <a:solidFill>
                  <a:srgbClr val="0070C0"/>
                </a:solidFill>
                <a:latin typeface="Calibri" pitchFamily="34" charset="0"/>
                <a:cs typeface="Times New Roman" pitchFamily="18" charset="0"/>
              </a:rPr>
              <a:t>out how </a:t>
            </a:r>
            <a:r>
              <a:rPr lang="en-GB" sz="2000" b="1" dirty="0" smtClean="0">
                <a:solidFill>
                  <a:srgbClr val="0070C0"/>
                </a:solidFill>
                <a:latin typeface="Calibri" pitchFamily="34" charset="0"/>
                <a:cs typeface="Times New Roman" pitchFamily="18" charset="0"/>
              </a:rPr>
              <a:t>the stimulus-to-response </a:t>
            </a:r>
            <a:r>
              <a:rPr lang="en-GB" sz="2000" b="1" dirty="0">
                <a:solidFill>
                  <a:srgbClr val="0070C0"/>
                </a:solidFill>
                <a:latin typeface="Calibri" pitchFamily="34" charset="0"/>
                <a:cs typeface="Times New Roman" pitchFamily="18" charset="0"/>
              </a:rPr>
              <a:t>sequence </a:t>
            </a:r>
            <a:r>
              <a:rPr lang="en-GB" sz="2000" b="1" dirty="0" smtClean="0">
                <a:solidFill>
                  <a:srgbClr val="0070C0"/>
                </a:solidFill>
                <a:latin typeface="Calibri" pitchFamily="34" charset="0"/>
                <a:cs typeface="Times New Roman" pitchFamily="18" charset="0"/>
              </a:rPr>
              <a:t>might be implemented</a:t>
            </a:r>
            <a:br>
              <a:rPr lang="en-GB" sz="2000" b="1" dirty="0" smtClean="0">
                <a:solidFill>
                  <a:srgbClr val="0070C0"/>
                </a:solidFill>
                <a:latin typeface="Calibri" pitchFamily="34" charset="0"/>
                <a:cs typeface="Times New Roman" pitchFamily="18" charset="0"/>
              </a:rPr>
            </a:br>
            <a:r>
              <a:rPr lang="en-GB" sz="2000" b="1" dirty="0" smtClean="0">
                <a:solidFill>
                  <a:srgbClr val="0070C0"/>
                </a:solidFill>
                <a:latin typeface="Calibri" pitchFamily="34" charset="0"/>
                <a:cs typeface="Times New Roman" pitchFamily="18" charset="0"/>
              </a:rPr>
              <a:t>in a robot. Identify </a:t>
            </a:r>
            <a:r>
              <a:rPr lang="en-GB" sz="2000" b="1" dirty="0">
                <a:solidFill>
                  <a:srgbClr val="0070C0"/>
                </a:solidFill>
                <a:latin typeface="Calibri" pitchFamily="34" charset="0"/>
                <a:cs typeface="Times New Roman" pitchFamily="18" charset="0"/>
              </a:rPr>
              <a:t>all the components as in the example listed </a:t>
            </a:r>
            <a:r>
              <a:rPr lang="en-GB" sz="2000" b="1" dirty="0" smtClean="0">
                <a:solidFill>
                  <a:srgbClr val="0070C0"/>
                </a:solidFill>
                <a:latin typeface="Calibri" pitchFamily="34" charset="0"/>
                <a:cs typeface="Times New Roman" pitchFamily="18" charset="0"/>
              </a:rPr>
              <a:t>above.</a:t>
            </a:r>
            <a:endParaRPr lang="en-GB" sz="2000" b="1" dirty="0">
              <a:solidFill>
                <a:srgbClr val="0070C0"/>
              </a:solidFill>
              <a:latin typeface="Calibri" pitchFamily="34" charset="0"/>
              <a:cs typeface="Times New Roman" pitchFamily="18" charset="0"/>
            </a:endParaRPr>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4" name="Rectangle 1"/>
          <p:cNvSpPr>
            <a:spLocks noChangeArrowheads="1"/>
          </p:cNvSpPr>
          <p:nvPr/>
        </p:nvSpPr>
        <p:spPr bwMode="auto">
          <a:xfrm>
            <a:off x="304801" y="228600"/>
            <a:ext cx="8434388" cy="6324601"/>
          </a:xfrm>
          <a:prstGeom prst="rect">
            <a:avLst/>
          </a:prstGeom>
          <a:noFill/>
          <a:ln w="9525">
            <a:noFill/>
            <a:miter lim="800000"/>
            <a:headEnd/>
            <a:tailEnd/>
          </a:ln>
        </p:spPr>
        <p:txBody>
          <a:bodyPr wrap="square" anchor="ctr">
            <a:noAutofit/>
          </a:bodyPr>
          <a:lstStyle/>
          <a:p>
            <a:pPr algn="ctr" eaLnBrk="0" hangingPunct="0"/>
            <a:r>
              <a:rPr lang="en-US" sz="1400" b="1" dirty="0">
                <a:latin typeface="Calibri" pitchFamily="34" charset="0"/>
              </a:rPr>
              <a:t>DAY </a:t>
            </a:r>
            <a:r>
              <a:rPr lang="en-US" sz="1400" b="1" dirty="0" smtClean="0">
                <a:latin typeface="Calibri" pitchFamily="34" charset="0"/>
              </a:rPr>
              <a:t>3 (post-lesson assessment</a:t>
            </a:r>
            <a:r>
              <a:rPr lang="en-US" sz="1400" b="1" dirty="0">
                <a:latin typeface="Calibri" pitchFamily="34" charset="0"/>
              </a:rPr>
              <a:t>)</a:t>
            </a:r>
          </a:p>
          <a:p>
            <a:pPr algn="ctr" eaLnBrk="0" hangingPunct="0"/>
            <a:endParaRPr lang="en-US" sz="1400" b="1" dirty="0">
              <a:latin typeface="Calibri" pitchFamily="34" charset="0"/>
            </a:endParaRPr>
          </a:p>
          <a:p>
            <a:pPr algn="ctr" eaLnBrk="0" hangingPunct="0"/>
            <a:r>
              <a:rPr lang="en-US" sz="4400" b="1" dirty="0">
                <a:solidFill>
                  <a:srgbClr val="FF0000"/>
                </a:solidFill>
                <a:latin typeface="Calibri" pitchFamily="34" charset="0"/>
                <a:cs typeface="Times New Roman" pitchFamily="18" charset="0"/>
              </a:rPr>
              <a:t>Brain is a Computer </a:t>
            </a:r>
            <a:r>
              <a:rPr lang="en-US" sz="4400" b="1" dirty="0" smtClean="0">
                <a:solidFill>
                  <a:srgbClr val="FF0000"/>
                </a:solidFill>
                <a:latin typeface="Calibri" pitchFamily="34" charset="0"/>
                <a:cs typeface="Times New Roman" pitchFamily="18" charset="0"/>
              </a:rPr>
              <a:t>Quiz</a:t>
            </a:r>
          </a:p>
          <a:p>
            <a:pPr algn="ctr" eaLnBrk="0" hangingPunct="0"/>
            <a:endParaRPr lang="en-US" sz="1200" dirty="0" smtClean="0">
              <a:latin typeface="News Gothic MT" charset="0"/>
            </a:endParaRPr>
          </a:p>
          <a:p>
            <a:pPr eaLnBrk="0" hangingPunct="0">
              <a:buFontTx/>
              <a:buAutoNum type="arabicPeriod"/>
            </a:pPr>
            <a:r>
              <a:rPr lang="en-US" sz="2400" b="1" dirty="0">
                <a:latin typeface="Calibri" pitchFamily="34" charset="0"/>
              </a:rPr>
              <a:t> Describe </a:t>
            </a:r>
            <a:r>
              <a:rPr lang="en-US" sz="2400" b="1" dirty="0" smtClean="0">
                <a:latin typeface="Calibri" pitchFamily="34" charset="0"/>
              </a:rPr>
              <a:t>how </a:t>
            </a:r>
            <a:r>
              <a:rPr lang="en-US" sz="2400" b="1" dirty="0">
                <a:latin typeface="Calibri" pitchFamily="34" charset="0"/>
              </a:rPr>
              <a:t>your brain coordinates conscious movement, such as moving your hand to pick up a glass of milk.</a:t>
            </a:r>
          </a:p>
          <a:p>
            <a:pPr eaLnBrk="0" hangingPunct="0"/>
            <a:endParaRPr lang="en-US" sz="2400" b="1" dirty="0">
              <a:latin typeface="Calibri" pitchFamily="34" charset="0"/>
            </a:endParaRPr>
          </a:p>
          <a:p>
            <a:pPr eaLnBrk="0" hangingPunct="0">
              <a:buFontTx/>
              <a:buAutoNum type="arabicPeriod"/>
            </a:pPr>
            <a:endParaRPr lang="en-US" sz="2400" b="1" dirty="0" smtClean="0">
              <a:latin typeface="Calibri" pitchFamily="34" charset="0"/>
            </a:endParaRPr>
          </a:p>
          <a:p>
            <a:pPr eaLnBrk="0" hangingPunct="0">
              <a:buFontTx/>
              <a:buAutoNum type="arabicPeriod"/>
            </a:pPr>
            <a:endParaRPr lang="en-US" sz="2400" b="1" dirty="0">
              <a:latin typeface="Calibri" pitchFamily="34" charset="0"/>
            </a:endParaRPr>
          </a:p>
          <a:p>
            <a:pPr eaLnBrk="0" hangingPunct="0"/>
            <a:r>
              <a:rPr lang="en-US" sz="2400" b="1" dirty="0">
                <a:latin typeface="Calibri" pitchFamily="34" charset="0"/>
              </a:rPr>
              <a:t>2. How is your brain similar to a computer? </a:t>
            </a:r>
            <a:r>
              <a:rPr lang="en-US" sz="2400" b="1" dirty="0" smtClean="0">
                <a:latin typeface="Calibri" pitchFamily="34" charset="0"/>
              </a:rPr>
              <a:t>Identify which parts </a:t>
            </a:r>
            <a:r>
              <a:rPr lang="en-US" sz="2400" b="1" dirty="0">
                <a:latin typeface="Calibri" pitchFamily="34" charset="0"/>
              </a:rPr>
              <a:t>of </a:t>
            </a:r>
            <a:r>
              <a:rPr lang="en-US" sz="2400" b="1" dirty="0" smtClean="0">
                <a:latin typeface="Calibri" pitchFamily="34" charset="0"/>
              </a:rPr>
              <a:t>brains </a:t>
            </a:r>
            <a:r>
              <a:rPr lang="en-US" sz="2400" b="1" dirty="0">
                <a:latin typeface="Calibri" pitchFamily="34" charset="0"/>
              </a:rPr>
              <a:t>and </a:t>
            </a:r>
            <a:r>
              <a:rPr lang="en-US" sz="2400" b="1" dirty="0" smtClean="0">
                <a:latin typeface="Calibri" pitchFamily="34" charset="0"/>
              </a:rPr>
              <a:t>computers </a:t>
            </a:r>
            <a:r>
              <a:rPr lang="en-US" sz="2400" b="1" dirty="0">
                <a:latin typeface="Calibri" pitchFamily="34" charset="0"/>
              </a:rPr>
              <a:t>implement similar functions?</a:t>
            </a:r>
          </a:p>
          <a:p>
            <a:pPr eaLnBrk="0" hangingPunct="0"/>
            <a:endParaRPr lang="en-US" sz="2400" b="1" dirty="0">
              <a:latin typeface="Calibri" pitchFamily="34" charset="0"/>
            </a:endParaRPr>
          </a:p>
          <a:p>
            <a:pPr eaLnBrk="0" hangingPunct="0"/>
            <a:endParaRPr lang="en-US" sz="2400" b="1" dirty="0" smtClean="0">
              <a:latin typeface="Calibri" pitchFamily="34" charset="0"/>
            </a:endParaRPr>
          </a:p>
          <a:p>
            <a:pPr eaLnBrk="0" hangingPunct="0"/>
            <a:endParaRPr lang="en-US" sz="2400" b="1" dirty="0">
              <a:latin typeface="Calibri" pitchFamily="34" charset="0"/>
            </a:endParaRPr>
          </a:p>
          <a:p>
            <a:pPr eaLnBrk="0" hangingPunct="0">
              <a:buFontTx/>
              <a:buAutoNum type="arabicPeriod" startAt="3"/>
            </a:pPr>
            <a:r>
              <a:rPr lang="en-US" sz="2400" b="1" dirty="0">
                <a:latin typeface="Calibri" pitchFamily="34" charset="0"/>
              </a:rPr>
              <a:t> Describe how your brain causes your hand to jerk back when your finger touches a hot </a:t>
            </a:r>
            <a:r>
              <a:rPr lang="en-US" sz="2400" b="1" dirty="0" smtClean="0">
                <a:latin typeface="Calibri" pitchFamily="34" charset="0"/>
              </a:rPr>
              <a:t>object.</a:t>
            </a:r>
            <a:endParaRPr lang="en-US" sz="1200" b="1" dirty="0">
              <a:latin typeface="News Gothic MT" charset="0"/>
              <a:cs typeface="Times New Roman" charset="0"/>
            </a:endParaRPr>
          </a:p>
        </p:txBody>
      </p:sp>
      <p:sp>
        <p:nvSpPr>
          <p:cNvPr id="3" name="Slide Number Placeholder 2"/>
          <p:cNvSpPr>
            <a:spLocks noGrp="1"/>
          </p:cNvSpPr>
          <p:nvPr>
            <p:ph type="sldNum" sz="quarter" idx="4"/>
          </p:nvPr>
        </p:nvSpPr>
        <p:spPr>
          <a:xfrm>
            <a:off x="8129588" y="5734050"/>
            <a:ext cx="609600" cy="520700"/>
          </a:xfrm>
        </p:spPr>
        <p:txBody>
          <a:bodyPr/>
          <a:lstStyle/>
          <a:p>
            <a:pPr>
              <a:defRPr/>
            </a:pPr>
            <a:fld id="{2B5CD0DD-2C34-45E0-AD33-5860BBC0AD74}" type="slidenum">
              <a:rPr lang="en-US" smtClean="0"/>
              <a:pPr>
                <a:defRPr/>
              </a:pPr>
              <a:t>47</a:t>
            </a:fld>
            <a:endParaRPr lang="en-US"/>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4" name="Rectangle 1"/>
          <p:cNvSpPr>
            <a:spLocks noChangeArrowheads="1"/>
          </p:cNvSpPr>
          <p:nvPr/>
        </p:nvSpPr>
        <p:spPr bwMode="auto">
          <a:xfrm>
            <a:off x="212724" y="673179"/>
            <a:ext cx="8474076" cy="5601533"/>
          </a:xfrm>
          <a:prstGeom prst="rect">
            <a:avLst/>
          </a:prstGeom>
          <a:noFill/>
          <a:ln w="9525">
            <a:noFill/>
            <a:miter lim="800000"/>
            <a:headEnd/>
            <a:tailEnd/>
          </a:ln>
        </p:spPr>
        <p:txBody>
          <a:bodyPr wrap="square" anchor="ctr">
            <a:spAutoFit/>
          </a:bodyPr>
          <a:lstStyle/>
          <a:p>
            <a:pPr algn="ctr" eaLnBrk="0" hangingPunct="0"/>
            <a:r>
              <a:rPr lang="en-US" sz="1400" b="1" dirty="0">
                <a:latin typeface="Calibri" pitchFamily="34" charset="0"/>
              </a:rPr>
              <a:t>DAY 3 (</a:t>
            </a:r>
            <a:r>
              <a:rPr lang="en-US" sz="1400" b="1" dirty="0" smtClean="0">
                <a:latin typeface="Calibri" pitchFamily="34" charset="0"/>
              </a:rPr>
              <a:t>post-lesson assessment</a:t>
            </a:r>
            <a:r>
              <a:rPr lang="en-US" sz="1400" b="1" dirty="0">
                <a:latin typeface="Calibri" pitchFamily="34" charset="0"/>
              </a:rPr>
              <a:t>)</a:t>
            </a:r>
          </a:p>
          <a:p>
            <a:pPr algn="ctr" eaLnBrk="0" hangingPunct="0"/>
            <a:r>
              <a:rPr lang="en-US" sz="4400" b="1" dirty="0" smtClean="0">
                <a:solidFill>
                  <a:srgbClr val="FF0000"/>
                </a:solidFill>
                <a:latin typeface="Calibri" pitchFamily="34" charset="0"/>
                <a:cs typeface="Times New Roman" pitchFamily="18" charset="0"/>
              </a:rPr>
              <a:t>Brain </a:t>
            </a:r>
            <a:r>
              <a:rPr lang="en-US" sz="4400" b="1" dirty="0">
                <a:solidFill>
                  <a:srgbClr val="FF0000"/>
                </a:solidFill>
                <a:latin typeface="Calibri" pitchFamily="34" charset="0"/>
                <a:cs typeface="Times New Roman" pitchFamily="18" charset="0"/>
              </a:rPr>
              <a:t>is a Computer </a:t>
            </a:r>
            <a:r>
              <a:rPr lang="en-US" sz="4400" b="1" dirty="0" smtClean="0">
                <a:solidFill>
                  <a:srgbClr val="FF0000"/>
                </a:solidFill>
                <a:latin typeface="Calibri" pitchFamily="34" charset="0"/>
                <a:cs typeface="Times New Roman" pitchFamily="18" charset="0"/>
              </a:rPr>
              <a:t>Quiz </a:t>
            </a:r>
            <a:r>
              <a:rPr lang="en-US" sz="4400" b="1" dirty="0" smtClean="0">
                <a:solidFill>
                  <a:srgbClr val="0070C0"/>
                </a:solidFill>
                <a:latin typeface="Calibri" pitchFamily="34" charset="0"/>
                <a:ea typeface="+mj-ea"/>
                <a:cs typeface="Times New Roman" pitchFamily="18" charset="0"/>
              </a:rPr>
              <a:t>Answers</a:t>
            </a:r>
          </a:p>
          <a:p>
            <a:pPr eaLnBrk="0" hangingPunct="0"/>
            <a:endParaRPr lang="en-US" sz="1200" dirty="0">
              <a:latin typeface="News Gothic MT" charset="0"/>
            </a:endParaRPr>
          </a:p>
          <a:p>
            <a:pPr eaLnBrk="0" hangingPunct="0">
              <a:buFontTx/>
              <a:buAutoNum type="arabicPeriod"/>
            </a:pPr>
            <a:r>
              <a:rPr lang="en-US" sz="1200" dirty="0">
                <a:latin typeface="News Gothic MT" charset="0"/>
              </a:rPr>
              <a:t> </a:t>
            </a:r>
            <a:r>
              <a:rPr lang="en-US" sz="1200" dirty="0" smtClean="0">
                <a:latin typeface="News Gothic MT" charset="0"/>
              </a:rPr>
              <a:t>Describe how your brain coordinates conscious movement, such as moving your hand to pick up a glass of milk.</a:t>
            </a:r>
            <a:endParaRPr lang="en-US" sz="1200" dirty="0">
              <a:latin typeface="News Gothic MT" charset="0"/>
            </a:endParaRPr>
          </a:p>
          <a:p>
            <a:pPr eaLnBrk="0" hangingPunct="0"/>
            <a:endParaRPr lang="en-US" sz="1200" dirty="0">
              <a:latin typeface="News Gothic MT" charset="0"/>
              <a:cs typeface="Times New Roman" charset="0"/>
            </a:endParaRPr>
          </a:p>
          <a:p>
            <a:pPr eaLnBrk="0" hangingPunct="0"/>
            <a:r>
              <a:rPr lang="en-US" b="1" dirty="0" smtClean="0">
                <a:solidFill>
                  <a:srgbClr val="0070C0"/>
                </a:solidFill>
                <a:latin typeface="Calibri" pitchFamily="34" charset="0"/>
                <a:cs typeface="Times New Roman" pitchFamily="18" charset="0"/>
              </a:rPr>
              <a:t>The prefrontal cortex decides that it has to pick up the glass. Then, it passes that desire to the primary motor cortex that coordinates the activity. It sends information to the correct muscles to move, and makes them move with the assistance of two other structures: basal ganglia and the cerebellum.</a:t>
            </a:r>
            <a:endParaRPr lang="en-US" sz="1200" dirty="0">
              <a:solidFill>
                <a:srgbClr val="0070C0"/>
              </a:solidFill>
              <a:latin typeface="Calibri" pitchFamily="34" charset="0"/>
              <a:cs typeface="Times New Roman" charset="0"/>
            </a:endParaRPr>
          </a:p>
          <a:p>
            <a:pPr eaLnBrk="0" hangingPunct="0">
              <a:buFontTx/>
              <a:buAutoNum type="arabicPeriod"/>
            </a:pPr>
            <a:endParaRPr lang="en-US" sz="1200" dirty="0">
              <a:latin typeface="News Gothic MT" charset="0"/>
              <a:cs typeface="Times New Roman" charset="0"/>
            </a:endParaRPr>
          </a:p>
          <a:p>
            <a:pPr eaLnBrk="0" hangingPunct="0"/>
            <a:r>
              <a:rPr lang="en-US" sz="1200" dirty="0">
                <a:latin typeface="News Gothic MT" charset="0"/>
              </a:rPr>
              <a:t>2. </a:t>
            </a:r>
            <a:r>
              <a:rPr lang="en-US" sz="1200" dirty="0" smtClean="0">
                <a:latin typeface="News Gothic MT" charset="0"/>
              </a:rPr>
              <a:t>How is your brain similar to a computer?  Identify which parts of brains and computers implement similar functions?</a:t>
            </a:r>
            <a:endParaRPr lang="en-US" sz="1200" dirty="0">
              <a:latin typeface="News Gothic MT" charset="0"/>
            </a:endParaRPr>
          </a:p>
          <a:p>
            <a:pPr eaLnBrk="0" hangingPunct="0"/>
            <a:endParaRPr lang="en-US" sz="1200" dirty="0">
              <a:latin typeface="News Gothic MT" charset="0"/>
              <a:cs typeface="Times New Roman" charset="0"/>
            </a:endParaRPr>
          </a:p>
          <a:p>
            <a:pPr eaLnBrk="0" hangingPunct="0"/>
            <a:r>
              <a:rPr lang="en-US" b="1" dirty="0" smtClean="0">
                <a:solidFill>
                  <a:srgbClr val="0070C0"/>
                </a:solidFill>
                <a:latin typeface="Calibri" pitchFamily="34" charset="0"/>
                <a:cs typeface="Times New Roman" pitchFamily="18" charset="0"/>
              </a:rPr>
              <a:t>Both make decisions. Both take inputs from sensors, for example, from touch sensors or finger sensors. Both provide outputs to actuation devices, for example, to move a muscle or a motor.</a:t>
            </a:r>
            <a:endParaRPr lang="en-US" sz="1200" dirty="0">
              <a:solidFill>
                <a:srgbClr val="0070C0"/>
              </a:solidFill>
              <a:latin typeface="Calibri" pitchFamily="34" charset="0"/>
              <a:cs typeface="Times New Roman" charset="0"/>
            </a:endParaRPr>
          </a:p>
          <a:p>
            <a:pPr eaLnBrk="0" hangingPunct="0"/>
            <a:endParaRPr lang="en-US" sz="1200" dirty="0">
              <a:latin typeface="News Gothic MT" charset="0"/>
              <a:cs typeface="Times New Roman" charset="0"/>
            </a:endParaRPr>
          </a:p>
          <a:p>
            <a:pPr eaLnBrk="0" hangingPunct="0">
              <a:buFontTx/>
              <a:buAutoNum type="arabicPeriod" startAt="3"/>
            </a:pPr>
            <a:r>
              <a:rPr lang="en-US" sz="1200" dirty="0">
                <a:latin typeface="News Gothic MT" charset="0"/>
              </a:rPr>
              <a:t> </a:t>
            </a:r>
            <a:r>
              <a:rPr lang="en-US" sz="1200" dirty="0" smtClean="0">
                <a:latin typeface="News Gothic MT" charset="0"/>
              </a:rPr>
              <a:t>Describe how your brain causes your hand to jerk back when your finger touches a hot object.</a:t>
            </a:r>
            <a:endParaRPr lang="en-US" sz="1200" dirty="0">
              <a:latin typeface="News Gothic MT" charset="0"/>
            </a:endParaRPr>
          </a:p>
          <a:p>
            <a:pPr eaLnBrk="0" hangingPunct="0"/>
            <a:endParaRPr lang="en-US" sz="1200" dirty="0">
              <a:latin typeface="News Gothic MT" charset="0"/>
              <a:cs typeface="Times New Roman" charset="0"/>
            </a:endParaRPr>
          </a:p>
          <a:p>
            <a:r>
              <a:rPr lang="en-US" b="1" dirty="0" smtClean="0">
                <a:solidFill>
                  <a:srgbClr val="0070C0"/>
                </a:solidFill>
                <a:latin typeface="Calibri" pitchFamily="34" charset="0"/>
                <a:cs typeface="Times New Roman" pitchFamily="18" charset="0"/>
              </a:rPr>
              <a:t>Sensors on your finger take the information about how hot it is to the spinal cord via nerves (all part of your “nervous system”). The “nervous system” decides that it is too hot and orders the muscles of your hand to pull back the finger.</a:t>
            </a:r>
            <a:endParaRPr lang="en-US" sz="1200" dirty="0">
              <a:solidFill>
                <a:srgbClr val="0070C0"/>
              </a:solidFill>
              <a:latin typeface="Calibri" pitchFamily="34" charset="0"/>
              <a:cs typeface="Times New Roman" charset="0"/>
            </a:endParaRPr>
          </a:p>
          <a:p>
            <a:pPr eaLnBrk="0" hangingPunct="0">
              <a:buFontTx/>
              <a:buAutoNum type="arabicPeriod" startAt="3"/>
            </a:pPr>
            <a:endParaRPr lang="en-US" sz="1200" dirty="0">
              <a:latin typeface="News Gothic MT" charset="0"/>
              <a:cs typeface="Times New Roman" charset="0"/>
            </a:endParaRPr>
          </a:p>
        </p:txBody>
      </p:sp>
      <p:sp>
        <p:nvSpPr>
          <p:cNvPr id="3" name="Slide Number Placeholder 2"/>
          <p:cNvSpPr>
            <a:spLocks noGrp="1"/>
          </p:cNvSpPr>
          <p:nvPr>
            <p:ph type="sldNum" sz="quarter" idx="4"/>
          </p:nvPr>
        </p:nvSpPr>
        <p:spPr>
          <a:xfrm>
            <a:off x="8129588" y="5734050"/>
            <a:ext cx="609600" cy="520700"/>
          </a:xfrm>
        </p:spPr>
        <p:txBody>
          <a:bodyPr/>
          <a:lstStyle/>
          <a:p>
            <a:pPr>
              <a:defRPr/>
            </a:pPr>
            <a:fld id="{2B5CD0DD-2C34-45E0-AD33-5860BBC0AD74}" type="slidenum">
              <a:rPr lang="en-US" smtClean="0"/>
              <a:pPr>
                <a:defRPr/>
              </a:pPr>
              <a:t>48</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124">
                                            <p:txEl>
                                              <p:pRg st="5" end="5"/>
                                            </p:txEl>
                                          </p:spTgt>
                                        </p:tgtEl>
                                        <p:attrNameLst>
                                          <p:attrName>style.visibility</p:attrName>
                                        </p:attrNameLst>
                                      </p:cBhvr>
                                      <p:to>
                                        <p:strVal val="visible"/>
                                      </p:to>
                                    </p:set>
                                    <p:anim calcmode="lin" valueType="num">
                                      <p:cBhvr additive="base">
                                        <p:cTn id="7" dur="500" fill="hold"/>
                                        <p:tgtEl>
                                          <p:spTgt spid="5124">
                                            <p:txEl>
                                              <p:pRg st="5" end="5"/>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124">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124">
                                            <p:txEl>
                                              <p:pRg st="9" end="9"/>
                                            </p:txEl>
                                          </p:spTgt>
                                        </p:tgtEl>
                                        <p:attrNameLst>
                                          <p:attrName>style.visibility</p:attrName>
                                        </p:attrNameLst>
                                      </p:cBhvr>
                                      <p:to>
                                        <p:strVal val="visible"/>
                                      </p:to>
                                    </p:set>
                                    <p:anim calcmode="lin" valueType="num">
                                      <p:cBhvr additive="base">
                                        <p:cTn id="13" dur="500" fill="hold"/>
                                        <p:tgtEl>
                                          <p:spTgt spid="5124">
                                            <p:txEl>
                                              <p:pRg st="9" end="9"/>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124">
                                            <p:txEl>
                                              <p:pRg st="9" end="9"/>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4" name="Rectangle 1"/>
          <p:cNvSpPr>
            <a:spLocks noChangeArrowheads="1"/>
          </p:cNvSpPr>
          <p:nvPr/>
        </p:nvSpPr>
        <p:spPr bwMode="auto">
          <a:xfrm>
            <a:off x="265112" y="374795"/>
            <a:ext cx="8650288" cy="6232475"/>
          </a:xfrm>
          <a:prstGeom prst="rect">
            <a:avLst/>
          </a:prstGeom>
          <a:noFill/>
          <a:ln w="9525">
            <a:noFill/>
            <a:miter lim="800000"/>
            <a:headEnd/>
            <a:tailEnd/>
          </a:ln>
        </p:spPr>
        <p:txBody>
          <a:bodyPr wrap="square" anchor="ctr">
            <a:spAutoFit/>
          </a:bodyPr>
          <a:lstStyle/>
          <a:p>
            <a:pPr algn="ctr" eaLnBrk="0" hangingPunct="0">
              <a:spcAft>
                <a:spcPts val="600"/>
              </a:spcAft>
            </a:pPr>
            <a:r>
              <a:rPr lang="en-US" sz="4400" b="1" dirty="0" smtClean="0">
                <a:solidFill>
                  <a:srgbClr val="FF0000"/>
                </a:solidFill>
                <a:latin typeface="Calibri" pitchFamily="34" charset="0"/>
                <a:ea typeface="+mj-ea"/>
                <a:cs typeface="Times New Roman" pitchFamily="18" charset="0"/>
              </a:rPr>
              <a:t>Vocabulary</a:t>
            </a:r>
          </a:p>
          <a:p>
            <a:pPr eaLnBrk="0" hangingPunct="0"/>
            <a:r>
              <a:rPr lang="en-US" sz="2400" b="1" dirty="0" smtClean="0">
                <a:solidFill>
                  <a:srgbClr val="0070C0"/>
                </a:solidFill>
                <a:latin typeface="Calibri" pitchFamily="34" charset="0"/>
              </a:rPr>
              <a:t>computer</a:t>
            </a:r>
            <a:r>
              <a:rPr lang="en-US" sz="2400" dirty="0">
                <a:latin typeface="Calibri" pitchFamily="34" charset="0"/>
              </a:rPr>
              <a:t>	</a:t>
            </a:r>
            <a:r>
              <a:rPr lang="en-US" sz="2400" dirty="0" smtClean="0">
                <a:latin typeface="Calibri" pitchFamily="34" charset="0"/>
              </a:rPr>
              <a:t>A </a:t>
            </a:r>
            <a:r>
              <a:rPr lang="en-US" sz="2400" dirty="0">
                <a:latin typeface="Calibri" pitchFamily="34" charset="0"/>
              </a:rPr>
              <a:t>human-created electronic device that processes data, performs mathematical and logical calculations, displays graphics, and helps you connect to the internet.</a:t>
            </a:r>
          </a:p>
          <a:p>
            <a:pPr eaLnBrk="0" hangingPunct="0">
              <a:buFontTx/>
              <a:buAutoNum type="arabicPeriod"/>
            </a:pPr>
            <a:endParaRPr lang="en-US" sz="1000" dirty="0" smtClean="0">
              <a:latin typeface="Calibri" pitchFamily="34" charset="0"/>
            </a:endParaRPr>
          </a:p>
          <a:p>
            <a:pPr eaLnBrk="0" hangingPunct="0"/>
            <a:r>
              <a:rPr lang="en-US" sz="2400" b="1" dirty="0" smtClean="0">
                <a:solidFill>
                  <a:srgbClr val="0070C0"/>
                </a:solidFill>
                <a:latin typeface="Calibri" pitchFamily="34" charset="0"/>
                <a:cs typeface="Times New Roman" charset="0"/>
              </a:rPr>
              <a:t>robot</a:t>
            </a:r>
            <a:r>
              <a:rPr lang="en-US" sz="2400" b="1" dirty="0" smtClean="0">
                <a:latin typeface="Calibri" pitchFamily="34" charset="0"/>
                <a:cs typeface="Times New Roman" charset="0"/>
              </a:rPr>
              <a:t>	</a:t>
            </a:r>
            <a:r>
              <a:rPr lang="en-US" sz="2400" dirty="0" smtClean="0">
                <a:latin typeface="Calibri" pitchFamily="34" charset="0"/>
              </a:rPr>
              <a:t>A mechanical </a:t>
            </a:r>
            <a:r>
              <a:rPr lang="en-US" sz="2400" dirty="0">
                <a:latin typeface="Calibri" pitchFamily="34" charset="0"/>
              </a:rPr>
              <a:t>device that sometimes resembles a human and is capable of performing a variety of often complex human tasks on command or by being programmed in advance.</a:t>
            </a:r>
          </a:p>
          <a:p>
            <a:pPr eaLnBrk="0" hangingPunct="0">
              <a:buFontTx/>
              <a:buAutoNum type="arabicPeriod"/>
            </a:pPr>
            <a:endParaRPr lang="en-US" sz="1000" dirty="0" smtClean="0">
              <a:latin typeface="Calibri" pitchFamily="34" charset="0"/>
            </a:endParaRPr>
          </a:p>
          <a:p>
            <a:pPr eaLnBrk="0" hangingPunct="0"/>
            <a:r>
              <a:rPr lang="en-US" sz="2400" b="1" dirty="0" smtClean="0">
                <a:solidFill>
                  <a:srgbClr val="0070C0"/>
                </a:solidFill>
                <a:latin typeface="Calibri" pitchFamily="34" charset="0"/>
                <a:cs typeface="Times New Roman" charset="0"/>
              </a:rPr>
              <a:t>sensor</a:t>
            </a:r>
            <a:r>
              <a:rPr lang="en-US" sz="2400" dirty="0">
                <a:latin typeface="Calibri" pitchFamily="34" charset="0"/>
                <a:cs typeface="Times New Roman" charset="0"/>
              </a:rPr>
              <a:t>	</a:t>
            </a:r>
            <a:r>
              <a:rPr lang="en-US" sz="2400" dirty="0" smtClean="0">
                <a:latin typeface="Calibri" pitchFamily="34" charset="0"/>
              </a:rPr>
              <a:t>A </a:t>
            </a:r>
            <a:r>
              <a:rPr lang="en-US" sz="2400" dirty="0">
                <a:latin typeface="Calibri" pitchFamily="34" charset="0"/>
              </a:rPr>
              <a:t>device that converts one type of signal to another. For instance, </a:t>
            </a:r>
            <a:r>
              <a:rPr lang="en-US" sz="2400" dirty="0" smtClean="0">
                <a:latin typeface="Calibri" pitchFamily="34" charset="0"/>
              </a:rPr>
              <a:t>a tachometer displays </a:t>
            </a:r>
            <a:r>
              <a:rPr lang="en-US" sz="2400" dirty="0">
                <a:latin typeface="Calibri" pitchFamily="34" charset="0"/>
              </a:rPr>
              <a:t>the speed that your car is traveling.</a:t>
            </a:r>
          </a:p>
          <a:p>
            <a:pPr eaLnBrk="0" hangingPunct="0">
              <a:buFontTx/>
              <a:buAutoNum type="arabicPeriod"/>
            </a:pPr>
            <a:endParaRPr lang="en-US" sz="1000" dirty="0" smtClean="0">
              <a:latin typeface="Calibri" pitchFamily="34" charset="0"/>
              <a:cs typeface="Times New Roman" charset="0"/>
            </a:endParaRPr>
          </a:p>
          <a:p>
            <a:pPr eaLnBrk="0" hangingPunct="0"/>
            <a:r>
              <a:rPr lang="en-US" sz="2400" b="1" dirty="0" smtClean="0">
                <a:solidFill>
                  <a:srgbClr val="0070C0"/>
                </a:solidFill>
                <a:latin typeface="Calibri" pitchFamily="34" charset="0"/>
                <a:cs typeface="Times New Roman" charset="0"/>
              </a:rPr>
              <a:t>emotions</a:t>
            </a:r>
            <a:r>
              <a:rPr lang="en-US" sz="2400" dirty="0">
                <a:latin typeface="Calibri" pitchFamily="34" charset="0"/>
                <a:cs typeface="Times New Roman" charset="0"/>
              </a:rPr>
              <a:t>	</a:t>
            </a:r>
            <a:r>
              <a:rPr lang="en-US" sz="2400" dirty="0" smtClean="0">
                <a:latin typeface="Calibri" pitchFamily="34" charset="0"/>
                <a:cs typeface="Times New Roman" charset="0"/>
              </a:rPr>
              <a:t>Feelings. Such as feelings of happiness, sadness or fear.</a:t>
            </a:r>
          </a:p>
          <a:p>
            <a:pPr eaLnBrk="0" hangingPunct="0">
              <a:buFontTx/>
              <a:buAutoNum type="arabicPeriod"/>
            </a:pPr>
            <a:endParaRPr lang="en-US" sz="1000" dirty="0" smtClean="0">
              <a:latin typeface="Calibri" pitchFamily="34" charset="0"/>
              <a:cs typeface="Times New Roman" charset="0"/>
            </a:endParaRPr>
          </a:p>
          <a:p>
            <a:pPr eaLnBrk="0" hangingPunct="0"/>
            <a:r>
              <a:rPr lang="en-US" sz="2400" b="1" dirty="0" smtClean="0">
                <a:solidFill>
                  <a:srgbClr val="0070C0"/>
                </a:solidFill>
                <a:latin typeface="Calibri" pitchFamily="34" charset="0"/>
                <a:cs typeface="Times New Roman" charset="0"/>
              </a:rPr>
              <a:t>homunculus</a:t>
            </a:r>
            <a:r>
              <a:rPr lang="en-US" sz="2400" dirty="0">
                <a:latin typeface="Calibri" pitchFamily="34" charset="0"/>
                <a:cs typeface="Times New Roman" charset="0"/>
              </a:rPr>
              <a:t>	</a:t>
            </a:r>
            <a:r>
              <a:rPr lang="en-US" sz="2400" dirty="0" smtClean="0">
                <a:latin typeface="Calibri" pitchFamily="34" charset="0"/>
                <a:cs typeface="Times New Roman" charset="0"/>
              </a:rPr>
              <a:t>A drawn mapping that shows where the various regions of the body (finger, nose, etc.) are connected in the brain.</a:t>
            </a:r>
          </a:p>
          <a:p>
            <a:pPr eaLnBrk="0" hangingPunct="0">
              <a:buFontTx/>
              <a:buAutoNum type="arabicPeriod"/>
            </a:pPr>
            <a:endParaRPr lang="en-US" sz="1000" dirty="0" smtClean="0">
              <a:latin typeface="Calibri" pitchFamily="34" charset="0"/>
              <a:cs typeface="Times New Roman" charset="0"/>
            </a:endParaRPr>
          </a:p>
          <a:p>
            <a:pPr eaLnBrk="0" hangingPunct="0"/>
            <a:r>
              <a:rPr lang="en-US" sz="2400" b="1" dirty="0" smtClean="0">
                <a:solidFill>
                  <a:srgbClr val="0070C0"/>
                </a:solidFill>
                <a:latin typeface="Calibri" pitchFamily="34" charset="0"/>
                <a:cs typeface="Times New Roman" charset="0"/>
              </a:rPr>
              <a:t>stimulus</a:t>
            </a:r>
            <a:r>
              <a:rPr lang="en-US" sz="2400" dirty="0">
                <a:latin typeface="Calibri" pitchFamily="34" charset="0"/>
                <a:cs typeface="Times New Roman" charset="0"/>
              </a:rPr>
              <a:t>	</a:t>
            </a:r>
            <a:r>
              <a:rPr lang="en-US" sz="2400" dirty="0" smtClean="0">
                <a:latin typeface="Calibri" pitchFamily="34" charset="0"/>
                <a:cs typeface="Times New Roman" charset="0"/>
              </a:rPr>
              <a:t>Something that causes a response.</a:t>
            </a:r>
          </a:p>
          <a:p>
            <a:pPr eaLnBrk="0" hangingPunct="0"/>
            <a:endParaRPr lang="en-US" sz="1200" dirty="0">
              <a:latin typeface="Calibri" pitchFamily="34" charset="0"/>
              <a:cs typeface="Times New Roman" charset="0"/>
            </a:endParaRPr>
          </a:p>
        </p:txBody>
      </p:sp>
      <p:sp>
        <p:nvSpPr>
          <p:cNvPr id="3" name="Slide Number Placeholder 2"/>
          <p:cNvSpPr>
            <a:spLocks noGrp="1"/>
          </p:cNvSpPr>
          <p:nvPr>
            <p:ph type="sldNum" sz="quarter" idx="4"/>
          </p:nvPr>
        </p:nvSpPr>
        <p:spPr>
          <a:xfrm>
            <a:off x="8129588" y="5734050"/>
            <a:ext cx="609600" cy="520700"/>
          </a:xfrm>
        </p:spPr>
        <p:txBody>
          <a:bodyPr/>
          <a:lstStyle/>
          <a:p>
            <a:pPr>
              <a:defRPr/>
            </a:pPr>
            <a:fld id="{2B5CD0DD-2C34-45E0-AD33-5860BBC0AD74}" type="slidenum">
              <a:rPr lang="en-US" smtClean="0"/>
              <a:pPr>
                <a:defRPr/>
              </a:pPr>
              <a:t>49</a:t>
            </a:fld>
            <a:endParaRPr lang="en-US"/>
          </a:p>
        </p:txBody>
      </p:sp>
    </p:spTree>
    <p:extLst>
      <p:ext uri="{BB962C8B-B14F-4D97-AF65-F5344CB8AC3E}">
        <p14:creationId xmlns:p14="http://schemas.microsoft.com/office/powerpoint/2010/main" val="77037057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6" name="Picture 2" descr="C:\Documents and Settings\Alex\Desktop\SensorsFinal.jpg"/>
          <p:cNvPicPr>
            <a:picLocks noChangeAspect="1" noChangeArrowheads="1"/>
          </p:cNvPicPr>
          <p:nvPr/>
        </p:nvPicPr>
        <p:blipFill>
          <a:blip r:embed="rId3" cstate="print"/>
          <a:srcRect t="10252" r="50000" b="19696"/>
          <a:stretch>
            <a:fillRect/>
          </a:stretch>
        </p:blipFill>
        <p:spPr bwMode="auto">
          <a:xfrm>
            <a:off x="381000" y="381000"/>
            <a:ext cx="5715000" cy="5715000"/>
          </a:xfrm>
          <a:prstGeom prst="rect">
            <a:avLst/>
          </a:prstGeom>
          <a:noFill/>
          <a:ln w="9525">
            <a:noFill/>
            <a:miter lim="800000"/>
            <a:headEnd/>
            <a:tailEnd/>
          </a:ln>
        </p:spPr>
      </p:pic>
      <p:sp>
        <p:nvSpPr>
          <p:cNvPr id="3077" name="TextBox 4"/>
          <p:cNvSpPr txBox="1">
            <a:spLocks noChangeArrowheads="1"/>
          </p:cNvSpPr>
          <p:nvPr/>
        </p:nvSpPr>
        <p:spPr bwMode="auto">
          <a:xfrm>
            <a:off x="6324600" y="1114841"/>
            <a:ext cx="2667000" cy="4247317"/>
          </a:xfrm>
          <a:prstGeom prst="rect">
            <a:avLst/>
          </a:prstGeom>
          <a:noFill/>
          <a:ln w="9525">
            <a:noFill/>
            <a:miter lim="800000"/>
            <a:headEnd/>
            <a:tailEnd/>
          </a:ln>
        </p:spPr>
        <p:txBody>
          <a:bodyPr wrap="square">
            <a:spAutoFit/>
          </a:bodyPr>
          <a:lstStyle/>
          <a:p>
            <a:r>
              <a:rPr lang="en-US" sz="4400" b="1" dirty="0" smtClean="0">
                <a:solidFill>
                  <a:srgbClr val="FF0000"/>
                </a:solidFill>
                <a:latin typeface="Calibri" pitchFamily="34" charset="0"/>
                <a:ea typeface="+mj-ea"/>
                <a:cs typeface="Times New Roman" pitchFamily="18" charset="0"/>
              </a:rPr>
              <a:t>Review</a:t>
            </a:r>
            <a:endParaRPr lang="en-US" sz="4400" b="1" dirty="0">
              <a:solidFill>
                <a:srgbClr val="FF0000"/>
              </a:solidFill>
              <a:latin typeface="Calibri" pitchFamily="34" charset="0"/>
              <a:ea typeface="+mj-ea"/>
              <a:cs typeface="Times New Roman" pitchFamily="18" charset="0"/>
            </a:endParaRPr>
          </a:p>
          <a:p>
            <a:endParaRPr lang="en-US" sz="3000" b="1" dirty="0" smtClean="0">
              <a:solidFill>
                <a:srgbClr val="FF0000"/>
              </a:solidFill>
              <a:latin typeface="Calibri" pitchFamily="34" charset="0"/>
              <a:cs typeface="Times New Roman" pitchFamily="18" charset="0"/>
            </a:endParaRPr>
          </a:p>
          <a:p>
            <a:r>
              <a:rPr lang="en-US" sz="2800" b="1" dirty="0" smtClean="0">
                <a:solidFill>
                  <a:srgbClr val="0070C0"/>
                </a:solidFill>
                <a:latin typeface="Calibri" pitchFamily="34" charset="0"/>
                <a:cs typeface="Times New Roman" pitchFamily="18" charset="0"/>
              </a:rPr>
              <a:t>NXT ROBOT </a:t>
            </a:r>
            <a:r>
              <a:rPr lang="en-US" sz="2800" b="1" dirty="0" smtClean="0">
                <a:latin typeface="Calibri" pitchFamily="34" charset="0"/>
                <a:cs typeface="Times New Roman" pitchFamily="18" charset="0"/>
              </a:rPr>
              <a:t>= </a:t>
            </a:r>
          </a:p>
          <a:p>
            <a:r>
              <a:rPr lang="en-US" sz="2800" b="1" dirty="0" smtClean="0">
                <a:latin typeface="Calibri" pitchFamily="34" charset="0"/>
                <a:cs typeface="Times New Roman" pitchFamily="18" charset="0"/>
              </a:rPr>
              <a:t>NXT brick (</a:t>
            </a:r>
            <a:r>
              <a:rPr lang="en-US" sz="2800" b="1" dirty="0" smtClean="0">
                <a:solidFill>
                  <a:srgbClr val="0070C0"/>
                </a:solidFill>
                <a:latin typeface="Calibri" pitchFamily="34" charset="0"/>
                <a:cs typeface="Times New Roman" pitchFamily="18" charset="0"/>
              </a:rPr>
              <a:t>computer</a:t>
            </a:r>
            <a:r>
              <a:rPr lang="en-US" sz="2800" b="1" dirty="0" smtClean="0">
                <a:latin typeface="Calibri" pitchFamily="34" charset="0"/>
                <a:cs typeface="Times New Roman" pitchFamily="18" charset="0"/>
              </a:rPr>
              <a:t>) </a:t>
            </a:r>
            <a:br>
              <a:rPr lang="en-US" sz="2800" b="1" dirty="0" smtClean="0">
                <a:latin typeface="Calibri" pitchFamily="34" charset="0"/>
                <a:cs typeface="Times New Roman" pitchFamily="18" charset="0"/>
              </a:rPr>
            </a:br>
            <a:r>
              <a:rPr lang="en-US" sz="2800" b="1" dirty="0" smtClean="0">
                <a:latin typeface="Calibri" pitchFamily="34" charset="0"/>
                <a:cs typeface="Times New Roman" pitchFamily="18" charset="0"/>
              </a:rPr>
              <a:t>+ </a:t>
            </a:r>
            <a:r>
              <a:rPr lang="en-US" sz="2800" b="1" dirty="0">
                <a:latin typeface="Calibri" pitchFamily="34" charset="0"/>
                <a:cs typeface="Times New Roman" pitchFamily="18" charset="0"/>
              </a:rPr>
              <a:t>chassis </a:t>
            </a:r>
            <a:r>
              <a:rPr lang="en-US" sz="2800" b="1" dirty="0" smtClean="0">
                <a:latin typeface="Calibri" pitchFamily="34" charset="0"/>
                <a:cs typeface="Times New Roman" pitchFamily="18" charset="0"/>
              </a:rPr>
              <a:t/>
            </a:r>
            <a:br>
              <a:rPr lang="en-US" sz="2800" b="1" dirty="0" smtClean="0">
                <a:latin typeface="Calibri" pitchFamily="34" charset="0"/>
                <a:cs typeface="Times New Roman" pitchFamily="18" charset="0"/>
              </a:rPr>
            </a:br>
            <a:r>
              <a:rPr lang="en-US" sz="2800" b="1" dirty="0" smtClean="0">
                <a:latin typeface="Calibri" pitchFamily="34" charset="0"/>
                <a:cs typeface="Times New Roman" pitchFamily="18" charset="0"/>
              </a:rPr>
              <a:t>+ </a:t>
            </a:r>
            <a:r>
              <a:rPr lang="en-US" sz="2800" b="1" dirty="0">
                <a:latin typeface="Calibri" pitchFamily="34" charset="0"/>
                <a:cs typeface="Times New Roman" pitchFamily="18" charset="0"/>
              </a:rPr>
              <a:t>motors </a:t>
            </a:r>
            <a:r>
              <a:rPr lang="en-US" sz="2800" b="1" dirty="0" smtClean="0">
                <a:latin typeface="Calibri" pitchFamily="34" charset="0"/>
                <a:cs typeface="Times New Roman" pitchFamily="18" charset="0"/>
              </a:rPr>
              <a:t/>
            </a:r>
            <a:br>
              <a:rPr lang="en-US" sz="2800" b="1" dirty="0" smtClean="0">
                <a:latin typeface="Calibri" pitchFamily="34" charset="0"/>
                <a:cs typeface="Times New Roman" pitchFamily="18" charset="0"/>
              </a:rPr>
            </a:br>
            <a:r>
              <a:rPr lang="en-US" sz="2800" b="1" dirty="0" smtClean="0">
                <a:latin typeface="Calibri" pitchFamily="34" charset="0"/>
                <a:cs typeface="Times New Roman" pitchFamily="18" charset="0"/>
              </a:rPr>
              <a:t>+ </a:t>
            </a:r>
            <a:r>
              <a:rPr lang="en-US" sz="2800" b="1" dirty="0">
                <a:latin typeface="Calibri" pitchFamily="34" charset="0"/>
                <a:cs typeface="Times New Roman" pitchFamily="18" charset="0"/>
              </a:rPr>
              <a:t>wheels </a:t>
            </a:r>
            <a:r>
              <a:rPr lang="en-US" sz="2800" b="1" dirty="0" smtClean="0">
                <a:latin typeface="Calibri" pitchFamily="34" charset="0"/>
                <a:cs typeface="Times New Roman" pitchFamily="18" charset="0"/>
              </a:rPr>
              <a:t/>
            </a:r>
            <a:br>
              <a:rPr lang="en-US" sz="2800" b="1" dirty="0" smtClean="0">
                <a:latin typeface="Calibri" pitchFamily="34" charset="0"/>
                <a:cs typeface="Times New Roman" pitchFamily="18" charset="0"/>
              </a:rPr>
            </a:br>
            <a:r>
              <a:rPr lang="en-US" sz="2800" b="1" dirty="0" smtClean="0">
                <a:latin typeface="Calibri" pitchFamily="34" charset="0"/>
                <a:cs typeface="Times New Roman" pitchFamily="18" charset="0"/>
              </a:rPr>
              <a:t>+ </a:t>
            </a:r>
            <a:r>
              <a:rPr lang="en-US" sz="2800" b="1" dirty="0">
                <a:latin typeface="Calibri" pitchFamily="34" charset="0"/>
                <a:cs typeface="Times New Roman" pitchFamily="18" charset="0"/>
              </a:rPr>
              <a:t>sensors</a:t>
            </a:r>
          </a:p>
        </p:txBody>
      </p:sp>
      <p:sp>
        <p:nvSpPr>
          <p:cNvPr id="5" name="Slide Number Placeholder 4"/>
          <p:cNvSpPr>
            <a:spLocks noGrp="1"/>
          </p:cNvSpPr>
          <p:nvPr>
            <p:ph type="sldNum" sz="quarter" idx="4"/>
          </p:nvPr>
        </p:nvSpPr>
        <p:spPr>
          <a:xfrm>
            <a:off x="8129588" y="5734050"/>
            <a:ext cx="609600" cy="520700"/>
          </a:xfrm>
        </p:spPr>
        <p:txBody>
          <a:bodyPr/>
          <a:lstStyle/>
          <a:p>
            <a:pPr>
              <a:defRPr/>
            </a:pPr>
            <a:fld id="{2B5CD0DD-2C34-45E0-AD33-5860BBC0AD74}" type="slidenum">
              <a:rPr lang="en-US" smtClean="0"/>
              <a:pPr>
                <a:defRPr/>
              </a:pPr>
              <a:t>5</a:t>
            </a:fld>
            <a:endParaRPr lang="en-US"/>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152400"/>
            <a:ext cx="8153400" cy="715962"/>
          </a:xfrm>
        </p:spPr>
        <p:txBody>
          <a:bodyPr>
            <a:normAutofit fontScale="90000"/>
          </a:bodyPr>
          <a:lstStyle/>
          <a:p>
            <a:pPr algn="ctr"/>
            <a:r>
              <a:rPr lang="en-US" sz="4400" b="1" cap="none" dirty="0">
                <a:solidFill>
                  <a:srgbClr val="FF0000"/>
                </a:solidFill>
                <a:latin typeface="Calibri" pitchFamily="34" charset="0"/>
                <a:cs typeface="Times New Roman" pitchFamily="18" charset="0"/>
              </a:rPr>
              <a:t>Image Sources</a:t>
            </a:r>
          </a:p>
        </p:txBody>
      </p:sp>
      <p:sp>
        <p:nvSpPr>
          <p:cNvPr id="4" name="Content Placeholder 3"/>
          <p:cNvSpPr>
            <a:spLocks noGrp="1"/>
          </p:cNvSpPr>
          <p:nvPr>
            <p:ph sz="quarter" idx="1"/>
          </p:nvPr>
        </p:nvSpPr>
        <p:spPr>
          <a:xfrm>
            <a:off x="304800" y="914400"/>
            <a:ext cx="8305800" cy="5791200"/>
          </a:xfrm>
        </p:spPr>
        <p:txBody>
          <a:bodyPr/>
          <a:lstStyle/>
          <a:p>
            <a:pPr marL="0" indent="0">
              <a:buNone/>
            </a:pPr>
            <a:r>
              <a:rPr lang="en-US" sz="1400" dirty="0" smtClean="0">
                <a:latin typeface="Calibri" pitchFamily="34" charset="0"/>
              </a:rPr>
              <a:t>Image 1a: child </a:t>
            </a:r>
            <a:r>
              <a:rPr lang="en-US" sz="1400" dirty="0">
                <a:latin typeface="Calibri" pitchFamily="34" charset="0"/>
              </a:rPr>
              <a:t>and robot dog; </a:t>
            </a:r>
            <a:r>
              <a:rPr lang="en-US" sz="1400" dirty="0" smtClean="0">
                <a:latin typeface="Calibri" pitchFamily="34" charset="0"/>
              </a:rPr>
              <a:t>source: </a:t>
            </a:r>
            <a:r>
              <a:rPr lang="en-US" sz="1400" dirty="0">
                <a:latin typeface="Calibri" pitchFamily="34" charset="0"/>
              </a:rPr>
              <a:t>2008 Stuart </a:t>
            </a:r>
            <a:r>
              <a:rPr lang="en-US" sz="1400" dirty="0" err="1">
                <a:latin typeface="Calibri" pitchFamily="34" charset="0"/>
              </a:rPr>
              <a:t>Caie</a:t>
            </a:r>
            <a:r>
              <a:rPr lang="en-US" sz="1400" dirty="0">
                <a:latin typeface="Calibri" pitchFamily="34" charset="0"/>
              </a:rPr>
              <a:t>, Wikimedia Commons</a:t>
            </a:r>
            <a:r>
              <a:rPr lang="en-US" sz="1200" dirty="0">
                <a:latin typeface="Calibri" pitchFamily="34" charset="0"/>
              </a:rPr>
              <a:t> </a:t>
            </a:r>
            <a:r>
              <a:rPr lang="en-US" sz="1200" u="sng" dirty="0">
                <a:latin typeface="Calibri" pitchFamily="34" charset="0"/>
                <a:hlinkClick r:id="rId2"/>
              </a:rPr>
              <a:t>http://commons.wikimedia.org/wiki/File:AIBO_ERS-7_following_pink_ball_held_by_child.jpg</a:t>
            </a:r>
            <a:r>
              <a:rPr lang="en-US" sz="1200" dirty="0">
                <a:latin typeface="Calibri" pitchFamily="34" charset="0"/>
              </a:rPr>
              <a:t> </a:t>
            </a:r>
          </a:p>
          <a:p>
            <a:pPr marL="0" indent="0">
              <a:buNone/>
            </a:pPr>
            <a:r>
              <a:rPr lang="en-US" sz="1400" dirty="0" smtClean="0">
                <a:latin typeface="Calibri" pitchFamily="34" charset="0"/>
              </a:rPr>
              <a:t>Image 1b: x-ray like image showing shoulders, spinal cord and brain in a head; file name: MP900438746-225x300.jpg; source: AZ </a:t>
            </a:r>
            <a:r>
              <a:rPr lang="en-US" sz="1400" dirty="0">
                <a:latin typeface="Calibri" pitchFamily="34" charset="0"/>
              </a:rPr>
              <a:t>Dept. of Health Services Director's </a:t>
            </a:r>
            <a:r>
              <a:rPr lang="en-US" sz="1400" dirty="0" smtClean="0">
                <a:latin typeface="Calibri" pitchFamily="34" charset="0"/>
              </a:rPr>
              <a:t>Blog </a:t>
            </a:r>
            <a:r>
              <a:rPr lang="en-US" sz="1400" dirty="0" smtClean="0">
                <a:latin typeface="Calibri" pitchFamily="34" charset="0"/>
                <a:hlinkClick r:id="rId3"/>
              </a:rPr>
              <a:t>http</a:t>
            </a:r>
            <a:r>
              <a:rPr lang="en-US" sz="1400" dirty="0">
                <a:latin typeface="Calibri" pitchFamily="34" charset="0"/>
                <a:hlinkClick r:id="rId3"/>
              </a:rPr>
              <a:t>://</a:t>
            </a:r>
            <a:r>
              <a:rPr lang="en-US" sz="1400" dirty="0" smtClean="0">
                <a:latin typeface="Calibri" pitchFamily="34" charset="0"/>
                <a:hlinkClick r:id="rId3"/>
              </a:rPr>
              <a:t>directorsblog.health.azdhs.gov/wp-content/uploads/2013/02/MP900438746.jpg</a:t>
            </a:r>
            <a:r>
              <a:rPr lang="en-US" sz="1400" dirty="0" smtClean="0">
                <a:latin typeface="Calibri" pitchFamily="34" charset="0"/>
              </a:rPr>
              <a:t> </a:t>
            </a:r>
            <a:endParaRPr lang="en-US" sz="1400" dirty="0">
              <a:latin typeface="Calibri" pitchFamily="34" charset="0"/>
            </a:endParaRPr>
          </a:p>
          <a:p>
            <a:pPr marL="0" indent="0">
              <a:buNone/>
            </a:pPr>
            <a:r>
              <a:rPr lang="en-US" sz="1400" dirty="0" smtClean="0">
                <a:latin typeface="Calibri" pitchFamily="34" charset="0"/>
              </a:rPr>
              <a:t>Image </a:t>
            </a:r>
            <a:r>
              <a:rPr lang="en-US" sz="1400" dirty="0">
                <a:latin typeface="Calibri" pitchFamily="34" charset="0"/>
              </a:rPr>
              <a:t>2: </a:t>
            </a:r>
            <a:r>
              <a:rPr lang="en-US" sz="1400" dirty="0" smtClean="0">
                <a:latin typeface="Calibri" pitchFamily="34" charset="0"/>
              </a:rPr>
              <a:t>Picture </a:t>
            </a:r>
            <a:r>
              <a:rPr lang="en-US" sz="1400" dirty="0">
                <a:latin typeface="Calibri" pitchFamily="34" charset="0"/>
              </a:rPr>
              <a:t>of the brain; </a:t>
            </a:r>
            <a:r>
              <a:rPr lang="en-US" sz="1400" dirty="0" smtClean="0">
                <a:latin typeface="Calibri" pitchFamily="34" charset="0"/>
              </a:rPr>
              <a:t>file </a:t>
            </a:r>
            <a:r>
              <a:rPr lang="en-US" sz="1400" dirty="0">
                <a:latin typeface="Calibri" pitchFamily="34" charset="0"/>
              </a:rPr>
              <a:t>name: </a:t>
            </a:r>
            <a:r>
              <a:rPr lang="en-US" sz="1400" dirty="0" smtClean="0">
                <a:latin typeface="Calibri" pitchFamily="34" charset="0"/>
              </a:rPr>
              <a:t>CCN.png; source: </a:t>
            </a:r>
            <a:r>
              <a:rPr lang="en-US" sz="1400" u="sng" dirty="0">
                <a:latin typeface="Calibri" pitchFamily="34" charset="0"/>
                <a:hlinkClick r:id="rId4"/>
              </a:rPr>
              <a:t>http://commons.wikimedia.org/wiki/File:CCN.png</a:t>
            </a:r>
            <a:endParaRPr lang="en-US" sz="1400" dirty="0">
              <a:latin typeface="Calibri" pitchFamily="34" charset="0"/>
            </a:endParaRPr>
          </a:p>
          <a:p>
            <a:pPr marL="0" indent="0">
              <a:buNone/>
            </a:pPr>
            <a:r>
              <a:rPr lang="en-US" sz="1400" dirty="0" smtClean="0">
                <a:latin typeface="Calibri" pitchFamily="34" charset="0"/>
              </a:rPr>
              <a:t>Image 3: Nervous system; file name: TE-Nervous_system_diagram.svg.png; source: </a:t>
            </a:r>
            <a:r>
              <a:rPr lang="en-US" sz="1400" dirty="0" err="1" smtClean="0">
                <a:latin typeface="Calibri" pitchFamily="34" charset="0"/>
              </a:rPr>
              <a:t>theEmirr</a:t>
            </a:r>
            <a:r>
              <a:rPr lang="en-US" sz="1400" dirty="0">
                <a:latin typeface="Calibri" pitchFamily="34" charset="0"/>
              </a:rPr>
              <a:t>, Wikimedia Commons </a:t>
            </a:r>
            <a:r>
              <a:rPr lang="en-US" sz="1400" dirty="0">
                <a:latin typeface="Calibri" pitchFamily="34" charset="0"/>
                <a:hlinkClick r:id="rId5"/>
              </a:rPr>
              <a:t>http://</a:t>
            </a:r>
            <a:r>
              <a:rPr lang="en-US" sz="1400" dirty="0" smtClean="0">
                <a:latin typeface="Calibri" pitchFamily="34" charset="0"/>
                <a:hlinkClick r:id="rId5"/>
              </a:rPr>
              <a:t>commons.wikimedia.org/wiki/File:TE-Nervous_system_diagram.svg</a:t>
            </a:r>
            <a:r>
              <a:rPr lang="en-US" sz="1400" dirty="0" smtClean="0">
                <a:latin typeface="Calibri" pitchFamily="34" charset="0"/>
              </a:rPr>
              <a:t> </a:t>
            </a:r>
          </a:p>
          <a:p>
            <a:pPr marL="0" indent="0">
              <a:buNone/>
            </a:pPr>
            <a:r>
              <a:rPr lang="en-US" sz="1400" dirty="0" smtClean="0">
                <a:latin typeface="Calibri" pitchFamily="34" charset="0"/>
              </a:rPr>
              <a:t>Image 4: Side view drawing of human brain with parts identified; file name: </a:t>
            </a:r>
            <a:r>
              <a:rPr lang="en-US" sz="1400" dirty="0">
                <a:latin typeface="Calibri" pitchFamily="34" charset="0"/>
              </a:rPr>
              <a:t>NIA human brain </a:t>
            </a:r>
            <a:r>
              <a:rPr lang="en-US" sz="1400" dirty="0" smtClean="0">
                <a:latin typeface="Calibri" pitchFamily="34" charset="0"/>
              </a:rPr>
              <a:t>drawing.jpg; source: </a:t>
            </a:r>
            <a:r>
              <a:rPr lang="en-US" sz="1400" dirty="0">
                <a:latin typeface="Calibri" pitchFamily="34" charset="0"/>
              </a:rPr>
              <a:t>National Institute for </a:t>
            </a:r>
            <a:r>
              <a:rPr lang="en-US" sz="1400" dirty="0" smtClean="0">
                <a:latin typeface="Calibri" pitchFamily="34" charset="0"/>
              </a:rPr>
              <a:t>Aging, Wikimedia Commons {PD}  </a:t>
            </a:r>
            <a:r>
              <a:rPr lang="en-US" sz="1400" dirty="0" smtClean="0">
                <a:latin typeface="Calibri" pitchFamily="34" charset="0"/>
                <a:hlinkClick r:id="rId6"/>
              </a:rPr>
              <a:t>http</a:t>
            </a:r>
            <a:r>
              <a:rPr lang="en-US" sz="1400" dirty="0">
                <a:latin typeface="Calibri" pitchFamily="34" charset="0"/>
                <a:hlinkClick r:id="rId6"/>
              </a:rPr>
              <a:t>://</a:t>
            </a:r>
            <a:r>
              <a:rPr lang="en-US" sz="1400" dirty="0" smtClean="0">
                <a:latin typeface="Calibri" pitchFamily="34" charset="0"/>
                <a:hlinkClick r:id="rId6"/>
              </a:rPr>
              <a:t>commons.wikimedia.org/wiki/File:NIA_human_brain_drawing.jpg</a:t>
            </a:r>
            <a:r>
              <a:rPr lang="en-US" sz="1400" dirty="0" smtClean="0">
                <a:latin typeface="Calibri" pitchFamily="34" charset="0"/>
              </a:rPr>
              <a:t> </a:t>
            </a:r>
          </a:p>
          <a:p>
            <a:pPr marL="0" indent="0">
              <a:buNone/>
            </a:pPr>
            <a:r>
              <a:rPr lang="en-US" sz="1400" dirty="0" smtClean="0">
                <a:latin typeface="Calibri" pitchFamily="34" charset="0"/>
              </a:rPr>
              <a:t>Image 5a: Human brain with four lobes identified; file name: Gray728.svg; Source</a:t>
            </a:r>
            <a:r>
              <a:rPr lang="en-US" sz="1400" dirty="0">
                <a:latin typeface="Calibri" pitchFamily="34" charset="0"/>
              </a:rPr>
              <a:t>: Mysid, Wikimedia Commons </a:t>
            </a:r>
            <a:r>
              <a:rPr lang="en-US" sz="1400" dirty="0">
                <a:latin typeface="Calibri" pitchFamily="34" charset="0"/>
                <a:hlinkClick r:id="rId7"/>
              </a:rPr>
              <a:t>http://</a:t>
            </a:r>
            <a:r>
              <a:rPr lang="en-US" sz="1400" dirty="0" smtClean="0">
                <a:latin typeface="Calibri" pitchFamily="34" charset="0"/>
                <a:hlinkClick r:id="rId7"/>
              </a:rPr>
              <a:t>commons.wikimedia.org/wiki/File:Gray728.svg</a:t>
            </a:r>
            <a:r>
              <a:rPr lang="en-US" sz="1400" dirty="0" smtClean="0">
                <a:latin typeface="Calibri" pitchFamily="34" charset="0"/>
              </a:rPr>
              <a:t> </a:t>
            </a:r>
          </a:p>
          <a:p>
            <a:pPr marL="0" indent="0">
              <a:buNone/>
            </a:pPr>
            <a:r>
              <a:rPr lang="en-US" sz="1400" dirty="0" smtClean="0">
                <a:latin typeface="Calibri" pitchFamily="34" charset="0"/>
              </a:rPr>
              <a:t>Image 5b: Human </a:t>
            </a:r>
            <a:r>
              <a:rPr lang="en-US" sz="1400" dirty="0">
                <a:latin typeface="Calibri" pitchFamily="34" charset="0"/>
              </a:rPr>
              <a:t>brain showing left and right hemispheres; </a:t>
            </a:r>
            <a:r>
              <a:rPr lang="en-US" sz="1400" dirty="0" smtClean="0">
                <a:latin typeface="Calibri" pitchFamily="34" charset="0"/>
              </a:rPr>
              <a:t>file </a:t>
            </a:r>
            <a:r>
              <a:rPr lang="en-US" sz="1400" dirty="0">
                <a:latin typeface="Calibri" pitchFamily="34" charset="0"/>
              </a:rPr>
              <a:t>name: </a:t>
            </a:r>
            <a:r>
              <a:rPr lang="en-US" sz="1400" dirty="0" err="1">
                <a:latin typeface="Calibri" pitchFamily="34" charset="0"/>
              </a:rPr>
              <a:t>Płaty</a:t>
            </a:r>
            <a:r>
              <a:rPr lang="en-US" sz="1400" dirty="0">
                <a:latin typeface="Calibri" pitchFamily="34" charset="0"/>
              </a:rPr>
              <a:t> </a:t>
            </a:r>
            <a:r>
              <a:rPr lang="en-US" sz="1400" dirty="0" smtClean="0">
                <a:latin typeface="Calibri" pitchFamily="34" charset="0"/>
              </a:rPr>
              <a:t>mózgu.png; source: Wikimedia Commons </a:t>
            </a:r>
            <a:r>
              <a:rPr lang="en-US" sz="1400" u="sng" dirty="0" smtClean="0">
                <a:latin typeface="Calibri" pitchFamily="34" charset="0"/>
                <a:hlinkClick r:id="rId8"/>
              </a:rPr>
              <a:t>http</a:t>
            </a:r>
            <a:r>
              <a:rPr lang="en-US" sz="1400" u="sng" dirty="0">
                <a:latin typeface="Calibri" pitchFamily="34" charset="0"/>
                <a:hlinkClick r:id="rId8"/>
              </a:rPr>
              <a:t>://commons.wikimedia.org/wiki/File:P%C5%82aty_m%C3%B3zgu.png</a:t>
            </a:r>
            <a:endParaRPr lang="en-US" sz="1400" dirty="0">
              <a:latin typeface="Calibri" pitchFamily="34" charset="0"/>
            </a:endParaRPr>
          </a:p>
          <a:p>
            <a:pPr marL="0" indent="0">
              <a:buNone/>
            </a:pPr>
            <a:r>
              <a:rPr lang="en-US" sz="1400" dirty="0">
                <a:latin typeface="Calibri" pitchFamily="34" charset="0"/>
              </a:rPr>
              <a:t>Image 6: </a:t>
            </a:r>
            <a:r>
              <a:rPr lang="en-US" sz="1400" dirty="0" smtClean="0">
                <a:latin typeface="Calibri" pitchFamily="34" charset="0"/>
              </a:rPr>
              <a:t>Brain </a:t>
            </a:r>
            <a:r>
              <a:rPr lang="en-US" sz="1400" dirty="0">
                <a:latin typeface="Calibri" pitchFamily="34" charset="0"/>
              </a:rPr>
              <a:t>sizes; </a:t>
            </a:r>
            <a:r>
              <a:rPr lang="en-US" sz="1400" dirty="0" smtClean="0">
                <a:latin typeface="Calibri" pitchFamily="34" charset="0"/>
              </a:rPr>
              <a:t>file </a:t>
            </a:r>
            <a:r>
              <a:rPr lang="en-US" sz="1400" dirty="0">
                <a:latin typeface="Calibri" pitchFamily="34" charset="0"/>
              </a:rPr>
              <a:t>name: </a:t>
            </a:r>
            <a:r>
              <a:rPr lang="en-US" sz="1400" dirty="0" smtClean="0">
                <a:latin typeface="Calibri" pitchFamily="34" charset="0"/>
              </a:rPr>
              <a:t>GeTursiops_truncatus_brain_size.JPG; source: </a:t>
            </a:r>
            <a:r>
              <a:rPr lang="en-US" sz="1400" dirty="0" err="1" smtClean="0">
                <a:latin typeface="Calibri" pitchFamily="34" charset="0"/>
              </a:rPr>
              <a:t>Boksi</a:t>
            </a:r>
            <a:r>
              <a:rPr lang="en-US" sz="1400" dirty="0" smtClean="0">
                <a:latin typeface="Calibri" pitchFamily="34" charset="0"/>
              </a:rPr>
              <a:t>, Wikipedia </a:t>
            </a:r>
            <a:r>
              <a:rPr lang="en-US" sz="1400" u="sng" dirty="0" smtClean="0">
                <a:latin typeface="Calibri" pitchFamily="34" charset="0"/>
                <a:hlinkClick r:id="rId9"/>
              </a:rPr>
              <a:t>http</a:t>
            </a:r>
            <a:r>
              <a:rPr lang="en-US" sz="1400" u="sng" dirty="0">
                <a:latin typeface="Calibri" pitchFamily="34" charset="0"/>
                <a:hlinkClick r:id="rId9"/>
              </a:rPr>
              <a:t>://</a:t>
            </a:r>
            <a:r>
              <a:rPr lang="en-US" sz="1400" u="sng" dirty="0" smtClean="0">
                <a:latin typeface="Calibri" pitchFamily="34" charset="0"/>
                <a:hlinkClick r:id="rId9"/>
              </a:rPr>
              <a:t>en.wikipedia.org/wiki/File:Tursiops_truncatus_brain_size.JPG</a:t>
            </a:r>
            <a:endParaRPr lang="en-US" sz="1400" u="sng" dirty="0" smtClean="0">
              <a:latin typeface="Calibri" pitchFamily="34" charset="0"/>
            </a:endParaRPr>
          </a:p>
          <a:p>
            <a:pPr marL="0" indent="0">
              <a:buNone/>
            </a:pPr>
            <a:r>
              <a:rPr lang="en-US" sz="1400" dirty="0" smtClean="0">
                <a:latin typeface="Calibri" pitchFamily="34" charset="0"/>
              </a:rPr>
              <a:t>Image </a:t>
            </a:r>
            <a:r>
              <a:rPr lang="en-US" sz="1400" dirty="0">
                <a:latin typeface="Calibri" pitchFamily="34" charset="0"/>
              </a:rPr>
              <a:t>7: </a:t>
            </a:r>
            <a:r>
              <a:rPr lang="en-US" sz="1400" dirty="0" smtClean="0">
                <a:latin typeface="Calibri" pitchFamily="34" charset="0"/>
              </a:rPr>
              <a:t>Four </a:t>
            </a:r>
            <a:r>
              <a:rPr lang="en-US" sz="1400" dirty="0">
                <a:latin typeface="Calibri" pitchFamily="34" charset="0"/>
              </a:rPr>
              <a:t>lobes of the brain; </a:t>
            </a:r>
            <a:r>
              <a:rPr lang="en-US" sz="1400" dirty="0" smtClean="0">
                <a:latin typeface="Calibri" pitchFamily="34" charset="0"/>
              </a:rPr>
              <a:t>file </a:t>
            </a:r>
            <a:r>
              <a:rPr lang="en-US" sz="1400" dirty="0">
                <a:latin typeface="Calibri" pitchFamily="34" charset="0"/>
              </a:rPr>
              <a:t>name: </a:t>
            </a:r>
            <a:r>
              <a:rPr lang="en-US" sz="1400" dirty="0" err="1">
                <a:latin typeface="Calibri" pitchFamily="34" charset="0"/>
              </a:rPr>
              <a:t>Gehirn</a:t>
            </a:r>
            <a:r>
              <a:rPr lang="en-US" sz="1400" dirty="0">
                <a:latin typeface="Calibri" pitchFamily="34" charset="0"/>
              </a:rPr>
              <a:t>, lateral - </a:t>
            </a:r>
            <a:r>
              <a:rPr lang="en-US" sz="1400" dirty="0" err="1">
                <a:latin typeface="Calibri" pitchFamily="34" charset="0"/>
              </a:rPr>
              <a:t>Lobi</a:t>
            </a:r>
            <a:r>
              <a:rPr lang="en-US" sz="1400" dirty="0">
                <a:latin typeface="Calibri" pitchFamily="34" charset="0"/>
              </a:rPr>
              <a:t> </a:t>
            </a:r>
            <a:r>
              <a:rPr lang="en-US" sz="1400" dirty="0" err="1" smtClean="0">
                <a:latin typeface="Calibri" pitchFamily="34" charset="0"/>
              </a:rPr>
              <a:t>eng.svg</a:t>
            </a:r>
            <a:r>
              <a:rPr lang="en-US" sz="1400" dirty="0" smtClean="0">
                <a:latin typeface="Calibri" pitchFamily="34" charset="0"/>
              </a:rPr>
              <a:t>; source: 2007, </a:t>
            </a:r>
            <a:r>
              <a:rPr lang="en-US" sz="1400" dirty="0" err="1" smtClean="0">
                <a:latin typeface="Calibri" pitchFamily="34" charset="0"/>
              </a:rPr>
              <a:t>NEUROtiker</a:t>
            </a:r>
            <a:r>
              <a:rPr lang="en-US" sz="1400" dirty="0" smtClean="0">
                <a:latin typeface="Calibri" pitchFamily="34" charset="0"/>
              </a:rPr>
              <a:t>, Wikimedia Commons  </a:t>
            </a:r>
            <a:r>
              <a:rPr lang="en-US" sz="1400" u="sng" dirty="0" smtClean="0">
                <a:latin typeface="Calibri" pitchFamily="34" charset="0"/>
                <a:hlinkClick r:id="rId10"/>
              </a:rPr>
              <a:t>http</a:t>
            </a:r>
            <a:r>
              <a:rPr lang="en-US" sz="1400" u="sng" dirty="0">
                <a:latin typeface="Calibri" pitchFamily="34" charset="0"/>
                <a:hlinkClick r:id="rId10"/>
              </a:rPr>
              <a:t>://commons.wikimedia.org/wiki/File:Gehirn,_lateral_-_Lobi_eng.svg</a:t>
            </a:r>
            <a:endParaRPr lang="en-US" sz="1400" dirty="0">
              <a:latin typeface="Calibri" pitchFamily="34" charset="0"/>
            </a:endParaRPr>
          </a:p>
          <a:p>
            <a:pPr marL="0" indent="0">
              <a:buNone/>
            </a:pPr>
            <a:r>
              <a:rPr lang="en-US" sz="1400" dirty="0">
                <a:latin typeface="Calibri" pitchFamily="34" charset="0"/>
              </a:rPr>
              <a:t>Image 8: </a:t>
            </a:r>
            <a:r>
              <a:rPr lang="en-US" sz="1400" dirty="0" smtClean="0">
                <a:latin typeface="Calibri" pitchFamily="34" charset="0"/>
              </a:rPr>
              <a:t>Child </a:t>
            </a:r>
            <a:r>
              <a:rPr lang="en-US" sz="1400" dirty="0">
                <a:latin typeface="Calibri" pitchFamily="34" charset="0"/>
              </a:rPr>
              <a:t>sitting next to a stack of comic books and reading; </a:t>
            </a:r>
            <a:r>
              <a:rPr lang="en-US" sz="1400" dirty="0" smtClean="0">
                <a:latin typeface="Calibri" pitchFamily="34" charset="0"/>
              </a:rPr>
              <a:t>file </a:t>
            </a:r>
            <a:r>
              <a:rPr lang="en-US" sz="1400" dirty="0">
                <a:latin typeface="Calibri" pitchFamily="34" charset="0"/>
              </a:rPr>
              <a:t>name: </a:t>
            </a:r>
            <a:r>
              <a:rPr lang="en-US" sz="1400" dirty="0" smtClean="0">
                <a:latin typeface="Calibri" pitchFamily="34" charset="0"/>
              </a:rPr>
              <a:t>MP900232988.jpg; source: </a:t>
            </a:r>
            <a:r>
              <a:rPr lang="en-US" sz="1400" dirty="0">
                <a:latin typeface="Calibri" pitchFamily="34" charset="0"/>
              </a:rPr>
              <a:t>Microsoft </a:t>
            </a:r>
            <a:r>
              <a:rPr lang="en-US" sz="1400" dirty="0" smtClean="0">
                <a:latin typeface="Calibri" pitchFamily="34" charset="0"/>
              </a:rPr>
              <a:t>clipart </a:t>
            </a:r>
            <a:r>
              <a:rPr lang="en-US" sz="1400" u="sng" dirty="0" smtClean="0">
                <a:latin typeface="Calibri" pitchFamily="34" charset="0"/>
                <a:hlinkClick r:id="rId11"/>
              </a:rPr>
              <a:t>http</a:t>
            </a:r>
            <a:r>
              <a:rPr lang="en-US" sz="1400" u="sng" dirty="0">
                <a:latin typeface="Calibri" pitchFamily="34" charset="0"/>
                <a:hlinkClick r:id="rId11"/>
              </a:rPr>
              <a:t>://office.microsoft.com/en-us/images/cartoons-CM079001908.aspx#ai:MC900232988</a:t>
            </a:r>
            <a:endParaRPr lang="en-US" sz="1400" dirty="0">
              <a:latin typeface="Calibri" pitchFamily="34" charset="0"/>
            </a:endParaRPr>
          </a:p>
          <a:p>
            <a:pPr marL="0" indent="0">
              <a:buNone/>
            </a:pPr>
            <a:r>
              <a:rPr lang="en-US" sz="1400" dirty="0">
                <a:latin typeface="Calibri" pitchFamily="34" charset="0"/>
              </a:rPr>
              <a:t>Image 9: </a:t>
            </a:r>
            <a:r>
              <a:rPr lang="en-US" sz="1400" dirty="0" smtClean="0">
                <a:latin typeface="Calibri" pitchFamily="34" charset="0"/>
              </a:rPr>
              <a:t>Skating figure; file </a:t>
            </a:r>
            <a:r>
              <a:rPr lang="en-US" sz="1400" dirty="0">
                <a:latin typeface="Calibri" pitchFamily="34" charset="0"/>
              </a:rPr>
              <a:t>name: </a:t>
            </a:r>
            <a:r>
              <a:rPr lang="en-US" sz="1400" dirty="0" smtClean="0">
                <a:latin typeface="Calibri" pitchFamily="34" charset="0"/>
              </a:rPr>
              <a:t>MH900149674; source: Microsoft clipart: </a:t>
            </a:r>
            <a:r>
              <a:rPr lang="en-US" sz="1400" u="sng" dirty="0" smtClean="0">
                <a:latin typeface="Calibri" pitchFamily="34" charset="0"/>
                <a:hlinkClick r:id="rId12"/>
              </a:rPr>
              <a:t>http</a:t>
            </a:r>
            <a:r>
              <a:rPr lang="en-US" sz="1400" u="sng" dirty="0">
                <a:latin typeface="Calibri" pitchFamily="34" charset="0"/>
                <a:hlinkClick r:id="rId12"/>
              </a:rPr>
              <a:t>://office.microsoft.com/enus/images/results.aspx?qu=skating#ai:MC900149674|mt:0</a:t>
            </a:r>
            <a:r>
              <a:rPr lang="en-US" sz="1400" u="sng" dirty="0" smtClean="0">
                <a:latin typeface="Calibri" pitchFamily="34" charset="0"/>
                <a:hlinkClick r:id="rId12"/>
              </a:rPr>
              <a:t>|</a:t>
            </a:r>
            <a:endParaRPr lang="en-US" sz="1400" dirty="0">
              <a:latin typeface="Calibri" pitchFamily="34" charset="0"/>
            </a:endParaRPr>
          </a:p>
        </p:txBody>
      </p:sp>
      <p:sp>
        <p:nvSpPr>
          <p:cNvPr id="2" name="Slide Number Placeholder 1"/>
          <p:cNvSpPr>
            <a:spLocks noGrp="1"/>
          </p:cNvSpPr>
          <p:nvPr>
            <p:ph type="sldNum" sz="quarter" idx="4"/>
          </p:nvPr>
        </p:nvSpPr>
        <p:spPr>
          <a:xfrm>
            <a:off x="8129588" y="5734050"/>
            <a:ext cx="609600" cy="520700"/>
          </a:xfrm>
        </p:spPr>
        <p:txBody>
          <a:bodyPr/>
          <a:lstStyle/>
          <a:p>
            <a:pPr>
              <a:defRPr/>
            </a:pPr>
            <a:fld id="{2B5CD0DD-2C34-45E0-AD33-5860BBC0AD74}" type="slidenum">
              <a:rPr lang="en-US" smtClean="0"/>
              <a:pPr>
                <a:defRPr/>
              </a:pPr>
              <a:t>50</a:t>
            </a:fld>
            <a:endParaRPr lang="en-US"/>
          </a:p>
        </p:txBody>
      </p:sp>
    </p:spTree>
    <p:extLst>
      <p:ext uri="{BB962C8B-B14F-4D97-AF65-F5344CB8AC3E}">
        <p14:creationId xmlns:p14="http://schemas.microsoft.com/office/powerpoint/2010/main" val="1110691448"/>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122238"/>
            <a:ext cx="8153400" cy="715962"/>
          </a:xfrm>
        </p:spPr>
        <p:txBody>
          <a:bodyPr>
            <a:normAutofit fontScale="90000"/>
          </a:bodyPr>
          <a:lstStyle/>
          <a:p>
            <a:pPr algn="ctr"/>
            <a:r>
              <a:rPr lang="en-US" sz="4400" b="1" cap="none" dirty="0">
                <a:solidFill>
                  <a:srgbClr val="FF0000"/>
                </a:solidFill>
                <a:latin typeface="Calibri" pitchFamily="34" charset="0"/>
                <a:cs typeface="Times New Roman" pitchFamily="18" charset="0"/>
              </a:rPr>
              <a:t>Image </a:t>
            </a:r>
            <a:r>
              <a:rPr lang="en-US" sz="4400" b="1" cap="none" dirty="0" smtClean="0">
                <a:solidFill>
                  <a:srgbClr val="FF0000"/>
                </a:solidFill>
                <a:latin typeface="Calibri" pitchFamily="34" charset="0"/>
                <a:cs typeface="Times New Roman" pitchFamily="18" charset="0"/>
              </a:rPr>
              <a:t>Sources (continued)</a:t>
            </a:r>
            <a:endParaRPr lang="en-US" sz="4400" b="1" cap="none" dirty="0">
              <a:solidFill>
                <a:srgbClr val="FF0000"/>
              </a:solidFill>
              <a:latin typeface="Calibri" pitchFamily="34" charset="0"/>
              <a:cs typeface="Times New Roman" pitchFamily="18" charset="0"/>
            </a:endParaRPr>
          </a:p>
        </p:txBody>
      </p:sp>
      <p:sp>
        <p:nvSpPr>
          <p:cNvPr id="4" name="Content Placeholder 3"/>
          <p:cNvSpPr>
            <a:spLocks noGrp="1"/>
          </p:cNvSpPr>
          <p:nvPr>
            <p:ph sz="quarter" idx="1"/>
          </p:nvPr>
        </p:nvSpPr>
        <p:spPr>
          <a:xfrm>
            <a:off x="228600" y="990600"/>
            <a:ext cx="8510588" cy="5638800"/>
          </a:xfrm>
        </p:spPr>
        <p:txBody>
          <a:bodyPr/>
          <a:lstStyle/>
          <a:p>
            <a:pPr marL="0" indent="0">
              <a:buNone/>
            </a:pPr>
            <a:r>
              <a:rPr lang="en-US" sz="1400" dirty="0">
                <a:latin typeface="Calibri" pitchFamily="34" charset="0"/>
              </a:rPr>
              <a:t>Image 10: Ballerina dancing; file name: MP900405192.jpg; source: Microsoft clipart: </a:t>
            </a:r>
            <a:r>
              <a:rPr lang="en-US" sz="1400" u="sng" dirty="0">
                <a:latin typeface="Calibri" pitchFamily="34" charset="0"/>
                <a:hlinkClick r:id="rId2"/>
              </a:rPr>
              <a:t>http://office.microsoft.com/en-us/images/results.aspx?qu=movement&amp;tl=3#ai:MP900405192</a:t>
            </a:r>
            <a:endParaRPr lang="en-US" sz="1400" dirty="0">
              <a:latin typeface="Calibri" pitchFamily="34" charset="0"/>
            </a:endParaRPr>
          </a:p>
          <a:p>
            <a:pPr marL="0" indent="0">
              <a:buNone/>
            </a:pPr>
            <a:r>
              <a:rPr lang="en-US" sz="1400" dirty="0" smtClean="0">
                <a:latin typeface="Calibri" pitchFamily="34" charset="0"/>
              </a:rPr>
              <a:t>Image </a:t>
            </a:r>
            <a:r>
              <a:rPr lang="en-US" sz="1400" dirty="0">
                <a:latin typeface="Calibri" pitchFamily="34" charset="0"/>
              </a:rPr>
              <a:t>11: Beach volleyball ; </a:t>
            </a:r>
            <a:r>
              <a:rPr lang="en-US" sz="1400" dirty="0" smtClean="0">
                <a:latin typeface="Calibri" pitchFamily="34" charset="0"/>
              </a:rPr>
              <a:t>file </a:t>
            </a:r>
            <a:r>
              <a:rPr lang="en-US" sz="1400" dirty="0">
                <a:latin typeface="Calibri" pitchFamily="34" charset="0"/>
              </a:rPr>
              <a:t>name: </a:t>
            </a:r>
            <a:r>
              <a:rPr lang="en-US" sz="1400" dirty="0" smtClean="0">
                <a:latin typeface="Calibri" pitchFamily="34" charset="0"/>
              </a:rPr>
              <a:t>MP900430614.jpg; source: </a:t>
            </a:r>
            <a:r>
              <a:rPr lang="en-US" sz="1400" dirty="0">
                <a:latin typeface="Calibri" pitchFamily="34" charset="0"/>
              </a:rPr>
              <a:t>Microsoft clipart: </a:t>
            </a:r>
            <a:r>
              <a:rPr lang="en-US" sz="1400" u="sng" dirty="0" smtClean="0">
                <a:latin typeface="Calibri" pitchFamily="34" charset="0"/>
                <a:hlinkClick r:id="rId3"/>
              </a:rPr>
              <a:t>http</a:t>
            </a:r>
            <a:r>
              <a:rPr lang="en-US" sz="1400" u="sng" dirty="0">
                <a:latin typeface="Calibri" pitchFamily="34" charset="0"/>
                <a:hlinkClick r:id="rId3"/>
              </a:rPr>
              <a:t>://office.microsoft.com/en-us/images/sports-CM079001966.aspx#ai:MP900430614</a:t>
            </a:r>
            <a:endParaRPr lang="en-US" sz="1400" dirty="0">
              <a:latin typeface="Calibri" pitchFamily="34" charset="0"/>
            </a:endParaRPr>
          </a:p>
          <a:p>
            <a:pPr marL="0" indent="0">
              <a:buNone/>
            </a:pPr>
            <a:r>
              <a:rPr lang="en-US" sz="1400" dirty="0">
                <a:latin typeface="Calibri" pitchFamily="34" charset="0"/>
              </a:rPr>
              <a:t>Image 12: </a:t>
            </a:r>
            <a:r>
              <a:rPr lang="en-US" sz="1400" dirty="0" smtClean="0">
                <a:latin typeface="Calibri" pitchFamily="34" charset="0"/>
              </a:rPr>
              <a:t>Emoticon </a:t>
            </a:r>
            <a:r>
              <a:rPr lang="en-US" sz="1400" dirty="0">
                <a:latin typeface="Calibri" pitchFamily="34" charset="0"/>
              </a:rPr>
              <a:t>saying goodbye ; </a:t>
            </a:r>
            <a:r>
              <a:rPr lang="en-US" sz="1400" dirty="0" smtClean="0">
                <a:latin typeface="Calibri" pitchFamily="34" charset="0"/>
              </a:rPr>
              <a:t>file </a:t>
            </a:r>
            <a:r>
              <a:rPr lang="en-US" sz="1400" dirty="0">
                <a:latin typeface="Calibri" pitchFamily="34" charset="0"/>
              </a:rPr>
              <a:t>name: </a:t>
            </a:r>
            <a:r>
              <a:rPr lang="en-US" sz="1400" dirty="0" smtClean="0">
                <a:latin typeface="Calibri" pitchFamily="34" charset="0"/>
              </a:rPr>
              <a:t>MP900442024.jpg; source: </a:t>
            </a:r>
            <a:r>
              <a:rPr lang="en-US" sz="1400" dirty="0">
                <a:latin typeface="Calibri" pitchFamily="34" charset="0"/>
              </a:rPr>
              <a:t>Microsoft clipart: </a:t>
            </a:r>
            <a:r>
              <a:rPr lang="en-US" sz="1400" u="sng" dirty="0" smtClean="0">
                <a:latin typeface="Calibri" pitchFamily="34" charset="0"/>
                <a:hlinkClick r:id="rId4"/>
              </a:rPr>
              <a:t>http</a:t>
            </a:r>
            <a:r>
              <a:rPr lang="en-US" sz="1400" u="sng" dirty="0">
                <a:latin typeface="Calibri" pitchFamily="34" charset="0"/>
                <a:hlinkClick r:id="rId4"/>
              </a:rPr>
              <a:t>://office.microsoft.com/en-us/images/results.aspx?qu=bye#ai:MC900442024|mt:0</a:t>
            </a:r>
            <a:endParaRPr lang="en-US" sz="1400" dirty="0">
              <a:latin typeface="Calibri" pitchFamily="34" charset="0"/>
            </a:endParaRPr>
          </a:p>
          <a:p>
            <a:pPr marL="0" indent="0">
              <a:buNone/>
            </a:pPr>
            <a:r>
              <a:rPr lang="en-US" sz="1400" dirty="0">
                <a:latin typeface="Calibri" pitchFamily="34" charset="0"/>
              </a:rPr>
              <a:t>Image 13: </a:t>
            </a:r>
            <a:r>
              <a:rPr lang="en-US" sz="1400" dirty="0" smtClean="0">
                <a:latin typeface="Calibri" pitchFamily="34" charset="0"/>
              </a:rPr>
              <a:t>Two </a:t>
            </a:r>
            <a:r>
              <a:rPr lang="en-US" sz="1400" dirty="0">
                <a:latin typeface="Calibri" pitchFamily="34" charset="0"/>
              </a:rPr>
              <a:t>children side by side; </a:t>
            </a:r>
            <a:r>
              <a:rPr lang="en-US" sz="1400" dirty="0" smtClean="0">
                <a:latin typeface="Calibri" pitchFamily="34" charset="0"/>
              </a:rPr>
              <a:t>file </a:t>
            </a:r>
            <a:r>
              <a:rPr lang="en-US" sz="1400" dirty="0">
                <a:latin typeface="Calibri" pitchFamily="34" charset="0"/>
              </a:rPr>
              <a:t>name: </a:t>
            </a:r>
            <a:r>
              <a:rPr lang="en-US" sz="1400" dirty="0" smtClean="0">
                <a:latin typeface="Calibri" pitchFamily="34" charset="0"/>
              </a:rPr>
              <a:t>MP900423023.jpg; source: </a:t>
            </a:r>
            <a:r>
              <a:rPr lang="en-US" sz="1400" dirty="0">
                <a:latin typeface="Calibri" pitchFamily="34" charset="0"/>
              </a:rPr>
              <a:t>Microsoft clipart: </a:t>
            </a:r>
            <a:r>
              <a:rPr lang="en-US" sz="1400" u="sng" dirty="0" smtClean="0">
                <a:latin typeface="Calibri" pitchFamily="34" charset="0"/>
                <a:hlinkClick r:id="rId5"/>
              </a:rPr>
              <a:t>http</a:t>
            </a:r>
            <a:r>
              <a:rPr lang="en-US" sz="1400" u="sng" dirty="0">
                <a:latin typeface="Calibri" pitchFamily="34" charset="0"/>
                <a:hlinkClick r:id="rId5"/>
              </a:rPr>
              <a:t>://office.microsoft.com/en-us/images/results.aspx?qu=up+side+down&amp;tl=3#ai:MP900423023</a:t>
            </a:r>
            <a:endParaRPr lang="en-US" sz="1400" b="1" dirty="0">
              <a:latin typeface="Calibri" pitchFamily="34" charset="0"/>
            </a:endParaRPr>
          </a:p>
          <a:p>
            <a:pPr marL="0" indent="0">
              <a:buNone/>
            </a:pPr>
            <a:r>
              <a:rPr lang="en-US" sz="1400" dirty="0">
                <a:latin typeface="Calibri" pitchFamily="34" charset="0"/>
              </a:rPr>
              <a:t>Image 14: </a:t>
            </a:r>
            <a:r>
              <a:rPr lang="en-US" sz="1400" dirty="0" smtClean="0">
                <a:latin typeface="Calibri" pitchFamily="34" charset="0"/>
              </a:rPr>
              <a:t>Picture </a:t>
            </a:r>
            <a:r>
              <a:rPr lang="en-US" sz="1400" dirty="0">
                <a:latin typeface="Calibri" pitchFamily="34" charset="0"/>
              </a:rPr>
              <a:t>of the motor homunculus; </a:t>
            </a:r>
            <a:r>
              <a:rPr lang="en-US" sz="1400" dirty="0" smtClean="0">
                <a:latin typeface="Calibri" pitchFamily="34" charset="0"/>
              </a:rPr>
              <a:t>file </a:t>
            </a:r>
            <a:r>
              <a:rPr lang="en-US" sz="1400" dirty="0">
                <a:latin typeface="Calibri" pitchFamily="34" charset="0"/>
              </a:rPr>
              <a:t>name: </a:t>
            </a:r>
            <a:r>
              <a:rPr lang="en-US" sz="1400" dirty="0" smtClean="0">
                <a:latin typeface="Calibri" pitchFamily="34" charset="0"/>
              </a:rPr>
              <a:t>Homunculus_two.html; source: </a:t>
            </a:r>
            <a:r>
              <a:rPr lang="en-US" sz="1400" dirty="0" err="1" smtClean="0">
                <a:latin typeface="Calibri" pitchFamily="34" charset="0"/>
              </a:rPr>
              <a:t>PositScience</a:t>
            </a:r>
            <a:r>
              <a:rPr lang="en-US" sz="1400" dirty="0">
                <a:latin typeface="Calibri" pitchFamily="34" charset="0"/>
              </a:rPr>
              <a:t> via </a:t>
            </a:r>
            <a:r>
              <a:rPr lang="en-US" sz="1400" dirty="0" smtClean="0">
                <a:latin typeface="Calibri" pitchFamily="34" charset="0"/>
              </a:rPr>
              <a:t>National Public Radio </a:t>
            </a:r>
            <a:r>
              <a:rPr lang="en-US" sz="1400" dirty="0">
                <a:latin typeface="Calibri" pitchFamily="34" charset="0"/>
                <a:hlinkClick r:id="rId6"/>
              </a:rPr>
              <a:t>http://</a:t>
            </a:r>
            <a:r>
              <a:rPr lang="en-US" sz="1400" dirty="0" smtClean="0">
                <a:latin typeface="Calibri" pitchFamily="34" charset="0"/>
                <a:hlinkClick r:id="rId6"/>
              </a:rPr>
              <a:t>www.npr.org/templates/story/story.php?storyId=101960403</a:t>
            </a:r>
            <a:r>
              <a:rPr lang="en-US" sz="1400" dirty="0" smtClean="0">
                <a:latin typeface="Calibri" pitchFamily="34" charset="0"/>
              </a:rPr>
              <a:t> </a:t>
            </a:r>
            <a:endParaRPr lang="en-US" sz="1400" dirty="0">
              <a:latin typeface="Calibri" pitchFamily="34" charset="0"/>
            </a:endParaRPr>
          </a:p>
          <a:p>
            <a:pPr marL="0" indent="0">
              <a:buNone/>
            </a:pPr>
            <a:r>
              <a:rPr lang="en-US" sz="1400" dirty="0" smtClean="0">
                <a:latin typeface="Calibri" pitchFamily="34" charset="0"/>
              </a:rPr>
              <a:t>Image </a:t>
            </a:r>
            <a:r>
              <a:rPr lang="en-US" sz="1400" dirty="0">
                <a:latin typeface="Calibri" pitchFamily="34" charset="0"/>
              </a:rPr>
              <a:t>15: </a:t>
            </a:r>
            <a:r>
              <a:rPr lang="en-US" sz="1400" dirty="0" smtClean="0">
                <a:latin typeface="Calibri" pitchFamily="34" charset="0"/>
              </a:rPr>
              <a:t>office </a:t>
            </a:r>
            <a:r>
              <a:rPr lang="en-US" sz="1400" dirty="0">
                <a:latin typeface="Calibri" pitchFamily="34" charset="0"/>
              </a:rPr>
              <a:t>bye; </a:t>
            </a:r>
            <a:r>
              <a:rPr lang="en-US" sz="1400" dirty="0" smtClean="0">
                <a:latin typeface="Calibri" pitchFamily="34" charset="0"/>
              </a:rPr>
              <a:t>file </a:t>
            </a:r>
            <a:r>
              <a:rPr lang="en-US" sz="1400" dirty="0">
                <a:latin typeface="Calibri" pitchFamily="34" charset="0"/>
              </a:rPr>
              <a:t>name: </a:t>
            </a:r>
            <a:r>
              <a:rPr lang="en-US" sz="1400" dirty="0" smtClean="0">
                <a:latin typeface="Calibri" pitchFamily="34" charset="0"/>
              </a:rPr>
              <a:t>MP900060145.jpg; source:</a:t>
            </a:r>
            <a:r>
              <a:rPr lang="en-US" sz="1400" dirty="0">
                <a:latin typeface="Calibri" pitchFamily="34" charset="0"/>
              </a:rPr>
              <a:t> Microsoft clipart:</a:t>
            </a:r>
            <a:r>
              <a:rPr lang="en-US" sz="1400" dirty="0" smtClean="0">
                <a:latin typeface="Calibri" pitchFamily="34" charset="0"/>
              </a:rPr>
              <a:t> </a:t>
            </a:r>
            <a:r>
              <a:rPr lang="en-US" sz="1400" u="sng" dirty="0">
                <a:latin typeface="Calibri" pitchFamily="34" charset="0"/>
                <a:hlinkClick r:id="rId7"/>
              </a:rPr>
              <a:t>http://office.microsoft.com/en-us/images/similar.aspx#ai:MC900060145</a:t>
            </a:r>
            <a:endParaRPr lang="en-US" sz="1400" b="1" dirty="0">
              <a:latin typeface="Calibri" pitchFamily="34" charset="0"/>
            </a:endParaRPr>
          </a:p>
          <a:p>
            <a:pPr marL="0" indent="0">
              <a:buNone/>
            </a:pPr>
            <a:r>
              <a:rPr lang="en-US" sz="1400" dirty="0">
                <a:latin typeface="Calibri" pitchFamily="34" charset="0"/>
              </a:rPr>
              <a:t>Image 16: children with raised hands; </a:t>
            </a:r>
            <a:r>
              <a:rPr lang="en-US" sz="1400" dirty="0" smtClean="0">
                <a:latin typeface="Calibri" pitchFamily="34" charset="0"/>
              </a:rPr>
              <a:t>file </a:t>
            </a:r>
            <a:r>
              <a:rPr lang="en-US" sz="1400" dirty="0">
                <a:latin typeface="Calibri" pitchFamily="34" charset="0"/>
              </a:rPr>
              <a:t>name: </a:t>
            </a:r>
            <a:r>
              <a:rPr lang="en-US" sz="1400" dirty="0" smtClean="0">
                <a:latin typeface="Calibri" pitchFamily="34" charset="0"/>
              </a:rPr>
              <a:t>MP900425487.jpg; source: </a:t>
            </a:r>
            <a:r>
              <a:rPr lang="en-US" sz="1400" dirty="0">
                <a:latin typeface="Calibri" pitchFamily="34" charset="0"/>
              </a:rPr>
              <a:t>Microsoft clipart:</a:t>
            </a:r>
            <a:r>
              <a:rPr lang="en-US" sz="1400" dirty="0" smtClean="0">
                <a:latin typeface="Calibri" pitchFamily="34" charset="0"/>
              </a:rPr>
              <a:t> </a:t>
            </a:r>
            <a:r>
              <a:rPr lang="en-US" sz="1400" u="sng" dirty="0">
                <a:latin typeface="Calibri" pitchFamily="34" charset="0"/>
                <a:hlinkClick r:id="rId8"/>
              </a:rPr>
              <a:t>http://office.microsoft.com/en-us/images/results.aspx?qu=child+raising+hand&amp;tl=3#ai:MP900425487</a:t>
            </a:r>
            <a:endParaRPr lang="en-US" sz="1400" b="1" dirty="0">
              <a:latin typeface="Calibri" pitchFamily="34" charset="0"/>
            </a:endParaRPr>
          </a:p>
          <a:p>
            <a:pPr marL="0" indent="0">
              <a:buNone/>
            </a:pPr>
            <a:r>
              <a:rPr lang="en-US" sz="1400" dirty="0">
                <a:latin typeface="Calibri" pitchFamily="34" charset="0"/>
              </a:rPr>
              <a:t>Image 17: </a:t>
            </a:r>
            <a:r>
              <a:rPr lang="en-US" sz="1400" dirty="0" smtClean="0">
                <a:latin typeface="Calibri" pitchFamily="34" charset="0"/>
              </a:rPr>
              <a:t>Man </a:t>
            </a:r>
            <a:r>
              <a:rPr lang="en-US" sz="1400" dirty="0">
                <a:latin typeface="Calibri" pitchFamily="34" charset="0"/>
              </a:rPr>
              <a:t>in a suit demonstrating the body language for </a:t>
            </a:r>
            <a:r>
              <a:rPr lang="en-US" sz="1400" dirty="0" smtClean="0">
                <a:latin typeface="Calibri" pitchFamily="34" charset="0"/>
              </a:rPr>
              <a:t>thinking; file </a:t>
            </a:r>
            <a:r>
              <a:rPr lang="en-US" sz="1400" dirty="0">
                <a:latin typeface="Calibri" pitchFamily="34" charset="0"/>
              </a:rPr>
              <a:t>name: </a:t>
            </a:r>
            <a:r>
              <a:rPr lang="en-US" sz="1400" dirty="0" smtClean="0">
                <a:latin typeface="Calibri" pitchFamily="34" charset="0"/>
              </a:rPr>
              <a:t>MP900150563.jpg; source: Microsoft clipart: </a:t>
            </a:r>
            <a:r>
              <a:rPr lang="en-US" sz="1400" u="sng" dirty="0" smtClean="0">
                <a:latin typeface="Calibri" pitchFamily="34" charset="0"/>
                <a:hlinkClick r:id="rId9"/>
              </a:rPr>
              <a:t>http</a:t>
            </a:r>
            <a:r>
              <a:rPr lang="en-US" sz="1400" u="sng" dirty="0">
                <a:latin typeface="Calibri" pitchFamily="34" charset="0"/>
                <a:hlinkClick r:id="rId9"/>
              </a:rPr>
              <a:t>://office.microsoft.com/en-us/images/emotions-CM079001910.aspx#ai:MC900150563</a:t>
            </a:r>
            <a:endParaRPr lang="en-US" sz="1400" b="1" dirty="0">
              <a:latin typeface="Calibri" pitchFamily="34" charset="0"/>
            </a:endParaRPr>
          </a:p>
          <a:p>
            <a:pPr marL="0" indent="0">
              <a:buNone/>
            </a:pPr>
            <a:r>
              <a:rPr lang="en-US" sz="1400" dirty="0">
                <a:latin typeface="Calibri" pitchFamily="34" charset="0"/>
              </a:rPr>
              <a:t>Image 18: </a:t>
            </a:r>
            <a:r>
              <a:rPr lang="en-US" sz="1400" dirty="0" smtClean="0">
                <a:latin typeface="Calibri" pitchFamily="34" charset="0"/>
              </a:rPr>
              <a:t>hand </a:t>
            </a:r>
            <a:r>
              <a:rPr lang="en-US" sz="1400" dirty="0">
                <a:latin typeface="Calibri" pitchFamily="34" charset="0"/>
              </a:rPr>
              <a:t>and computer </a:t>
            </a:r>
            <a:r>
              <a:rPr lang="en-US" sz="1400" dirty="0" smtClean="0">
                <a:latin typeface="Calibri" pitchFamily="34" charset="0"/>
              </a:rPr>
              <a:t>icon; file </a:t>
            </a:r>
            <a:r>
              <a:rPr lang="en-US" sz="1400" dirty="0">
                <a:latin typeface="Calibri" pitchFamily="34" charset="0"/>
              </a:rPr>
              <a:t>name: </a:t>
            </a:r>
            <a:r>
              <a:rPr lang="en-US" sz="1400" dirty="0" smtClean="0">
                <a:latin typeface="Calibri" pitchFamily="34" charset="0"/>
              </a:rPr>
              <a:t>MP9004383321.jpg; source: </a:t>
            </a:r>
            <a:r>
              <a:rPr lang="en-US" sz="1400" dirty="0">
                <a:latin typeface="Calibri" pitchFamily="34" charset="0"/>
              </a:rPr>
              <a:t>Microsoft clipart:</a:t>
            </a:r>
            <a:r>
              <a:rPr lang="en-US" sz="1400" dirty="0" smtClean="0">
                <a:latin typeface="Calibri" pitchFamily="34" charset="0"/>
              </a:rPr>
              <a:t> </a:t>
            </a:r>
            <a:r>
              <a:rPr lang="en-US" sz="1400" u="sng" dirty="0">
                <a:latin typeface="Calibri" pitchFamily="34" charset="0"/>
                <a:hlinkClick r:id="rId10"/>
              </a:rPr>
              <a:t>http://office.microsoft.com/en-us/images/results.aspx?qu=hand#ai:MP900438332</a:t>
            </a:r>
            <a:endParaRPr lang="en-US" sz="1400" b="1" dirty="0">
              <a:latin typeface="Calibri" pitchFamily="34" charset="0"/>
            </a:endParaRPr>
          </a:p>
          <a:p>
            <a:pPr marL="0" indent="0">
              <a:buNone/>
            </a:pPr>
            <a:r>
              <a:rPr lang="en-US" sz="1400" dirty="0">
                <a:latin typeface="Calibri" pitchFamily="34" charset="0"/>
              </a:rPr>
              <a:t>Image 19: </a:t>
            </a:r>
            <a:r>
              <a:rPr lang="en-US" sz="1400" dirty="0" smtClean="0">
                <a:latin typeface="Calibri" pitchFamily="34" charset="0"/>
              </a:rPr>
              <a:t>Components </a:t>
            </a:r>
            <a:r>
              <a:rPr lang="en-US" sz="1400" dirty="0">
                <a:latin typeface="Calibri" pitchFamily="34" charset="0"/>
              </a:rPr>
              <a:t>of a computer; </a:t>
            </a:r>
            <a:r>
              <a:rPr lang="en-US" sz="1400" dirty="0" smtClean="0">
                <a:latin typeface="Calibri" pitchFamily="34" charset="0"/>
              </a:rPr>
              <a:t>file </a:t>
            </a:r>
            <a:r>
              <a:rPr lang="en-US" sz="1400" dirty="0">
                <a:latin typeface="Calibri" pitchFamily="34" charset="0"/>
              </a:rPr>
              <a:t>name: </a:t>
            </a:r>
            <a:r>
              <a:rPr lang="en-US" sz="1400" dirty="0" err="1">
                <a:latin typeface="Calibri" pitchFamily="34" charset="0"/>
              </a:rPr>
              <a:t>pantalla</a:t>
            </a:r>
            <a:r>
              <a:rPr lang="en-US" sz="1400" dirty="0">
                <a:latin typeface="Calibri" pitchFamily="34" charset="0"/>
              </a:rPr>
              <a:t> </a:t>
            </a:r>
            <a:r>
              <a:rPr lang="en-US" sz="1400" dirty="0" smtClean="0">
                <a:latin typeface="Calibri" pitchFamily="34" charset="0"/>
              </a:rPr>
              <a:t>plana.jpg; source: 2005 Nick Gray, Wikimedia Commons {PD} </a:t>
            </a:r>
            <a:r>
              <a:rPr lang="en-US" sz="1400" u="sng" dirty="0" smtClean="0">
                <a:latin typeface="Calibri" pitchFamily="34" charset="0"/>
                <a:hlinkClick r:id="rId11"/>
              </a:rPr>
              <a:t>http</a:t>
            </a:r>
            <a:r>
              <a:rPr lang="en-US" sz="1400" u="sng" dirty="0">
                <a:latin typeface="Calibri" pitchFamily="34" charset="0"/>
                <a:hlinkClick r:id="rId11"/>
              </a:rPr>
              <a:t>://</a:t>
            </a:r>
            <a:r>
              <a:rPr lang="en-US" sz="1400" u="sng" dirty="0" smtClean="0">
                <a:latin typeface="Calibri" pitchFamily="34" charset="0"/>
                <a:hlinkClick r:id="rId11"/>
              </a:rPr>
              <a:t>commons.wikimedia.org/wiki/File:PANTALLA_PLANA.JPG</a:t>
            </a:r>
            <a:endParaRPr lang="en-US" sz="1400" u="sng" dirty="0" smtClean="0">
              <a:latin typeface="Calibri" pitchFamily="34" charset="0"/>
            </a:endParaRPr>
          </a:p>
          <a:p>
            <a:pPr marL="0" indent="0">
              <a:buNone/>
            </a:pPr>
            <a:r>
              <a:rPr lang="en-US" sz="1400" dirty="0" smtClean="0">
                <a:latin typeface="Calibri" pitchFamily="34" charset="0"/>
              </a:rPr>
              <a:t>Image </a:t>
            </a:r>
            <a:r>
              <a:rPr lang="en-US" sz="1400" dirty="0">
                <a:latin typeface="Calibri" pitchFamily="34" charset="0"/>
              </a:rPr>
              <a:t>20: </a:t>
            </a:r>
            <a:r>
              <a:rPr lang="en-US" sz="1400" dirty="0" smtClean="0">
                <a:latin typeface="Calibri" pitchFamily="34" charset="0"/>
              </a:rPr>
              <a:t>Arm muscles flexed and extended; file </a:t>
            </a:r>
            <a:r>
              <a:rPr lang="en-US" sz="1400" dirty="0">
                <a:latin typeface="Calibri" pitchFamily="34" charset="0"/>
              </a:rPr>
              <a:t>name: </a:t>
            </a:r>
            <a:r>
              <a:rPr lang="en-US" sz="1400" dirty="0" smtClean="0">
                <a:latin typeface="Calibri" pitchFamily="34" charset="0"/>
              </a:rPr>
              <a:t>figure3-2.gif; source : National Institutes </a:t>
            </a:r>
            <a:r>
              <a:rPr lang="en-US" sz="1400" dirty="0">
                <a:latin typeface="Calibri" pitchFamily="34" charset="0"/>
              </a:rPr>
              <a:t>of </a:t>
            </a:r>
            <a:r>
              <a:rPr lang="en-US" sz="1400" dirty="0" smtClean="0">
                <a:latin typeface="Calibri" pitchFamily="34" charset="0"/>
              </a:rPr>
              <a:t>Health </a:t>
            </a:r>
            <a:r>
              <a:rPr lang="en-US" sz="1400" dirty="0" smtClean="0">
                <a:latin typeface="Calibri" pitchFamily="34" charset="0"/>
                <a:hlinkClick r:id="rId12"/>
              </a:rPr>
              <a:t>http</a:t>
            </a:r>
            <a:r>
              <a:rPr lang="en-US" sz="1400" dirty="0">
                <a:latin typeface="Calibri" pitchFamily="34" charset="0"/>
                <a:hlinkClick r:id="rId12"/>
              </a:rPr>
              <a:t>://</a:t>
            </a:r>
            <a:r>
              <a:rPr lang="en-US" sz="1400" dirty="0" smtClean="0">
                <a:latin typeface="Calibri" pitchFamily="34" charset="0"/>
                <a:hlinkClick r:id="rId12"/>
              </a:rPr>
              <a:t>science.education.nih.gov/supplements/nih6/bone/guide/lesson3b.htm</a:t>
            </a:r>
            <a:r>
              <a:rPr lang="en-US" sz="1400" dirty="0" smtClean="0">
                <a:latin typeface="Calibri" pitchFamily="34" charset="0"/>
              </a:rPr>
              <a:t>  </a:t>
            </a:r>
          </a:p>
        </p:txBody>
      </p:sp>
      <p:sp>
        <p:nvSpPr>
          <p:cNvPr id="2" name="Slide Number Placeholder 1"/>
          <p:cNvSpPr>
            <a:spLocks noGrp="1"/>
          </p:cNvSpPr>
          <p:nvPr>
            <p:ph type="sldNum" sz="quarter" idx="4"/>
          </p:nvPr>
        </p:nvSpPr>
        <p:spPr>
          <a:xfrm>
            <a:off x="8129588" y="5734050"/>
            <a:ext cx="609600" cy="520700"/>
          </a:xfrm>
        </p:spPr>
        <p:txBody>
          <a:bodyPr/>
          <a:lstStyle/>
          <a:p>
            <a:pPr>
              <a:defRPr/>
            </a:pPr>
            <a:fld id="{2B5CD0DD-2C34-45E0-AD33-5860BBC0AD74}" type="slidenum">
              <a:rPr lang="en-US" smtClean="0"/>
              <a:pPr>
                <a:defRPr/>
              </a:pPr>
              <a:t>51</a:t>
            </a:fld>
            <a:endParaRPr lang="en-US" dirty="0"/>
          </a:p>
        </p:txBody>
      </p:sp>
    </p:spTree>
    <p:extLst>
      <p:ext uri="{BB962C8B-B14F-4D97-AF65-F5344CB8AC3E}">
        <p14:creationId xmlns:p14="http://schemas.microsoft.com/office/powerpoint/2010/main" val="424970892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C:\Documents and Settings\Alex\Desktop\SensorsFinal.jpg"/>
          <p:cNvPicPr>
            <a:picLocks noChangeAspect="1" noChangeArrowheads="1"/>
          </p:cNvPicPr>
          <p:nvPr/>
        </p:nvPicPr>
        <p:blipFill>
          <a:blip r:embed="rId3" cstate="print"/>
          <a:srcRect t="1709" r="3659" b="14571"/>
          <a:stretch>
            <a:fillRect/>
          </a:stretch>
        </p:blipFill>
        <p:spPr bwMode="auto">
          <a:xfrm>
            <a:off x="609600" y="762000"/>
            <a:ext cx="7862888" cy="4876800"/>
          </a:xfrm>
          <a:prstGeom prst="rect">
            <a:avLst/>
          </a:prstGeom>
          <a:noFill/>
          <a:ln w="9525">
            <a:noFill/>
            <a:miter lim="800000"/>
            <a:headEnd/>
            <a:tailEnd/>
          </a:ln>
        </p:spPr>
      </p:pic>
      <p:sp>
        <p:nvSpPr>
          <p:cNvPr id="4099" name="Rectangle 2"/>
          <p:cNvSpPr>
            <a:spLocks noChangeArrowheads="1"/>
          </p:cNvSpPr>
          <p:nvPr/>
        </p:nvSpPr>
        <p:spPr bwMode="auto">
          <a:xfrm>
            <a:off x="1621687" y="0"/>
            <a:ext cx="5411674" cy="769441"/>
          </a:xfrm>
          <a:prstGeom prst="rect">
            <a:avLst/>
          </a:prstGeom>
          <a:noFill/>
          <a:ln w="9525">
            <a:noFill/>
            <a:miter lim="800000"/>
            <a:headEnd/>
            <a:tailEnd/>
          </a:ln>
        </p:spPr>
        <p:txBody>
          <a:bodyPr wrap="none">
            <a:spAutoFit/>
          </a:bodyPr>
          <a:lstStyle/>
          <a:p>
            <a:pPr algn="ctr"/>
            <a:r>
              <a:rPr lang="en-US" sz="4400" b="1" dirty="0">
                <a:solidFill>
                  <a:srgbClr val="FF0000"/>
                </a:solidFill>
                <a:latin typeface="Calibri" pitchFamily="34" charset="0"/>
                <a:ea typeface="+mj-ea"/>
                <a:cs typeface="Times New Roman" pitchFamily="18" charset="0"/>
              </a:rPr>
              <a:t>NXT Robot  </a:t>
            </a:r>
            <a:r>
              <a:rPr lang="en-US" sz="4400" b="1" dirty="0" smtClean="0">
                <a:solidFill>
                  <a:srgbClr val="FF0000"/>
                </a:solidFill>
                <a:latin typeface="Calibri" pitchFamily="34" charset="0"/>
                <a:ea typeface="+mj-ea"/>
                <a:cs typeface="Times New Roman" pitchFamily="18" charset="0"/>
              </a:rPr>
              <a:t>vs. </a:t>
            </a:r>
            <a:r>
              <a:rPr lang="en-US" sz="4400" b="1" dirty="0">
                <a:solidFill>
                  <a:srgbClr val="FF0000"/>
                </a:solidFill>
                <a:latin typeface="Calibri" pitchFamily="34" charset="0"/>
                <a:ea typeface="+mj-ea"/>
                <a:cs typeface="Times New Roman" pitchFamily="18" charset="0"/>
              </a:rPr>
              <a:t>Human</a:t>
            </a:r>
          </a:p>
        </p:txBody>
      </p:sp>
      <p:sp>
        <p:nvSpPr>
          <p:cNvPr id="4" name="TextBox 3"/>
          <p:cNvSpPr txBox="1"/>
          <p:nvPr/>
        </p:nvSpPr>
        <p:spPr>
          <a:xfrm>
            <a:off x="609600" y="5657671"/>
            <a:ext cx="7519988" cy="923330"/>
          </a:xfrm>
          <a:prstGeom prst="rect">
            <a:avLst/>
          </a:prstGeom>
          <a:ln>
            <a:noFill/>
          </a:ln>
        </p:spPr>
        <p:style>
          <a:lnRef idx="2">
            <a:schemeClr val="dk1"/>
          </a:lnRef>
          <a:fillRef idx="1">
            <a:schemeClr val="lt1"/>
          </a:fillRef>
          <a:effectRef idx="0">
            <a:schemeClr val="dk1"/>
          </a:effectRef>
          <a:fontRef idx="minor">
            <a:schemeClr val="dk1"/>
          </a:fontRef>
        </p:style>
        <p:txBody>
          <a:bodyPr wrap="square">
            <a:spAutoFit/>
          </a:bodyPr>
          <a:lstStyle/>
          <a:p>
            <a:pPr fontAlgn="auto">
              <a:spcBef>
                <a:spcPts val="0"/>
              </a:spcBef>
              <a:spcAft>
                <a:spcPts val="0"/>
              </a:spcAft>
              <a:defRPr/>
            </a:pPr>
            <a:r>
              <a:rPr lang="en-US" dirty="0" smtClean="0">
                <a:latin typeface="Calibri" pitchFamily="34" charset="0"/>
                <a:sym typeface="Wingdings" pitchFamily="2" charset="2"/>
              </a:rPr>
              <a:t>DECISIONS/THINKING – </a:t>
            </a:r>
            <a:r>
              <a:rPr lang="en-US" b="1" dirty="0">
                <a:solidFill>
                  <a:srgbClr val="FF0000"/>
                </a:solidFill>
                <a:latin typeface="Calibri" pitchFamily="34" charset="0"/>
                <a:sym typeface="Wingdings" pitchFamily="2" charset="2"/>
              </a:rPr>
              <a:t> </a:t>
            </a:r>
            <a:r>
              <a:rPr lang="en-US" b="1" dirty="0" smtClean="0">
                <a:solidFill>
                  <a:srgbClr val="FF0000"/>
                </a:solidFill>
                <a:latin typeface="Calibri" pitchFamily="34" charset="0"/>
                <a:sym typeface="Wingdings" pitchFamily="2" charset="2"/>
              </a:rPr>
              <a:t>computer (+ wires) vs. </a:t>
            </a:r>
            <a:r>
              <a:rPr lang="en-US" b="1" dirty="0">
                <a:solidFill>
                  <a:srgbClr val="FF0000"/>
                </a:solidFill>
                <a:latin typeface="Calibri" pitchFamily="34" charset="0"/>
                <a:sym typeface="Wingdings" pitchFamily="2" charset="2"/>
              </a:rPr>
              <a:t>b</a:t>
            </a:r>
            <a:r>
              <a:rPr lang="en-US" b="1" dirty="0" smtClean="0">
                <a:solidFill>
                  <a:srgbClr val="FF0000"/>
                </a:solidFill>
                <a:latin typeface="Calibri" pitchFamily="34" charset="0"/>
                <a:sym typeface="Wingdings" pitchFamily="2" charset="2"/>
              </a:rPr>
              <a:t>rain</a:t>
            </a:r>
            <a:r>
              <a:rPr lang="en-US" dirty="0" smtClean="0">
                <a:latin typeface="Calibri" pitchFamily="34" charset="0"/>
                <a:sym typeface="Wingdings" pitchFamily="2" charset="2"/>
              </a:rPr>
              <a:t> </a:t>
            </a:r>
            <a:r>
              <a:rPr lang="en-US" b="1" dirty="0" smtClean="0">
                <a:solidFill>
                  <a:srgbClr val="FF0000"/>
                </a:solidFill>
                <a:latin typeface="Calibri" pitchFamily="34" charset="0"/>
                <a:sym typeface="Wingdings" pitchFamily="2" charset="2"/>
              </a:rPr>
              <a:t>(nervous system)</a:t>
            </a:r>
            <a:endParaRPr lang="en-US" dirty="0" smtClean="0">
              <a:latin typeface="Calibri" pitchFamily="34" charset="0"/>
              <a:sym typeface="Wingdings" pitchFamily="2" charset="2"/>
            </a:endParaRPr>
          </a:p>
          <a:p>
            <a:pPr fontAlgn="auto">
              <a:spcBef>
                <a:spcPts val="0"/>
              </a:spcBef>
              <a:spcAft>
                <a:spcPts val="0"/>
              </a:spcAft>
              <a:defRPr/>
            </a:pPr>
            <a:r>
              <a:rPr lang="en-US" dirty="0" smtClean="0">
                <a:latin typeface="Calibri" pitchFamily="34" charset="0"/>
                <a:sym typeface="Wingdings" pitchFamily="2" charset="2"/>
              </a:rPr>
              <a:t>SENSING – </a:t>
            </a:r>
            <a:r>
              <a:rPr lang="en-US" b="1" dirty="0" smtClean="0">
                <a:solidFill>
                  <a:srgbClr val="FF0000"/>
                </a:solidFill>
                <a:latin typeface="Calibri" pitchFamily="34" charset="0"/>
                <a:sym typeface="Wingdings" pitchFamily="2" charset="2"/>
              </a:rPr>
              <a:t>robot sensors vs. </a:t>
            </a:r>
            <a:r>
              <a:rPr lang="en-US" b="1" dirty="0">
                <a:solidFill>
                  <a:srgbClr val="FF0000"/>
                </a:solidFill>
                <a:latin typeface="Calibri" pitchFamily="34" charset="0"/>
                <a:sym typeface="Wingdings" pitchFamily="2" charset="2"/>
              </a:rPr>
              <a:t>h</a:t>
            </a:r>
            <a:r>
              <a:rPr lang="en-US" b="1" dirty="0" smtClean="0">
                <a:solidFill>
                  <a:srgbClr val="FF0000"/>
                </a:solidFill>
                <a:latin typeface="Calibri" pitchFamily="34" charset="0"/>
                <a:sym typeface="Wingdings" pitchFamily="2" charset="2"/>
              </a:rPr>
              <a:t>uman senses</a:t>
            </a:r>
            <a:endParaRPr lang="en-US" b="1" dirty="0">
              <a:solidFill>
                <a:srgbClr val="FF0000"/>
              </a:solidFill>
              <a:latin typeface="Calibri" pitchFamily="34" charset="0"/>
              <a:sym typeface="Wingdings" pitchFamily="2" charset="2"/>
            </a:endParaRPr>
          </a:p>
          <a:p>
            <a:pPr fontAlgn="auto">
              <a:spcBef>
                <a:spcPts val="0"/>
              </a:spcBef>
              <a:spcAft>
                <a:spcPts val="0"/>
              </a:spcAft>
              <a:defRPr/>
            </a:pPr>
            <a:r>
              <a:rPr lang="en-US" dirty="0" smtClean="0">
                <a:latin typeface="Calibri" pitchFamily="34" charset="0"/>
                <a:sym typeface="Wingdings" pitchFamily="2" charset="2"/>
              </a:rPr>
              <a:t>MOVEMENT </a:t>
            </a:r>
            <a:r>
              <a:rPr lang="en-US" dirty="0">
                <a:latin typeface="Calibri" pitchFamily="34" charset="0"/>
                <a:sym typeface="Wingdings" pitchFamily="2" charset="2"/>
              </a:rPr>
              <a:t>– </a:t>
            </a:r>
            <a:r>
              <a:rPr lang="en-US" b="1" dirty="0" smtClean="0">
                <a:solidFill>
                  <a:srgbClr val="FF0000"/>
                </a:solidFill>
                <a:latin typeface="Calibri" pitchFamily="34" charset="0"/>
                <a:sym typeface="Wingdings" pitchFamily="2" charset="2"/>
              </a:rPr>
              <a:t>muscles vs. DC </a:t>
            </a:r>
            <a:r>
              <a:rPr lang="en-US" b="1" dirty="0">
                <a:solidFill>
                  <a:srgbClr val="FF0000"/>
                </a:solidFill>
                <a:latin typeface="Calibri" pitchFamily="34" charset="0"/>
                <a:sym typeface="Wingdings" pitchFamily="2" charset="2"/>
              </a:rPr>
              <a:t>m</a:t>
            </a:r>
            <a:r>
              <a:rPr lang="en-US" b="1" dirty="0" smtClean="0">
                <a:solidFill>
                  <a:srgbClr val="FF0000"/>
                </a:solidFill>
                <a:latin typeface="Calibri" pitchFamily="34" charset="0"/>
                <a:sym typeface="Wingdings" pitchFamily="2" charset="2"/>
              </a:rPr>
              <a:t>otors  (hands/legs vs. wheels)</a:t>
            </a:r>
            <a:endParaRPr lang="en-US" b="1" dirty="0">
              <a:solidFill>
                <a:srgbClr val="FF0000"/>
              </a:solidFill>
              <a:latin typeface="Calibri" pitchFamily="34" charset="0"/>
              <a:sym typeface="Wingdings" pitchFamily="2" charset="2"/>
            </a:endParaRPr>
          </a:p>
        </p:txBody>
      </p:sp>
      <p:sp>
        <p:nvSpPr>
          <p:cNvPr id="6" name="Slide Number Placeholder 5"/>
          <p:cNvSpPr>
            <a:spLocks noGrp="1"/>
          </p:cNvSpPr>
          <p:nvPr>
            <p:ph type="sldNum" sz="quarter" idx="4"/>
          </p:nvPr>
        </p:nvSpPr>
        <p:spPr>
          <a:xfrm>
            <a:off x="8129588" y="5734050"/>
            <a:ext cx="609600" cy="520700"/>
          </a:xfrm>
        </p:spPr>
        <p:txBody>
          <a:bodyPr/>
          <a:lstStyle/>
          <a:p>
            <a:pPr>
              <a:defRPr/>
            </a:pPr>
            <a:fld id="{2B5CD0DD-2C34-45E0-AD33-5860BBC0AD74}" type="slidenum">
              <a:rPr lang="en-US" smtClean="0"/>
              <a:pPr>
                <a:defRPr/>
              </a:pPr>
              <a:t>6</a:t>
            </a:fld>
            <a:endParaRPr lang="en-US"/>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258182" y="381000"/>
            <a:ext cx="8278907" cy="1524000"/>
          </a:xfrm>
        </p:spPr>
        <p:txBody>
          <a:bodyPr>
            <a:noAutofit/>
          </a:bodyPr>
          <a:lstStyle/>
          <a:p>
            <a:pPr algn="ctr"/>
            <a:r>
              <a:rPr lang="en-US" sz="4400" b="1" cap="none" dirty="0">
                <a:solidFill>
                  <a:srgbClr val="FF0000"/>
                </a:solidFill>
                <a:latin typeface="Calibri" pitchFamily="34" charset="0"/>
                <a:cs typeface="Times New Roman" pitchFamily="18" charset="0"/>
              </a:rPr>
              <a:t>Let’s look at the </a:t>
            </a:r>
            <a:r>
              <a:rPr lang="en-US" sz="4400" b="1" cap="none" dirty="0" smtClean="0">
                <a:solidFill>
                  <a:srgbClr val="FF0000"/>
                </a:solidFill>
                <a:latin typeface="Calibri" pitchFamily="34" charset="0"/>
                <a:cs typeface="Times New Roman" pitchFamily="18" charset="0"/>
              </a:rPr>
              <a:t>brain, </a:t>
            </a:r>
            <a:br>
              <a:rPr lang="en-US" sz="4400" b="1" cap="none" dirty="0" smtClean="0">
                <a:solidFill>
                  <a:srgbClr val="FF0000"/>
                </a:solidFill>
                <a:latin typeface="Calibri" pitchFamily="34" charset="0"/>
                <a:cs typeface="Times New Roman" pitchFamily="18" charset="0"/>
              </a:rPr>
            </a:br>
            <a:r>
              <a:rPr lang="en-US" sz="4400" b="1" cap="none" dirty="0" smtClean="0">
                <a:solidFill>
                  <a:srgbClr val="FF0000"/>
                </a:solidFill>
                <a:latin typeface="Calibri" pitchFamily="34" charset="0"/>
                <a:cs typeface="Times New Roman" pitchFamily="18" charset="0"/>
              </a:rPr>
              <a:t>and </a:t>
            </a:r>
            <a:r>
              <a:rPr lang="en-US" sz="4400" b="1" cap="none" dirty="0">
                <a:solidFill>
                  <a:srgbClr val="FF0000"/>
                </a:solidFill>
                <a:latin typeface="Calibri" pitchFamily="34" charset="0"/>
                <a:cs typeface="Times New Roman" pitchFamily="18" charset="0"/>
              </a:rPr>
              <a:t>then </a:t>
            </a:r>
            <a:r>
              <a:rPr lang="en-US" sz="4400" b="1" cap="none" dirty="0" smtClean="0">
                <a:solidFill>
                  <a:srgbClr val="FF0000"/>
                </a:solidFill>
                <a:latin typeface="Calibri" pitchFamily="34" charset="0"/>
                <a:cs typeface="Times New Roman" pitchFamily="18" charset="0"/>
              </a:rPr>
              <a:t>look </a:t>
            </a:r>
            <a:r>
              <a:rPr lang="en-US" sz="4400" b="1" cap="none" dirty="0">
                <a:solidFill>
                  <a:srgbClr val="FF0000"/>
                </a:solidFill>
                <a:latin typeface="Calibri" pitchFamily="34" charset="0"/>
                <a:cs typeface="Times New Roman" pitchFamily="18" charset="0"/>
              </a:rPr>
              <a:t>at the </a:t>
            </a:r>
            <a:r>
              <a:rPr lang="en-US" sz="4400" b="1" cap="none" dirty="0" smtClean="0">
                <a:solidFill>
                  <a:srgbClr val="FF0000"/>
                </a:solidFill>
                <a:latin typeface="Calibri" pitchFamily="34" charset="0"/>
                <a:cs typeface="Times New Roman" pitchFamily="18" charset="0"/>
              </a:rPr>
              <a:t>computer</a:t>
            </a:r>
            <a:endParaRPr lang="en-US" sz="4400" b="1" cap="none" dirty="0">
              <a:solidFill>
                <a:srgbClr val="FF0000"/>
              </a:solidFill>
              <a:latin typeface="Calibri" pitchFamily="34" charset="0"/>
              <a:cs typeface="Times New Roman" pitchFamily="18" charset="0"/>
            </a:endParaRPr>
          </a:p>
        </p:txBody>
      </p:sp>
      <p:sp>
        <p:nvSpPr>
          <p:cNvPr id="2" name="Slide Number Placeholder 1"/>
          <p:cNvSpPr>
            <a:spLocks noGrp="1"/>
          </p:cNvSpPr>
          <p:nvPr>
            <p:ph type="sldNum" sz="quarter" idx="4"/>
          </p:nvPr>
        </p:nvSpPr>
        <p:spPr>
          <a:xfrm>
            <a:off x="8129588" y="5734050"/>
            <a:ext cx="609600" cy="520700"/>
          </a:xfrm>
        </p:spPr>
        <p:txBody>
          <a:bodyPr/>
          <a:lstStyle/>
          <a:p>
            <a:fld id="{75EBDF71-3D54-6244-9F65-7B2AD3B2FB04}" type="slidenum">
              <a:rPr lang="en-US" smtClean="0"/>
              <a:pPr/>
              <a:t>7</a:t>
            </a:fld>
            <a:endParaRPr lang="en-US"/>
          </a:p>
        </p:txBody>
      </p:sp>
      <p:pic>
        <p:nvPicPr>
          <p:cNvPr id="6146" name="Picture 2"/>
          <p:cNvPicPr>
            <a:picLocks noChangeAspect="1" noChangeArrowheads="1"/>
          </p:cNvPicPr>
          <p:nvPr/>
        </p:nvPicPr>
        <p:blipFill>
          <a:blip r:embed="rId2"/>
          <a:srcRect/>
          <a:stretch>
            <a:fillRect/>
          </a:stretch>
        </p:blipFill>
        <p:spPr bwMode="auto">
          <a:xfrm>
            <a:off x="838200" y="2569191"/>
            <a:ext cx="3559436" cy="3559436"/>
          </a:xfrm>
          <a:prstGeom prst="rect">
            <a:avLst/>
          </a:prstGeom>
          <a:noFill/>
          <a:ln w="9525">
            <a:noFill/>
            <a:miter lim="800000"/>
            <a:headEnd/>
            <a:tailEnd/>
          </a:ln>
        </p:spPr>
      </p:pic>
      <p:sp>
        <p:nvSpPr>
          <p:cNvPr id="10" name="TextBox 9"/>
          <p:cNvSpPr txBox="1"/>
          <p:nvPr/>
        </p:nvSpPr>
        <p:spPr>
          <a:xfrm>
            <a:off x="4572000" y="2590800"/>
            <a:ext cx="3352800" cy="2308324"/>
          </a:xfrm>
          <a:prstGeom prst="rect">
            <a:avLst/>
          </a:prstGeom>
          <a:noFill/>
        </p:spPr>
        <p:txBody>
          <a:bodyPr wrap="square" rtlCol="0">
            <a:spAutoFit/>
          </a:bodyPr>
          <a:lstStyle/>
          <a:p>
            <a:r>
              <a:rPr lang="en-US" sz="3600" b="1" dirty="0" smtClean="0">
                <a:latin typeface="Calibri" pitchFamily="34" charset="0"/>
                <a:cs typeface="Times New Roman" pitchFamily="18" charset="0"/>
              </a:rPr>
              <a:t>Can you list some things that your brain does for you?</a:t>
            </a:r>
            <a:endParaRPr lang="en-US" sz="3600" dirty="0">
              <a:latin typeface="Calibri" pitchFamily="34" charset="0"/>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271180" y="304800"/>
            <a:ext cx="8278907" cy="1524000"/>
          </a:xfrm>
        </p:spPr>
        <p:txBody>
          <a:bodyPr>
            <a:normAutofit/>
          </a:bodyPr>
          <a:lstStyle/>
          <a:p>
            <a:pPr algn="ctr"/>
            <a:r>
              <a:rPr lang="en-US" sz="4900" b="1" cap="none" dirty="0">
                <a:solidFill>
                  <a:srgbClr val="FF0000"/>
                </a:solidFill>
                <a:latin typeface="Calibri" pitchFamily="34" charset="0"/>
                <a:cs typeface="Times New Roman" pitchFamily="18" charset="0"/>
              </a:rPr>
              <a:t>Let’s look at the </a:t>
            </a:r>
            <a:r>
              <a:rPr lang="en-US" sz="4900" b="1" cap="none" dirty="0" smtClean="0">
                <a:solidFill>
                  <a:srgbClr val="FF0000"/>
                </a:solidFill>
                <a:latin typeface="Calibri" pitchFamily="34" charset="0"/>
                <a:cs typeface="Times New Roman" pitchFamily="18" charset="0"/>
              </a:rPr>
              <a:t>brain</a:t>
            </a:r>
            <a:r>
              <a:rPr lang="en-US" sz="4900" b="1" cap="none" dirty="0">
                <a:solidFill>
                  <a:srgbClr val="0070C0"/>
                </a:solidFill>
                <a:latin typeface="Calibri" pitchFamily="34" charset="0"/>
                <a:cs typeface="Times New Roman" pitchFamily="18" charset="0"/>
              </a:rPr>
              <a:t/>
            </a:r>
            <a:br>
              <a:rPr lang="en-US" sz="4900" b="1" cap="none" dirty="0">
                <a:solidFill>
                  <a:srgbClr val="0070C0"/>
                </a:solidFill>
                <a:latin typeface="Calibri" pitchFamily="34" charset="0"/>
                <a:cs typeface="Times New Roman" pitchFamily="18" charset="0"/>
              </a:rPr>
            </a:br>
            <a:r>
              <a:rPr lang="en-US" sz="3600" b="1" cap="none" dirty="0" smtClean="0">
                <a:solidFill>
                  <a:srgbClr val="0070C0"/>
                </a:solidFill>
                <a:latin typeface="Calibri" pitchFamily="34" charset="0"/>
                <a:cs typeface="Times New Roman" pitchFamily="18" charset="0"/>
              </a:rPr>
              <a:t>What things does your brain do </a:t>
            </a:r>
            <a:r>
              <a:rPr lang="en-US" sz="3600" b="1" cap="none" dirty="0">
                <a:solidFill>
                  <a:srgbClr val="0070C0"/>
                </a:solidFill>
                <a:latin typeface="Calibri" pitchFamily="34" charset="0"/>
                <a:cs typeface="Times New Roman" pitchFamily="18" charset="0"/>
              </a:rPr>
              <a:t>for you?</a:t>
            </a:r>
          </a:p>
        </p:txBody>
      </p:sp>
      <p:sp>
        <p:nvSpPr>
          <p:cNvPr id="2" name="Slide Number Placeholder 1"/>
          <p:cNvSpPr>
            <a:spLocks noGrp="1"/>
          </p:cNvSpPr>
          <p:nvPr>
            <p:ph type="sldNum" sz="quarter" idx="4"/>
          </p:nvPr>
        </p:nvSpPr>
        <p:spPr>
          <a:xfrm>
            <a:off x="8129588" y="5734050"/>
            <a:ext cx="609600" cy="520700"/>
          </a:xfrm>
        </p:spPr>
        <p:txBody>
          <a:bodyPr/>
          <a:lstStyle/>
          <a:p>
            <a:fld id="{75EBDF71-3D54-6244-9F65-7B2AD3B2FB04}" type="slidenum">
              <a:rPr lang="en-US" smtClean="0"/>
              <a:pPr/>
              <a:t>8</a:t>
            </a:fld>
            <a:endParaRPr lang="en-US"/>
          </a:p>
        </p:txBody>
      </p:sp>
      <p:sp>
        <p:nvSpPr>
          <p:cNvPr id="6" name="Content Placeholder 5"/>
          <p:cNvSpPr>
            <a:spLocks noGrp="1"/>
          </p:cNvSpPr>
          <p:nvPr>
            <p:ph sz="quarter" idx="1"/>
          </p:nvPr>
        </p:nvSpPr>
        <p:spPr>
          <a:xfrm>
            <a:off x="381000" y="2244463"/>
            <a:ext cx="3783107" cy="4308737"/>
          </a:xfrm>
        </p:spPr>
        <p:txBody>
          <a:bodyPr>
            <a:normAutofit fontScale="92500" lnSpcReduction="20000"/>
          </a:bodyPr>
          <a:lstStyle/>
          <a:p>
            <a:r>
              <a:rPr lang="en-US" sz="3100" dirty="0">
                <a:latin typeface="Calibri" pitchFamily="34" charset="0"/>
                <a:cs typeface="Times New Roman" pitchFamily="18" charset="0"/>
              </a:rPr>
              <a:t>t</a:t>
            </a:r>
            <a:r>
              <a:rPr lang="en-US" sz="3100" dirty="0" smtClean="0">
                <a:latin typeface="Calibri" pitchFamily="34" charset="0"/>
                <a:cs typeface="Times New Roman" pitchFamily="18" charset="0"/>
              </a:rPr>
              <a:t>hink, plan</a:t>
            </a:r>
          </a:p>
          <a:p>
            <a:r>
              <a:rPr lang="en-US" sz="3100" dirty="0" smtClean="0">
                <a:latin typeface="Calibri" pitchFamily="34" charset="0"/>
                <a:cs typeface="Times New Roman" pitchFamily="18" charset="0"/>
              </a:rPr>
              <a:t>memory</a:t>
            </a:r>
          </a:p>
          <a:p>
            <a:r>
              <a:rPr lang="en-US" sz="3100" dirty="0" smtClean="0">
                <a:latin typeface="Calibri" pitchFamily="34" charset="0"/>
                <a:cs typeface="Times New Roman" pitchFamily="18" charset="0"/>
              </a:rPr>
              <a:t>speech</a:t>
            </a:r>
          </a:p>
          <a:p>
            <a:r>
              <a:rPr lang="en-US" sz="3100" dirty="0" smtClean="0">
                <a:latin typeface="Calibri" pitchFamily="34" charset="0"/>
                <a:cs typeface="Times New Roman" pitchFamily="18" charset="0"/>
              </a:rPr>
              <a:t>move</a:t>
            </a:r>
            <a:endParaRPr lang="en-US" sz="3100" dirty="0">
              <a:latin typeface="Calibri" pitchFamily="34" charset="0"/>
              <a:cs typeface="Times New Roman" pitchFamily="18" charset="0"/>
            </a:endParaRPr>
          </a:p>
          <a:p>
            <a:r>
              <a:rPr lang="en-US" sz="3100" dirty="0">
                <a:latin typeface="Calibri" pitchFamily="34" charset="0"/>
                <a:cs typeface="Times New Roman" pitchFamily="18" charset="0"/>
              </a:rPr>
              <a:t>b</a:t>
            </a:r>
            <a:r>
              <a:rPr lang="en-US" sz="3100" dirty="0" smtClean="0">
                <a:latin typeface="Calibri" pitchFamily="34" charset="0"/>
                <a:cs typeface="Times New Roman" pitchFamily="18" charset="0"/>
              </a:rPr>
              <a:t>alance, posture</a:t>
            </a:r>
          </a:p>
          <a:p>
            <a:r>
              <a:rPr lang="en-US" sz="3100" dirty="0">
                <a:latin typeface="Calibri" pitchFamily="34" charset="0"/>
                <a:cs typeface="Times New Roman" pitchFamily="18" charset="0"/>
              </a:rPr>
              <a:t>f</a:t>
            </a:r>
            <a:r>
              <a:rPr lang="en-US" sz="3100" dirty="0" smtClean="0">
                <a:latin typeface="Calibri" pitchFamily="34" charset="0"/>
                <a:cs typeface="Times New Roman" pitchFamily="18" charset="0"/>
              </a:rPr>
              <a:t>eel emotions</a:t>
            </a:r>
          </a:p>
          <a:p>
            <a:r>
              <a:rPr lang="en-US" sz="3100" dirty="0" smtClean="0">
                <a:latin typeface="Calibri" pitchFamily="34" charset="0"/>
                <a:cs typeface="Times New Roman" pitchFamily="18" charset="0"/>
              </a:rPr>
              <a:t>breathing, heart rate, blood pressure</a:t>
            </a:r>
          </a:p>
          <a:p>
            <a:r>
              <a:rPr lang="en-US" sz="3100" dirty="0">
                <a:latin typeface="Calibri" pitchFamily="34" charset="0"/>
                <a:cs typeface="Times New Roman" pitchFamily="18" charset="0"/>
              </a:rPr>
              <a:t>s</a:t>
            </a:r>
            <a:r>
              <a:rPr lang="en-US" sz="3100" dirty="0" smtClean="0">
                <a:latin typeface="Calibri" pitchFamily="34" charset="0"/>
                <a:cs typeface="Times New Roman" pitchFamily="18" charset="0"/>
              </a:rPr>
              <a:t>ee, hear, feel, taste, smell</a:t>
            </a:r>
            <a:endParaRPr lang="en-US" dirty="0">
              <a:latin typeface="Calibri" pitchFamily="34" charset="0"/>
            </a:endParaRPr>
          </a:p>
        </p:txBody>
      </p:sp>
      <p:pic>
        <p:nvPicPr>
          <p:cNvPr id="6146" name="Picture 2"/>
          <p:cNvPicPr>
            <a:picLocks noChangeAspect="1" noChangeArrowheads="1"/>
          </p:cNvPicPr>
          <p:nvPr/>
        </p:nvPicPr>
        <p:blipFill>
          <a:blip r:embed="rId2"/>
          <a:srcRect/>
          <a:stretch>
            <a:fillRect/>
          </a:stretch>
        </p:blipFill>
        <p:spPr bwMode="auto">
          <a:xfrm>
            <a:off x="4365364" y="2438400"/>
            <a:ext cx="3559436" cy="3559436"/>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64827" y="609600"/>
            <a:ext cx="8915400" cy="872490"/>
          </a:xfrm>
        </p:spPr>
        <p:txBody>
          <a:bodyPr>
            <a:noAutofit/>
          </a:bodyPr>
          <a:lstStyle/>
          <a:p>
            <a:pPr algn="ctr"/>
            <a:r>
              <a:rPr lang="en-US" sz="4400" b="1" cap="none" dirty="0" smtClean="0">
                <a:latin typeface="Calibri" pitchFamily="34" charset="0"/>
                <a:cs typeface="Times New Roman" pitchFamily="18" charset="0"/>
              </a:rPr>
              <a:t/>
            </a:r>
            <a:br>
              <a:rPr lang="en-US" sz="4400" b="1" cap="none" dirty="0" smtClean="0">
                <a:latin typeface="Calibri" pitchFamily="34" charset="0"/>
                <a:cs typeface="Times New Roman" pitchFamily="18" charset="0"/>
              </a:rPr>
            </a:br>
            <a:r>
              <a:rPr lang="en-US" sz="4400" b="1" cap="none" dirty="0" smtClean="0">
                <a:latin typeface="Calibri" pitchFamily="34" charset="0"/>
                <a:cs typeface="Times New Roman" pitchFamily="18" charset="0"/>
              </a:rPr>
              <a:t/>
            </a:r>
            <a:br>
              <a:rPr lang="en-US" sz="4400" b="1" cap="none" dirty="0" smtClean="0">
                <a:latin typeface="Calibri" pitchFamily="34" charset="0"/>
                <a:cs typeface="Times New Roman" pitchFamily="18" charset="0"/>
              </a:rPr>
            </a:br>
            <a:r>
              <a:rPr lang="en-US" sz="4400" b="1" cap="none" dirty="0" smtClean="0">
                <a:solidFill>
                  <a:srgbClr val="FF0000"/>
                </a:solidFill>
                <a:latin typeface="Calibri" pitchFamily="34" charset="0"/>
                <a:cs typeface="Times New Roman" pitchFamily="18" charset="0"/>
              </a:rPr>
              <a:t>Looking at it another way, the brain…</a:t>
            </a:r>
            <a:endParaRPr lang="en-US" sz="4400" b="1" cap="none" dirty="0">
              <a:latin typeface="Calibri" pitchFamily="34" charset="0"/>
              <a:cs typeface="Times New Roman" pitchFamily="18" charset="0"/>
            </a:endParaRPr>
          </a:p>
        </p:txBody>
      </p:sp>
      <p:sp>
        <p:nvSpPr>
          <p:cNvPr id="6" name="TextBox 5"/>
          <p:cNvSpPr txBox="1"/>
          <p:nvPr/>
        </p:nvSpPr>
        <p:spPr>
          <a:xfrm>
            <a:off x="146785" y="1600200"/>
            <a:ext cx="8610600" cy="4801314"/>
          </a:xfrm>
          <a:prstGeom prst="rect">
            <a:avLst/>
          </a:prstGeom>
          <a:noFill/>
        </p:spPr>
        <p:txBody>
          <a:bodyPr wrap="square" rtlCol="0">
            <a:spAutoFit/>
          </a:bodyPr>
          <a:lstStyle/>
          <a:p>
            <a:pPr marL="234950" indent="-234950">
              <a:spcAft>
                <a:spcPts val="600"/>
              </a:spcAft>
              <a:buFont typeface="Arial" pitchFamily="34" charset="0"/>
              <a:buChar char="•"/>
            </a:pPr>
            <a:r>
              <a:rPr lang="en-US" sz="2200" b="1" dirty="0" smtClean="0">
                <a:latin typeface="Calibri" pitchFamily="34" charset="0"/>
                <a:cs typeface="Times New Roman" pitchFamily="18" charset="0"/>
              </a:rPr>
              <a:t>Makes different types of </a:t>
            </a:r>
            <a:r>
              <a:rPr lang="en-US" sz="2200" b="1" dirty="0" smtClean="0">
                <a:solidFill>
                  <a:srgbClr val="0070C0"/>
                </a:solidFill>
                <a:latin typeface="Calibri" pitchFamily="34" charset="0"/>
                <a:cs typeface="Times New Roman" pitchFamily="18" charset="0"/>
              </a:rPr>
              <a:t>decisions </a:t>
            </a:r>
            <a:r>
              <a:rPr lang="en-US" sz="2200" b="1" dirty="0" smtClean="0">
                <a:latin typeface="Calibri" pitchFamily="34" charset="0"/>
                <a:cs typeface="Times New Roman" pitchFamily="18" charset="0"/>
              </a:rPr>
              <a:t>for you. For instance, it tells you when you are hungry.</a:t>
            </a:r>
          </a:p>
          <a:p>
            <a:pPr marL="234950" indent="-234950">
              <a:spcAft>
                <a:spcPts val="600"/>
              </a:spcAft>
              <a:buFont typeface="Arial" pitchFamily="34" charset="0"/>
              <a:buChar char="•"/>
            </a:pPr>
            <a:r>
              <a:rPr lang="en-US" sz="2200" b="1" dirty="0" smtClean="0">
                <a:solidFill>
                  <a:srgbClr val="0070C0"/>
                </a:solidFill>
                <a:latin typeface="Calibri" pitchFamily="34" charset="0"/>
                <a:cs typeface="Times New Roman" pitchFamily="18" charset="0"/>
              </a:rPr>
              <a:t>Controls all your bodily functions,</a:t>
            </a:r>
            <a:r>
              <a:rPr lang="en-US" sz="2200" b="1" dirty="0" smtClean="0">
                <a:solidFill>
                  <a:srgbClr val="FF0000"/>
                </a:solidFill>
                <a:latin typeface="Calibri" pitchFamily="34" charset="0"/>
                <a:cs typeface="Times New Roman" pitchFamily="18" charset="0"/>
              </a:rPr>
              <a:t> </a:t>
            </a:r>
            <a:r>
              <a:rPr lang="en-US" sz="2200" b="1" dirty="0" smtClean="0">
                <a:latin typeface="Calibri" pitchFamily="34" charset="0"/>
                <a:cs typeface="Times New Roman" pitchFamily="18" charset="0"/>
              </a:rPr>
              <a:t>even without your knowing it! For instance, actions such as breathing, blinking, beating the heart and many others (that you will learn later in biology), are all controlled subconsciously by the brain all the time. </a:t>
            </a:r>
          </a:p>
          <a:p>
            <a:pPr marL="234950" indent="-234950">
              <a:spcAft>
                <a:spcPts val="600"/>
              </a:spcAft>
              <a:buFont typeface="Arial" pitchFamily="34" charset="0"/>
              <a:buChar char="•"/>
            </a:pPr>
            <a:r>
              <a:rPr lang="en-US" sz="2200" b="1" dirty="0" smtClean="0">
                <a:solidFill>
                  <a:srgbClr val="0070C0"/>
                </a:solidFill>
                <a:latin typeface="Calibri" pitchFamily="34" charset="0"/>
                <a:cs typeface="Times New Roman" pitchFamily="18" charset="0"/>
              </a:rPr>
              <a:t>Learns new things, </a:t>
            </a:r>
            <a:r>
              <a:rPr lang="en-US" sz="2200" b="1" dirty="0" smtClean="0">
                <a:latin typeface="Calibri" pitchFamily="34" charset="0"/>
                <a:cs typeface="Times New Roman" pitchFamily="18" charset="0"/>
              </a:rPr>
              <a:t>such as riding a bicycle, swimming, languages, playing instruments, games or sports, and lots and lots of such skills.</a:t>
            </a:r>
          </a:p>
          <a:p>
            <a:pPr marL="234950" indent="-234950">
              <a:spcAft>
                <a:spcPts val="600"/>
              </a:spcAft>
              <a:buFont typeface="Arial" pitchFamily="34" charset="0"/>
              <a:buChar char="•"/>
            </a:pPr>
            <a:r>
              <a:rPr lang="en-US" sz="2200" b="1" dirty="0" smtClean="0">
                <a:latin typeface="Calibri" pitchFamily="34" charset="0"/>
                <a:cs typeface="Times New Roman" pitchFamily="18" charset="0"/>
              </a:rPr>
              <a:t>Sensors provide continuous input to the brain through your eyes, ears, nose, skin and mouth. It must </a:t>
            </a:r>
            <a:r>
              <a:rPr lang="en-US" sz="2200" b="1" dirty="0" smtClean="0">
                <a:solidFill>
                  <a:srgbClr val="0070C0"/>
                </a:solidFill>
                <a:latin typeface="Calibri" pitchFamily="34" charset="0"/>
                <a:cs typeface="Times New Roman" pitchFamily="18" charset="0"/>
              </a:rPr>
              <a:t>“understand” what the sensors tell it and make decisions. </a:t>
            </a:r>
            <a:r>
              <a:rPr lang="en-US" sz="2200" b="1" dirty="0" smtClean="0">
                <a:latin typeface="Calibri" pitchFamily="34" charset="0"/>
                <a:cs typeface="Times New Roman" pitchFamily="18" charset="0"/>
              </a:rPr>
              <a:t>For example, run when you see a snake!</a:t>
            </a:r>
          </a:p>
          <a:p>
            <a:pPr marL="234950" indent="-234950">
              <a:spcAft>
                <a:spcPts val="600"/>
              </a:spcAft>
              <a:buFont typeface="Arial" pitchFamily="34" charset="0"/>
              <a:buChar char="•"/>
            </a:pPr>
            <a:r>
              <a:rPr lang="en-US" sz="2200" b="1" dirty="0" smtClean="0">
                <a:latin typeface="Calibri" pitchFamily="34" charset="0"/>
                <a:cs typeface="Times New Roman" pitchFamily="18" charset="0"/>
              </a:rPr>
              <a:t>It does all this using about </a:t>
            </a:r>
            <a:r>
              <a:rPr lang="en-US" sz="2200" b="1" dirty="0" smtClean="0">
                <a:solidFill>
                  <a:srgbClr val="0070C0"/>
                </a:solidFill>
                <a:latin typeface="Calibri" pitchFamily="34" charset="0"/>
                <a:cs typeface="Times New Roman" pitchFamily="18" charset="0"/>
              </a:rPr>
              <a:t>100 billion neurons (humans)</a:t>
            </a:r>
            <a:r>
              <a:rPr lang="en-US" sz="2200" b="1" dirty="0" smtClean="0">
                <a:solidFill>
                  <a:srgbClr val="FF0000"/>
                </a:solidFill>
                <a:latin typeface="Calibri" pitchFamily="34" charset="0"/>
                <a:cs typeface="Times New Roman" pitchFamily="18" charset="0"/>
              </a:rPr>
              <a:t> </a:t>
            </a:r>
            <a:r>
              <a:rPr lang="en-US" sz="2200" b="1" dirty="0" smtClean="0">
                <a:latin typeface="Calibri" pitchFamily="34" charset="0"/>
                <a:cs typeface="Times New Roman" pitchFamily="18" charset="0"/>
              </a:rPr>
              <a:t>that talk to each other – right now we don’t really know how!</a:t>
            </a:r>
            <a:endParaRPr lang="en-US" sz="2200" dirty="0">
              <a:latin typeface="Calibri" pitchFamily="34" charset="0"/>
              <a:cs typeface="Times New Roman" pitchFamily="18" charset="0"/>
            </a:endParaRPr>
          </a:p>
        </p:txBody>
      </p:sp>
      <p:sp>
        <p:nvSpPr>
          <p:cNvPr id="4" name="Slide Number Placeholder 3"/>
          <p:cNvSpPr>
            <a:spLocks noGrp="1"/>
          </p:cNvSpPr>
          <p:nvPr>
            <p:ph type="sldNum" sz="quarter" idx="4"/>
          </p:nvPr>
        </p:nvSpPr>
        <p:spPr>
          <a:xfrm>
            <a:off x="8129588" y="5734050"/>
            <a:ext cx="609600" cy="520700"/>
          </a:xfrm>
        </p:spPr>
        <p:txBody>
          <a:bodyPr/>
          <a:lstStyle/>
          <a:p>
            <a:pPr>
              <a:defRPr/>
            </a:pPr>
            <a:fld id="{D6A7E213-6AC6-4909-922A-8AE9F439DB2C}" type="slidenum">
              <a:rPr lang="en-US" smtClean="0"/>
              <a:pPr>
                <a:defRPr/>
              </a:pPr>
              <a:t>9</a:t>
            </a:fld>
            <a:endParaRPr lang="en-US"/>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riel">
  <a:themeElements>
    <a:clrScheme name="Oriel">
      <a:dk1>
        <a:sysClr val="windowText" lastClr="000000"/>
      </a:dk1>
      <a:lt1>
        <a:sysClr val="window" lastClr="FFFFFF"/>
      </a:lt1>
      <a:dk2>
        <a:srgbClr val="575F6D"/>
      </a:dk2>
      <a:lt2>
        <a:srgbClr val="FFF39D"/>
      </a:lt2>
      <a:accent1>
        <a:srgbClr val="FE8637"/>
      </a:accent1>
      <a:accent2>
        <a:srgbClr val="7598D9"/>
      </a:accent2>
      <a:accent3>
        <a:srgbClr val="B32C16"/>
      </a:accent3>
      <a:accent4>
        <a:srgbClr val="F5CD2D"/>
      </a:accent4>
      <a:accent5>
        <a:srgbClr val="AEBAD5"/>
      </a:accent5>
      <a:accent6>
        <a:srgbClr val="777C84"/>
      </a:accent6>
      <a:hlink>
        <a:srgbClr val="D2611C"/>
      </a:hlink>
      <a:folHlink>
        <a:srgbClr val="3B435B"/>
      </a:folHlink>
    </a:clrScheme>
    <a:fontScheme name="Office Classic">
      <a:maj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Times New Roman"/>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riel">
      <a:fillStyleLst>
        <a:solidFill>
          <a:schemeClr val="phClr"/>
        </a:solidFill>
        <a:gradFill rotWithShape="1">
          <a:gsLst>
            <a:gs pos="0">
              <a:schemeClr val="phClr">
                <a:tint val="35000"/>
                <a:satMod val="260000"/>
              </a:schemeClr>
            </a:gs>
            <a:gs pos="30000">
              <a:schemeClr val="phClr">
                <a:tint val="38000"/>
                <a:satMod val="260000"/>
              </a:schemeClr>
            </a:gs>
            <a:gs pos="75000">
              <a:schemeClr val="phClr">
                <a:tint val="55000"/>
                <a:satMod val="255000"/>
              </a:schemeClr>
            </a:gs>
            <a:gs pos="100000">
              <a:schemeClr val="phClr">
                <a:tint val="70000"/>
                <a:satMod val="255000"/>
              </a:schemeClr>
            </a:gs>
          </a:gsLst>
          <a:path path="circle">
            <a:fillToRect l="5000" t="100000" r="120000" b="10000"/>
          </a:path>
        </a:gradFill>
        <a:gradFill rotWithShape="1">
          <a:gsLst>
            <a:gs pos="0">
              <a:schemeClr val="phClr">
                <a:shade val="63000"/>
                <a:satMod val="165000"/>
              </a:schemeClr>
            </a:gs>
            <a:gs pos="30000">
              <a:schemeClr val="phClr">
                <a:shade val="58000"/>
                <a:satMod val="165000"/>
              </a:schemeClr>
            </a:gs>
            <a:gs pos="75000">
              <a:schemeClr val="phClr">
                <a:shade val="30000"/>
                <a:satMod val="175000"/>
              </a:schemeClr>
            </a:gs>
            <a:gs pos="100000">
              <a:schemeClr val="phClr">
                <a:shade val="15000"/>
                <a:satMod val="175000"/>
              </a:schemeClr>
            </a:gs>
          </a:gsLst>
          <a:path path="circle">
            <a:fillToRect l="5000" t="100000" r="120000" b="10000"/>
          </a:path>
        </a:gradFill>
      </a:fillStyleLst>
      <a:lnStyleLst>
        <a:ln w="12700" cap="flat" cmpd="sng" algn="ctr">
          <a:solidFill>
            <a:schemeClr val="phClr">
              <a:shade val="70000"/>
              <a:satMod val="150000"/>
            </a:schemeClr>
          </a:solidFill>
          <a:prstDash val="solid"/>
        </a:ln>
        <a:ln w="25400" cap="flat" cmpd="sng" algn="ctr">
          <a:solidFill>
            <a:schemeClr val="phClr"/>
          </a:solidFill>
          <a:prstDash val="solid"/>
        </a:ln>
        <a:ln w="34925" cap="flat" cmpd="sng" algn="ctr">
          <a:solidFill>
            <a:schemeClr val="phClr"/>
          </a:solidFill>
          <a:prstDash val="solid"/>
        </a:ln>
      </a:lnStyleLst>
      <a:effectStyleLst>
        <a:effectStyle>
          <a:effectLst>
            <a:outerShdw blurRad="50800" dist="25000" dir="5400000" rotWithShape="0">
              <a:srgbClr val="000000">
                <a:alpha val="40000"/>
              </a:srgbClr>
            </a:outerShdw>
          </a:effectLst>
        </a:effectStyle>
        <a:effectStyle>
          <a:effectLst>
            <a:outerShdw blurRad="50800" dist="20000" dir="5400000" rotWithShape="0">
              <a:srgbClr val="000000">
                <a:alpha val="42000"/>
              </a:srgbClr>
            </a:outerShdw>
          </a:effectLst>
        </a:effectStyle>
        <a:effectStyle>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a:effectStyle>
      </a:effectStyleLst>
      <a:bgFillStyleLst>
        <a:solidFill>
          <a:schemeClr val="phClr"/>
        </a:solidFill>
        <a:gradFill rotWithShape="1">
          <a:gsLst>
            <a:gs pos="0">
              <a:schemeClr val="phClr">
                <a:shade val="58000"/>
                <a:satMod val="125000"/>
              </a:schemeClr>
            </a:gs>
            <a:gs pos="40000">
              <a:schemeClr val="phClr">
                <a:tint val="90000"/>
                <a:shade val="90000"/>
                <a:satMod val="120000"/>
              </a:schemeClr>
            </a:gs>
            <a:gs pos="100000">
              <a:schemeClr val="phClr">
                <a:tint val="50000"/>
              </a:schemeClr>
            </a:gs>
          </a:gsLst>
          <a:lin ang="16200000" scaled="1"/>
        </a:gradFill>
        <a:blipFill>
          <a:blip xmlns:r="http://schemas.openxmlformats.org/officeDocument/2006/relationships" r:embed="rId1">
            <a:duotone>
              <a:schemeClr val="phClr">
                <a:shade val="80000"/>
              </a:schemeClr>
              <a:schemeClr val="phClr">
                <a:tint val="91000"/>
              </a:schemeClr>
            </a:duotone>
          </a:blip>
          <a:tile tx="0" ty="0" sx="40000" sy="50000" flip="y"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riel">
    <a:dk1>
      <a:sysClr val="windowText" lastClr="000000"/>
    </a:dk1>
    <a:lt1>
      <a:sysClr val="window" lastClr="FFFFFF"/>
    </a:lt1>
    <a:dk2>
      <a:srgbClr val="575F6D"/>
    </a:dk2>
    <a:lt2>
      <a:srgbClr val="FFF39D"/>
    </a:lt2>
    <a:accent1>
      <a:srgbClr val="FE8637"/>
    </a:accent1>
    <a:accent2>
      <a:srgbClr val="7598D9"/>
    </a:accent2>
    <a:accent3>
      <a:srgbClr val="B32C16"/>
    </a:accent3>
    <a:accent4>
      <a:srgbClr val="F5CD2D"/>
    </a:accent4>
    <a:accent5>
      <a:srgbClr val="AEBAD5"/>
    </a:accent5>
    <a:accent6>
      <a:srgbClr val="777C84"/>
    </a:accent6>
    <a:hlink>
      <a:srgbClr val="D2611C"/>
    </a:hlink>
    <a:folHlink>
      <a:srgbClr val="3B435B"/>
    </a:folHlink>
  </a:clr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A8DC6C7C970CF74098EBEB19971451B8" ma:contentTypeVersion="0" ma:contentTypeDescription="Create a new document." ma:contentTypeScope="" ma:versionID="3168824a88ae461178c9d64f7fa8e8d7">
  <xsd:schema xmlns:xsd="http://www.w3.org/2001/XMLSchema" xmlns:p="http://schemas.microsoft.com/office/2006/metadata/properties" targetNamespace="http://schemas.microsoft.com/office/2006/metadata/properties" ma:root="true" ma:fieldsID="4aeb20c0e3442673af7ee10786458764">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office/internal/2005/internalDocumentation"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ma:readOnly="tru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lastPrinted" minOccurs="0" maxOccurs="1" type="xsd:dateTime"/>
        <xsd:element name="contentStatus" minOccurs="0" maxOccurs="1" type="xsd:string"/>
      </xsd:all>
    </xsd:complexType>
  </xsd:schema>
</ct:contentTypeSchema>
</file>

<file path=customXml/itemProps1.xml><?xml version="1.0" encoding="utf-8"?>
<ds:datastoreItem xmlns:ds="http://schemas.openxmlformats.org/officeDocument/2006/customXml" ds:itemID="{55D99245-70F6-482E-87C4-C4C2344A7339}">
  <ds:schemaRefs>
    <ds:schemaRef ds:uri="http://schemas.microsoft.com/sharepoint/v3/contenttype/forms"/>
  </ds:schemaRefs>
</ds:datastoreItem>
</file>

<file path=customXml/itemProps2.xml><?xml version="1.0" encoding="utf-8"?>
<ds:datastoreItem xmlns:ds="http://schemas.openxmlformats.org/officeDocument/2006/customXml" ds:itemID="{04249DCB-6237-4933-98EC-F090EE5C3D4F}">
  <ds:schemaRefs>
    <ds:schemaRef ds:uri="http://purl.org/dc/elements/1.1/"/>
    <ds:schemaRef ds:uri="http://purl.org/dc/dcmitype/"/>
    <ds:schemaRef ds:uri="http://schemas.microsoft.com/office/2006/metadata/properties"/>
    <ds:schemaRef ds:uri="http://schemas.microsoft.com/office/2006/documentManagement/types"/>
    <ds:schemaRef ds:uri="http://www.w3.org/XML/1998/namespace"/>
    <ds:schemaRef ds:uri="http://schemas.openxmlformats.org/package/2006/metadata/core-properties"/>
    <ds:schemaRef ds:uri="http://purl.org/dc/terms/"/>
  </ds:schemaRefs>
</ds:datastoreItem>
</file>

<file path=customXml/itemProps3.xml><?xml version="1.0" encoding="utf-8"?>
<ds:datastoreItem xmlns:ds="http://schemas.openxmlformats.org/officeDocument/2006/customXml" ds:itemID="{C006A26F-938A-407F-B8FF-135371B2E81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office/internal/2005/internalDocumentation"/>
  </ds:schemaRefs>
</ds:datastoreItem>
</file>

<file path=docProps/app.xml><?xml version="1.0" encoding="utf-8"?>
<Properties xmlns="http://schemas.openxmlformats.org/officeDocument/2006/extended-properties" xmlns:vt="http://schemas.openxmlformats.org/officeDocument/2006/docPropsVTypes">
  <Template>Oriel</Template>
  <TotalTime>14574</TotalTime>
  <Words>4372</Words>
  <Application>Microsoft Office PowerPoint</Application>
  <PresentationFormat>On-screen Show (4:3)</PresentationFormat>
  <Paragraphs>470</Paragraphs>
  <Slides>51</Slides>
  <Notes>31</Notes>
  <HiddenSlides>0</HiddenSlides>
  <MMClips>0</MMClips>
  <ScaleCrop>false</ScaleCrop>
  <HeadingPairs>
    <vt:vector size="4" baseType="variant">
      <vt:variant>
        <vt:lpstr>Theme</vt:lpstr>
      </vt:variant>
      <vt:variant>
        <vt:i4>1</vt:i4>
      </vt:variant>
      <vt:variant>
        <vt:lpstr>Slide Titles</vt:lpstr>
      </vt:variant>
      <vt:variant>
        <vt:i4>51</vt:i4>
      </vt:variant>
    </vt:vector>
  </HeadingPairs>
  <TitlesOfParts>
    <vt:vector size="52" baseType="lpstr">
      <vt:lpstr>Oriel</vt:lpstr>
      <vt:lpstr>Brain is a Computer</vt:lpstr>
      <vt:lpstr>Days 1-3:  50 minutes each day</vt:lpstr>
      <vt:lpstr>PowerPoint Presentation</vt:lpstr>
      <vt:lpstr>PowerPoint Presentation</vt:lpstr>
      <vt:lpstr>PowerPoint Presentation</vt:lpstr>
      <vt:lpstr>PowerPoint Presentation</vt:lpstr>
      <vt:lpstr>Let’s look at the brain,  and then look at the computer</vt:lpstr>
      <vt:lpstr>Let’s look at the brain What things does your brain do for you?</vt:lpstr>
      <vt:lpstr>  Looking at it another way, the brain…</vt:lpstr>
      <vt:lpstr>Human Nervous System</vt:lpstr>
      <vt:lpstr>PowerPoint Presentation</vt:lpstr>
      <vt:lpstr>Human Brain?</vt:lpstr>
      <vt:lpstr>Brain Sizes</vt:lpstr>
      <vt:lpstr>Four Lobes of the Brain</vt:lpstr>
      <vt:lpstr>1. Make a sketch of the human brain and label the four lobes.   2. How much does an adult brain weigh? </vt:lpstr>
      <vt:lpstr>DAY 2</vt:lpstr>
      <vt:lpstr> In this lesson, we will only consider  how our brains help us move Q: Where does the idea/plan to move begin?  A: From a brain region called prefrontal cortex,  which is located in your frontal lobe</vt:lpstr>
      <vt:lpstr>How do we move?</vt:lpstr>
      <vt:lpstr>How do we move?</vt:lpstr>
      <vt:lpstr>Movement Activity</vt:lpstr>
      <vt:lpstr>Parts of the brain  that help us move</vt:lpstr>
      <vt:lpstr>How do we move?</vt:lpstr>
      <vt:lpstr>How do we move?</vt:lpstr>
      <vt:lpstr>How do we move?</vt:lpstr>
      <vt:lpstr>Sensory/Motor Homunculus Mapping of the different body parts in the brain</vt:lpstr>
      <vt:lpstr>How do we move?</vt:lpstr>
      <vt:lpstr>How do we move?</vt:lpstr>
      <vt:lpstr>How do we move?</vt:lpstr>
      <vt:lpstr>How do we move?</vt:lpstr>
      <vt:lpstr>  Brains vs. Computers</vt:lpstr>
      <vt:lpstr>  What is a computer?</vt:lpstr>
      <vt:lpstr>  What does a computer do?</vt:lpstr>
      <vt:lpstr>PowerPoint Presentation</vt:lpstr>
      <vt:lpstr>PowerPoint Presentation</vt:lpstr>
      <vt:lpstr>PowerPoint Presentation</vt:lpstr>
      <vt:lpstr>How you sense something by touch?</vt:lpstr>
      <vt:lpstr>PowerPoint Presentation</vt:lpstr>
      <vt:lpstr>How do muscles help us move?  </vt:lpstr>
      <vt:lpstr>How does your hand jerk back when touching a hot object?</vt:lpstr>
      <vt:lpstr>How does your hand jerk back?</vt:lpstr>
      <vt:lpstr>DAY 3</vt:lpstr>
      <vt:lpstr>PowerPoint Presentation</vt:lpstr>
      <vt:lpstr>  Review: Brains vs. Computers</vt:lpstr>
      <vt:lpstr>   Review: What does a computer do?</vt:lpstr>
      <vt:lpstr>PowerPoint Presentation</vt:lpstr>
      <vt:lpstr>PowerPoint Presentation</vt:lpstr>
      <vt:lpstr>PowerPoint Presentation</vt:lpstr>
      <vt:lpstr>PowerPoint Presentation</vt:lpstr>
      <vt:lpstr>PowerPoint Presentation</vt:lpstr>
      <vt:lpstr>Image Sources</vt:lpstr>
      <vt:lpstr>Image Sources (continued)</vt:lpstr>
    </vt:vector>
  </TitlesOfParts>
  <Company>Carnegie Mellon University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How do Human Sensors Work?</dc:title>
  <dc:creator>Ajay Nair</dc:creator>
  <cp:lastModifiedBy>denise</cp:lastModifiedBy>
  <cp:revision>1891</cp:revision>
  <dcterms:created xsi:type="dcterms:W3CDTF">2013-01-27T21:23:43Z</dcterms:created>
  <dcterms:modified xsi:type="dcterms:W3CDTF">2013-04-20T05:40:52Z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0x010100A8DC6C7C970CF74098EBEB19971451B8</vt:lpwstr>
  </property>
</Properties>
</file>