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25"/>
  </p:notesMasterIdLst>
  <p:handoutMasterIdLst>
    <p:handoutMasterId r:id="rId26"/>
  </p:handoutMasterIdLst>
  <p:sldIdLst>
    <p:sldId id="304" r:id="rId5"/>
    <p:sldId id="395" r:id="rId6"/>
    <p:sldId id="396" r:id="rId7"/>
    <p:sldId id="370" r:id="rId8"/>
    <p:sldId id="325" r:id="rId9"/>
    <p:sldId id="321" r:id="rId10"/>
    <p:sldId id="331" r:id="rId11"/>
    <p:sldId id="323" r:id="rId12"/>
    <p:sldId id="324" r:id="rId13"/>
    <p:sldId id="374" r:id="rId14"/>
    <p:sldId id="369" r:id="rId15"/>
    <p:sldId id="379" r:id="rId16"/>
    <p:sldId id="383" r:id="rId17"/>
    <p:sldId id="384" r:id="rId18"/>
    <p:sldId id="391" r:id="rId19"/>
    <p:sldId id="394" r:id="rId20"/>
    <p:sldId id="387" r:id="rId21"/>
    <p:sldId id="381" r:id="rId22"/>
    <p:sldId id="386" r:id="rId23"/>
    <p:sldId id="39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4" autoAdjust="0"/>
    <p:restoredTop sz="90214" autoAdjust="0"/>
  </p:normalViewPr>
  <p:slideViewPr>
    <p:cSldViewPr snapToObjects="1">
      <p:cViewPr varScale="1">
        <p:scale>
          <a:sx n="63" d="100"/>
          <a:sy n="63" d="100"/>
        </p:scale>
        <p:origin x="10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0"/>
    </p:cViewPr>
  </p:sorterViewPr>
  <p:notesViewPr>
    <p:cSldViewPr snapToObjects="1">
      <p:cViewPr varScale="1">
        <p:scale>
          <a:sx n="84" d="100"/>
          <a:sy n="84" d="100"/>
        </p:scale>
        <p:origin x="-27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6C10-3779-4092-BE4A-597FAAAF506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17D2-BF72-4ADD-AFEF-A9ED37CB2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9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7C9832-5A26-409D-8DD4-09CEC9E89A5B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65792A-8A58-4D2A-B538-948455C2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41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How Does a Touch Sensor</a:t>
            </a:r>
            <a:r>
              <a:rPr lang="en-US" altLang="en-US" baseline="0" dirty="0"/>
              <a:t> Work</a:t>
            </a:r>
            <a:r>
              <a:rPr lang="en-US" altLang="en-US" dirty="0"/>
              <a:t>?</a:t>
            </a:r>
            <a:r>
              <a:rPr lang="en-US" altLang="en-US" baseline="0" dirty="0"/>
              <a:t> Presentation &gt; TeachEngineering.org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4FB5-5D96-47D8-B863-ECDD0042F1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509334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5792A-8A58-4D2A-B538-948455C2B9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6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Same questions/answers as Pre-Quiz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Same questions/answers as Pre-Quiz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5D311-ADE3-45E6-BBA2-1663DFC629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64242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2521D-C184-4DEC-A5D8-0F7403B387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88955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Same questions/answers as Pre-Quiz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Same questions/answers as Pre-Quiz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FFB41-C5F0-443B-84DB-54768ED4A8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7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81003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4FB5-5D96-47D8-B863-ECDD0042F18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98796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F7243-3D72-4B8E-9C04-39B8BE9C57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60142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F7243-3D72-4B8E-9C04-39B8BE9C57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5999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58FFD-8B95-4DF5-9FA3-A876FD951F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5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1504A-FE2E-4DC8-A2E5-65DB7F0C0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A2D3-853D-454F-A8FB-EA0F6F7F014C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A480-3A93-4217-B079-B7BED28E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90A1-A6E3-4A4A-BC42-A175CEB96176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DF1B-424F-449E-9C83-87DB751E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F0999E-F3FC-4872-8073-970FE445BBCB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A7E213-6AC6-4909-922A-8AE9F439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>
              <a:buNone/>
              <a:defRPr sz="44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5306-51D4-46FF-91B2-908DBBB68568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AC8-B084-45FD-A1DB-1D9E77F8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34C0-87FE-45B1-873D-7C6802ADA015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AC4C-0A1E-468C-9B8E-2AB6C0EAA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9275-06C2-4EDA-BC6D-D84885A3821A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B349-A0A4-4557-B778-A1E03DB9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5A21AE-70B1-41AA-BE9F-0DC1F3E2A498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9AE867-7977-46F5-B47D-84BE0FB7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0091-FC98-436B-ACD2-4D6C02CE6A14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D0DD-2C34-45E0-AD33-5860BBC0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E0BA6A-338B-431C-92F6-0382DD18C01E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8F33B3-DB7F-4362-8D48-A1D7BA951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7C1A5-6727-4719-9574-569CEEBECFCD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EE7AA-1483-42BB-BE25-5028373C7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31504A-FE2E-4DC8-A2E5-65DB7F0C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38" r:id="rId4"/>
    <p:sldLayoutId id="2147484239" r:id="rId5"/>
    <p:sldLayoutId id="2147484246" r:id="rId6"/>
    <p:sldLayoutId id="2147484240" r:id="rId7"/>
    <p:sldLayoutId id="2147484247" r:id="rId8"/>
    <p:sldLayoutId id="2147484248" r:id="rId9"/>
    <p:sldLayoutId id="2147484241" r:id="rId10"/>
    <p:sldLayoutId id="21474842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none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en-us/images/results.aspx?qu=pointing+finger&amp;ex=1#ai:MC900233154|" TargetMode="External"/><Relationship Id="rId3" Type="http://schemas.openxmlformats.org/officeDocument/2006/relationships/hyperlink" Target="http://www.nlm.nih.gov/medlineplus/carpaltunnelsyndrome.html" TargetMode="External"/><Relationship Id="rId7" Type="http://schemas.openxmlformats.org/officeDocument/2006/relationships/hyperlink" Target="http://training.seer.cancer.gov/anatomy/muscular/groups/upper.html" TargetMode="External"/><Relationship Id="rId2" Type="http://schemas.openxmlformats.org/officeDocument/2006/relationships/hyperlink" Target="http://office.microsoft.com/en-us/images/results.aspx?qu=pointing+finger&amp;ex=1#ai:MC900098047|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lm.nih.gov/medlineplus/ency/imagepages/8679.htm" TargetMode="External"/><Relationship Id="rId5" Type="http://schemas.openxmlformats.org/officeDocument/2006/relationships/hyperlink" Target="http://commons.wikimedia.org/wiki/File:Nervous_system_diagram.png" TargetMode="External"/><Relationship Id="rId10" Type="http://schemas.openxmlformats.org/officeDocument/2006/relationships/hyperlink" Target="http://www.compchal.org/" TargetMode="External"/><Relationship Id="rId4" Type="http://schemas.openxmlformats.org/officeDocument/2006/relationships/hyperlink" Target="http://teens.drugabuse.gov/educators/curricula-and-lesson-plans/mind-over-matter/mom-teachers-guide/brain-anatomy" TargetMode="External"/><Relationship Id="rId9" Type="http://schemas.openxmlformats.org/officeDocument/2006/relationships/hyperlink" Target="http://www.education.rec.ri.cmu.edu/roboticscurriculum/multimedia/howtouch.s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3YTJNu0Ec&amp;feature=rela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5"/>
          <p:cNvSpPr>
            <a:spLocks/>
          </p:cNvSpPr>
          <p:nvPr/>
        </p:nvSpPr>
        <p:spPr bwMode="auto">
          <a:xfrm>
            <a:off x="5073429" y="2029596"/>
            <a:ext cx="999863" cy="2086191"/>
          </a:xfrm>
          <a:custGeom>
            <a:avLst/>
            <a:gdLst/>
            <a:ahLst/>
            <a:cxnLst>
              <a:cxn ang="0">
                <a:pos x="376" y="0"/>
              </a:cxn>
              <a:cxn ang="0">
                <a:pos x="40" y="576"/>
              </a:cxn>
              <a:cxn ang="0">
                <a:pos x="616" y="1344"/>
              </a:cxn>
              <a:cxn ang="0">
                <a:pos x="520" y="1728"/>
              </a:cxn>
            </a:cxnLst>
            <a:rect l="0" t="0" r="r" b="b"/>
            <a:pathLst>
              <a:path w="696" h="1728">
                <a:moveTo>
                  <a:pt x="376" y="0"/>
                </a:moveTo>
                <a:cubicBezTo>
                  <a:pt x="188" y="176"/>
                  <a:pt x="0" y="352"/>
                  <a:pt x="40" y="576"/>
                </a:cubicBezTo>
                <a:cubicBezTo>
                  <a:pt x="80" y="800"/>
                  <a:pt x="536" y="1152"/>
                  <a:pt x="616" y="1344"/>
                </a:cubicBezTo>
                <a:cubicBezTo>
                  <a:pt x="696" y="1536"/>
                  <a:pt x="512" y="1640"/>
                  <a:pt x="520" y="1728"/>
                </a:cubicBezTo>
              </a:path>
            </a:pathLst>
          </a:custGeom>
          <a:noFill/>
          <a:ln w="508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6854792" y="580852"/>
            <a:ext cx="1574496" cy="3824683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576" y="272"/>
              </a:cxn>
              <a:cxn ang="0">
                <a:pos x="192" y="2000"/>
              </a:cxn>
              <a:cxn ang="0">
                <a:pos x="816" y="2576"/>
              </a:cxn>
              <a:cxn ang="0">
                <a:pos x="720" y="3104"/>
              </a:cxn>
            </a:cxnLst>
            <a:rect l="0" t="0" r="r" b="b"/>
            <a:pathLst>
              <a:path w="904" h="3104">
                <a:moveTo>
                  <a:pt x="0" y="368"/>
                </a:moveTo>
                <a:cubicBezTo>
                  <a:pt x="272" y="184"/>
                  <a:pt x="544" y="0"/>
                  <a:pt x="576" y="272"/>
                </a:cubicBezTo>
                <a:cubicBezTo>
                  <a:pt x="608" y="544"/>
                  <a:pt x="152" y="1616"/>
                  <a:pt x="192" y="2000"/>
                </a:cubicBezTo>
                <a:cubicBezTo>
                  <a:pt x="232" y="2384"/>
                  <a:pt x="728" y="2392"/>
                  <a:pt x="816" y="2576"/>
                </a:cubicBezTo>
                <a:cubicBezTo>
                  <a:pt x="904" y="2760"/>
                  <a:pt x="712" y="3016"/>
                  <a:pt x="720" y="3104"/>
                </a:cubicBezTo>
              </a:path>
            </a:pathLst>
          </a:custGeom>
          <a:noFill/>
          <a:ln w="508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590800" y="4593372"/>
            <a:ext cx="6164056" cy="19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How Does a Touch Sensor Work?</a:t>
            </a:r>
            <a:endParaRPr lang="en-US" altLang="en-US" sz="6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body parts,gestures,hands,pointing,fingers,commun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3076">
            <a:off x="2960654" y="2995492"/>
            <a:ext cx="1545194" cy="15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957" t="4373" r="20447" b="7764"/>
          <a:stretch/>
        </p:blipFill>
        <p:spPr>
          <a:xfrm>
            <a:off x="4815534" y="775864"/>
            <a:ext cx="2039258" cy="146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15912"/>
          <a:stretch/>
        </p:blipFill>
        <p:spPr>
          <a:xfrm>
            <a:off x="4712238" y="3628262"/>
            <a:ext cx="1043284" cy="1159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590850"/>
            <a:ext cx="1723027" cy="1292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2296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(As stated in an earlier activity,) robot sensors:</a:t>
            </a:r>
          </a:p>
          <a:p>
            <a:pPr marL="457200" lvl="1" indent="-457200" eaLnBrk="1" hangingPunct="1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Gather information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from the surroundings and send it to the computer brick</a:t>
            </a:r>
          </a:p>
          <a:p>
            <a:pPr marL="457200" lvl="1" indent="-457200" eaLnBrk="1" hangingPunct="1"/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Robot sensors can only be used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if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the robot’s program asks for information from them!</a:t>
            </a:r>
          </a:p>
          <a:p>
            <a:pPr marL="457200" lvl="1" indent="-457200" eaLnBrk="1" hangingPunct="1"/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Similarly, the robot can only act on information from the sensors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if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its program tells it to do so!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How do sensors send signals to the computer brick?</a:t>
            </a:r>
          </a:p>
          <a:p>
            <a:pPr marL="457200" lvl="1" indent="-457200" eaLnBrk="1" hangingPunct="1"/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The sensors send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information through the wires 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(similar to the nervous system in a human body) that connect them to the computer brick, which uses the information if its program requires it.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B79A27E-5D8B-4F8A-B667-D1B79180E1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466" y="671330"/>
            <a:ext cx="81295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Review: </a:t>
            </a:r>
            <a:r>
              <a:rPr lang="en-US" sz="4000" dirty="0"/>
              <a:t>Robot Sensors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aminggadgets.de/wp-content/uploads/2013/01/ev3_Brick-with-sensors-and-moto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16734" b="10215"/>
          <a:stretch/>
        </p:blipFill>
        <p:spPr bwMode="auto">
          <a:xfrm flipH="1">
            <a:off x="5562600" y="0"/>
            <a:ext cx="31765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4812" y="1219200"/>
            <a:ext cx="8586788" cy="533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In engineering, the term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“tactile” sensor </a:t>
            </a:r>
            <a:r>
              <a:rPr lang="en-US" sz="2400" b="1" dirty="0">
                <a:latin typeface="Calibri" panose="020F0502020204030204" pitchFamily="34" charset="0"/>
              </a:rPr>
              <a:t>is also used to refer to touch sensors.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Touch sensors are made using light (optical), electricity or magnetism.</a:t>
            </a:r>
          </a:p>
          <a:p>
            <a:pPr marL="2468880" lvl="1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The LEGO touch sensor has a button-like protrusion. When bumped, it sends an electrical signal to the computer brick saying that it has been touched.</a:t>
            </a:r>
          </a:p>
          <a:p>
            <a:pPr marL="2468880" lvl="1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How does this sensor work? 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What happens when the button is pressed? </a:t>
            </a:r>
          </a:p>
          <a:p>
            <a:pPr marL="2468880" lvl="1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Can you guess? </a:t>
            </a:r>
          </a:p>
          <a:p>
            <a:pPr marL="2468880" lvl="1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0" lvl="1"/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Let’s put all your ideas on the classroom board.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000" dirty="0"/>
              <a:t>How are touch or tactile sensors made?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0672"/>
            <a:ext cx="1524000" cy="20147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762000"/>
            <a:ext cx="8232763" cy="261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>
              <a:spcAft>
                <a:spcPts val="60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The LEGO touch sensor works like a light switch in your house.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When the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button is pressed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 an electrical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circuit is connected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inside the sensor,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sending an electric current to the computer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When the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button is released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 the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circuit is broken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and no electricity flows. </a:t>
            </a:r>
          </a:p>
        </p:txBody>
      </p:sp>
      <p:pic>
        <p:nvPicPr>
          <p:cNvPr id="1026" name="Picture 2" descr="http://www.education.rec.ri.cmu.edu/roboticscurriculum/multimedia/touchsenso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7787" y="2681287"/>
            <a:ext cx="4085213" cy="4100513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How do touch sensors work?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3897" y="5596248"/>
            <a:ext cx="4313890" cy="11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/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LEGO b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rick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can sense this flow of electricity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 so it knows if the touch sensor is pressed or released.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96" y="3045464"/>
            <a:ext cx="2033726" cy="2688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9887" y="1648556"/>
            <a:ext cx="3886913" cy="32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5"/>
          <p:cNvSpPr>
            <a:spLocks/>
          </p:cNvSpPr>
          <p:nvPr/>
        </p:nvSpPr>
        <p:spPr bwMode="auto">
          <a:xfrm>
            <a:off x="1847794" y="3267360"/>
            <a:ext cx="1044000" cy="2399604"/>
          </a:xfrm>
          <a:custGeom>
            <a:avLst/>
            <a:gdLst/>
            <a:ahLst/>
            <a:cxnLst>
              <a:cxn ang="0">
                <a:pos x="376" y="0"/>
              </a:cxn>
              <a:cxn ang="0">
                <a:pos x="40" y="576"/>
              </a:cxn>
              <a:cxn ang="0">
                <a:pos x="616" y="1344"/>
              </a:cxn>
              <a:cxn ang="0">
                <a:pos x="520" y="1728"/>
              </a:cxn>
            </a:cxnLst>
            <a:rect l="0" t="0" r="r" b="b"/>
            <a:pathLst>
              <a:path w="696" h="1728">
                <a:moveTo>
                  <a:pt x="376" y="0"/>
                </a:moveTo>
                <a:cubicBezTo>
                  <a:pt x="188" y="176"/>
                  <a:pt x="0" y="352"/>
                  <a:pt x="40" y="576"/>
                </a:cubicBezTo>
                <a:cubicBezTo>
                  <a:pt x="80" y="800"/>
                  <a:pt x="536" y="1152"/>
                  <a:pt x="616" y="1344"/>
                </a:cubicBezTo>
                <a:cubicBezTo>
                  <a:pt x="696" y="1536"/>
                  <a:pt x="512" y="1640"/>
                  <a:pt x="520" y="1728"/>
                </a:cubicBez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52400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Let’s Investigate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01" y="949421"/>
            <a:ext cx="8382000" cy="64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>
              <a:spcAft>
                <a:spcPts val="600"/>
              </a:spcAft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Times New Roman" pitchFamily="18" charset="0"/>
              </a:rPr>
              <a:t>How does the brick</a:t>
            </a:r>
            <a:r>
              <a:rPr kumimoji="0" lang="en-US" sz="2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Times New Roman" pitchFamily="18" charset="0"/>
              </a:rPr>
              <a:t> read the signal from the touch sensor</a:t>
            </a: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?</a:t>
            </a:r>
            <a:r>
              <a:rPr kumimoji="0" lang="en-US" sz="2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485744"/>
            <a:ext cx="4647487" cy="7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Do This: 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Attach the sensor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to the LEGO brick, as shown below. 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3113" y="3608970"/>
            <a:ext cx="4647487" cy="205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U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se the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VIEW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command 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and go to the touch sensor. </a:t>
            </a:r>
          </a:p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The display should show 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1 when the sensor is pressed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 and 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0 when not pressed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So, pressing the button closes the circuit and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sends a signal sent to the computer.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5957" t="4373" r="20447" b="7764"/>
          <a:stretch/>
        </p:blipFill>
        <p:spPr>
          <a:xfrm>
            <a:off x="2441372" y="2142810"/>
            <a:ext cx="2039258" cy="1466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15912"/>
          <a:stretch/>
        </p:blipFill>
        <p:spPr>
          <a:xfrm>
            <a:off x="1328729" y="5547809"/>
            <a:ext cx="1043284" cy="1159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956273"/>
            <a:ext cx="138866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699381"/>
            <a:ext cx="1388660" cy="823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1406" t="4242" r="24049" b="24126"/>
          <a:stretch/>
        </p:blipFill>
        <p:spPr>
          <a:xfrm>
            <a:off x="7315200" y="3413300"/>
            <a:ext cx="1143000" cy="1378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26685" t="4318" r="27977" b="22933"/>
          <a:stretch/>
        </p:blipFill>
        <p:spPr>
          <a:xfrm>
            <a:off x="7315200" y="1828799"/>
            <a:ext cx="1066801" cy="12838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060653"/>
            <a:ext cx="8510588" cy="4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/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Below is a program that uses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the touch sensor to play music.  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8387" t="33362" r="13616" b="54128"/>
          <a:stretch/>
        </p:blipFill>
        <p:spPr bwMode="auto">
          <a:xfrm>
            <a:off x="914400" y="1600200"/>
            <a:ext cx="7086600" cy="163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Mini-Activity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2819401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/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Do this: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Program it using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your computer and download to the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same setup as in the previous slide,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that is, the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LEGO brick connected to the touch sensor (plug the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sensor into port 2)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Go to the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Functions Palette for the music button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. Run it and explain your observations, including a step-by-step explanation of how the program works. 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Bonus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: For something more challenging, try to make your own musical notes (see Context Help).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 </a:t>
            </a:r>
          </a:p>
          <a:p>
            <a:pPr lvl="0" algn="ctr" defTabSz="914400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(Answer on slide 18)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001000" cy="5334000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Where on our bodies do we have touch sensors? 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Provide an example of “stimulus-sensor-coordinator-effector-response” framework using the human touch sensor.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>
                <a:latin typeface="Calibri" panose="020F0502020204030204" pitchFamily="34" charset="0"/>
              </a:rPr>
              <a:t>When you press the LEGO touch sensor, what exactly happens and how does it convey the signal to the LEGO brick?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touch sensor.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Touch Sensors Post-Quiz</a:t>
            </a:r>
          </a:p>
        </p:txBody>
      </p:sp>
    </p:spTree>
    <p:extLst>
      <p:ext uri="{BB962C8B-B14F-4D97-AF65-F5344CB8AC3E}">
        <p14:creationId xmlns:p14="http://schemas.microsoft.com/office/powerpoint/2010/main" val="144375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01000" cy="5715000"/>
          </a:xfrm>
        </p:spPr>
        <p:txBody>
          <a:bodyPr/>
          <a:lstStyle/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</a:rPr>
              <a:t>Where on our bodies do we have touch sensors?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We have touch (or tactile) sensors on our skin all over our bodies since we feel the sense of touch everywhere. 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</a:rPr>
              <a:t>Provide an example “stimulus-sensor-coordinator-effector-response” framework using the human touch sensor.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Hot object &gt; touch it using a finger &gt; nervous system &gt; muscle &gt; move finger back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 startAt="3"/>
            </a:pPr>
            <a:r>
              <a:rPr lang="en-US" sz="2000" b="1" dirty="0">
                <a:latin typeface="Calibri" panose="020F0502020204030204" pitchFamily="34" charset="0"/>
              </a:rPr>
              <a:t>When you press the LEGO touch sensor, what exactly happens and how does it convey the signal to the LEGO brick?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When the touch sensor button is pressed, it closes a circuit (similar to when you turn on a  switch) and sends a current to the LEGO brick, which then knows that the touch sensor button was pressed.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 startAt="3"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touch sensor.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Examples: LEGO touch sensor, sensors in the gripper of a robot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Touch Sensors Post-Quiz </a:t>
            </a:r>
            <a:r>
              <a:rPr lang="en-US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9065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ABE4109-596D-4DAD-8CC6-34E112D50C3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04800" y="1609844"/>
            <a:ext cx="8305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 &gt; sensor &gt; coordinator &gt; effector &gt;response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object in front &gt; touch sensor &gt; brick-computer &gt;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motor &gt;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move back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Answer for Slide 7 Question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0099"/>
            <a:ext cx="7772399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984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000" dirty="0"/>
              <a:t>Mini-Activity Answer for the Teacher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A575DD-9B48-4531-9585-6118CB9427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Vocabulary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0513" y="1219201"/>
            <a:ext cx="82692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sensor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A device that converts one type of signal to another; for instance, the speedometer in a car collects physical data and calculates and displays the speed the car is moving.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A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thing or event that causes a reaction, such as a specific functional reaction in an organ or tissue.</a:t>
            </a:r>
            <a:endParaRPr lang="en-US" altLang="en-US" sz="24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tactile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Related to touch.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transducer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Another term for a sensor (see above).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001000" cy="5334000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Where on our bodies do we have touch sensors? 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Provide an example of “stimulus-sensor-coordinator-effector-response” framework using the human touch sensor.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>
                <a:latin typeface="Calibri" panose="020F0502020204030204" pitchFamily="34" charset="0"/>
              </a:rPr>
              <a:t>When you press the LEGO touch sensor, what exactly happens and how does it convey the signal to the LEGO brick?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touch sensor.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Touch Sensors Pre-Quiz</a:t>
            </a:r>
          </a:p>
        </p:txBody>
      </p:sp>
    </p:spTree>
    <p:extLst>
      <p:ext uri="{BB962C8B-B14F-4D97-AF65-F5344CB8AC3E}">
        <p14:creationId xmlns:p14="http://schemas.microsoft.com/office/powerpoint/2010/main" val="1255744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9062"/>
            <a:ext cx="7924800" cy="5011738"/>
          </a:xfrm>
          <a:noFill/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Slide 1, 8: pointing finger; source: Microsoft® clipart: </a:t>
            </a:r>
            <a:r>
              <a:rPr lang="en-US" sz="1400" dirty="0">
                <a:latin typeface="Calibri" panose="020F0502020204030204" pitchFamily="34" charset="0"/>
                <a:hlinkClick r:id="rId2"/>
              </a:rPr>
              <a:t>http://office.microsoft.com/en-us/images/results.aspx?qu=pointing+finger&amp;ex=1#ai:MC900098047|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Slide 1, 10, 11, 12, 13: LEGO device images; source: LEGO MINDSTORMS EV3 User’s Guide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Slide 4: nerves in human hand; source: Adam, U.S. National Library of Medicine, National Institutes of Health: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  <a:hlinkClick r:id="rId3"/>
              </a:rPr>
              <a:t>http://www.nlm.nih.gov/medlineplus/carpaltunnelsyndrome.html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Slide 5: human brain; source: NIDA for Kids: </a:t>
            </a:r>
            <a:r>
              <a:rPr lang="en-US" sz="1400" dirty="0">
                <a:latin typeface="Calibri" panose="020F0502020204030204" pitchFamily="34" charset="0"/>
                <a:hlinkClick r:id="rId4"/>
              </a:rPr>
              <a:t>http://teens.drugabuse.gov/educators/curricula-and-lesson-plans/mind-over-matter/mom-teachers-guide/brain-anatomy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Slide 8: nervous system diagram; source: 2006 Persian Poet Gal, Wikimedia Commons: </a:t>
            </a:r>
            <a:r>
              <a:rPr lang="en-US" sz="1400" dirty="0">
                <a:latin typeface="Calibri" panose="020F0502020204030204" pitchFamily="34" charset="0"/>
                <a:hlinkClick r:id="rId5"/>
              </a:rPr>
              <a:t>http://commons.wikimedia.org/wiki/File:Nervous_system_diagram.png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Slide 9: human nervous system; source: Adam, U.S. National Library of Medicine, National Institutes of Health: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  <a:hlinkClick r:id="rId6"/>
              </a:rPr>
              <a:t>http://www.nlm.nih.gov/medlineplus/ency/imagepages/8679.htm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Slide 9: arm muscles-biceps; source: National Cancer Institute: </a:t>
            </a:r>
            <a:r>
              <a:rPr lang="en-US" sz="1400" dirty="0">
                <a:latin typeface="Calibri" panose="020F0502020204030204" pitchFamily="34" charset="0"/>
                <a:hlinkClick r:id="rId7"/>
              </a:rPr>
              <a:t>http://training.seer.cancer.gov/anatomy/muscular/groups/upper.html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Slide 9: pointing finger; source: Microsoft® clipart: </a:t>
            </a:r>
            <a:r>
              <a:rPr lang="en-US" sz="1400" dirty="0">
                <a:latin typeface="Calibri" panose="020F0502020204030204" pitchFamily="34" charset="0"/>
                <a:hlinkClick r:id="rId8"/>
              </a:rPr>
              <a:t>http://office.microsoft.com/en-us/images/results.aspx?qu=pointing+finger&amp;ex=1#ai:MC900233154|</a:t>
            </a:r>
            <a:endParaRPr lang="en-US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Slide 12: how does a touch sensor work? schematic diagram; source: Carnegie Mellon Robotics Academy: </a:t>
            </a:r>
            <a:r>
              <a:rPr lang="en-US" sz="1400" dirty="0">
                <a:latin typeface="Calibri" panose="020F0502020204030204" pitchFamily="34" charset="0"/>
                <a:hlinkClick r:id="rId9"/>
              </a:rPr>
              <a:t>http://www.education.rec.ri.cmu.edu/roboticscurriculum/multimedia/howtouch.shtml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Slides 14, 15: Screen capture images by the author. Mini-activity adapted from </a:t>
            </a:r>
            <a:r>
              <a:rPr lang="en-US" sz="1400" dirty="0">
                <a:latin typeface="Calibri" panose="020F0502020204030204" pitchFamily="34" charset="0"/>
                <a:hlinkClick r:id="rId10"/>
              </a:rPr>
              <a:t>http://www.compchal.org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6E9875-6ECE-4FD8-AAD6-65BD13BF635D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b="1" cap="none" dirty="0">
                <a:solidFill>
                  <a:schemeClr val="accent1"/>
                </a:solidFill>
              </a:rPr>
              <a:t>Image Sources</a:t>
            </a:r>
          </a:p>
        </p:txBody>
      </p:sp>
    </p:spTree>
    <p:extLst>
      <p:ext uri="{BB962C8B-B14F-4D97-AF65-F5344CB8AC3E}">
        <p14:creationId xmlns:p14="http://schemas.microsoft.com/office/powerpoint/2010/main" val="175844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01000" cy="5715000"/>
          </a:xfrm>
        </p:spPr>
        <p:txBody>
          <a:bodyPr/>
          <a:lstStyle/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</a:rPr>
              <a:t>Where on our bodies do we have touch sensors?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We have touch (or tactile) sensors on our skin all over our bodies since we feel the sense of touch everywhere. 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</a:rPr>
              <a:t>Provide an example “stimulus-sensor-coordinator-effector-response” framework using the human touch sensor.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Hot object &gt; touch it using a finger &gt; nervous system &gt; muscle &gt; move finger back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 startAt="3"/>
            </a:pPr>
            <a:r>
              <a:rPr lang="en-US" sz="2000" b="1" dirty="0">
                <a:latin typeface="Calibri" panose="020F0502020204030204" pitchFamily="34" charset="0"/>
              </a:rPr>
              <a:t>When you press the LEGO touch sensor, what exactly happens and how does it convey the signal to the LEGO brick?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When the touch sensor button is pressed, it closes a circuit (similar to when you turn on a  switch) and sends a current to the LEGO brick, which then knows that the touch sensor button was pressed.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 startAt="3"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touch sensor.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Examples: LEGO touch sensor, sensors in the gripper of a robot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Touch Sensors Pre-Quiz </a:t>
            </a:r>
            <a:r>
              <a:rPr lang="en-US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1829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28613" y="2438400"/>
            <a:ext cx="4950523" cy="3886200"/>
          </a:xfrm>
        </p:spPr>
        <p:txBody>
          <a:bodyPr/>
          <a:lstStyle/>
          <a:p>
            <a:pPr eaLnBrk="1" hangingPunct="1"/>
            <a:r>
              <a:rPr lang="en-US" sz="2200" b="1" dirty="0">
                <a:latin typeface="Calibri" panose="020F0502020204030204" pitchFamily="34" charset="0"/>
                <a:cs typeface="Times New Roman" pitchFamily="18" charset="0"/>
              </a:rPr>
              <a:t>The skin on your fingers contains </a:t>
            </a: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millions of sensitive nerve endings </a:t>
            </a:r>
            <a:r>
              <a:rPr lang="en-US" sz="2200" b="1" dirty="0">
                <a:latin typeface="Calibri" panose="020F0502020204030204" pitchFamily="34" charset="0"/>
                <a:cs typeface="Times New Roman" pitchFamily="18" charset="0"/>
              </a:rPr>
              <a:t>that can detect stimuli such as temperature. This stimulus is converted to neuronal impulses that are sent via nerves to a specific region in the brain, which interprets it as being hot or cold.</a:t>
            </a:r>
          </a:p>
          <a:p>
            <a:pPr eaLnBrk="1" hangingPunct="1"/>
            <a:r>
              <a:rPr lang="en-US" sz="2200" b="1" dirty="0">
                <a:latin typeface="Calibri" panose="020F0502020204030204" pitchFamily="34" charset="0"/>
                <a:cs typeface="Times New Roman" pitchFamily="18" charset="0"/>
              </a:rPr>
              <a:t>The same happens with other physical quantities such as pressure and pain.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9C6043E-D822-4646-B08B-52E3E897A6B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Review: </a:t>
            </a:r>
            <a:r>
              <a:rPr lang="en-US" dirty="0"/>
              <a:t>What is a Sensor?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Illustration of the carpal tunnel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36" y="2438400"/>
            <a:ext cx="274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8613" y="1295400"/>
            <a:ext cx="8205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 typeface="Wingdings" charset="2"/>
              <a:buNone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A sensor is a device that measures a physical quantity. 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For example, when you touch an object, sensors on your fingers send signals to your brain so that it recognizes it as being hot or cold.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69" y="5853160"/>
            <a:ext cx="762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Watch the </a:t>
            </a:r>
            <a:r>
              <a:rPr lang="en-US" sz="1400" b="1" dirty="0">
                <a:solidFill>
                  <a:srgbClr val="FF0000"/>
                </a:solidFill>
              </a:rPr>
              <a:t>“How the Body Works: The Sensory Cortex and Touch” </a:t>
            </a:r>
            <a:r>
              <a:rPr lang="en-US" sz="1400" b="1" dirty="0"/>
              <a:t>video: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(1:07 minutes)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386" y="6149608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http://www.youtube.com/watch?v=IC3YTJNu0Ec&amp;feature=related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Details about the Skin Touch Sensor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teens.drugabuse.gov/sites/default/files/mom_brain3_f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6"/>
          <a:stretch/>
        </p:blipFill>
        <p:spPr bwMode="auto">
          <a:xfrm>
            <a:off x="1676400" y="1059493"/>
            <a:ext cx="6076846" cy="46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486400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When you touch something, the senses at the tip of your fingers send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signals to your brain through nerves</a:t>
            </a:r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These signals travel to the brain through the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spinal cord</a:t>
            </a:r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All signals related to the human body travel through the spinal cord. The spinal cord can be referred to as the “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common pathway</a:t>
            </a:r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” for brain signals.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The brain processes the signal information and then sends its decision back through the same neural “wires” to the muscles in your hand to react appropriately.</a:t>
            </a:r>
          </a:p>
          <a:p>
            <a:endParaRPr lang="en-US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Example: 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When you touch a hot object, the nerves carry signal to the brain and the brain decides it is bad for you, and quickly sends back a signal to the muscles in your hand to withdraw the fingers immediately. This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signal transmission takes place in a fraction of a millisecond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7E213-6AC6-4909-922A-8AE9F439DB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Review: </a:t>
            </a:r>
            <a:r>
              <a:rPr lang="en-US" sz="3200" dirty="0"/>
              <a:t>How do you sense something by touch?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6E0C495-3676-4EAA-9952-76DC09B462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54000" y="13716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 &gt; sensor &gt; coordinator &gt; effector &gt; response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touch &gt; pain receptor &gt; nervous system &gt; muscle &gt; movement</a:t>
            </a:r>
          </a:p>
          <a:p>
            <a:pPr>
              <a:spcBef>
                <a:spcPts val="1200"/>
              </a:spcBef>
              <a:defRPr/>
            </a:pPr>
            <a:r>
              <a:rPr lang="en-GB" sz="2600" b="1" dirty="0">
                <a:latin typeface="Calibri" panose="020F0502020204030204" pitchFamily="34" charset="0"/>
                <a:cs typeface="Times New Roman" pitchFamily="18" charset="0"/>
              </a:rPr>
              <a:t>From the sequence of steps above, this is what happens when you touch something hot: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 is touch, the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sensor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is the temperature receptor  on your finger that senses it and relays it to the nervous system (spinal cord and brain), which is the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coordinator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The coordinator makes the decision of how to react, and then commands the hand muscles (the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effector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) to jerk back quickly.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So, we go from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(touch) to response (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movement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of hand).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Do This: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Sketch out the stimulus-to-response sequence for how this</a:t>
            </a:r>
            <a:b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might be implemented in a robot. Identify all the components,</a:t>
            </a:r>
            <a:b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 as in the example listed above. 				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(Answer on slide 17)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Review: </a:t>
            </a:r>
            <a:r>
              <a:rPr lang="en-US" dirty="0"/>
              <a:t>From Stimulus to Response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16417" y="5734050"/>
            <a:ext cx="4008438" cy="978671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These are all part of your </a:t>
            </a:r>
            <a:r>
              <a:rPr lang="en-US" sz="2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nervous system</a:t>
            </a: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39181" y="4402376"/>
            <a:ext cx="1908548" cy="282286"/>
          </a:xfrm>
          <a:prstGeom prst="straightConnector1">
            <a:avLst/>
          </a:prstGeom>
          <a:ln w="66675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1AC4C-0A1E-468C-9B8E-2AB6C0EAA9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28600"/>
            <a:ext cx="4536471" cy="17871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400" dirty="0">
                <a:solidFill>
                  <a:srgbClr val="FF0000"/>
                </a:solidFill>
              </a:rPr>
              <a:t>Review: </a:t>
            </a:r>
            <a:r>
              <a:rPr lang="en-US" sz="3400" dirty="0"/>
              <a:t>How does your hand jerk back when touching a hot object? 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34962" y="2590800"/>
            <a:ext cx="4008438" cy="17907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Sensors </a:t>
            </a: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on your finger take the </a:t>
            </a:r>
            <a:r>
              <a:rPr lang="en-US" sz="2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information </a:t>
            </a: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about how hot it is to the spinal cord and brain via </a:t>
            </a:r>
            <a:r>
              <a:rPr lang="en-US" sz="2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nerves</a:t>
            </a: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63886" y="76200"/>
            <a:ext cx="4534631" cy="6683582"/>
            <a:chOff x="4163886" y="76200"/>
            <a:chExt cx="4534631" cy="6683582"/>
          </a:xfrm>
        </p:grpSpPr>
        <p:grpSp>
          <p:nvGrpSpPr>
            <p:cNvPr id="3" name="Group 2"/>
            <p:cNvGrpSpPr/>
            <p:nvPr/>
          </p:nvGrpSpPr>
          <p:grpSpPr>
            <a:xfrm>
              <a:off x="4648200" y="76200"/>
              <a:ext cx="4050317" cy="6683582"/>
              <a:chOff x="4648200" y="76200"/>
              <a:chExt cx="4050317" cy="6683582"/>
            </a:xfrm>
          </p:grpSpPr>
          <p:pic>
            <p:nvPicPr>
              <p:cNvPr id="3076" name="Picture 4" descr="File:Nervous system diagram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76200"/>
                <a:ext cx="4050317" cy="6683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848902" y="152400"/>
                <a:ext cx="5613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brain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163886" y="3822404"/>
              <a:ext cx="1300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digital nerve </a:t>
              </a:r>
              <a:r>
                <a:rPr lang="en-US" sz="1200" b="1" dirty="0">
                  <a:sym typeface="Wingdings" panose="05000000000000000000" pitchFamily="2" charset="2"/>
                </a:rPr>
                <a:t></a:t>
              </a:r>
              <a:endParaRPr lang="en-US" sz="1200" b="1" dirty="0"/>
            </a:p>
          </p:txBody>
        </p:sp>
      </p:grpSp>
      <p:pic>
        <p:nvPicPr>
          <p:cNvPr id="3078" name="Picture 6" descr="directions,fingers,gestures,hands,people,persons,pointing,po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61" y="4381500"/>
            <a:ext cx="1304662" cy="13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382000" cy="1213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  <a:t>Your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nervous system </a:t>
            </a:r>
            <a: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  <a:t>decides that it is too hot and orders the muscles of your hand to jerk the finger back.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78880" y="5257800"/>
            <a:ext cx="1188720" cy="7144"/>
          </a:xfrm>
          <a:prstGeom prst="straightConnector1">
            <a:avLst/>
          </a:prstGeom>
          <a:ln w="66675"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61260" y="4993825"/>
            <a:ext cx="1005840" cy="1588"/>
          </a:xfrm>
          <a:prstGeom prst="straightConnector1">
            <a:avLst/>
          </a:prstGeom>
          <a:ln w="66675"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423182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contract biceps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8638" y="3525141"/>
            <a:ext cx="1008674" cy="95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Times New Roman" pitchFamily="18" charset="0"/>
              </a:rPr>
              <a:t>finger moved back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1AC4C-0A1E-468C-9B8E-2AB6C0EAA9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" y="228600"/>
            <a:ext cx="8586788" cy="112950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</a:rPr>
              <a:t>Review: </a:t>
            </a:r>
            <a:r>
              <a:rPr lang="en-US" sz="3600" dirty="0"/>
              <a:t>How does your hand jerk back when touching a hot object?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2" descr="Central nervous system and peripheral nervous syst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t="2788" r="37618" b="4521"/>
          <a:stretch/>
        </p:blipFill>
        <p:spPr bwMode="auto">
          <a:xfrm>
            <a:off x="300371" y="3200400"/>
            <a:ext cx="213803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dy parts,gestures,hands,pointing,fingers,commun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3321">
            <a:off x="7345506" y="4212764"/>
            <a:ext cx="1143626" cy="1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the muscles of the upper extremit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 t="10423" r="27203" b="8794"/>
          <a:stretch/>
        </p:blipFill>
        <p:spPr bwMode="auto">
          <a:xfrm>
            <a:off x="3525256" y="3525141"/>
            <a:ext cx="2875544" cy="28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249DCB-6237-4933-98EC-F090EE5C3D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2955</TotalTime>
  <Words>1850</Words>
  <Application>Microsoft Office PowerPoint</Application>
  <PresentationFormat>On-screen Show (4:3)</PresentationFormat>
  <Paragraphs>159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anonymous</cp:lastModifiedBy>
  <cp:revision>402</cp:revision>
  <dcterms:created xsi:type="dcterms:W3CDTF">2009-07-19T21:20:08Z</dcterms:created>
  <dcterms:modified xsi:type="dcterms:W3CDTF">2017-01-10T22:16:03Z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