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766" autoAdjust="0"/>
  </p:normalViewPr>
  <p:slideViewPr>
    <p:cSldViewPr snapToGrid="0">
      <p:cViewPr varScale="1">
        <p:scale>
          <a:sx n="113" d="100"/>
          <a:sy n="113" d="100"/>
        </p:scale>
        <p:origin x="51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E643C4-6509-4D76-B85E-D2A7998C680D}" type="datetimeFigureOut">
              <a:rPr lang="en-US" smtClean="0"/>
              <a:t>10/12/2018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B475E0-29D4-43E9-9374-A624688D4C6A}" type="slidenum">
              <a:rPr lang="en-US" smtClean="0"/>
              <a:t>‹#›</a:t>
            </a:fld>
            <a:endParaRPr lang="en-US"/>
          </a:p>
        </p:txBody>
      </p:sp>
    </p:spTree>
    <p:extLst>
      <p:ext uri="{BB962C8B-B14F-4D97-AF65-F5344CB8AC3E}">
        <p14:creationId xmlns:p14="http://schemas.microsoft.com/office/powerpoint/2010/main" val="3040110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https://www.freeimages.com/photo/fabric-2-1174252</a:t>
            </a:r>
          </a:p>
        </p:txBody>
      </p:sp>
      <p:sp>
        <p:nvSpPr>
          <p:cNvPr id="4" name="Slide Number Placeholder 3"/>
          <p:cNvSpPr>
            <a:spLocks noGrp="1"/>
          </p:cNvSpPr>
          <p:nvPr>
            <p:ph type="sldNum" sz="quarter" idx="10"/>
          </p:nvPr>
        </p:nvSpPr>
        <p:spPr/>
        <p:txBody>
          <a:bodyPr/>
          <a:lstStyle/>
          <a:p>
            <a:fld id="{93B475E0-29D4-43E9-9374-A624688D4C6A}" type="slidenum">
              <a:rPr lang="en-US" smtClean="0"/>
              <a:t>2</a:t>
            </a:fld>
            <a:endParaRPr lang="en-US"/>
          </a:p>
        </p:txBody>
      </p:sp>
    </p:spTree>
    <p:extLst>
      <p:ext uri="{BB962C8B-B14F-4D97-AF65-F5344CB8AC3E}">
        <p14:creationId xmlns:p14="http://schemas.microsoft.com/office/powerpoint/2010/main" val="3556835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an example of</a:t>
            </a:r>
            <a:r>
              <a:rPr lang="en-US" baseline="0" dirty="0" smtClean="0"/>
              <a:t> something that was </a:t>
            </a:r>
            <a:r>
              <a:rPr lang="en-US" baseline="0" dirty="0" smtClean="0"/>
              <a:t>designed; </a:t>
            </a:r>
            <a:r>
              <a:rPr lang="en-US" baseline="0" dirty="0" smtClean="0"/>
              <a:t>a great one is the </a:t>
            </a:r>
            <a:r>
              <a:rPr lang="en-US" baseline="0" dirty="0" smtClean="0"/>
              <a:t>smartphone. </a:t>
            </a:r>
            <a:r>
              <a:rPr lang="en-US" baseline="0" dirty="0" smtClean="0"/>
              <a:t>What is the difference between an iPhone VI and an iPhone VIII? How did the people at Apple know what to change and what to keep? </a:t>
            </a:r>
            <a:endParaRPr lang="en-US" dirty="0"/>
          </a:p>
        </p:txBody>
      </p:sp>
      <p:sp>
        <p:nvSpPr>
          <p:cNvPr id="4" name="Slide Number Placeholder 3"/>
          <p:cNvSpPr>
            <a:spLocks noGrp="1"/>
          </p:cNvSpPr>
          <p:nvPr>
            <p:ph type="sldNum" sz="quarter" idx="10"/>
          </p:nvPr>
        </p:nvSpPr>
        <p:spPr/>
        <p:txBody>
          <a:bodyPr/>
          <a:lstStyle/>
          <a:p>
            <a:fld id="{93B475E0-29D4-43E9-9374-A624688D4C6A}" type="slidenum">
              <a:rPr lang="en-US" smtClean="0"/>
              <a:t>4</a:t>
            </a:fld>
            <a:endParaRPr lang="en-US"/>
          </a:p>
        </p:txBody>
      </p:sp>
    </p:spTree>
    <p:extLst>
      <p:ext uri="{BB962C8B-B14F-4D97-AF65-F5344CB8AC3E}">
        <p14:creationId xmlns:p14="http://schemas.microsoft.com/office/powerpoint/2010/main" val="127384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https://www.freeimages.com/photo/juice-1328852</a:t>
            </a:r>
            <a:endParaRPr lang="en-US" dirty="0"/>
          </a:p>
        </p:txBody>
      </p:sp>
      <p:sp>
        <p:nvSpPr>
          <p:cNvPr id="4" name="Slide Number Placeholder 3"/>
          <p:cNvSpPr>
            <a:spLocks noGrp="1"/>
          </p:cNvSpPr>
          <p:nvPr>
            <p:ph type="sldNum" sz="quarter" idx="10"/>
          </p:nvPr>
        </p:nvSpPr>
        <p:spPr/>
        <p:txBody>
          <a:bodyPr/>
          <a:lstStyle/>
          <a:p>
            <a:fld id="{93B475E0-29D4-43E9-9374-A624688D4C6A}" type="slidenum">
              <a:rPr lang="en-US" smtClean="0"/>
              <a:t>5</a:t>
            </a:fld>
            <a:endParaRPr lang="en-US"/>
          </a:p>
        </p:txBody>
      </p:sp>
    </p:spTree>
    <p:extLst>
      <p:ext uri="{BB962C8B-B14F-4D97-AF65-F5344CB8AC3E}">
        <p14:creationId xmlns:p14="http://schemas.microsoft.com/office/powerpoint/2010/main" val="1505065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4EAAB1-C8BA-4DA2-A238-6B033B92D52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66A0-1306-4BEC-ADEB-915C5D34858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295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4EAAB1-C8BA-4DA2-A238-6B033B92D52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616414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4EAAB1-C8BA-4DA2-A238-6B033B92D52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243029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4EAAB1-C8BA-4DA2-A238-6B033B92D52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384963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4EAAB1-C8BA-4DA2-A238-6B033B92D52E}" type="datetimeFigureOut">
              <a:rPr lang="en-US" smtClean="0"/>
              <a:t>10/12/2018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66A0-1306-4BEC-ADEB-915C5D348581}"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8394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4EAAB1-C8BA-4DA2-A238-6B033B92D52E}"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1866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4EAAB1-C8BA-4DA2-A238-6B033B92D52E}" type="datetimeFigureOut">
              <a:rPr lang="en-US" smtClean="0"/>
              <a:t>10/12/2018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2875785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4EAAB1-C8BA-4DA2-A238-6B033B92D52E}" type="datetimeFigureOut">
              <a:rPr lang="en-US" smtClean="0"/>
              <a:t>10/12/2018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1608674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E4EAAB1-C8BA-4DA2-A238-6B033B92D52E}" type="datetimeFigureOut">
              <a:rPr lang="en-US" smtClean="0"/>
              <a:t>10/12/2018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3774281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E4EAAB1-C8BA-4DA2-A238-6B033B92D52E}" type="datetimeFigureOut">
              <a:rPr lang="en-US" smtClean="0"/>
              <a:t>10/12/2018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4D866A0-1306-4BEC-ADEB-915C5D348581}" type="slidenum">
              <a:rPr lang="en-US" smtClean="0"/>
              <a:t>‹#›</a:t>
            </a:fld>
            <a:endParaRPr lang="en-US"/>
          </a:p>
        </p:txBody>
      </p:sp>
    </p:spTree>
    <p:extLst>
      <p:ext uri="{BB962C8B-B14F-4D97-AF65-F5344CB8AC3E}">
        <p14:creationId xmlns:p14="http://schemas.microsoft.com/office/powerpoint/2010/main" val="1343415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E4EAAB1-C8BA-4DA2-A238-6B033B92D52E}" type="datetimeFigureOut">
              <a:rPr lang="en-US" smtClean="0"/>
              <a:t>10/12/2018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866A0-1306-4BEC-ADEB-915C5D348581}" type="slidenum">
              <a:rPr lang="en-US" smtClean="0"/>
              <a:t>‹#›</a:t>
            </a:fld>
            <a:endParaRPr lang="en-US"/>
          </a:p>
        </p:txBody>
      </p:sp>
    </p:spTree>
    <p:extLst>
      <p:ext uri="{BB962C8B-B14F-4D97-AF65-F5344CB8AC3E}">
        <p14:creationId xmlns:p14="http://schemas.microsoft.com/office/powerpoint/2010/main" val="2695998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E4EAAB1-C8BA-4DA2-A238-6B033B92D52E}" type="datetimeFigureOut">
              <a:rPr lang="en-US" smtClean="0"/>
              <a:t>10/12/2018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4D866A0-1306-4BEC-ADEB-915C5D348581}"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645759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Dyeing to Design</a:t>
            </a:r>
            <a:endParaRPr lang="en-US" dirty="0"/>
          </a:p>
        </p:txBody>
      </p:sp>
    </p:spTree>
    <p:extLst>
      <p:ext uri="{BB962C8B-B14F-4D97-AF65-F5344CB8AC3E}">
        <p14:creationId xmlns:p14="http://schemas.microsoft.com/office/powerpoint/2010/main" val="3601872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Vibrant, Colorful, Sustainable</a:t>
            </a:r>
            <a:endParaRPr lang="en-US" dirty="0"/>
          </a:p>
        </p:txBody>
      </p:sp>
      <p:sp>
        <p:nvSpPr>
          <p:cNvPr id="3" name="Content Placeholder 2"/>
          <p:cNvSpPr>
            <a:spLocks noGrp="1"/>
          </p:cNvSpPr>
          <p:nvPr>
            <p:ph idx="1"/>
          </p:nvPr>
        </p:nvSpPr>
        <p:spPr>
          <a:xfrm>
            <a:off x="838200" y="1825625"/>
            <a:ext cx="6124303" cy="4351338"/>
          </a:xfrm>
        </p:spPr>
        <p:txBody>
          <a:bodyPr>
            <a:normAutofit/>
          </a:bodyPr>
          <a:lstStyle/>
          <a:p>
            <a:pPr marL="0" indent="0">
              <a:buNone/>
            </a:pPr>
            <a:r>
              <a:rPr lang="en-US" dirty="0" smtClean="0"/>
              <a:t>A team </a:t>
            </a:r>
            <a:r>
              <a:rPr lang="en-US" dirty="0"/>
              <a:t>of chemical engineers at a startup clothing company is taking advantage of this demand for sustainable clothing made with non-toxic materials and dyes. However, they need your help!</a:t>
            </a:r>
          </a:p>
          <a:p>
            <a:pPr marL="0" indent="0">
              <a:buNone/>
            </a:pPr>
            <a:r>
              <a:rPr lang="en-US" dirty="0" smtClean="0"/>
              <a:t>They </a:t>
            </a:r>
            <a:r>
              <a:rPr lang="en-US" dirty="0"/>
              <a:t>have chosen several sustainable fabrics they would like to use in this new product line, but they need assistance from you in order to find dyes that are safe, but also display vibrant colors. </a:t>
            </a:r>
            <a:endParaRPr lang="en-US" dirty="0" smtClean="0"/>
          </a:p>
          <a:p>
            <a:pPr marL="0" indent="0">
              <a:buNone/>
            </a:pPr>
            <a:r>
              <a:rPr lang="en-US" dirty="0" smtClean="0"/>
              <a:t>To </a:t>
            </a:r>
            <a:r>
              <a:rPr lang="en-US" dirty="0"/>
              <a:t>help with reproduction of colors on a larger scale for the room, they are requesting to have the colorant (solute), solvent, concentration and absorbance levels, and other physical and chemical properties of the dyes used.</a:t>
            </a:r>
          </a:p>
          <a:p>
            <a:endParaRPr lang="en-US" dirty="0"/>
          </a:p>
        </p:txBody>
      </p:sp>
      <p:pic>
        <p:nvPicPr>
          <p:cNvPr id="2052" name="Picture 4" descr="fabric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3606" y="2349328"/>
            <a:ext cx="3022074" cy="228224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4055705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Roles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88887744"/>
              </p:ext>
            </p:extLst>
          </p:nvPr>
        </p:nvGraphicFramePr>
        <p:xfrm>
          <a:off x="791391" y="1737360"/>
          <a:ext cx="10670177" cy="4402210"/>
        </p:xfrm>
        <a:graphic>
          <a:graphicData uri="http://schemas.openxmlformats.org/drawingml/2006/table">
            <a:tbl>
              <a:tblPr firstRow="1" firstCol="1" bandRow="1">
                <a:tableStyleId>{5C22544A-7EE6-4342-B048-85BDC9FD1C3A}</a:tableStyleId>
              </a:tblPr>
              <a:tblGrid>
                <a:gridCol w="2396924">
                  <a:extLst>
                    <a:ext uri="{9D8B030D-6E8A-4147-A177-3AD203B41FA5}">
                      <a16:colId xmlns:a16="http://schemas.microsoft.com/office/drawing/2014/main" val="3119037159"/>
                    </a:ext>
                  </a:extLst>
                </a:gridCol>
                <a:gridCol w="8273253">
                  <a:extLst>
                    <a:ext uri="{9D8B030D-6E8A-4147-A177-3AD203B41FA5}">
                      <a16:colId xmlns:a16="http://schemas.microsoft.com/office/drawing/2014/main" val="728067942"/>
                    </a:ext>
                  </a:extLst>
                </a:gridCol>
              </a:tblGrid>
              <a:tr h="599649">
                <a:tc>
                  <a:txBody>
                    <a:bodyPr/>
                    <a:lstStyle/>
                    <a:p>
                      <a:pPr marL="0" marR="0">
                        <a:spcBef>
                          <a:spcPts val="0"/>
                        </a:spcBef>
                        <a:spcAft>
                          <a:spcPts val="0"/>
                        </a:spcAft>
                      </a:pPr>
                      <a:r>
                        <a:rPr lang="en-US" sz="1800" dirty="0">
                          <a:effectLst/>
                        </a:rPr>
                        <a:t>Role</a:t>
                      </a:r>
                      <a:endParaRPr lang="en-US" sz="1400" dirty="0">
                        <a:effectLst/>
                        <a:latin typeface="Times New Roman" panose="02020603050405020304" pitchFamily="18" charset="0"/>
                        <a:ea typeface="Times New Roman" panose="02020603050405020304" pitchFamily="18" charset="0"/>
                      </a:endParaRPr>
                    </a:p>
                  </a:txBody>
                  <a:tcPr marL="66675" marR="66675" marT="66675" marB="66675"/>
                </a:tc>
                <a:tc>
                  <a:txBody>
                    <a:bodyPr/>
                    <a:lstStyle/>
                    <a:p>
                      <a:r>
                        <a:rPr lang="en-US" sz="1800" dirty="0">
                          <a:effectLst/>
                        </a:rPr>
                        <a:t>Description</a:t>
                      </a:r>
                      <a:r>
                        <a:rPr lang="en-US" sz="1400" dirty="0">
                          <a:effectLst/>
                        </a:rPr>
                        <a:t> </a:t>
                      </a:r>
                      <a:endParaRPr lang="en-US" sz="3200" dirty="0"/>
                    </a:p>
                  </a:txBody>
                  <a:tcPr marL="66675" marR="66675" marT="66675" marB="66675"/>
                </a:tc>
                <a:extLst>
                  <a:ext uri="{0D108BD9-81ED-4DB2-BD59-A6C34878D82A}">
                    <a16:rowId xmlns:a16="http://schemas.microsoft.com/office/drawing/2014/main" val="4015302060"/>
                  </a:ext>
                </a:extLst>
              </a:tr>
              <a:tr h="933631">
                <a:tc>
                  <a:txBody>
                    <a:bodyPr/>
                    <a:lstStyle/>
                    <a:p>
                      <a:pPr marL="0" marR="0">
                        <a:spcBef>
                          <a:spcPts val="0"/>
                        </a:spcBef>
                        <a:spcAft>
                          <a:spcPts val="0"/>
                        </a:spcAft>
                      </a:pPr>
                      <a:r>
                        <a:rPr lang="en-US" sz="1800">
                          <a:effectLst/>
                        </a:rPr>
                        <a:t>Chemical Engineer</a:t>
                      </a:r>
                      <a:endParaRPr lang="en-US" sz="2000">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marL="0" marR="0">
                        <a:spcBef>
                          <a:spcPts val="0"/>
                        </a:spcBef>
                        <a:spcAft>
                          <a:spcPts val="0"/>
                        </a:spcAft>
                      </a:pPr>
                      <a:r>
                        <a:rPr lang="en-US" sz="1800" dirty="0">
                          <a:effectLst/>
                        </a:rPr>
                        <a:t>This person is responsible for obtaining the chemicals used during the dye creation while in the classroom. They organize the creation of the different concentrations of the dye. </a:t>
                      </a:r>
                      <a:endParaRPr lang="en-US" sz="2000" dirty="0">
                        <a:effectLst/>
                        <a:latin typeface="Times New Roman" panose="02020603050405020304" pitchFamily="18" charset="0"/>
                        <a:ea typeface="Times New Roman" panose="02020603050405020304" pitchFamily="18" charset="0"/>
                      </a:endParaRPr>
                    </a:p>
                  </a:txBody>
                  <a:tcPr marL="66675" marR="66675" marT="66675" marB="66675"/>
                </a:tc>
                <a:extLst>
                  <a:ext uri="{0D108BD9-81ED-4DB2-BD59-A6C34878D82A}">
                    <a16:rowId xmlns:a16="http://schemas.microsoft.com/office/drawing/2014/main" val="2618745165"/>
                  </a:ext>
                </a:extLst>
              </a:tr>
              <a:tr h="933631">
                <a:tc>
                  <a:txBody>
                    <a:bodyPr/>
                    <a:lstStyle/>
                    <a:p>
                      <a:pPr marL="0" marR="0">
                        <a:spcBef>
                          <a:spcPts val="0"/>
                        </a:spcBef>
                        <a:spcAft>
                          <a:spcPts val="0"/>
                        </a:spcAft>
                      </a:pPr>
                      <a:r>
                        <a:rPr lang="en-US" sz="1800">
                          <a:effectLst/>
                        </a:rPr>
                        <a:t>Analytical Chemist</a:t>
                      </a:r>
                      <a:endParaRPr lang="en-US" sz="2000">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marL="0" marR="0">
                        <a:spcBef>
                          <a:spcPts val="0"/>
                        </a:spcBef>
                        <a:spcAft>
                          <a:spcPts val="0"/>
                        </a:spcAft>
                      </a:pPr>
                      <a:r>
                        <a:rPr lang="en-US" sz="1800" dirty="0">
                          <a:effectLst/>
                        </a:rPr>
                        <a:t>This person is responsible for checking all calculations included in the group design pitch. They are to motivate and encourage the group as they complete the data collection and analysis of the dyes. </a:t>
                      </a:r>
                      <a:endParaRPr lang="en-US" sz="2000" dirty="0">
                        <a:effectLst/>
                        <a:latin typeface="Times New Roman" panose="02020603050405020304" pitchFamily="18" charset="0"/>
                        <a:ea typeface="Times New Roman" panose="02020603050405020304" pitchFamily="18" charset="0"/>
                      </a:endParaRPr>
                    </a:p>
                  </a:txBody>
                  <a:tcPr marL="66675" marR="66675" marT="66675" marB="66675"/>
                </a:tc>
                <a:extLst>
                  <a:ext uri="{0D108BD9-81ED-4DB2-BD59-A6C34878D82A}">
                    <a16:rowId xmlns:a16="http://schemas.microsoft.com/office/drawing/2014/main" val="2401430945"/>
                  </a:ext>
                </a:extLst>
              </a:tr>
              <a:tr h="933631">
                <a:tc>
                  <a:txBody>
                    <a:bodyPr/>
                    <a:lstStyle/>
                    <a:p>
                      <a:pPr marL="0" marR="0">
                        <a:spcBef>
                          <a:spcPts val="0"/>
                        </a:spcBef>
                        <a:spcAft>
                          <a:spcPts val="0"/>
                        </a:spcAft>
                      </a:pPr>
                      <a:r>
                        <a:rPr lang="en-US" sz="1800">
                          <a:effectLst/>
                        </a:rPr>
                        <a:t>Technical Writer</a:t>
                      </a:r>
                      <a:endParaRPr lang="en-US" sz="2000">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marL="0" marR="0">
                        <a:spcBef>
                          <a:spcPts val="0"/>
                        </a:spcBef>
                        <a:spcAft>
                          <a:spcPts val="0"/>
                        </a:spcAft>
                      </a:pPr>
                      <a:r>
                        <a:rPr lang="en-US" sz="1800" dirty="0">
                          <a:effectLst/>
                        </a:rPr>
                        <a:t>This person is responsible for checking the written portion of the groups design pitch. They are to motivate and encourage the group as they complete the written portions of the dye technical data sheets.  </a:t>
                      </a:r>
                      <a:endParaRPr lang="en-US" sz="2000" dirty="0">
                        <a:effectLst/>
                        <a:latin typeface="Times New Roman" panose="02020603050405020304" pitchFamily="18" charset="0"/>
                        <a:ea typeface="Times New Roman" panose="02020603050405020304" pitchFamily="18" charset="0"/>
                      </a:endParaRPr>
                    </a:p>
                  </a:txBody>
                  <a:tcPr marL="66675" marR="66675" marT="66675" marB="66675"/>
                </a:tc>
                <a:extLst>
                  <a:ext uri="{0D108BD9-81ED-4DB2-BD59-A6C34878D82A}">
                    <a16:rowId xmlns:a16="http://schemas.microsoft.com/office/drawing/2014/main" val="241204604"/>
                  </a:ext>
                </a:extLst>
              </a:tr>
              <a:tr h="933631">
                <a:tc>
                  <a:txBody>
                    <a:bodyPr/>
                    <a:lstStyle/>
                    <a:p>
                      <a:pPr marL="0" marR="0">
                        <a:spcBef>
                          <a:spcPts val="0"/>
                        </a:spcBef>
                        <a:spcAft>
                          <a:spcPts val="0"/>
                        </a:spcAft>
                      </a:pPr>
                      <a:r>
                        <a:rPr lang="en-US" sz="1800" dirty="0" smtClean="0">
                          <a:effectLst/>
                        </a:rPr>
                        <a:t>Designer</a:t>
                      </a:r>
                      <a:endParaRPr lang="en-US" sz="2000" dirty="0">
                        <a:effectLst/>
                        <a:latin typeface="Times New Roman" panose="02020603050405020304" pitchFamily="18" charset="0"/>
                        <a:ea typeface="Times New Roman" panose="02020603050405020304" pitchFamily="18" charset="0"/>
                      </a:endParaRPr>
                    </a:p>
                  </a:txBody>
                  <a:tcPr marL="66675" marR="66675" marT="66675" marB="66675"/>
                </a:tc>
                <a:tc>
                  <a:txBody>
                    <a:bodyPr/>
                    <a:lstStyle/>
                    <a:p>
                      <a:pPr marL="0" marR="0">
                        <a:spcBef>
                          <a:spcPts val="0"/>
                        </a:spcBef>
                        <a:spcAft>
                          <a:spcPts val="0"/>
                        </a:spcAft>
                      </a:pPr>
                      <a:r>
                        <a:rPr lang="en-US" sz="1800" dirty="0">
                          <a:effectLst/>
                        </a:rPr>
                        <a:t>This person is responsible for organizing the completion of the design pitch board. This person is responsible for maintaining the group materials. </a:t>
                      </a:r>
                      <a:endParaRPr lang="en-US" sz="2000" dirty="0">
                        <a:effectLst/>
                        <a:latin typeface="Times New Roman" panose="02020603050405020304" pitchFamily="18" charset="0"/>
                        <a:ea typeface="Times New Roman" panose="02020603050405020304" pitchFamily="18" charset="0"/>
                      </a:endParaRPr>
                    </a:p>
                  </a:txBody>
                  <a:tcPr marL="66675" marR="66675" marT="66675" marB="66675"/>
                </a:tc>
                <a:extLst>
                  <a:ext uri="{0D108BD9-81ED-4DB2-BD59-A6C34878D82A}">
                    <a16:rowId xmlns:a16="http://schemas.microsoft.com/office/drawing/2014/main" val="2296016294"/>
                  </a:ext>
                </a:extLst>
              </a:tr>
            </a:tbl>
          </a:graphicData>
        </a:graphic>
      </p:graphicFrame>
    </p:spTree>
    <p:extLst>
      <p:ext uri="{BB962C8B-B14F-4D97-AF65-F5344CB8AC3E}">
        <p14:creationId xmlns:p14="http://schemas.microsoft.com/office/powerpoint/2010/main" val="1187833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Engineering Design Process</a:t>
            </a:r>
            <a:endParaRPr lang="en-US" dirty="0"/>
          </a:p>
        </p:txBody>
      </p:sp>
      <p:pic>
        <p:nvPicPr>
          <p:cNvPr id="3074" name="Picture 2" descr="Image result for engineering design proc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1072" y="1737360"/>
            <a:ext cx="4890816" cy="44938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84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Solvents, and Solutes</a:t>
            </a:r>
            <a:endParaRPr lang="en-US" dirty="0"/>
          </a:p>
        </p:txBody>
      </p:sp>
      <p:sp>
        <p:nvSpPr>
          <p:cNvPr id="3" name="Content Placeholder 2"/>
          <p:cNvSpPr>
            <a:spLocks noGrp="1"/>
          </p:cNvSpPr>
          <p:nvPr>
            <p:ph idx="1"/>
          </p:nvPr>
        </p:nvSpPr>
        <p:spPr/>
        <p:txBody>
          <a:bodyPr/>
          <a:lstStyle/>
          <a:p>
            <a:endParaRPr lang="en-US" b="1" dirty="0" smtClean="0"/>
          </a:p>
          <a:p>
            <a:r>
              <a:rPr lang="en-US" b="1" dirty="0" smtClean="0"/>
              <a:t>Solution</a:t>
            </a:r>
            <a:r>
              <a:rPr lang="en-US" dirty="0" smtClean="0"/>
              <a:t> </a:t>
            </a:r>
            <a:r>
              <a:rPr lang="en-US" dirty="0" smtClean="0"/>
              <a:t>– Any dissolved substance in a liquid</a:t>
            </a:r>
          </a:p>
          <a:p>
            <a:r>
              <a:rPr lang="en-US" b="1" dirty="0" smtClean="0"/>
              <a:t>Solute</a:t>
            </a:r>
            <a:r>
              <a:rPr lang="en-US" dirty="0" smtClean="0"/>
              <a:t> – Any substance being dissolved </a:t>
            </a:r>
          </a:p>
          <a:p>
            <a:r>
              <a:rPr lang="en-US" b="1" dirty="0" smtClean="0"/>
              <a:t>Solvent</a:t>
            </a:r>
            <a:r>
              <a:rPr lang="en-US" dirty="0" smtClean="0"/>
              <a:t> – Substance doing the dissolving</a:t>
            </a:r>
          </a:p>
          <a:p>
            <a:pPr marL="0" indent="0">
              <a:buNone/>
            </a:pPr>
            <a:endParaRPr lang="en-US" dirty="0"/>
          </a:p>
          <a:p>
            <a:pPr marL="0" indent="0">
              <a:buNone/>
            </a:pPr>
            <a:r>
              <a:rPr lang="en-US" dirty="0" smtClean="0"/>
              <a:t>Example: The </a:t>
            </a:r>
            <a:r>
              <a:rPr lang="en-US" b="1" dirty="0" smtClean="0"/>
              <a:t>Solution</a:t>
            </a:r>
            <a:r>
              <a:rPr lang="en-US" dirty="0" smtClean="0"/>
              <a:t> of Cool-Aid</a:t>
            </a:r>
          </a:p>
          <a:p>
            <a:pPr marL="0" indent="0">
              <a:buNone/>
            </a:pPr>
            <a:r>
              <a:rPr lang="en-US" dirty="0"/>
              <a:t>	</a:t>
            </a:r>
            <a:r>
              <a:rPr lang="en-US" b="1" dirty="0" smtClean="0"/>
              <a:t>Solute</a:t>
            </a:r>
            <a:r>
              <a:rPr lang="en-US" dirty="0" smtClean="0"/>
              <a:t> – powder of flavor and sugar</a:t>
            </a:r>
          </a:p>
          <a:p>
            <a:pPr marL="0" indent="0">
              <a:buNone/>
            </a:pPr>
            <a:r>
              <a:rPr lang="en-US" dirty="0"/>
              <a:t>	</a:t>
            </a:r>
            <a:r>
              <a:rPr lang="en-US" b="1" dirty="0" smtClean="0"/>
              <a:t>Solvent</a:t>
            </a:r>
            <a:r>
              <a:rPr lang="en-US" dirty="0" smtClean="0"/>
              <a:t> - water</a:t>
            </a:r>
          </a:p>
        </p:txBody>
      </p:sp>
      <p:pic>
        <p:nvPicPr>
          <p:cNvPr id="1026" name="Picture 2" descr="https://images.freeimages.com/images/large-previews/561/juice-132885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88935" y="2499360"/>
            <a:ext cx="2275841" cy="30344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25556639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2976</TotalTime>
  <Words>345</Words>
  <Application>Microsoft Office PowerPoint</Application>
  <PresentationFormat>Widescreen</PresentationFormat>
  <Paragraphs>32</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Calibri Light</vt:lpstr>
      <vt:lpstr>Times New Roman</vt:lpstr>
      <vt:lpstr>Retrospect</vt:lpstr>
      <vt:lpstr>Dyeing to Design</vt:lpstr>
      <vt:lpstr>Vibrant, Colorful, Sustainable</vt:lpstr>
      <vt:lpstr>Group Roles</vt:lpstr>
      <vt:lpstr>Engineering Design Process</vt:lpstr>
      <vt:lpstr>Solutions, Solvents, and Solutes</vt:lpstr>
    </vt:vector>
  </TitlesOfParts>
  <Company>Greene County Career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Dyeing to Design</dc:title>
  <dc:creator>Brett Doudican</dc:creator>
  <cp:lastModifiedBy>Zain Iqbal</cp:lastModifiedBy>
  <cp:revision>13</cp:revision>
  <dcterms:created xsi:type="dcterms:W3CDTF">2018-01-15T20:02:10Z</dcterms:created>
  <dcterms:modified xsi:type="dcterms:W3CDTF">2018-10-12T19:26:44Z</dcterms:modified>
</cp:coreProperties>
</file>