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76" r:id="rId3"/>
    <p:sldId id="278" r:id="rId4"/>
    <p:sldId id="277" r:id="rId5"/>
    <p:sldId id="279" r:id="rId6"/>
    <p:sldId id="281" r:id="rId7"/>
    <p:sldId id="282" r:id="rId8"/>
    <p:sldId id="283" r:id="rId9"/>
    <p:sldId id="280" r:id="rId10"/>
    <p:sldId id="284" r:id="rId11"/>
    <p:sldId id="285" r:id="rId12"/>
    <p:sldId id="286" r:id="rId13"/>
    <p:sldId id="289" r:id="rId14"/>
    <p:sldId id="288" r:id="rId15"/>
    <p:sldId id="272" r:id="rId16"/>
    <p:sldId id="273" r:id="rId17"/>
    <p:sldId id="274" r:id="rId18"/>
    <p:sldId id="290" r:id="rId19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Palatino Linotype" panose="02040502050505030304" pitchFamily="18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588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 McElroy" userId="adafc60ca507be3b" providerId="LiveId" clId="{EEFBBD73-61F2-426A-B241-CE21C8072172}"/>
    <pc:docChg chg="modSld">
      <pc:chgData name="Beth McElroy" userId="adafc60ca507be3b" providerId="LiveId" clId="{EEFBBD73-61F2-426A-B241-CE21C8072172}" dt="2024-06-19T19:19:56.478" v="73" actId="20577"/>
      <pc:docMkLst>
        <pc:docMk/>
      </pc:docMkLst>
      <pc:sldChg chg="modSp mod">
        <pc:chgData name="Beth McElroy" userId="adafc60ca507be3b" providerId="LiveId" clId="{EEFBBD73-61F2-426A-B241-CE21C8072172}" dt="2024-06-19T19:19:56.478" v="73" actId="20577"/>
        <pc:sldMkLst>
          <pc:docMk/>
          <pc:sldMk cId="0" sldId="272"/>
        </pc:sldMkLst>
        <pc:spChg chg="mod">
          <ac:chgData name="Beth McElroy" userId="adafc60ca507be3b" providerId="LiveId" clId="{EEFBBD73-61F2-426A-B241-CE21C8072172}" dt="2024-06-19T19:19:56.478" v="73" actId="20577"/>
          <ac:spMkLst>
            <pc:docMk/>
            <pc:sldMk cId="0" sldId="272"/>
            <ac:spMk id="4" creationId="{00000000-0000-0000-0000-000000000000}"/>
          </ac:spMkLst>
        </pc:spChg>
      </pc:sldChg>
      <pc:sldChg chg="modSp mod">
        <pc:chgData name="Beth McElroy" userId="adafc60ca507be3b" providerId="LiveId" clId="{EEFBBD73-61F2-426A-B241-CE21C8072172}" dt="2024-06-19T19:18:55.433" v="66" actId="20577"/>
        <pc:sldMkLst>
          <pc:docMk/>
          <pc:sldMk cId="0" sldId="274"/>
        </pc:sldMkLst>
        <pc:spChg chg="mod">
          <ac:chgData name="Beth McElroy" userId="adafc60ca507be3b" providerId="LiveId" clId="{EEFBBD73-61F2-426A-B241-CE21C8072172}" dt="2024-06-19T19:18:55.433" v="66" actId="20577"/>
          <ac:spMkLst>
            <pc:docMk/>
            <pc:sldMk cId="0" sldId="274"/>
            <ac:spMk id="2" creationId="{00000000-0000-0000-0000-000000000000}"/>
          </ac:spMkLst>
        </pc:spChg>
      </pc:sldChg>
      <pc:sldChg chg="modSp mod">
        <pc:chgData name="Beth McElroy" userId="adafc60ca507be3b" providerId="LiveId" clId="{EEFBBD73-61F2-426A-B241-CE21C8072172}" dt="2024-06-19T19:13:43.037" v="13" actId="20577"/>
        <pc:sldMkLst>
          <pc:docMk/>
          <pc:sldMk cId="932673395" sldId="276"/>
        </pc:sldMkLst>
        <pc:spChg chg="mod">
          <ac:chgData name="Beth McElroy" userId="adafc60ca507be3b" providerId="LiveId" clId="{EEFBBD73-61F2-426A-B241-CE21C8072172}" dt="2024-06-19T19:13:43.037" v="13" actId="20577"/>
          <ac:spMkLst>
            <pc:docMk/>
            <pc:sldMk cId="932673395" sldId="276"/>
            <ac:spMk id="2" creationId="{37DCA1FD-7600-C01D-EF67-EAD6E0ED11D7}"/>
          </ac:spMkLst>
        </pc:spChg>
      </pc:sldChg>
      <pc:sldChg chg="modSp mod">
        <pc:chgData name="Beth McElroy" userId="adafc60ca507be3b" providerId="LiveId" clId="{EEFBBD73-61F2-426A-B241-CE21C8072172}" dt="2024-06-19T19:14:09.930" v="16" actId="20577"/>
        <pc:sldMkLst>
          <pc:docMk/>
          <pc:sldMk cId="1225663409" sldId="279"/>
        </pc:sldMkLst>
        <pc:spChg chg="mod">
          <ac:chgData name="Beth McElroy" userId="adafc60ca507be3b" providerId="LiveId" clId="{EEFBBD73-61F2-426A-B241-CE21C8072172}" dt="2024-06-19T19:14:09.930" v="16" actId="20577"/>
          <ac:spMkLst>
            <pc:docMk/>
            <pc:sldMk cId="1225663409" sldId="279"/>
            <ac:spMk id="4" creationId="{59F8D9C5-C09A-0E66-4099-13E3960CFC4E}"/>
          </ac:spMkLst>
        </pc:spChg>
      </pc:sldChg>
      <pc:sldChg chg="modSp mod">
        <pc:chgData name="Beth McElroy" userId="adafc60ca507be3b" providerId="LiveId" clId="{EEFBBD73-61F2-426A-B241-CE21C8072172}" dt="2024-06-19T19:15:52.328" v="22" actId="20577"/>
        <pc:sldMkLst>
          <pc:docMk/>
          <pc:sldMk cId="1628553151" sldId="289"/>
        </pc:sldMkLst>
        <pc:spChg chg="mod">
          <ac:chgData name="Beth McElroy" userId="adafc60ca507be3b" providerId="LiveId" clId="{EEFBBD73-61F2-426A-B241-CE21C8072172}" dt="2024-06-19T19:15:52.328" v="22" actId="20577"/>
          <ac:spMkLst>
            <pc:docMk/>
            <pc:sldMk cId="1628553151" sldId="289"/>
            <ac:spMk id="3" creationId="{875550E1-EDBE-A0CA-D99C-D993E70B919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656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3811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  <p:sldLayoutId id="214748366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91B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37000"/>
          </a:blip>
          <a:srcRect t="4925" b="-5448"/>
          <a:stretch/>
        </p:blipFill>
        <p:spPr>
          <a:xfrm>
            <a:off x="-46375" y="0"/>
            <a:ext cx="9190377" cy="543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536" y="4663675"/>
            <a:ext cx="8822928" cy="40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463" y="2670200"/>
            <a:ext cx="8175075" cy="8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862625" y="2877750"/>
            <a:ext cx="74178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Raise the Roof! Engineering a Leakproof Roof</a:t>
            </a:r>
            <a:endParaRPr sz="16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F69F9-3720-839D-39FB-FFA5F37B9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30" y="1598027"/>
            <a:ext cx="7695340" cy="9358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0A115AD-7DE9-3CE8-847D-255AD13804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84633"/>
            <a:ext cx="8520600" cy="572700"/>
          </a:xfrm>
          <a:prstGeom prst="rect">
            <a:avLst/>
          </a:prstGeom>
        </p:spPr>
        <p:txBody>
          <a:bodyPr vert="horz" wrap="square" lIns="0" tIns="219074" rIns="0" bIns="0" rtlCol="0">
            <a:spAutoFit/>
          </a:bodyPr>
          <a:lstStyle/>
          <a:p>
            <a:pPr marL="187325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Artwork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8BBE9679-F064-0B0C-08A2-74A256F9A9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1775" y="906599"/>
            <a:ext cx="2865730" cy="3820974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AB822817-36D5-1E2B-436A-5BA22CD5F55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6655" y="906599"/>
            <a:ext cx="2865730" cy="382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01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650" y="1017724"/>
            <a:ext cx="5094630" cy="38209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700" y="178577"/>
            <a:ext cx="8520600" cy="572700"/>
          </a:xfrm>
          <a:prstGeom prst="rect">
            <a:avLst/>
          </a:prstGeom>
        </p:spPr>
        <p:txBody>
          <a:bodyPr vert="horz" wrap="square" lIns="0" tIns="219074" rIns="0" bIns="0" rtlCol="0">
            <a:spAutoFit/>
          </a:bodyPr>
          <a:lstStyle/>
          <a:p>
            <a:pPr marL="187325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Artwork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9430" y="1170124"/>
            <a:ext cx="3592170" cy="269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64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7317CD67-3C91-6B51-1AE5-141FC294EC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0502" y="1335647"/>
            <a:ext cx="8014970" cy="15132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3829"/>
              </a:lnSpc>
              <a:spcBef>
                <a:spcPts val="200"/>
              </a:spcBef>
            </a:pPr>
            <a:r>
              <a:rPr dirty="0"/>
              <a:t>Can</a:t>
            </a:r>
            <a:r>
              <a:rPr spc="-185" dirty="0"/>
              <a:t> </a:t>
            </a:r>
            <a:r>
              <a:rPr spc="-65" dirty="0"/>
              <a:t>we</a:t>
            </a:r>
            <a:r>
              <a:rPr spc="-95" dirty="0"/>
              <a:t> </a:t>
            </a:r>
            <a:r>
              <a:rPr spc="-35" dirty="0"/>
              <a:t>solve</a:t>
            </a:r>
            <a:r>
              <a:rPr spc="-125" dirty="0"/>
              <a:t> </a:t>
            </a:r>
            <a:r>
              <a:rPr dirty="0"/>
              <a:t>the</a:t>
            </a:r>
            <a:r>
              <a:rPr spc="-100" dirty="0"/>
              <a:t> </a:t>
            </a:r>
            <a:r>
              <a:rPr dirty="0"/>
              <a:t>problem</a:t>
            </a:r>
            <a:r>
              <a:rPr spc="-95" dirty="0"/>
              <a:t> </a:t>
            </a:r>
            <a:r>
              <a:rPr dirty="0"/>
              <a:t>of</a:t>
            </a:r>
            <a:r>
              <a:rPr spc="-95" dirty="0"/>
              <a:t> </a:t>
            </a:r>
            <a:r>
              <a:rPr spc="-10" dirty="0"/>
              <a:t>excess </a:t>
            </a:r>
            <a:r>
              <a:rPr lang="en-US" strike="noStrike" dirty="0"/>
              <a:t>rec</a:t>
            </a:r>
            <a:r>
              <a:rPr strike="noStrike" dirty="0"/>
              <a:t>yclable</a:t>
            </a:r>
            <a:r>
              <a:rPr strike="noStrike" spc="-150" dirty="0"/>
              <a:t> </a:t>
            </a:r>
            <a:r>
              <a:rPr strike="noStrike" dirty="0"/>
              <a:t>waste</a:t>
            </a:r>
            <a:r>
              <a:rPr strike="noStrike" spc="-150" dirty="0"/>
              <a:t> </a:t>
            </a:r>
            <a:r>
              <a:rPr strike="noStrike" spc="-80" dirty="0"/>
              <a:t>while</a:t>
            </a:r>
            <a:r>
              <a:rPr strike="noStrike" spc="-60" dirty="0"/>
              <a:t> </a:t>
            </a:r>
            <a:r>
              <a:rPr strike="noStrike" dirty="0"/>
              <a:t>also</a:t>
            </a:r>
            <a:r>
              <a:rPr strike="noStrike" spc="-60" dirty="0"/>
              <a:t> </a:t>
            </a:r>
            <a:r>
              <a:rPr strike="noStrike" spc="-30" dirty="0"/>
              <a:t>solving</a:t>
            </a:r>
            <a:r>
              <a:rPr strike="noStrike" spc="-60" dirty="0"/>
              <a:t> </a:t>
            </a:r>
            <a:r>
              <a:rPr strike="noStrike" spc="35" dirty="0"/>
              <a:t>another </a:t>
            </a:r>
            <a:r>
              <a:rPr strike="noStrike" spc="-10" dirty="0"/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1136266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672D158C-40BF-23B9-AD44-E87C81EE7BA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700" y="1122499"/>
            <a:ext cx="2901450" cy="3868600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875550E1-EDBE-A0CA-D99C-D993E70B9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22957"/>
            <a:ext cx="8520600" cy="616836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87325">
              <a:lnSpc>
                <a:spcPct val="100000"/>
              </a:lnSpc>
              <a:spcBef>
                <a:spcPts val="100"/>
              </a:spcBef>
            </a:pPr>
            <a:r>
              <a:rPr lang="en-US" sz="2800" dirty="0"/>
              <a:t>Here is the second problem: </a:t>
            </a:r>
            <a:r>
              <a:rPr lang="en-US" sz="2800" spc="-10" dirty="0"/>
              <a:t>d</a:t>
            </a:r>
            <a:r>
              <a:rPr sz="2800" spc="-10" dirty="0"/>
              <a:t>ry</a:t>
            </a:r>
            <a:r>
              <a:rPr sz="2800" spc="-130" dirty="0"/>
              <a:t> </a:t>
            </a:r>
            <a:r>
              <a:rPr lang="en-US" sz="2800" spc="-10" dirty="0"/>
              <a:t>h</a:t>
            </a:r>
            <a:r>
              <a:rPr sz="2800" spc="-10" dirty="0"/>
              <a:t>omes/</a:t>
            </a:r>
            <a:r>
              <a:rPr lang="en-US" sz="2800" spc="-10" dirty="0"/>
              <a:t>s</a:t>
            </a:r>
            <a:r>
              <a:rPr sz="2800" spc="-10" dirty="0"/>
              <a:t>helters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FF702B28-543F-9C09-E43E-DACD053D966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4175" y="1122499"/>
            <a:ext cx="5158133" cy="38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53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9E613DD-7B5C-4AF0-7CC9-9C0BA775A55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5150" y="1106625"/>
            <a:ext cx="3564236" cy="2673200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17E0C454-1B95-6BDA-29D3-3DE9C8BA37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87325">
              <a:lnSpc>
                <a:spcPct val="100000"/>
              </a:lnSpc>
              <a:spcBef>
                <a:spcPts val="100"/>
              </a:spcBef>
            </a:pPr>
            <a:r>
              <a:rPr dirty="0"/>
              <a:t>Problem</a:t>
            </a:r>
            <a:r>
              <a:rPr spc="-65" dirty="0"/>
              <a:t> </a:t>
            </a:r>
            <a:r>
              <a:rPr spc="95" dirty="0"/>
              <a:t>2:</a:t>
            </a:r>
            <a:r>
              <a:rPr spc="-40" dirty="0"/>
              <a:t> </a:t>
            </a:r>
            <a:r>
              <a:rPr spc="-10" dirty="0"/>
              <a:t>Dry</a:t>
            </a:r>
            <a:r>
              <a:rPr spc="-130" dirty="0"/>
              <a:t> </a:t>
            </a:r>
            <a:r>
              <a:rPr spc="-10" dirty="0"/>
              <a:t>Homes/Shelters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134072C2-FA07-330F-5549-21870E9B268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5050" y="2059125"/>
            <a:ext cx="3564272" cy="2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47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899" y="458024"/>
            <a:ext cx="8368665" cy="626454"/>
          </a:xfrm>
          <a:prstGeom prst="rect">
            <a:avLst/>
          </a:prstGeom>
          <a:ln w="9524">
            <a:solidFill>
              <a:srgbClr val="FFFFFF"/>
            </a:solidFill>
          </a:ln>
        </p:spPr>
        <p:txBody>
          <a:bodyPr vert="horz" wrap="square" lIns="0" tIns="6921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545"/>
              </a:spcBef>
              <a:tabLst>
                <a:tab pos="2261235" algn="l"/>
              </a:tabLst>
            </a:pPr>
            <a:r>
              <a:rPr spc="-10" dirty="0">
                <a:solidFill>
                  <a:schemeClr val="tx1"/>
                </a:solidFill>
                <a:latin typeface="+mn-lt"/>
              </a:rPr>
              <a:t>Challenge:</a:t>
            </a:r>
            <a:r>
              <a:rPr dirty="0">
                <a:solidFill>
                  <a:schemeClr val="tx1"/>
                </a:solidFill>
                <a:latin typeface="+mn-lt"/>
              </a:rPr>
              <a:t>	Raise</a:t>
            </a:r>
            <a:r>
              <a:rPr spc="-75" dirty="0">
                <a:solidFill>
                  <a:schemeClr val="tx1"/>
                </a:solidFill>
                <a:latin typeface="+mn-lt"/>
              </a:rPr>
              <a:t> </a:t>
            </a:r>
            <a:r>
              <a:rPr dirty="0">
                <a:solidFill>
                  <a:schemeClr val="tx1"/>
                </a:solidFill>
                <a:latin typeface="+mn-lt"/>
              </a:rPr>
              <a:t>the</a:t>
            </a:r>
            <a:r>
              <a:rPr spc="-30" dirty="0">
                <a:solidFill>
                  <a:schemeClr val="tx1"/>
                </a:solidFill>
                <a:latin typeface="+mn-lt"/>
              </a:rPr>
              <a:t> </a:t>
            </a:r>
            <a:r>
              <a:rPr spc="-20" dirty="0">
                <a:solidFill>
                  <a:schemeClr val="tx1"/>
                </a:solidFill>
                <a:latin typeface="+mn-lt"/>
              </a:rPr>
              <a:t>Roof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241" y="1198030"/>
            <a:ext cx="7550360" cy="23563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66821" y="3607921"/>
            <a:ext cx="8054975" cy="1147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marR="5080" indent="-351790">
              <a:lnSpc>
                <a:spcPct val="114999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In</a:t>
            </a:r>
            <a:r>
              <a:rPr sz="16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an</a:t>
            </a:r>
            <a:r>
              <a:rPr sz="1600" spc="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eﬀort</a:t>
            </a:r>
            <a:r>
              <a:rPr sz="1600" spc="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to</a:t>
            </a:r>
            <a:r>
              <a:rPr sz="16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help</a:t>
            </a:r>
            <a:r>
              <a:rPr sz="1600" spc="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solve</a:t>
            </a:r>
            <a:r>
              <a:rPr sz="1600" spc="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16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country</a:t>
            </a:r>
            <a:r>
              <a:rPr sz="1600" spc="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of</a:t>
            </a:r>
            <a:r>
              <a:rPr sz="1600" spc="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+mn-lt"/>
                <a:cs typeface="Georgia"/>
              </a:rPr>
              <a:t>Ghana’s</a:t>
            </a:r>
            <a:r>
              <a:rPr sz="16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recycling</a:t>
            </a:r>
            <a:r>
              <a:rPr sz="1600" spc="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challenge</a:t>
            </a:r>
            <a:r>
              <a:rPr sz="1600" spc="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and</a:t>
            </a:r>
            <a:r>
              <a:rPr sz="16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spc="-20" dirty="0">
                <a:solidFill>
                  <a:schemeClr val="tx1"/>
                </a:solidFill>
                <a:latin typeface="+mn-lt"/>
                <a:cs typeface="Georgia"/>
              </a:rPr>
              <a:t>help</a:t>
            </a:r>
            <a:r>
              <a:rPr sz="1600" spc="50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residents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to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have</a:t>
            </a:r>
            <a:r>
              <a:rPr sz="1600" spc="-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dry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roofs,</a:t>
            </a:r>
            <a:r>
              <a:rPr sz="1600" spc="-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you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are</a:t>
            </a:r>
            <a:r>
              <a:rPr sz="1600" spc="-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going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to</a:t>
            </a:r>
            <a:r>
              <a:rPr sz="1600" spc="-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create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a</a:t>
            </a:r>
            <a:r>
              <a:rPr sz="1600" spc="-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simulation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of</a:t>
            </a:r>
            <a:r>
              <a:rPr sz="1600" spc="-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a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roof</a:t>
            </a:r>
            <a:r>
              <a:rPr sz="1600" spc="-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for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a</a:t>
            </a:r>
            <a:r>
              <a:rPr sz="1600" spc="-10" dirty="0">
                <a:solidFill>
                  <a:schemeClr val="tx1"/>
                </a:solidFill>
                <a:latin typeface="+mn-lt"/>
                <a:cs typeface="Georgia"/>
              </a:rPr>
              <a:t> basic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housing</a:t>
            </a:r>
            <a:r>
              <a:rPr sz="1600" spc="-2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structure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in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order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to</a:t>
            </a:r>
            <a:r>
              <a:rPr sz="1600" spc="-2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design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and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build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a</a:t>
            </a:r>
            <a:r>
              <a:rPr sz="1600" spc="-2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more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+mn-lt"/>
                <a:cs typeface="Georgia"/>
              </a:rPr>
              <a:t>sustainable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and</a:t>
            </a:r>
            <a:r>
              <a:rPr sz="16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spc="-20" dirty="0">
                <a:solidFill>
                  <a:schemeClr val="tx1"/>
                </a:solidFill>
                <a:latin typeface="+mn-lt"/>
                <a:cs typeface="Georgia"/>
              </a:rPr>
              <a:t>leak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proof</a:t>
            </a:r>
            <a:r>
              <a:rPr sz="1600" spc="-2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+mn-lt"/>
                <a:cs typeface="Georgia"/>
              </a:rPr>
              <a:t>roof.</a:t>
            </a:r>
            <a:endParaRPr sz="1600" dirty="0">
              <a:solidFill>
                <a:schemeClr val="tx1"/>
              </a:solidFill>
              <a:latin typeface="+mn-lt"/>
              <a:cs typeface="Georgia"/>
            </a:endParaRPr>
          </a:p>
          <a:p>
            <a:pPr marL="363855" indent="-351155">
              <a:lnSpc>
                <a:spcPct val="100000"/>
              </a:lnSpc>
              <a:spcBef>
                <a:spcPts val="285"/>
              </a:spcBef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Once</a:t>
            </a:r>
            <a:r>
              <a:rPr sz="1600" spc="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1600" spc="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roofs</a:t>
            </a:r>
            <a:r>
              <a:rPr sz="1600" spc="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are</a:t>
            </a:r>
            <a:r>
              <a:rPr sz="1600" spc="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built,</a:t>
            </a:r>
            <a:r>
              <a:rPr sz="1600" spc="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water</a:t>
            </a:r>
            <a:r>
              <a:rPr sz="1600" spc="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will</a:t>
            </a:r>
            <a:r>
              <a:rPr sz="1600" spc="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be</a:t>
            </a:r>
            <a:r>
              <a:rPr sz="1600" spc="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poured</a:t>
            </a:r>
            <a:r>
              <a:rPr sz="1600" spc="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>
                <a:solidFill>
                  <a:schemeClr val="tx1"/>
                </a:solidFill>
                <a:latin typeface="+mn-lt"/>
                <a:cs typeface="Georgia"/>
              </a:rPr>
              <a:t>on</a:t>
            </a:r>
            <a:r>
              <a:rPr sz="1600" spc="15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lang="en-US" sz="1600" spc="15">
                <a:solidFill>
                  <a:schemeClr val="tx1"/>
                </a:solidFill>
                <a:latin typeface="+mn-lt"/>
                <a:cs typeface="Georgia"/>
              </a:rPr>
              <a:t>them</a:t>
            </a:r>
            <a:r>
              <a:rPr sz="1600" spc="15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and</a:t>
            </a:r>
            <a:r>
              <a:rPr sz="1600" spc="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left</a:t>
            </a:r>
            <a:r>
              <a:rPr sz="1600" spc="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for</a:t>
            </a:r>
            <a:r>
              <a:rPr sz="1600" spc="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Georgia"/>
              </a:rPr>
              <a:t>ﬁve</a:t>
            </a:r>
            <a:r>
              <a:rPr sz="1600" spc="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+mn-lt"/>
                <a:cs typeface="Georgia"/>
              </a:rPr>
              <a:t>minutes.</a:t>
            </a:r>
            <a:endParaRPr sz="1600" dirty="0">
              <a:solidFill>
                <a:schemeClr val="tx1"/>
              </a:solidFill>
              <a:latin typeface="+mn-lt"/>
              <a:cs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1325" y="345694"/>
            <a:ext cx="8294370" cy="423164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400" b="1" spc="-10" dirty="0">
                <a:solidFill>
                  <a:schemeClr val="tx1"/>
                </a:solidFill>
                <a:latin typeface="+mn-lt"/>
                <a:cs typeface="Book Antiqua"/>
              </a:rPr>
              <a:t>Criteria:</a:t>
            </a:r>
            <a:endParaRPr sz="2400" dirty="0">
              <a:solidFill>
                <a:schemeClr val="tx1"/>
              </a:solidFill>
              <a:latin typeface="+mn-lt"/>
              <a:cs typeface="Book Antiqua"/>
            </a:endParaRPr>
          </a:p>
          <a:p>
            <a:pPr marL="469900" marR="598170" indent="-412750">
              <a:lnSpc>
                <a:spcPct val="114999"/>
              </a:lnSpc>
              <a:buFont typeface="Arial"/>
              <a:buChar char="●"/>
              <a:tabLst>
                <a:tab pos="469900" algn="l"/>
              </a:tabLst>
            </a:pP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The housing</a:t>
            </a:r>
            <a:r>
              <a:rPr sz="24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structure must</a:t>
            </a:r>
            <a:r>
              <a:rPr sz="24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be a</a:t>
            </a:r>
            <a:r>
              <a:rPr sz="24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ﬂat,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lean-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to,</a:t>
            </a:r>
            <a:r>
              <a:rPr sz="24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or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gable provided</a:t>
            </a:r>
            <a:r>
              <a:rPr sz="2400" spc="-7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by</a:t>
            </a:r>
            <a:r>
              <a:rPr sz="2400" spc="-6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your</a:t>
            </a:r>
            <a:r>
              <a:rPr sz="2400" spc="-6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teacher.</a:t>
            </a:r>
            <a:endParaRPr sz="2400" dirty="0">
              <a:solidFill>
                <a:schemeClr val="tx1"/>
              </a:solidFill>
              <a:latin typeface="+mn-lt"/>
              <a:cs typeface="Georgia"/>
            </a:endParaRPr>
          </a:p>
          <a:p>
            <a:pPr marL="469265" indent="-412115">
              <a:lnSpc>
                <a:spcPct val="100000"/>
              </a:lnSpc>
              <a:spcBef>
                <a:spcPts val="434"/>
              </a:spcBef>
              <a:buFont typeface="Arial"/>
              <a:buChar char="●"/>
              <a:tabLst>
                <a:tab pos="469265" algn="l"/>
              </a:tabLst>
            </a:pP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2400" spc="14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roof:</a:t>
            </a:r>
            <a:endParaRPr sz="2400" dirty="0">
              <a:solidFill>
                <a:schemeClr val="tx1"/>
              </a:solidFill>
              <a:latin typeface="+mn-lt"/>
              <a:cs typeface="Georgia"/>
            </a:endParaRPr>
          </a:p>
          <a:p>
            <a:pPr marL="926465" lvl="1" indent="-412115">
              <a:lnSpc>
                <a:spcPct val="100000"/>
              </a:lnSpc>
              <a:spcBef>
                <a:spcPts val="430"/>
              </a:spcBef>
              <a:buFont typeface="Arial"/>
              <a:buChar char="○"/>
              <a:tabLst>
                <a:tab pos="926465" algn="l"/>
              </a:tabLst>
            </a:pP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Must</a:t>
            </a:r>
            <a:r>
              <a:rPr sz="24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cover</a:t>
            </a:r>
            <a:r>
              <a:rPr sz="24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24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entire</a:t>
            </a:r>
            <a:r>
              <a:rPr sz="2400" spc="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housing</a:t>
            </a:r>
            <a:r>
              <a:rPr sz="2400" spc="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structure.</a:t>
            </a:r>
            <a:endParaRPr sz="2400" dirty="0">
              <a:solidFill>
                <a:schemeClr val="tx1"/>
              </a:solidFill>
              <a:latin typeface="+mn-lt"/>
              <a:cs typeface="Georgia"/>
            </a:endParaRPr>
          </a:p>
          <a:p>
            <a:pPr marL="927100" marR="5080" lvl="1" indent="-412750">
              <a:lnSpc>
                <a:spcPct val="114999"/>
              </a:lnSpc>
              <a:buFont typeface="Arial"/>
              <a:buChar char="○"/>
              <a:tabLst>
                <a:tab pos="927100" algn="l"/>
              </a:tabLst>
            </a:pP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Must</a:t>
            </a:r>
            <a:r>
              <a:rPr sz="2400" spc="-2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be</a:t>
            </a:r>
            <a:r>
              <a:rPr sz="2400" spc="-2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made</a:t>
            </a:r>
            <a:r>
              <a:rPr sz="2400" spc="-2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of</a:t>
            </a:r>
            <a:r>
              <a:rPr sz="2400" spc="-2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resources</a:t>
            </a:r>
            <a:r>
              <a:rPr sz="2400" spc="-2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available</a:t>
            </a:r>
            <a:r>
              <a:rPr sz="2400" spc="-2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to</a:t>
            </a:r>
            <a:r>
              <a:rPr sz="2400" spc="-2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2400" spc="-2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country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of</a:t>
            </a:r>
            <a:r>
              <a:rPr sz="24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Ghana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and</a:t>
            </a:r>
            <a:r>
              <a:rPr sz="24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recycled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 materials.</a:t>
            </a:r>
            <a:endParaRPr sz="2400" dirty="0">
              <a:solidFill>
                <a:schemeClr val="tx1"/>
              </a:solidFill>
              <a:latin typeface="+mn-lt"/>
              <a:cs typeface="Georgia"/>
            </a:endParaRPr>
          </a:p>
          <a:p>
            <a:pPr marL="469900" marR="1245870" indent="-412750">
              <a:lnSpc>
                <a:spcPct val="114999"/>
              </a:lnSpc>
              <a:buFont typeface="Arial"/>
              <a:buChar char="●"/>
              <a:tabLst>
                <a:tab pos="469900" algn="l"/>
              </a:tabLst>
            </a:pP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2400" spc="3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shape</a:t>
            </a:r>
            <a:r>
              <a:rPr sz="2400" spc="3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of</a:t>
            </a:r>
            <a:r>
              <a:rPr sz="2400" spc="3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2400" spc="3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roof</a:t>
            </a:r>
            <a:r>
              <a:rPr sz="2400" spc="3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will</a:t>
            </a:r>
            <a:r>
              <a:rPr sz="2400" spc="3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determine</a:t>
            </a:r>
            <a:r>
              <a:rPr sz="2400" spc="3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2400" spc="4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housing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structure</a:t>
            </a:r>
            <a:r>
              <a:rPr sz="2400" spc="-6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shape.</a:t>
            </a:r>
            <a:endParaRPr sz="2400" dirty="0">
              <a:solidFill>
                <a:schemeClr val="tx1"/>
              </a:solidFill>
              <a:latin typeface="+mn-lt"/>
              <a:cs typeface="Georgia"/>
            </a:endParaRPr>
          </a:p>
          <a:p>
            <a:pPr marL="469265" indent="-412115">
              <a:lnSpc>
                <a:spcPct val="100000"/>
              </a:lnSpc>
              <a:spcBef>
                <a:spcPts val="430"/>
              </a:spcBef>
              <a:buFont typeface="Arial"/>
              <a:buChar char="●"/>
              <a:tabLst>
                <a:tab pos="469265" algn="l"/>
              </a:tabLst>
            </a:pP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2400" spc="-2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more</a:t>
            </a:r>
            <a:r>
              <a:rPr sz="24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recycled</a:t>
            </a:r>
            <a:r>
              <a:rPr sz="24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materials</a:t>
            </a:r>
            <a:r>
              <a:rPr sz="24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added,</a:t>
            </a:r>
            <a:r>
              <a:rPr sz="2400" spc="-2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24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better</a:t>
            </a:r>
            <a:r>
              <a:rPr sz="24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2400" spc="-1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score.</a:t>
            </a:r>
            <a:endParaRPr sz="2400" dirty="0">
              <a:solidFill>
                <a:schemeClr val="tx1"/>
              </a:solidFill>
              <a:latin typeface="+mn-lt"/>
              <a:cs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1325" y="345694"/>
            <a:ext cx="7836720" cy="2119811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400" b="1" spc="-10" dirty="0">
                <a:solidFill>
                  <a:schemeClr val="tx1"/>
                </a:solidFill>
                <a:latin typeface="+mn-lt"/>
                <a:cs typeface="Book Antiqua"/>
              </a:rPr>
              <a:t>Constraints:</a:t>
            </a:r>
            <a:endParaRPr sz="2400" dirty="0">
              <a:solidFill>
                <a:schemeClr val="tx1"/>
              </a:solidFill>
              <a:latin typeface="+mn-lt"/>
              <a:cs typeface="Book Antiqua"/>
            </a:endParaRPr>
          </a:p>
          <a:p>
            <a:pPr marL="57150">
              <a:lnSpc>
                <a:spcPct val="100000"/>
              </a:lnSpc>
              <a:spcBef>
                <a:spcPts val="430"/>
              </a:spcBef>
              <a:tabLst>
                <a:tab pos="469265" algn="l"/>
              </a:tabLst>
            </a:pP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2400" spc="14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roof:</a:t>
            </a:r>
            <a:endParaRPr sz="2400" dirty="0">
              <a:solidFill>
                <a:schemeClr val="tx1"/>
              </a:solidFill>
              <a:latin typeface="+mn-lt"/>
              <a:cs typeface="Georgia"/>
            </a:endParaRPr>
          </a:p>
          <a:p>
            <a:pPr marL="926465" lvl="1" indent="-412115">
              <a:lnSpc>
                <a:spcPct val="100000"/>
              </a:lnSpc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926465" algn="l"/>
              </a:tabLst>
            </a:pP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Must not hold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water</a:t>
            </a:r>
            <a:r>
              <a:rPr lang="en-US" sz="2400" spc="-10" dirty="0">
                <a:solidFill>
                  <a:schemeClr val="tx1"/>
                </a:solidFill>
                <a:latin typeface="+mn-lt"/>
                <a:cs typeface="Georgia"/>
              </a:rPr>
              <a:t>.</a:t>
            </a:r>
            <a:endParaRPr sz="2400" dirty="0">
              <a:solidFill>
                <a:schemeClr val="tx1"/>
              </a:solidFill>
              <a:latin typeface="+mn-lt"/>
              <a:cs typeface="Georgia"/>
            </a:endParaRPr>
          </a:p>
          <a:p>
            <a:pPr marL="926465" lvl="1" indent="-412115">
              <a:lnSpc>
                <a:spcPct val="100000"/>
              </a:lnSpc>
              <a:spcBef>
                <a:spcPts val="430"/>
              </a:spcBef>
              <a:buFont typeface="Arial" panose="020B0604020202020204" pitchFamily="34" charset="0"/>
              <a:buChar char="•"/>
              <a:tabLst>
                <a:tab pos="926465" algn="l"/>
              </a:tabLst>
            </a:pP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Must</a:t>
            </a:r>
            <a:r>
              <a:rPr sz="2400" spc="-5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not</a:t>
            </a:r>
            <a:r>
              <a:rPr sz="2400" spc="-4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have</a:t>
            </a:r>
            <a:r>
              <a:rPr sz="2400" spc="-5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any</a:t>
            </a:r>
            <a:r>
              <a:rPr sz="2400" spc="-4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leaks</a:t>
            </a:r>
            <a:r>
              <a:rPr lang="en-US" sz="2400" spc="-10" dirty="0">
                <a:solidFill>
                  <a:schemeClr val="tx1"/>
                </a:solidFill>
                <a:latin typeface="+mn-lt"/>
                <a:cs typeface="Georgia"/>
              </a:rPr>
              <a:t>.</a:t>
            </a:r>
            <a:endParaRPr sz="2400" dirty="0">
              <a:solidFill>
                <a:schemeClr val="tx1"/>
              </a:solidFill>
              <a:latin typeface="+mn-lt"/>
              <a:cs typeface="Georgia"/>
            </a:endParaRPr>
          </a:p>
          <a:p>
            <a:pPr marL="926465" lvl="1" indent="-412115">
              <a:lnSpc>
                <a:spcPct val="100000"/>
              </a:lnSpc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926465" algn="l"/>
              </a:tabLst>
            </a:pPr>
            <a:r>
              <a:rPr lang="en-US" sz="2400" dirty="0">
                <a:solidFill>
                  <a:schemeClr val="tx1"/>
                </a:solidFill>
                <a:latin typeface="+mn-lt"/>
                <a:cs typeface="Georgia"/>
              </a:rPr>
              <a:t>Must be made with only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the</a:t>
            </a:r>
            <a:r>
              <a:rPr sz="2400" spc="-35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dirty="0">
                <a:solidFill>
                  <a:schemeClr val="tx1"/>
                </a:solidFill>
                <a:latin typeface="+mn-lt"/>
                <a:cs typeface="Georgia"/>
              </a:rPr>
              <a:t>materials</a:t>
            </a:r>
            <a:r>
              <a:rPr sz="2400" spc="-40" dirty="0">
                <a:solidFill>
                  <a:schemeClr val="tx1"/>
                </a:solidFill>
                <a:latin typeface="+mn-lt"/>
                <a:cs typeface="Georg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+mn-lt"/>
                <a:cs typeface="Georgia"/>
              </a:rPr>
              <a:t>provided.</a:t>
            </a:r>
            <a:endParaRPr sz="2400" dirty="0">
              <a:solidFill>
                <a:schemeClr val="tx1"/>
              </a:solidFill>
              <a:latin typeface="+mn-lt"/>
              <a:cs typeface="Georg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AB33AB7-E438-5552-94ED-2728D2E51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100833"/>
              </p:ext>
            </p:extLst>
          </p:nvPr>
        </p:nvGraphicFramePr>
        <p:xfrm>
          <a:off x="941388" y="189547"/>
          <a:ext cx="7261224" cy="476440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452245">
                  <a:extLst>
                    <a:ext uri="{9D8B030D-6E8A-4147-A177-3AD203B41FA5}">
                      <a16:colId xmlns:a16="http://schemas.microsoft.com/office/drawing/2014/main" val="1756302055"/>
                    </a:ext>
                  </a:extLst>
                </a:gridCol>
                <a:gridCol w="1452245">
                  <a:extLst>
                    <a:ext uri="{9D8B030D-6E8A-4147-A177-3AD203B41FA5}">
                      <a16:colId xmlns:a16="http://schemas.microsoft.com/office/drawing/2014/main" val="1941019101"/>
                    </a:ext>
                  </a:extLst>
                </a:gridCol>
                <a:gridCol w="1452244">
                  <a:extLst>
                    <a:ext uri="{9D8B030D-6E8A-4147-A177-3AD203B41FA5}">
                      <a16:colId xmlns:a16="http://schemas.microsoft.com/office/drawing/2014/main" val="93821160"/>
                    </a:ext>
                  </a:extLst>
                </a:gridCol>
                <a:gridCol w="1452245">
                  <a:extLst>
                    <a:ext uri="{9D8B030D-6E8A-4147-A177-3AD203B41FA5}">
                      <a16:colId xmlns:a16="http://schemas.microsoft.com/office/drawing/2014/main" val="3847548187"/>
                    </a:ext>
                  </a:extLst>
                </a:gridCol>
                <a:gridCol w="1452245">
                  <a:extLst>
                    <a:ext uri="{9D8B030D-6E8A-4147-A177-3AD203B41FA5}">
                      <a16:colId xmlns:a16="http://schemas.microsoft.com/office/drawing/2014/main" val="704221134"/>
                    </a:ext>
                  </a:extLst>
                </a:gridCol>
              </a:tblGrid>
              <a:tr h="381635">
                <a:tc>
                  <a:txBody>
                    <a:bodyPr/>
                    <a:lstStyle/>
                    <a:p>
                      <a:pPr marL="5715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b="1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Points</a:t>
                      </a:r>
                      <a:endParaRPr sz="900" b="1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5143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1</a:t>
                      </a:r>
                      <a:r>
                        <a:rPr sz="900" b="1" spc="-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900" b="1" spc="-3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pt</a:t>
                      </a:r>
                      <a:endParaRPr sz="900" b="1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5143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2</a:t>
                      </a:r>
                      <a:r>
                        <a:rPr sz="900" b="1" spc="-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900" b="1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pts</a:t>
                      </a:r>
                      <a:endParaRPr sz="900" b="1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5143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3</a:t>
                      </a:r>
                      <a:r>
                        <a:rPr sz="900" b="1" spc="-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900" b="1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pts</a:t>
                      </a:r>
                      <a:endParaRPr sz="900" b="1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5143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4</a:t>
                      </a:r>
                      <a:r>
                        <a:rPr sz="900" b="1" spc="-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900" b="1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pts</a:t>
                      </a:r>
                      <a:endParaRPr sz="900" b="1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5143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834413"/>
                  </a:ext>
                </a:extLst>
              </a:tr>
              <a:tr h="1040765">
                <a:tc>
                  <a:txBody>
                    <a:bodyPr/>
                    <a:lstStyle/>
                    <a:p>
                      <a:pPr marL="57150" marR="226060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How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well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does</a:t>
                      </a:r>
                      <a:r>
                        <a:rPr sz="1100" b="1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the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water</a:t>
                      </a:r>
                      <a:r>
                        <a:rPr sz="1100" b="1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run</a:t>
                      </a:r>
                      <a:r>
                        <a:rPr lang="en-US"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off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the </a:t>
                      </a:r>
                      <a:r>
                        <a:rPr sz="1100" b="1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roof?</a:t>
                      </a:r>
                      <a:endParaRPr sz="1100" b="1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370205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lang="en-US"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W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ater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pours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through</a:t>
                      </a:r>
                      <a:r>
                        <a:rPr sz="1100" b="0" spc="-3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100" b="0" spc="-3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the roof into 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the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structure</a:t>
                      </a:r>
                      <a:r>
                        <a:rPr sz="1100" b="0" spc="-4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below</a:t>
                      </a:r>
                      <a:r>
                        <a:rPr lang="en-US"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199390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lang="en-US"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W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ater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pools</a:t>
                      </a:r>
                      <a:r>
                        <a:rPr sz="1100" b="0" spc="-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on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top</a:t>
                      </a:r>
                      <a:r>
                        <a:rPr sz="1100" b="0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of</a:t>
                      </a:r>
                      <a:r>
                        <a:rPr sz="1100" b="0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the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roof</a:t>
                      </a:r>
                      <a:r>
                        <a:rPr lang="en-US"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254000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Some</a:t>
                      </a:r>
                      <a:r>
                        <a:rPr sz="1100" b="0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water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runs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off</a:t>
                      </a:r>
                      <a:r>
                        <a:rPr sz="1100" b="0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the</a:t>
                      </a:r>
                      <a:r>
                        <a:rPr sz="1100" b="0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roof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and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some</a:t>
                      </a:r>
                      <a:r>
                        <a:rPr sz="1100" b="0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100" b="0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water 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poo</a:t>
                      </a:r>
                      <a:r>
                        <a:rPr lang="en-US"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ls on roof.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153670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All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w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ater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runs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off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the 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roof</a:t>
                      </a:r>
                      <a:r>
                        <a:rPr lang="en-US"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093601"/>
                  </a:ext>
                </a:extLst>
              </a:tr>
              <a:tr h="1040765">
                <a:tc>
                  <a:txBody>
                    <a:bodyPr/>
                    <a:lstStyle/>
                    <a:p>
                      <a:pPr marL="57150" marR="60960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How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much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of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the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roof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utilized</a:t>
                      </a:r>
                      <a:r>
                        <a:rPr sz="1100" b="1" spc="-4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the</a:t>
                      </a:r>
                      <a:r>
                        <a:rPr sz="1100" b="1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resources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(glue</a:t>
                      </a:r>
                      <a:r>
                        <a:rPr sz="1100" b="1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and</a:t>
                      </a:r>
                      <a:r>
                        <a:rPr sz="1100" b="1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tape)</a:t>
                      </a:r>
                      <a:r>
                        <a:rPr lang="en-US" sz="1100" b="1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?</a:t>
                      </a:r>
                      <a:endParaRPr sz="1100" b="1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471805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Used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only 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non-recycled resources</a:t>
                      </a:r>
                      <a:r>
                        <a:rPr lang="en-US"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286385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Used</a:t>
                      </a:r>
                      <a:r>
                        <a:rPr sz="1100" b="0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a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significant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amount</a:t>
                      </a:r>
                      <a:r>
                        <a:rPr sz="1100" b="0" spc="-3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of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  <a:p>
                      <a:pPr marL="57150" algn="l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glue</a:t>
                      </a:r>
                      <a:r>
                        <a:rPr lang="en-US"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lang="en-US"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or</a:t>
                      </a:r>
                      <a:r>
                        <a:rPr lang="en-US"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tape.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76835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Only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used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a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small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amount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of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glue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and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tape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to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construct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roof</a:t>
                      </a:r>
                      <a:r>
                        <a:rPr lang="en-US"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130175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lang="en-US"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Used m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inimal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glue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or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tape</a:t>
                      </a:r>
                      <a:r>
                        <a:rPr lang="en-US"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2765713"/>
                  </a:ext>
                </a:extLst>
              </a:tr>
              <a:tr h="1260475">
                <a:tc>
                  <a:txBody>
                    <a:bodyPr/>
                    <a:lstStyle/>
                    <a:p>
                      <a:pPr marL="57150" marR="60960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How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much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of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the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roof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is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made</a:t>
                      </a:r>
                      <a:r>
                        <a:rPr sz="1100" b="1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of</a:t>
                      </a:r>
                      <a:r>
                        <a:rPr sz="1100" b="1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recycled materials?</a:t>
                      </a:r>
                      <a:endParaRPr sz="1100" b="1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l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25%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or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less</a:t>
                      </a:r>
                      <a:r>
                        <a:rPr lang="en-US"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5143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114935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More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than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25%,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less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than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50%</a:t>
                      </a:r>
                      <a:r>
                        <a:rPr lang="en-US"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114935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More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than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50%,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less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than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75%</a:t>
                      </a:r>
                      <a:r>
                        <a:rPr lang="en-US"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l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More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than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75%</a:t>
                      </a:r>
                      <a:r>
                        <a:rPr lang="en-US"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5143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197366"/>
                  </a:ext>
                </a:extLst>
              </a:tr>
              <a:tr h="1040765">
                <a:tc>
                  <a:txBody>
                    <a:bodyPr/>
                    <a:lstStyle/>
                    <a:p>
                      <a:pPr marL="57150" marR="246379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How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well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does</a:t>
                      </a:r>
                      <a:r>
                        <a:rPr sz="1100" b="1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the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roof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hold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its</a:t>
                      </a:r>
                      <a:r>
                        <a:rPr sz="1100" b="1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shape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after</a:t>
                      </a:r>
                      <a:r>
                        <a:rPr sz="1100" b="1" spc="-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5</a:t>
                      </a:r>
                      <a:r>
                        <a:rPr sz="1100" b="1" spc="-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1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minutes?</a:t>
                      </a:r>
                      <a:endParaRPr sz="1100" b="1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603250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Roof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entirely collapses</a:t>
                      </a:r>
                      <a:r>
                        <a:rPr lang="en-US"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572770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Roof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partially collapses</a:t>
                      </a:r>
                      <a:r>
                        <a:rPr lang="en-US"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84455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Roof</a:t>
                      </a:r>
                      <a:r>
                        <a:rPr sz="1100" b="0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stays</a:t>
                      </a:r>
                      <a:r>
                        <a:rPr sz="1100" b="0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intact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2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but 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bow</a:t>
                      </a:r>
                      <a:r>
                        <a:rPr lang="en-US"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s.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316865" algn="l">
                        <a:lnSpc>
                          <a:spcPct val="102299"/>
                        </a:lnSpc>
                        <a:spcBef>
                          <a:spcPts val="375"/>
                        </a:spcBef>
                      </a:pP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Roof</a:t>
                      </a:r>
                      <a:r>
                        <a:rPr sz="1100" b="0" spc="-15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stays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in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tact</a:t>
                      </a:r>
                      <a:r>
                        <a:rPr lang="en-US"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, remains</a:t>
                      </a:r>
                      <a:r>
                        <a:rPr sz="1100" b="0" spc="-2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 </a:t>
                      </a:r>
                      <a:r>
                        <a:rPr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unchanged</a:t>
                      </a:r>
                      <a:r>
                        <a:rPr lang="en-US" sz="1100" b="0" spc="-10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haroni" panose="02010803020104030203" pitchFamily="2" charset="-79"/>
                        </a:rPr>
                        <a:t>.</a:t>
                      </a:r>
                      <a:endParaRPr sz="1100" b="0" dirty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haroni" panose="02010803020104030203" pitchFamily="2" charset="-79"/>
                      </a:endParaRPr>
                    </a:p>
                  </a:txBody>
                  <a:tcPr marL="0" marR="0" marT="476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974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2044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CA1FD-7600-C01D-EF67-EAD6E0ED1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53679"/>
            <a:ext cx="8520600" cy="2599034"/>
          </a:xfrm>
        </p:spPr>
        <p:txBody>
          <a:bodyPr/>
          <a:lstStyle/>
          <a:p>
            <a:r>
              <a:rPr lang="en-US" dirty="0"/>
              <a:t>Question: Why do you think pollution is a big problem in countries with fewer resources and less money?</a:t>
            </a:r>
          </a:p>
        </p:txBody>
      </p:sp>
    </p:spTree>
    <p:extLst>
      <p:ext uri="{BB962C8B-B14F-4D97-AF65-F5344CB8AC3E}">
        <p14:creationId xmlns:p14="http://schemas.microsoft.com/office/powerpoint/2010/main" val="932673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CA1FD-7600-C01D-EF67-EAD6E0ED1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53679"/>
            <a:ext cx="8520600" cy="1610798"/>
          </a:xfrm>
        </p:spPr>
        <p:txBody>
          <a:bodyPr/>
          <a:lstStyle/>
          <a:p>
            <a:r>
              <a:rPr lang="en-US" dirty="0"/>
              <a:t>How do we combat and reduce waste and pollution?</a:t>
            </a:r>
          </a:p>
        </p:txBody>
      </p:sp>
      <p:pic>
        <p:nvPicPr>
          <p:cNvPr id="3" name="object 6">
            <a:extLst>
              <a:ext uri="{FF2B5EF4-FFF2-40B4-BE49-F238E27FC236}">
                <a16:creationId xmlns:a16="http://schemas.microsoft.com/office/drawing/2014/main" id="{D6602B62-95C2-409A-5F07-4E94DA12501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9884" y="2618119"/>
            <a:ext cx="1824232" cy="178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1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1BA88D8-7464-F6BA-43DD-78F86535A9A9}"/>
              </a:ext>
            </a:extLst>
          </p:cNvPr>
          <p:cNvSpPr txBox="1">
            <a:spLocks/>
          </p:cNvSpPr>
          <p:nvPr/>
        </p:nvSpPr>
        <p:spPr>
          <a:xfrm>
            <a:off x="3029267" y="128625"/>
            <a:ext cx="3085465" cy="5796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pc="-50" dirty="0">
                <a:solidFill>
                  <a:schemeClr val="tx1"/>
                </a:solidFill>
              </a:rPr>
              <a:t>Think</a:t>
            </a:r>
            <a:r>
              <a:rPr lang="en-US" spc="-195" dirty="0">
                <a:solidFill>
                  <a:schemeClr val="tx1"/>
                </a:solidFill>
              </a:rPr>
              <a:t> </a:t>
            </a:r>
            <a:r>
              <a:rPr lang="en-US" spc="-65" dirty="0">
                <a:solidFill>
                  <a:schemeClr val="tx1"/>
                </a:solidFill>
              </a:rPr>
              <a:t>About</a:t>
            </a:r>
            <a:r>
              <a:rPr lang="en-US" spc="-100" dirty="0">
                <a:solidFill>
                  <a:schemeClr val="tx1"/>
                </a:solidFill>
              </a:rPr>
              <a:t> </a:t>
            </a:r>
            <a:r>
              <a:rPr lang="en-US" spc="-25" dirty="0">
                <a:solidFill>
                  <a:schemeClr val="tx1"/>
                </a:solidFill>
              </a:rPr>
              <a:t>It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83DC257A-0B79-BCFA-F343-F4DD733A7D4B}"/>
              </a:ext>
            </a:extLst>
          </p:cNvPr>
          <p:cNvSpPr txBox="1"/>
          <p:nvPr/>
        </p:nvSpPr>
        <p:spPr>
          <a:xfrm>
            <a:off x="402892" y="731750"/>
            <a:ext cx="8122284" cy="635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solidFill>
                  <a:schemeClr val="tx1"/>
                </a:solidFill>
                <a:latin typeface="+mn-lt"/>
                <a:cs typeface="Tahoma"/>
              </a:rPr>
              <a:t>Look</a:t>
            </a:r>
            <a:r>
              <a:rPr sz="1800" spc="-195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Tahoma"/>
              </a:rPr>
              <a:t>at</a:t>
            </a:r>
            <a:r>
              <a:rPr sz="1800" spc="-190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Tahoma"/>
              </a:rPr>
              <a:t>the</a:t>
            </a:r>
            <a:r>
              <a:rPr sz="1800" spc="-190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Tahoma"/>
              </a:rPr>
              <a:t>following</a:t>
            </a:r>
            <a:r>
              <a:rPr sz="1800" spc="-195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Tahoma"/>
              </a:rPr>
              <a:t>photos</a:t>
            </a:r>
            <a:r>
              <a:rPr sz="1800" spc="-190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Tahoma"/>
              </a:rPr>
              <a:t>of</a:t>
            </a:r>
            <a:r>
              <a:rPr sz="1800" spc="-190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Tahoma"/>
              </a:rPr>
              <a:t>pollution</a:t>
            </a:r>
            <a:r>
              <a:rPr sz="1800" spc="-195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Tahoma"/>
              </a:rPr>
              <a:t>in</a:t>
            </a:r>
            <a:r>
              <a:rPr sz="1800" spc="-190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spc="-10" dirty="0">
                <a:solidFill>
                  <a:schemeClr val="tx1"/>
                </a:solidFill>
                <a:latin typeface="+mn-lt"/>
                <a:cs typeface="Tahoma"/>
              </a:rPr>
              <a:t>Ghana</a:t>
            </a:r>
            <a:r>
              <a:rPr lang="en-US" sz="1800" spc="-10" dirty="0">
                <a:solidFill>
                  <a:schemeClr val="tx1"/>
                </a:solidFill>
                <a:latin typeface="+mn-lt"/>
                <a:cs typeface="Tahoma"/>
              </a:rPr>
              <a:t>…</a:t>
            </a:r>
            <a:r>
              <a:rPr sz="1800" spc="190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endParaRPr lang="en-US" sz="1800" spc="190" dirty="0">
              <a:solidFill>
                <a:schemeClr val="tx1"/>
              </a:solidFill>
              <a:latin typeface="+mn-lt"/>
              <a:cs typeface="Tahoma"/>
            </a:endParaRPr>
          </a:p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800" spc="50" dirty="0">
                <a:solidFill>
                  <a:schemeClr val="tx1"/>
                </a:solidFill>
                <a:latin typeface="+mn-lt"/>
                <a:cs typeface="Tahoma"/>
              </a:rPr>
              <a:t>What</a:t>
            </a:r>
            <a:r>
              <a:rPr sz="1800" spc="-195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Tahoma"/>
              </a:rPr>
              <a:t>do</a:t>
            </a:r>
            <a:r>
              <a:rPr sz="1800" spc="-190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Tahoma"/>
              </a:rPr>
              <a:t>you</a:t>
            </a:r>
            <a:r>
              <a:rPr sz="1800" spc="-190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Tahoma"/>
              </a:rPr>
              <a:t>notice?</a:t>
            </a:r>
            <a:r>
              <a:rPr sz="1800" spc="185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spc="50" dirty="0">
                <a:solidFill>
                  <a:schemeClr val="tx1"/>
                </a:solidFill>
                <a:latin typeface="+mn-lt"/>
                <a:cs typeface="Tahoma"/>
              </a:rPr>
              <a:t>What</a:t>
            </a:r>
            <a:r>
              <a:rPr sz="1800" spc="-190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spc="-25" dirty="0">
                <a:solidFill>
                  <a:schemeClr val="tx1"/>
                </a:solidFill>
                <a:latin typeface="+mn-lt"/>
                <a:cs typeface="Tahoma"/>
              </a:rPr>
              <a:t>do </a:t>
            </a:r>
            <a:r>
              <a:rPr sz="1800" dirty="0">
                <a:solidFill>
                  <a:schemeClr val="tx1"/>
                </a:solidFill>
                <a:latin typeface="+mn-lt"/>
                <a:cs typeface="Tahoma"/>
              </a:rPr>
              <a:t>you</a:t>
            </a:r>
            <a:r>
              <a:rPr sz="1800" spc="-210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sz="1800" spc="-10" dirty="0">
                <a:solidFill>
                  <a:schemeClr val="tx1"/>
                </a:solidFill>
                <a:latin typeface="+mn-lt"/>
                <a:cs typeface="Tahoma"/>
              </a:rPr>
              <a:t>wonder?</a:t>
            </a:r>
            <a:endParaRPr sz="1800" dirty="0">
              <a:solidFill>
                <a:schemeClr val="tx1"/>
              </a:solidFill>
              <a:latin typeface="+mn-lt"/>
              <a:cs typeface="Tahoma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95FDF7C9-5C62-B204-D9DC-E248C3830F0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617" y="1671599"/>
            <a:ext cx="3147611" cy="2571752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32B3C480-5642-D966-B731-101987999B5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56234" y="1671599"/>
            <a:ext cx="2857499" cy="1600199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8C7BC822-6A92-8713-09AE-E62F14602D3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30991" y="3471826"/>
            <a:ext cx="2971799" cy="1543049"/>
          </a:xfrm>
          <a:prstGeom prst="rect">
            <a:avLst/>
          </a:prstGeom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id="{D58DF1DC-FB34-4D25-FCCC-096626D9B45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01309" y="2422068"/>
            <a:ext cx="2516074" cy="140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89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F690F67A-DCB2-CECF-78D7-17061197A119}"/>
              </a:ext>
            </a:extLst>
          </p:cNvPr>
          <p:cNvSpPr txBox="1">
            <a:spLocks/>
          </p:cNvSpPr>
          <p:nvPr/>
        </p:nvSpPr>
        <p:spPr>
          <a:xfrm>
            <a:off x="2913211" y="128631"/>
            <a:ext cx="3343022" cy="5796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pc="-50" dirty="0">
                <a:solidFill>
                  <a:schemeClr val="tx1"/>
                </a:solidFill>
              </a:rPr>
              <a:t>Think</a:t>
            </a:r>
            <a:r>
              <a:rPr lang="en-US" spc="-195" dirty="0">
                <a:solidFill>
                  <a:schemeClr val="tx1"/>
                </a:solidFill>
              </a:rPr>
              <a:t> </a:t>
            </a:r>
            <a:r>
              <a:rPr lang="en-US" spc="-65" dirty="0">
                <a:solidFill>
                  <a:schemeClr val="tx1"/>
                </a:solidFill>
              </a:rPr>
              <a:t>About</a:t>
            </a:r>
            <a:r>
              <a:rPr lang="en-US" spc="-100" dirty="0">
                <a:solidFill>
                  <a:schemeClr val="tx1"/>
                </a:solidFill>
              </a:rPr>
              <a:t> </a:t>
            </a:r>
            <a:r>
              <a:rPr lang="en-US" spc="-145" dirty="0">
                <a:solidFill>
                  <a:schemeClr val="tx1"/>
                </a:solidFill>
              </a:rPr>
              <a:t>It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9F8D9C5-C09A-0E66-4099-13E3960CFC4E}"/>
              </a:ext>
            </a:extLst>
          </p:cNvPr>
          <p:cNvSpPr txBox="1"/>
          <p:nvPr/>
        </p:nvSpPr>
        <p:spPr>
          <a:xfrm>
            <a:off x="293837" y="770740"/>
            <a:ext cx="803529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solidFill>
                  <a:schemeClr val="tx1"/>
                </a:solidFill>
                <a:latin typeface="+mn-lt"/>
                <a:cs typeface="Palatino Linotype"/>
              </a:rPr>
              <a:t>Why</a:t>
            </a:r>
            <a:r>
              <a:rPr sz="1800" spc="-65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lang="en-US" sz="1800" spc="-65" dirty="0">
                <a:solidFill>
                  <a:schemeClr val="tx1"/>
                </a:solidFill>
                <a:latin typeface="+mn-lt"/>
                <a:cs typeface="Palatino Linotype"/>
              </a:rPr>
              <a:t>do you think </a:t>
            </a:r>
            <a:r>
              <a:rPr sz="1800" spc="-10" dirty="0">
                <a:solidFill>
                  <a:schemeClr val="tx1"/>
                </a:solidFill>
                <a:latin typeface="+mn-lt"/>
                <a:cs typeface="Palatino Linotype"/>
              </a:rPr>
              <a:t>Ghanaians</a:t>
            </a:r>
            <a:r>
              <a:rPr sz="1800" spc="-5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lang="en-US" sz="1800" spc="-5" dirty="0">
                <a:solidFill>
                  <a:schemeClr val="tx1"/>
                </a:solidFill>
                <a:latin typeface="+mn-lt"/>
                <a:cs typeface="Palatino Linotype"/>
              </a:rPr>
              <a:t>cannot </a:t>
            </a:r>
            <a:r>
              <a:rPr sz="1800" dirty="0">
                <a:solidFill>
                  <a:schemeClr val="tx1"/>
                </a:solidFill>
                <a:latin typeface="+mn-lt"/>
                <a:cs typeface="Palatino Linotype"/>
              </a:rPr>
              <a:t>just</a:t>
            </a:r>
            <a:r>
              <a:rPr sz="1800" spc="-20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spc="-30" dirty="0">
                <a:solidFill>
                  <a:schemeClr val="tx1"/>
                </a:solidFill>
                <a:latin typeface="+mn-lt"/>
                <a:cs typeface="Palatino Linotype"/>
              </a:rPr>
              <a:t>build</a:t>
            </a:r>
            <a:r>
              <a:rPr sz="1800" spc="-5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Palatino Linotype"/>
              </a:rPr>
              <a:t>recycling</a:t>
            </a:r>
            <a:r>
              <a:rPr sz="1800" spc="-5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Palatino Linotype"/>
              </a:rPr>
              <a:t>centers</a:t>
            </a:r>
            <a:r>
              <a:rPr sz="1800" spc="-30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spc="-50" dirty="0">
                <a:solidFill>
                  <a:schemeClr val="tx1"/>
                </a:solidFill>
                <a:latin typeface="+mn-lt"/>
                <a:cs typeface="Palatino Linotype"/>
              </a:rPr>
              <a:t>like</a:t>
            </a:r>
            <a:r>
              <a:rPr sz="1800" spc="-30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Palatino Linotype"/>
              </a:rPr>
              <a:t>wealthier</a:t>
            </a:r>
            <a:r>
              <a:rPr sz="1800" spc="10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Palatino Linotype"/>
              </a:rPr>
              <a:t>countries</a:t>
            </a:r>
            <a:r>
              <a:rPr sz="1800" spc="65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Palatino Linotype"/>
              </a:rPr>
              <a:t>in</a:t>
            </a:r>
            <a:r>
              <a:rPr sz="1800" spc="30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Palatino Linotype"/>
              </a:rPr>
              <a:t>the</a:t>
            </a:r>
            <a:r>
              <a:rPr sz="1800" spc="-5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spc="-10" dirty="0">
                <a:solidFill>
                  <a:schemeClr val="tx1"/>
                </a:solidFill>
                <a:latin typeface="+mn-lt"/>
                <a:cs typeface="Palatino Linotype"/>
              </a:rPr>
              <a:t>world</a:t>
            </a:r>
            <a:r>
              <a:rPr lang="en-US" sz="1800" spc="-10" dirty="0">
                <a:solidFill>
                  <a:schemeClr val="tx1"/>
                </a:solidFill>
                <a:latin typeface="+mn-lt"/>
                <a:cs typeface="Palatino Linotype"/>
              </a:rPr>
              <a:t> do</a:t>
            </a:r>
            <a:r>
              <a:rPr sz="1800" spc="-10" dirty="0">
                <a:solidFill>
                  <a:schemeClr val="tx1"/>
                </a:solidFill>
                <a:latin typeface="+mn-lt"/>
                <a:cs typeface="Palatino Linotype"/>
              </a:rPr>
              <a:t>?</a:t>
            </a:r>
            <a:endParaRPr sz="1800" dirty="0">
              <a:solidFill>
                <a:schemeClr val="tx1"/>
              </a:solidFill>
              <a:latin typeface="+mn-lt"/>
              <a:cs typeface="Palatino Linotype"/>
            </a:endParaRP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7C41F917-546B-68AB-5222-DF64165DBB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0787" y="3400412"/>
            <a:ext cx="2752724" cy="1657349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340AC30E-2961-F1CA-324A-E7D54B10C9D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8012" y="1622925"/>
            <a:ext cx="2847974" cy="1600199"/>
          </a:xfrm>
          <a:prstGeom prst="rect">
            <a:avLst/>
          </a:prstGeom>
        </p:spPr>
      </p:pic>
      <p:pic>
        <p:nvPicPr>
          <p:cNvPr id="7" name="object 6">
            <a:extLst>
              <a:ext uri="{FF2B5EF4-FFF2-40B4-BE49-F238E27FC236}">
                <a16:creationId xmlns:a16="http://schemas.microsoft.com/office/drawing/2014/main" id="{AEAAE584-D030-1272-C116-E817656EB2E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3837" y="1551475"/>
            <a:ext cx="2619374" cy="1743074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733BBCEA-0D56-8202-D989-9022C72223F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30787" y="1482425"/>
            <a:ext cx="2619374" cy="1743074"/>
          </a:xfrm>
          <a:prstGeom prst="rect">
            <a:avLst/>
          </a:prstGeom>
        </p:spPr>
      </p:pic>
      <p:pic>
        <p:nvPicPr>
          <p:cNvPr id="9" name="object 8">
            <a:extLst>
              <a:ext uri="{FF2B5EF4-FFF2-40B4-BE49-F238E27FC236}">
                <a16:creationId xmlns:a16="http://schemas.microsoft.com/office/drawing/2014/main" id="{BFFBC16A-F995-0EF6-C0C7-B16729BFA32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62287" y="3400425"/>
            <a:ext cx="3019424" cy="1514474"/>
          </a:xfrm>
          <a:prstGeom prst="rect">
            <a:avLst/>
          </a:prstGeom>
        </p:spPr>
      </p:pic>
      <p:pic>
        <p:nvPicPr>
          <p:cNvPr id="10" name="object 9">
            <a:extLst>
              <a:ext uri="{FF2B5EF4-FFF2-40B4-BE49-F238E27FC236}">
                <a16:creationId xmlns:a16="http://schemas.microsoft.com/office/drawing/2014/main" id="{BF77883C-F0AD-5316-E071-5BA92A29F43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287" y="3419475"/>
            <a:ext cx="2828924" cy="161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B4FB906-5C0D-8308-95C6-746B7F9ACEAC}"/>
              </a:ext>
            </a:extLst>
          </p:cNvPr>
          <p:cNvSpPr txBox="1"/>
          <p:nvPr/>
        </p:nvSpPr>
        <p:spPr>
          <a:xfrm>
            <a:off x="559350" y="365993"/>
            <a:ext cx="12750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chemeClr val="tx1"/>
                </a:solidFill>
                <a:latin typeface="+mj-lt"/>
                <a:cs typeface="Palatino Linotype"/>
              </a:rPr>
              <a:t>Think</a:t>
            </a:r>
            <a:endParaRPr sz="3200" dirty="0">
              <a:solidFill>
                <a:schemeClr val="tx1"/>
              </a:solidFill>
              <a:latin typeface="Palatino Linotype"/>
              <a:cs typeface="Palatino Linotype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888935F-0EE9-89EE-5AB8-7D278ECC81F6}"/>
              </a:ext>
            </a:extLst>
          </p:cNvPr>
          <p:cNvSpPr txBox="1"/>
          <p:nvPr/>
        </p:nvSpPr>
        <p:spPr>
          <a:xfrm>
            <a:off x="656241" y="949983"/>
            <a:ext cx="7238365" cy="580286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sz="1800" spc="-25" dirty="0">
                <a:solidFill>
                  <a:schemeClr val="tx1"/>
                </a:solidFill>
                <a:latin typeface="+mn-lt"/>
                <a:cs typeface="Palatino Linotype"/>
              </a:rPr>
              <a:t>Are</a:t>
            </a:r>
            <a:r>
              <a:rPr sz="1800" spc="-55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cs typeface="Palatino Linotype"/>
              </a:rPr>
              <a:t>there</a:t>
            </a:r>
            <a:r>
              <a:rPr sz="1800" spc="-110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spc="-60" dirty="0">
                <a:solidFill>
                  <a:schemeClr val="tx1"/>
                </a:solidFill>
                <a:latin typeface="+mn-lt"/>
                <a:cs typeface="Palatino Linotype"/>
              </a:rPr>
              <a:t>ways </a:t>
            </a:r>
            <a:r>
              <a:rPr sz="1800" dirty="0">
                <a:solidFill>
                  <a:schemeClr val="tx1"/>
                </a:solidFill>
                <a:latin typeface="+mn-lt"/>
                <a:cs typeface="Palatino Linotype"/>
              </a:rPr>
              <a:t>to</a:t>
            </a:r>
            <a:r>
              <a:rPr sz="1800" spc="-15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spc="50" dirty="0">
                <a:solidFill>
                  <a:schemeClr val="tx1"/>
                </a:solidFill>
                <a:latin typeface="+mn-lt"/>
                <a:cs typeface="Palatino Linotype"/>
              </a:rPr>
              <a:t>repurpose</a:t>
            </a:r>
            <a:r>
              <a:rPr sz="1800" spc="-20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spc="-10" dirty="0">
                <a:solidFill>
                  <a:schemeClr val="tx1"/>
                </a:solidFill>
                <a:latin typeface="+mn-lt"/>
                <a:cs typeface="Palatino Linotype"/>
              </a:rPr>
              <a:t>recyclable </a:t>
            </a:r>
            <a:r>
              <a:rPr sz="1800" dirty="0">
                <a:solidFill>
                  <a:schemeClr val="tx1"/>
                </a:solidFill>
                <a:latin typeface="+mn-lt"/>
                <a:cs typeface="Palatino Linotype"/>
              </a:rPr>
              <a:t>materials</a:t>
            </a:r>
            <a:r>
              <a:rPr sz="1800" spc="-95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spc="-10" dirty="0">
                <a:solidFill>
                  <a:schemeClr val="tx1"/>
                </a:solidFill>
                <a:latin typeface="+mn-lt"/>
                <a:cs typeface="Palatino Linotype"/>
              </a:rPr>
              <a:t>without</a:t>
            </a:r>
            <a:r>
              <a:rPr sz="1800" spc="-65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spc="-30" dirty="0">
                <a:solidFill>
                  <a:schemeClr val="tx1"/>
                </a:solidFill>
                <a:latin typeface="+mn-lt"/>
                <a:cs typeface="Palatino Linotype"/>
              </a:rPr>
              <a:t>having</a:t>
            </a:r>
            <a:r>
              <a:rPr sz="1800" dirty="0">
                <a:solidFill>
                  <a:schemeClr val="tx1"/>
                </a:solidFill>
                <a:latin typeface="+mn-lt"/>
                <a:cs typeface="Palatino Linotype"/>
              </a:rPr>
              <a:t> a</a:t>
            </a:r>
            <a:r>
              <a:rPr sz="1800" spc="-10" dirty="0">
                <a:solidFill>
                  <a:schemeClr val="tx1"/>
                </a:solidFill>
                <a:latin typeface="+mn-lt"/>
                <a:cs typeface="Palatino Linotype"/>
              </a:rPr>
              <a:t> </a:t>
            </a:r>
            <a:r>
              <a:rPr sz="1800" spc="45" dirty="0">
                <a:solidFill>
                  <a:schemeClr val="tx1"/>
                </a:solidFill>
                <a:latin typeface="+mn-lt"/>
                <a:cs typeface="Palatino Linotype"/>
              </a:rPr>
              <a:t>factory?</a:t>
            </a:r>
            <a:endParaRPr sz="1800" dirty="0">
              <a:solidFill>
                <a:schemeClr val="tx1"/>
              </a:solidFill>
              <a:latin typeface="+mn-lt"/>
              <a:cs typeface="Palatino Linotype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BA9E8E5E-F35F-E847-2C89-F5DBED5C675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701" y="1979845"/>
            <a:ext cx="3853032" cy="2564017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84C54C64-D5A0-9344-3FB9-F139A2428E6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6267" y="1979845"/>
            <a:ext cx="3853032" cy="25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4E39870-AA75-A029-5921-CF30A77BFCE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6443209" cy="48386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8DC30A2B-05CC-7576-E267-99AF751284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364" y="96913"/>
            <a:ext cx="2849338" cy="723916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36195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1E2D31"/>
                </a:solidFill>
              </a:rPr>
              <a:t>Collection</a:t>
            </a:r>
          </a:p>
        </p:txBody>
      </p:sp>
    </p:spTree>
    <p:extLst>
      <p:ext uri="{BB962C8B-B14F-4D97-AF65-F5344CB8AC3E}">
        <p14:creationId xmlns:p14="http://schemas.microsoft.com/office/powerpoint/2010/main" val="454801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06780C08-B1A6-5604-34F2-066D2648175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4476" y="0"/>
            <a:ext cx="3862647" cy="5048250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BDE13723-2032-1828-FCB1-316FAD4C03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1552"/>
            <a:ext cx="451747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1E2D31"/>
                </a:solidFill>
              </a:rPr>
              <a:t>Repurposing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58A35867-1856-0D1D-2917-EB610B12A1A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650" y="1681700"/>
            <a:ext cx="1644648" cy="2192875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07414EE6-FCC9-6E3D-D7BF-EDDC5462A8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37012" y="1681700"/>
            <a:ext cx="1849747" cy="24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41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170125"/>
            <a:ext cx="2865730" cy="38209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vert="horz" wrap="square" lIns="0" tIns="219074" rIns="0" bIns="0" rtlCol="0">
            <a:spAutoFit/>
          </a:bodyPr>
          <a:lstStyle/>
          <a:p>
            <a:pPr marL="187325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Artwork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70530" y="1170124"/>
            <a:ext cx="5094630" cy="38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6418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482</Words>
  <Application>Microsoft Office PowerPoint</Application>
  <PresentationFormat>On-screen Show (16:9)</PresentationFormat>
  <Paragraphs>59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Open Sans</vt:lpstr>
      <vt:lpstr>Arial</vt:lpstr>
      <vt:lpstr>Palatino Linotype</vt:lpstr>
      <vt:lpstr>Simple Light</vt:lpstr>
      <vt:lpstr>PowerPoint Presentation</vt:lpstr>
      <vt:lpstr>Question: Why do you think pollution is a big problem in countries with fewer resources and less money?</vt:lpstr>
      <vt:lpstr>How do we combat and reduce waste and pollution?</vt:lpstr>
      <vt:lpstr>PowerPoint Presentation</vt:lpstr>
      <vt:lpstr>PowerPoint Presentation</vt:lpstr>
      <vt:lpstr>PowerPoint Presentation</vt:lpstr>
      <vt:lpstr>Collection</vt:lpstr>
      <vt:lpstr>Repurposing</vt:lpstr>
      <vt:lpstr>Artwork</vt:lpstr>
      <vt:lpstr>Artwork</vt:lpstr>
      <vt:lpstr>Artwork</vt:lpstr>
      <vt:lpstr>Can we solve the problem of excess recyclable waste while also solving another problem?</vt:lpstr>
      <vt:lpstr>Here is the second problem: dry homes/shelters</vt:lpstr>
      <vt:lpstr>Problem 2: Dry Homes/Shelters</vt:lpstr>
      <vt:lpstr>Challenge: Raise the Roof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Parrish</dc:creator>
  <cp:lastModifiedBy>Beth McElroy</cp:lastModifiedBy>
  <cp:revision>6</cp:revision>
  <dcterms:modified xsi:type="dcterms:W3CDTF">2024-06-19T19:19:56Z</dcterms:modified>
</cp:coreProperties>
</file>