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Lst>
  <p:notesMasterIdLst>
    <p:notesMasterId r:id="rId12"/>
  </p:notesMasterIdLst>
  <p:sldIdLst>
    <p:sldId id="266"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9" autoAdjust="0"/>
    <p:restoredTop sz="94660"/>
  </p:normalViewPr>
  <p:slideViewPr>
    <p:cSldViewPr snapToGrid="0">
      <p:cViewPr varScale="1">
        <p:scale>
          <a:sx n="142" d="100"/>
          <a:sy n="142" d="100"/>
        </p:scale>
        <p:origin x="208" y="8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C3CD8-A106-4254-947B-6C8616CA5A18}" type="datetimeFigureOut">
              <a:rPr lang="en-US" smtClean="0"/>
              <a:t>8/21/24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26E2E1-4BF9-4317-8099-42D2BEDC2ED8}" type="slidenum">
              <a:rPr lang="en-US" smtClean="0"/>
              <a:t>‹#›</a:t>
            </a:fld>
            <a:endParaRPr lang="en-US" dirty="0"/>
          </a:p>
        </p:txBody>
      </p:sp>
    </p:spTree>
    <p:extLst>
      <p:ext uri="{BB962C8B-B14F-4D97-AF65-F5344CB8AC3E}">
        <p14:creationId xmlns:p14="http://schemas.microsoft.com/office/powerpoint/2010/main" val="2809912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a:t>8/21/24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a:t>8/21/24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a:t>8/21/24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014179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884425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646714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283392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510948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755492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21264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09283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a:t>8/21/24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761889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825796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79828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a:t>8/21/24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a:t>8/21/24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a:t>8/21/24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a:t>8/21/24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a:t>8/21/24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a:t>8/21/24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a:t>8/21/24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a:t>8/21/24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203120107"/>
      </p:ext>
    </p:extLst>
  </p:cSld>
  <p:clrMap bg1="lt1" tx1="dk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61833" y="1"/>
            <a:ext cx="12253836" cy="7251401"/>
          </a:xfrm>
          <a:prstGeom prst="rect">
            <a:avLst/>
          </a:prstGeom>
          <a:noFill/>
          <a:ln>
            <a:noFill/>
          </a:ln>
        </p:spPr>
      </p:pic>
      <p:pic>
        <p:nvPicPr>
          <p:cNvPr id="56" name="Google Shape;56;p13"/>
          <p:cNvPicPr preferRelativeResize="0"/>
          <p:nvPr/>
        </p:nvPicPr>
        <p:blipFill>
          <a:blip r:embed="rId4">
            <a:alphaModFix/>
          </a:blip>
          <a:stretch>
            <a:fillRect/>
          </a:stretch>
        </p:blipFill>
        <p:spPr>
          <a:xfrm>
            <a:off x="214048" y="6218234"/>
            <a:ext cx="11763904" cy="536367"/>
          </a:xfrm>
          <a:prstGeom prst="rect">
            <a:avLst/>
          </a:prstGeom>
          <a:noFill/>
          <a:ln>
            <a:noFill/>
          </a:ln>
        </p:spPr>
      </p:pic>
      <p:pic>
        <p:nvPicPr>
          <p:cNvPr id="57" name="Google Shape;57;p13"/>
          <p:cNvPicPr preferRelativeResize="0"/>
          <p:nvPr/>
        </p:nvPicPr>
        <p:blipFill>
          <a:blip r:embed="rId5">
            <a:alphaModFix/>
          </a:blip>
          <a:stretch>
            <a:fillRect/>
          </a:stretch>
        </p:blipFill>
        <p:spPr>
          <a:xfrm>
            <a:off x="645951" y="3560267"/>
            <a:ext cx="10900100" cy="1085300"/>
          </a:xfrm>
          <a:prstGeom prst="rect">
            <a:avLst/>
          </a:prstGeom>
          <a:noFill/>
          <a:ln>
            <a:noFill/>
          </a:ln>
        </p:spPr>
      </p:pic>
      <p:sp>
        <p:nvSpPr>
          <p:cNvPr id="58" name="Google Shape;58;p13"/>
          <p:cNvSpPr txBox="1"/>
          <p:nvPr/>
        </p:nvSpPr>
        <p:spPr>
          <a:xfrm>
            <a:off x="1150167" y="3837000"/>
            <a:ext cx="9890400" cy="407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133" b="1" kern="0" dirty="0">
                <a:solidFill>
                  <a:srgbClr val="FFFFFF"/>
                </a:solidFill>
                <a:latin typeface="Open Sans"/>
                <a:ea typeface="Open Sans"/>
                <a:cs typeface="Open Sans"/>
                <a:sym typeface="Open Sans"/>
              </a:rPr>
              <a:t>Around the World and Back</a:t>
            </a:r>
            <a:endParaRPr sz="2133" b="1" kern="0" dirty="0">
              <a:solidFill>
                <a:srgbClr val="FFFFFF"/>
              </a:solidFill>
              <a:latin typeface="Open Sans"/>
              <a:ea typeface="Open Sans"/>
              <a:cs typeface="Open Sans"/>
              <a:sym typeface="Open Sans"/>
            </a:endParaRPr>
          </a:p>
        </p:txBody>
      </p:sp>
      <p:pic>
        <p:nvPicPr>
          <p:cNvPr id="5" name="Picture 4">
            <a:extLst>
              <a:ext uri="{FF2B5EF4-FFF2-40B4-BE49-F238E27FC236}">
                <a16:creationId xmlns:a16="http://schemas.microsoft.com/office/drawing/2014/main" id="{EFDF69F9-3720-839D-39FB-FFA5F37B9363}"/>
              </a:ext>
            </a:extLst>
          </p:cNvPr>
          <p:cNvPicPr>
            <a:picLocks noChangeAspect="1"/>
          </p:cNvPicPr>
          <p:nvPr/>
        </p:nvPicPr>
        <p:blipFill>
          <a:blip r:embed="rId6"/>
          <a:stretch>
            <a:fillRect/>
          </a:stretch>
        </p:blipFill>
        <p:spPr>
          <a:xfrm>
            <a:off x="965774" y="2130704"/>
            <a:ext cx="10260453" cy="124779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WHAT IS AN SDG?</a:t>
            </a:r>
          </a:p>
        </p:txBody>
      </p:sp>
      <p:sp>
        <p:nvSpPr>
          <p:cNvPr id="3" name="Content Placeholder 2"/>
          <p:cNvSpPr>
            <a:spLocks noGrp="1"/>
          </p:cNvSpPr>
          <p:nvPr>
            <p:ph idx="1"/>
          </p:nvPr>
        </p:nvSpPr>
        <p:spPr/>
        <p:txBody>
          <a:bodyPr>
            <a:normAutofit fontScale="92500" lnSpcReduction="20000"/>
          </a:bodyPr>
          <a:lstStyle/>
          <a:p>
            <a:r>
              <a:rPr lang="en-US" b="1" u="sng" dirty="0"/>
              <a:t>What is a sustainable development goal (SDG)</a:t>
            </a:r>
            <a:r>
              <a:rPr lang="en-US" b="1" dirty="0"/>
              <a:t>?</a:t>
            </a:r>
          </a:p>
          <a:p>
            <a:r>
              <a:rPr lang="es-ES" altLang="en-US" b="1" dirty="0">
                <a:solidFill>
                  <a:srgbClr val="202124"/>
                </a:solidFill>
                <a:latin typeface="inherit"/>
              </a:rPr>
              <a:t>¿</a:t>
            </a:r>
            <a:r>
              <a:rPr lang="es-ES" altLang="en-US" b="1" u="sng" dirty="0">
                <a:solidFill>
                  <a:srgbClr val="202124"/>
                </a:solidFill>
                <a:latin typeface="inherit"/>
              </a:rPr>
              <a:t>Qué es un objetivo de desarrollo sostenible (ODS)</a:t>
            </a:r>
            <a:r>
              <a:rPr lang="es-ES" altLang="en-US" b="1" dirty="0">
                <a:solidFill>
                  <a:srgbClr val="202124"/>
                </a:solidFill>
                <a:latin typeface="inherit"/>
              </a:rPr>
              <a:t>?</a:t>
            </a:r>
          </a:p>
          <a:p>
            <a:pPr marL="0" indent="0">
              <a:buNone/>
            </a:pPr>
            <a:endParaRPr lang="es-ES" altLang="en-US" b="1" dirty="0">
              <a:solidFill>
                <a:srgbClr val="202124"/>
              </a:solidFill>
              <a:latin typeface="inherit"/>
            </a:endParaRPr>
          </a:p>
          <a:p>
            <a:r>
              <a:rPr lang="en-US" dirty="0">
                <a:latin typeface="inherit"/>
              </a:rPr>
              <a:t>A universal call to action to end poverty, protect the planet, and ensure that by 2030 all people enjoy peace and prosperity.</a:t>
            </a:r>
          </a:p>
          <a:p>
            <a:r>
              <a:rPr lang="es-ES" altLang="en-US" dirty="0">
                <a:solidFill>
                  <a:srgbClr val="202124"/>
                </a:solidFill>
                <a:latin typeface="inherit"/>
              </a:rPr>
              <a:t>Un llamado universal a la acción para poner fin a la pobreza, proteger el planeta y garantizar que para 2030 todas las personas disfruten de paz y prosperidad.</a:t>
            </a:r>
            <a:endParaRPr lang="es-ES" altLang="en-US" sz="1600" dirty="0">
              <a:latin typeface="inherit"/>
            </a:endParaRPr>
          </a:p>
          <a:p>
            <a:endParaRPr lang="en-US" dirty="0"/>
          </a:p>
          <a:p>
            <a:endParaRPr lang="en-US" sz="2800" dirty="0">
              <a:latin typeface="Cambria" panose="02040503050406030204" pitchFamily="18" charset="0"/>
              <a:ea typeface="Cambria" panose="02040503050406030204" pitchFamily="18" charset="0"/>
              <a:cs typeface="Arial" panose="020B0604020202020204" pitchFamily="34" charset="0"/>
            </a:endParaRPr>
          </a:p>
          <a:p>
            <a:endParaRPr lang="es-ES" altLang="en-US" b="1" dirty="0">
              <a:solidFill>
                <a:srgbClr val="202124"/>
              </a:solidFill>
              <a:latin typeface="inherit"/>
            </a:endParaRPr>
          </a:p>
          <a:p>
            <a:endParaRPr lang="es-ES" altLang="en-US" sz="1050" b="1" dirty="0">
              <a:solidFill>
                <a:srgbClr val="202124"/>
              </a:solidFill>
              <a:latin typeface="inherit"/>
            </a:endParaRPr>
          </a:p>
          <a:p>
            <a:r>
              <a:rPr lang="es-ES" altLang="en-US" sz="1050" b="1" dirty="0"/>
              <a:t> </a:t>
            </a:r>
            <a:endParaRPr lang="es-ES" altLang="en-US" sz="1600" b="1" dirty="0">
              <a:latin typeface="Arial" panose="020B0604020202020204" pitchFamily="34" charset="0"/>
            </a:endParaRPr>
          </a:p>
          <a:p>
            <a:endParaRPr lang="en-US" b="1" dirty="0"/>
          </a:p>
          <a:p>
            <a:endParaRPr lang="en-US" b="1" dirty="0"/>
          </a:p>
        </p:txBody>
      </p:sp>
      <p:pic>
        <p:nvPicPr>
          <p:cNvPr id="3076" name="Picture 4" descr="Take Action for the Sustainable Development Goals - United Nations  Sustainable Develop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401" y="85240"/>
            <a:ext cx="3520994" cy="30210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2037464192"/>
              </p:ext>
            </p:extLst>
          </p:nvPr>
        </p:nvGraphicFramePr>
        <p:xfrm>
          <a:off x="960895" y="4222168"/>
          <a:ext cx="10167353" cy="2496745"/>
        </p:xfrm>
        <a:graphic>
          <a:graphicData uri="http://schemas.openxmlformats.org/drawingml/2006/table">
            <a:tbl>
              <a:tblPr firstRow="1" bandRow="1">
                <a:tableStyleId>{5C22544A-7EE6-4342-B048-85BDC9FD1C3A}</a:tableStyleId>
              </a:tblPr>
              <a:tblGrid>
                <a:gridCol w="2615077">
                  <a:extLst>
                    <a:ext uri="{9D8B030D-6E8A-4147-A177-3AD203B41FA5}">
                      <a16:colId xmlns:a16="http://schemas.microsoft.com/office/drawing/2014/main" val="1698143498"/>
                    </a:ext>
                  </a:extLst>
                </a:gridCol>
                <a:gridCol w="7552276">
                  <a:extLst>
                    <a:ext uri="{9D8B030D-6E8A-4147-A177-3AD203B41FA5}">
                      <a16:colId xmlns:a16="http://schemas.microsoft.com/office/drawing/2014/main" val="2524444968"/>
                    </a:ext>
                  </a:extLst>
                </a:gridCol>
              </a:tblGrid>
              <a:tr h="304089">
                <a:tc>
                  <a:txBody>
                    <a:bodyPr/>
                    <a:lstStyle/>
                    <a:p>
                      <a:pPr algn="ctr"/>
                      <a:r>
                        <a:rPr lang="en-US" sz="1400" u="sng" dirty="0"/>
                        <a:t>UN</a:t>
                      </a:r>
                      <a:r>
                        <a:rPr lang="en-US" sz="1400" u="sng" baseline="0" dirty="0"/>
                        <a:t> SDG</a:t>
                      </a:r>
                      <a:endParaRPr lang="en-US" sz="1400" u="sng" dirty="0"/>
                    </a:p>
                  </a:txBody>
                  <a:tcPr/>
                </a:tc>
                <a:tc>
                  <a:txBody>
                    <a:bodyPr/>
                    <a:lstStyle/>
                    <a:p>
                      <a:pPr algn="ctr"/>
                      <a:r>
                        <a:rPr lang="en-US" sz="1400" u="sng" dirty="0"/>
                        <a:t>Explanation</a:t>
                      </a:r>
                      <a:r>
                        <a:rPr lang="en-US" sz="1400" u="sng" baseline="0" dirty="0"/>
                        <a:t> </a:t>
                      </a:r>
                      <a:endParaRPr lang="en-US" sz="1400" u="sng" dirty="0"/>
                    </a:p>
                  </a:txBody>
                  <a:tcPr/>
                </a:tc>
                <a:extLst>
                  <a:ext uri="{0D108BD9-81ED-4DB2-BD59-A6C34878D82A}">
                    <a16:rowId xmlns:a16="http://schemas.microsoft.com/office/drawing/2014/main" val="3725396418"/>
                  </a:ext>
                </a:extLst>
              </a:tr>
              <a:tr h="9426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sng" kern="1200" dirty="0">
                          <a:solidFill>
                            <a:schemeClr val="dk1"/>
                          </a:solidFill>
                          <a:effectLst/>
                          <a:latin typeface="+mn-lt"/>
                          <a:ea typeface="+mn-ea"/>
                          <a:cs typeface="+mn-cs"/>
                        </a:rPr>
                        <a:t>SDG</a:t>
                      </a:r>
                      <a:r>
                        <a:rPr lang="en-US" sz="1400" u="sng" kern="1200" baseline="0" dirty="0">
                          <a:solidFill>
                            <a:schemeClr val="dk1"/>
                          </a:solidFill>
                          <a:effectLst/>
                          <a:latin typeface="+mn-lt"/>
                          <a:ea typeface="+mn-ea"/>
                          <a:cs typeface="+mn-cs"/>
                        </a:rPr>
                        <a:t> </a:t>
                      </a:r>
                      <a:r>
                        <a:rPr lang="en-US" sz="1400" u="sng" kern="1200" dirty="0">
                          <a:solidFill>
                            <a:schemeClr val="dk1"/>
                          </a:solidFill>
                          <a:effectLst/>
                          <a:latin typeface="+mn-lt"/>
                          <a:ea typeface="+mn-ea"/>
                          <a:cs typeface="+mn-cs"/>
                        </a:rPr>
                        <a:t>Target 10.2</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By 2030, empower and promote the social, economic, and political inclusion of all, irrespective of age, sex, disability, race, ethnicity, origin, religion or economic or other status.</a:t>
                      </a:r>
                    </a:p>
                    <a:p>
                      <a:endParaRPr lang="en-US" sz="1400" dirty="0"/>
                    </a:p>
                  </a:txBody>
                  <a:tcPr/>
                </a:tc>
                <a:extLst>
                  <a:ext uri="{0D108BD9-81ED-4DB2-BD59-A6C34878D82A}">
                    <a16:rowId xmlns:a16="http://schemas.microsoft.com/office/drawing/2014/main" val="3412080511"/>
                  </a:ext>
                </a:extLst>
              </a:tr>
              <a:tr h="1247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sng" kern="1200" dirty="0">
                          <a:solidFill>
                            <a:schemeClr val="dk1"/>
                          </a:solidFill>
                          <a:effectLst/>
                          <a:latin typeface="+mn-lt"/>
                          <a:ea typeface="+mn-ea"/>
                          <a:cs typeface="+mn-cs"/>
                        </a:rPr>
                        <a:t>SDG</a:t>
                      </a:r>
                      <a:r>
                        <a:rPr lang="en-US" sz="1400" u="sng" kern="1200" baseline="0" dirty="0">
                          <a:solidFill>
                            <a:schemeClr val="dk1"/>
                          </a:solidFill>
                          <a:effectLst/>
                          <a:latin typeface="+mn-lt"/>
                          <a:ea typeface="+mn-ea"/>
                          <a:cs typeface="+mn-cs"/>
                        </a:rPr>
                        <a:t> </a:t>
                      </a:r>
                      <a:r>
                        <a:rPr lang="en-US" sz="1400" u="sng" kern="1200" dirty="0">
                          <a:solidFill>
                            <a:schemeClr val="dk1"/>
                          </a:solidFill>
                          <a:effectLst/>
                          <a:latin typeface="+mn-lt"/>
                          <a:ea typeface="+mn-ea"/>
                          <a:cs typeface="+mn-cs"/>
                        </a:rPr>
                        <a:t>Target 10.3</a:t>
                      </a:r>
                      <a:endParaRPr lang="en-US" sz="1400" dirty="0"/>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Ensure equal opportunity and reduce inequalities of outcome, including by eliminating discriminatory laws, policies, and practices and promoting appropriate legislation, policies, and action in this regard.</a:t>
                      </a:r>
                    </a:p>
                    <a:p>
                      <a:endParaRPr lang="en-US" sz="1400" dirty="0"/>
                    </a:p>
                  </a:txBody>
                  <a:tcPr/>
                </a:tc>
                <a:extLst>
                  <a:ext uri="{0D108BD9-81ED-4DB2-BD59-A6C34878D82A}">
                    <a16:rowId xmlns:a16="http://schemas.microsoft.com/office/drawing/2014/main" val="1286154461"/>
                  </a:ext>
                </a:extLst>
              </a:tr>
            </a:tbl>
          </a:graphicData>
        </a:graphic>
      </p:graphicFrame>
    </p:spTree>
    <p:extLst>
      <p:ext uri="{BB962C8B-B14F-4D97-AF65-F5344CB8AC3E}">
        <p14:creationId xmlns:p14="http://schemas.microsoft.com/office/powerpoint/2010/main" val="3105700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INTERNATIONAL MARKETS</a:t>
            </a:r>
          </a:p>
        </p:txBody>
      </p:sp>
      <p:sp>
        <p:nvSpPr>
          <p:cNvPr id="3" name="Content Placeholder 2"/>
          <p:cNvSpPr>
            <a:spLocks noGrp="1"/>
          </p:cNvSpPr>
          <p:nvPr>
            <p:ph idx="1"/>
          </p:nvPr>
        </p:nvSpPr>
        <p:spPr/>
        <p:txBody>
          <a:bodyPr>
            <a:normAutofit/>
          </a:bodyPr>
          <a:lstStyle/>
          <a:p>
            <a:r>
              <a:rPr lang="en-US" b="1" u="sng" dirty="0"/>
              <a:t>What international markets are in Huber Heights, Ohio</a:t>
            </a:r>
            <a:r>
              <a:rPr lang="en-US" b="1" dirty="0"/>
              <a:t>?</a:t>
            </a:r>
          </a:p>
          <a:p>
            <a:r>
              <a:rPr lang="es-ES" altLang="en-US" b="1" u="sng" dirty="0">
                <a:solidFill>
                  <a:srgbClr val="202124"/>
                </a:solidFill>
                <a:latin typeface="inherit"/>
              </a:rPr>
              <a:t>¿Qué mercados internacionales hay en Huber Heights, Ohio?</a:t>
            </a:r>
          </a:p>
          <a:p>
            <a:endParaRPr lang="es-ES" altLang="en-US" sz="1050" b="1" u="sng" dirty="0">
              <a:solidFill>
                <a:srgbClr val="202124"/>
              </a:solidFill>
              <a:latin typeface="inherit"/>
            </a:endParaRPr>
          </a:p>
          <a:p>
            <a:pPr marL="0" indent="0">
              <a:buNone/>
            </a:pPr>
            <a:r>
              <a:rPr lang="en-US" dirty="0"/>
              <a:t>1) Buja International Food and Fashion</a:t>
            </a:r>
          </a:p>
          <a:p>
            <a:pPr marL="0" indent="0">
              <a:buNone/>
            </a:pPr>
            <a:r>
              <a:rPr lang="en-US" dirty="0"/>
              <a:t>2) AHISKA MARKET, Turkish</a:t>
            </a:r>
          </a:p>
          <a:p>
            <a:pPr marL="0" indent="0">
              <a:buNone/>
            </a:pPr>
            <a:r>
              <a:rPr lang="en-US" dirty="0"/>
              <a:t>3) Huber Mart, Turkish</a:t>
            </a:r>
          </a:p>
          <a:p>
            <a:pPr marL="0" indent="0">
              <a:buNone/>
            </a:pPr>
            <a:r>
              <a:rPr lang="en-US" dirty="0"/>
              <a:t>4) La Michoacana Market, Mexican</a:t>
            </a:r>
          </a:p>
          <a:p>
            <a:endParaRPr lang="en-US" dirty="0"/>
          </a:p>
          <a:p>
            <a:endParaRPr lang="en-US" dirty="0"/>
          </a:p>
          <a:p>
            <a:r>
              <a:rPr lang="es-ES" altLang="en-US" sz="1050" b="1" u="sng" dirty="0"/>
              <a:t> </a:t>
            </a:r>
            <a:endParaRPr lang="es-ES" altLang="en-US" sz="1600" b="1" u="sng" dirty="0">
              <a:latin typeface="Arial" panose="020B0604020202020204" pitchFamily="34" charset="0"/>
            </a:endParaRPr>
          </a:p>
          <a:p>
            <a:endParaRPr lang="en-US" b="1" dirty="0"/>
          </a:p>
          <a:p>
            <a:endParaRPr lang="en-US" b="1" dirty="0"/>
          </a:p>
        </p:txBody>
      </p:sp>
      <p:pic>
        <p:nvPicPr>
          <p:cNvPr id="1027" name="Picture 3" descr="Mexico Flag 3x5 Foot- Mexican National Flags Indoor/Outdoor Quality  Polyester with Vivid Color Brass Grommets Decor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923" y="4422534"/>
            <a:ext cx="1152741" cy="71047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Turkish Flag Background Images, HD Pictures and Wallpaper For Free Download  | Png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8923" y="3231396"/>
            <a:ext cx="1152741" cy="824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854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FIELD TRIP STOPS</a:t>
            </a:r>
          </a:p>
        </p:txBody>
      </p:sp>
      <p:sp>
        <p:nvSpPr>
          <p:cNvPr id="3" name="Content Placeholder 2"/>
          <p:cNvSpPr>
            <a:spLocks noGrp="1"/>
          </p:cNvSpPr>
          <p:nvPr>
            <p:ph idx="1"/>
          </p:nvPr>
        </p:nvSpPr>
        <p:spPr/>
        <p:txBody>
          <a:bodyPr/>
          <a:lstStyle/>
          <a:p>
            <a:r>
              <a:rPr lang="en-US" b="1" u="sng" dirty="0"/>
              <a:t>What international markets will we visit</a:t>
            </a:r>
            <a:r>
              <a:rPr lang="en-US" b="1" dirty="0"/>
              <a:t>?</a:t>
            </a:r>
          </a:p>
          <a:p>
            <a:r>
              <a:rPr lang="es-ES" altLang="en-US" b="1" dirty="0">
                <a:solidFill>
                  <a:srgbClr val="202124"/>
                </a:solidFill>
                <a:latin typeface="inherit"/>
              </a:rPr>
              <a:t>¿</a:t>
            </a:r>
            <a:r>
              <a:rPr lang="es-ES" altLang="en-US" b="1" u="sng" dirty="0">
                <a:solidFill>
                  <a:srgbClr val="202124"/>
                </a:solidFill>
                <a:latin typeface="inherit"/>
              </a:rPr>
              <a:t>Qué mercados internacionales visitaremos</a:t>
            </a:r>
            <a:r>
              <a:rPr lang="es-ES" altLang="en-US" b="1" dirty="0">
                <a:solidFill>
                  <a:srgbClr val="202124"/>
                </a:solidFill>
                <a:latin typeface="inherit"/>
              </a:rPr>
              <a:t>?</a:t>
            </a:r>
            <a:r>
              <a:rPr lang="es-ES" altLang="en-US" sz="1050" b="1" dirty="0"/>
              <a:t> </a:t>
            </a:r>
            <a:endParaRPr lang="es-ES" altLang="en-US" sz="1600" b="1" dirty="0">
              <a:latin typeface="Arial" panose="020B0604020202020204" pitchFamily="34" charset="0"/>
            </a:endParaRPr>
          </a:p>
          <a:p>
            <a:endParaRPr lang="en-US" b="1" dirty="0"/>
          </a:p>
          <a:p>
            <a:endParaRPr lang="en-US" b="1" dirty="0"/>
          </a:p>
        </p:txBody>
      </p:sp>
      <p:pic>
        <p:nvPicPr>
          <p:cNvPr id="5" name="Picture 4"/>
          <p:cNvPicPr>
            <a:picLocks noChangeAspect="1"/>
          </p:cNvPicPr>
          <p:nvPr/>
        </p:nvPicPr>
        <p:blipFill rotWithShape="1">
          <a:blip r:embed="rId2"/>
          <a:srcRect r="4085"/>
          <a:stretch/>
        </p:blipFill>
        <p:spPr>
          <a:xfrm>
            <a:off x="280800" y="3161655"/>
            <a:ext cx="5042868" cy="3415589"/>
          </a:xfrm>
          <a:prstGeom prst="rect">
            <a:avLst/>
          </a:prstGeom>
        </p:spPr>
      </p:pic>
      <p:pic>
        <p:nvPicPr>
          <p:cNvPr id="6" name="Picture 5"/>
          <p:cNvPicPr>
            <a:picLocks noChangeAspect="1"/>
          </p:cNvPicPr>
          <p:nvPr/>
        </p:nvPicPr>
        <p:blipFill rotWithShape="1">
          <a:blip r:embed="rId3"/>
          <a:srcRect t="5240"/>
          <a:stretch/>
        </p:blipFill>
        <p:spPr>
          <a:xfrm>
            <a:off x="5431390" y="3161654"/>
            <a:ext cx="6003750" cy="3415589"/>
          </a:xfrm>
          <a:prstGeom prst="rect">
            <a:avLst/>
          </a:prstGeom>
        </p:spPr>
      </p:pic>
      <p:pic>
        <p:nvPicPr>
          <p:cNvPr id="7" name="Picture 3" descr="Mexico Flag 3x5 Foot- Mexican National Flags Indoor/Outdoor Quality  Polyester with Vivid Color Brass Grommets Decor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800" y="3134223"/>
            <a:ext cx="1152741" cy="7104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Turkish Flag Background Images, HD Pictures and Wallpaper For Free Download  | Pngtr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1390" y="3161654"/>
            <a:ext cx="1152741" cy="824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632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FOOD STAPLES</a:t>
            </a:r>
          </a:p>
        </p:txBody>
      </p:sp>
      <p:sp>
        <p:nvSpPr>
          <p:cNvPr id="3" name="Content Placeholder 2"/>
          <p:cNvSpPr>
            <a:spLocks noGrp="1"/>
          </p:cNvSpPr>
          <p:nvPr>
            <p:ph idx="1"/>
          </p:nvPr>
        </p:nvSpPr>
        <p:spPr/>
        <p:txBody>
          <a:bodyPr/>
          <a:lstStyle/>
          <a:p>
            <a:r>
              <a:rPr lang="en-US" b="1" u="sng" dirty="0"/>
              <a:t>What is a food staple</a:t>
            </a:r>
            <a:r>
              <a:rPr lang="en-US" b="1" dirty="0"/>
              <a:t>?</a:t>
            </a:r>
          </a:p>
          <a:p>
            <a:r>
              <a:rPr lang="en-US" dirty="0"/>
              <a:t>A staple food, food staple, or simply a staple, is a food that is eaten often and in such quantities that it constitutes a dominant portion of a standard diet for an individual or a population group, supplying a large fraction of energy needs and generally forming a significant proportion of the intake of other nutrients as well. </a:t>
            </a:r>
          </a:p>
          <a:p>
            <a:r>
              <a:rPr lang="en-US" b="1" u="sng" dirty="0"/>
              <a:t>What food staples do you expect to find </a:t>
            </a:r>
            <a:r>
              <a:rPr lang="en-US" b="1" u="sng"/>
              <a:t>in international </a:t>
            </a:r>
            <a:r>
              <a:rPr lang="en-US" b="1" u="sng" dirty="0"/>
              <a:t>markets</a:t>
            </a:r>
            <a:r>
              <a:rPr lang="en-US" b="1" dirty="0"/>
              <a:t>?</a:t>
            </a:r>
          </a:p>
          <a:p>
            <a:r>
              <a:rPr lang="en-US" dirty="0"/>
              <a:t>Asian -- ??</a:t>
            </a:r>
          </a:p>
          <a:p>
            <a:r>
              <a:rPr lang="en-US" dirty="0"/>
              <a:t>Mexican -- ??</a:t>
            </a:r>
          </a:p>
          <a:p>
            <a:r>
              <a:rPr lang="en-US" dirty="0"/>
              <a:t>Turkish -- ??</a:t>
            </a:r>
          </a:p>
          <a:p>
            <a:r>
              <a:rPr lang="en-US" b="1" u="sng" dirty="0"/>
              <a:t>Where do you think they might be located</a:t>
            </a:r>
            <a:r>
              <a:rPr lang="en-US" b="1" dirty="0"/>
              <a:t>?</a:t>
            </a:r>
          </a:p>
        </p:txBody>
      </p:sp>
      <p:pic>
        <p:nvPicPr>
          <p:cNvPr id="4100" name="Picture 4" descr="If your staple food is rice, how do you make it interesting? - Qu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3139" y="487148"/>
            <a:ext cx="2441251" cy="16342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98624" y="5388354"/>
            <a:ext cx="4742482" cy="923330"/>
          </a:xfrm>
          <a:prstGeom prst="rect">
            <a:avLst/>
          </a:prstGeom>
          <a:noFill/>
        </p:spPr>
        <p:txBody>
          <a:bodyPr wrap="square" rtlCol="0">
            <a:spAutoFit/>
          </a:bodyPr>
          <a:lstStyle/>
          <a:p>
            <a:r>
              <a:rPr lang="en-US" dirty="0"/>
              <a:t>Rice, wheat, vegetables, </a:t>
            </a:r>
            <a:r>
              <a:rPr lang="en-US" i="1" dirty="0"/>
              <a:t>Dolma </a:t>
            </a:r>
            <a:r>
              <a:rPr lang="en-US" dirty="0"/>
              <a:t>, rice- and meat-stuffed vegetables.</a:t>
            </a:r>
            <a:br>
              <a:rPr lang="en-US" dirty="0"/>
            </a:br>
            <a:endParaRPr lang="en-US" dirty="0"/>
          </a:p>
        </p:txBody>
      </p:sp>
      <p:sp>
        <p:nvSpPr>
          <p:cNvPr id="5" name="Rectangle 4"/>
          <p:cNvSpPr/>
          <p:nvPr/>
        </p:nvSpPr>
        <p:spPr>
          <a:xfrm>
            <a:off x="7139552" y="4600569"/>
            <a:ext cx="4860626" cy="369332"/>
          </a:xfrm>
          <a:prstGeom prst="rect">
            <a:avLst/>
          </a:prstGeom>
        </p:spPr>
        <p:txBody>
          <a:bodyPr wrap="none">
            <a:spAutoFit/>
          </a:bodyPr>
          <a:lstStyle/>
          <a:p>
            <a:r>
              <a:rPr lang="en-US" dirty="0">
                <a:solidFill>
                  <a:srgbClr val="040C28"/>
                </a:solidFill>
              </a:rPr>
              <a:t>Corn, beans, rice, avocado, limes, and chiles</a:t>
            </a:r>
            <a:endParaRPr lang="en-US" dirty="0"/>
          </a:p>
        </p:txBody>
      </p:sp>
      <p:cxnSp>
        <p:nvCxnSpPr>
          <p:cNvPr id="7" name="Straight Arrow Connector 6"/>
          <p:cNvCxnSpPr>
            <a:cxnSpLocks/>
          </p:cNvCxnSpPr>
          <p:nvPr/>
        </p:nvCxnSpPr>
        <p:spPr>
          <a:xfrm>
            <a:off x="3034145" y="4774084"/>
            <a:ext cx="398658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a:off x="2957122" y="5346423"/>
            <a:ext cx="4182430" cy="10575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744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Protecting people with disabilities</a:t>
            </a:r>
          </a:p>
        </p:txBody>
      </p:sp>
      <p:sp>
        <p:nvSpPr>
          <p:cNvPr id="3" name="Content Placeholder 2"/>
          <p:cNvSpPr>
            <a:spLocks noGrp="1"/>
          </p:cNvSpPr>
          <p:nvPr>
            <p:ph idx="1"/>
          </p:nvPr>
        </p:nvSpPr>
        <p:spPr/>
        <p:txBody>
          <a:bodyPr>
            <a:normAutofit/>
          </a:bodyPr>
          <a:lstStyle/>
          <a:p>
            <a:r>
              <a:rPr lang="en-US" b="1" u="sng" dirty="0"/>
              <a:t>What is the American Disabilities Act (ADA)</a:t>
            </a:r>
            <a:r>
              <a:rPr lang="en-US" b="1" dirty="0"/>
              <a:t>?</a:t>
            </a:r>
          </a:p>
          <a:p>
            <a:pPr marL="177800" indent="0">
              <a:buNone/>
            </a:pPr>
            <a:r>
              <a:rPr lang="en-US" dirty="0"/>
              <a:t>The Americans with Disabilities Act (ADA) prohibits discrimination against people with disabilities in several areas, including employment, transportation, public accommodations, communications, and access to state and local government programs and services.</a:t>
            </a:r>
          </a:p>
          <a:p>
            <a:endParaRPr lang="en-US" dirty="0"/>
          </a:p>
          <a:p>
            <a:r>
              <a:rPr lang="en-US" b="1" u="sng" dirty="0"/>
              <a:t>Why is ADA accessible design important</a:t>
            </a:r>
            <a:r>
              <a:rPr lang="en-US" b="1" dirty="0"/>
              <a:t>?</a:t>
            </a:r>
          </a:p>
          <a:p>
            <a:pPr marL="177800" indent="0">
              <a:buNone/>
            </a:pPr>
            <a:r>
              <a:rPr lang="en-US" dirty="0"/>
              <a:t>The ADA and government administrative regulations provide guidance about what is required for a building or facility to be physically accessible to people with disabilities. </a:t>
            </a:r>
            <a:endParaRPr lang="en-US" sz="2800" dirty="0">
              <a:latin typeface="Cambria" panose="02040503050406030204" pitchFamily="18" charset="0"/>
              <a:ea typeface="Cambria" panose="02040503050406030204" pitchFamily="18" charset="0"/>
              <a:cs typeface="Arial" panose="020B0604020202020204" pitchFamily="34" charset="0"/>
            </a:endParaRPr>
          </a:p>
          <a:p>
            <a:endParaRPr lang="en-US" b="1" dirty="0"/>
          </a:p>
        </p:txBody>
      </p:sp>
    </p:spTree>
    <p:extLst>
      <p:ext uri="{BB962C8B-B14F-4D97-AF65-F5344CB8AC3E}">
        <p14:creationId xmlns:p14="http://schemas.microsoft.com/office/powerpoint/2010/main" val="171569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Ada accessible design</a:t>
            </a:r>
          </a:p>
        </p:txBody>
      </p:sp>
      <p:sp>
        <p:nvSpPr>
          <p:cNvPr id="3" name="Content Placeholder 2"/>
          <p:cNvSpPr>
            <a:spLocks noGrp="1"/>
          </p:cNvSpPr>
          <p:nvPr>
            <p:ph idx="1"/>
          </p:nvPr>
        </p:nvSpPr>
        <p:spPr/>
        <p:txBody>
          <a:bodyPr/>
          <a:lstStyle/>
          <a:p>
            <a:pPr marL="0" indent="0">
              <a:buNone/>
            </a:pPr>
            <a:r>
              <a:rPr lang="en-US" b="1" u="sng" dirty="0"/>
              <a:t>List and explain components of ADA accessible design</a:t>
            </a:r>
            <a:r>
              <a:rPr lang="en-US" b="1" dirty="0"/>
              <a:t>.</a:t>
            </a:r>
          </a:p>
          <a:p>
            <a:endParaRPr lang="en-US" b="1" dirty="0"/>
          </a:p>
          <a:p>
            <a:r>
              <a:rPr lang="en-US" b="1" u="sng" dirty="0"/>
              <a:t>Priority I</a:t>
            </a:r>
            <a:r>
              <a:rPr lang="en-US" b="1" dirty="0"/>
              <a:t> – Accessible approach and entrance </a:t>
            </a:r>
          </a:p>
          <a:p>
            <a:endParaRPr lang="en-US" b="1" dirty="0"/>
          </a:p>
          <a:p>
            <a:r>
              <a:rPr lang="en-US" b="1" u="sng" dirty="0"/>
              <a:t>Priority II</a:t>
            </a:r>
            <a:r>
              <a:rPr lang="en-US" b="1" dirty="0"/>
              <a:t> – Access to goods and services</a:t>
            </a:r>
          </a:p>
          <a:p>
            <a:endParaRPr lang="en-US" b="1" dirty="0"/>
          </a:p>
          <a:p>
            <a:r>
              <a:rPr lang="en-US" b="1" u="sng" dirty="0"/>
              <a:t>Priority III</a:t>
            </a:r>
            <a:r>
              <a:rPr lang="en-US" b="1" dirty="0"/>
              <a:t> – Access to public toilet rooms</a:t>
            </a:r>
          </a:p>
          <a:p>
            <a:endParaRPr lang="en-US" b="1" dirty="0"/>
          </a:p>
          <a:p>
            <a:r>
              <a:rPr lang="en-US" b="1" u="sng" dirty="0"/>
              <a:t>Priority IV</a:t>
            </a:r>
            <a:r>
              <a:rPr lang="en-US" b="1" dirty="0"/>
              <a:t> – Access to other items such as water fountains</a:t>
            </a:r>
          </a:p>
        </p:txBody>
      </p:sp>
    </p:spTree>
    <p:extLst>
      <p:ext uri="{BB962C8B-B14F-4D97-AF65-F5344CB8AC3E}">
        <p14:creationId xmlns:p14="http://schemas.microsoft.com/office/powerpoint/2010/main" val="3551399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Engineering design process</a:t>
            </a:r>
          </a:p>
        </p:txBody>
      </p:sp>
      <p:sp>
        <p:nvSpPr>
          <p:cNvPr id="3" name="Content Placeholder 2"/>
          <p:cNvSpPr>
            <a:spLocks noGrp="1"/>
          </p:cNvSpPr>
          <p:nvPr>
            <p:ph idx="1"/>
          </p:nvPr>
        </p:nvSpPr>
        <p:spPr/>
        <p:txBody>
          <a:bodyPr/>
          <a:lstStyle/>
          <a:p>
            <a:pPr marL="0" indent="0">
              <a:buNone/>
            </a:pPr>
            <a:r>
              <a:rPr lang="en-US" b="1" u="sng" dirty="0"/>
              <a:t>What is the engineering design process (EDP)</a:t>
            </a:r>
            <a:r>
              <a:rPr lang="en-US" b="1" dirty="0"/>
              <a:t>?</a:t>
            </a:r>
          </a:p>
          <a:p>
            <a:endParaRPr lang="en-US" b="1" dirty="0"/>
          </a:p>
          <a:p>
            <a:pPr marL="7938" indent="0">
              <a:buNone/>
            </a:pPr>
            <a:r>
              <a:rPr lang="en-US" dirty="0"/>
              <a:t>A series of steps that guides engineering teams as they solve problems. The design process is iterative, meaning that engineers repeat the steps as many times as needed, making improvements along the way as they learn from failure and uncover new design possibilities to arrive at great solutions.</a:t>
            </a:r>
            <a:endParaRPr lang="en-US" sz="2800" dirty="0">
              <a:latin typeface="Cambria" panose="02040503050406030204" pitchFamily="18" charset="0"/>
              <a:ea typeface="Cambria" panose="02040503050406030204" pitchFamily="18" charset="0"/>
              <a:cs typeface="Arial" panose="020B0604020202020204" pitchFamily="34" charset="0"/>
            </a:endParaRPr>
          </a:p>
          <a:p>
            <a:endParaRPr lang="en-US" b="1" dirty="0"/>
          </a:p>
          <a:p>
            <a:endParaRPr lang="en-US" b="1" dirty="0"/>
          </a:p>
          <a:p>
            <a:endParaRPr lang="en-US" b="1" dirty="0"/>
          </a:p>
        </p:txBody>
      </p:sp>
    </p:spTree>
    <p:extLst>
      <p:ext uri="{BB962C8B-B14F-4D97-AF65-F5344CB8AC3E}">
        <p14:creationId xmlns:p14="http://schemas.microsoft.com/office/powerpoint/2010/main" val="99102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1313"/>
            <a:ext cx="10058400" cy="1609344"/>
          </a:xfrm>
        </p:spPr>
        <p:txBody>
          <a:bodyPr/>
          <a:lstStyle/>
          <a:p>
            <a:r>
              <a:rPr lang="en-US" b="1" u="sng" dirty="0"/>
              <a:t>The periodic table</a:t>
            </a:r>
          </a:p>
        </p:txBody>
      </p:sp>
      <p:sp>
        <p:nvSpPr>
          <p:cNvPr id="3" name="Content Placeholder 2"/>
          <p:cNvSpPr>
            <a:spLocks noGrp="1"/>
          </p:cNvSpPr>
          <p:nvPr>
            <p:ph idx="1"/>
          </p:nvPr>
        </p:nvSpPr>
        <p:spPr>
          <a:xfrm>
            <a:off x="1069848" y="1253507"/>
            <a:ext cx="10058400" cy="4050792"/>
          </a:xfrm>
        </p:spPr>
        <p:txBody>
          <a:bodyPr/>
          <a:lstStyle/>
          <a:p>
            <a:pPr marL="0" indent="0">
              <a:buNone/>
            </a:pPr>
            <a:r>
              <a:rPr lang="en-US" b="1" u="sng" dirty="0"/>
              <a:t>How is the grocery store like the periodic table</a:t>
            </a:r>
            <a:r>
              <a:rPr lang="en-US" b="1" dirty="0"/>
              <a:t>? </a:t>
            </a:r>
            <a:r>
              <a:rPr lang="en-US" b="1" u="sng" dirty="0"/>
              <a:t>Explain</a:t>
            </a:r>
            <a:r>
              <a:rPr lang="en-US" b="1" dirty="0"/>
              <a:t>!</a:t>
            </a:r>
          </a:p>
        </p:txBody>
      </p:sp>
      <p:pic>
        <p:nvPicPr>
          <p:cNvPr id="4" name="Picture 3"/>
          <p:cNvPicPr>
            <a:picLocks noChangeAspect="1"/>
          </p:cNvPicPr>
          <p:nvPr/>
        </p:nvPicPr>
        <p:blipFill>
          <a:blip r:embed="rId2"/>
          <a:stretch>
            <a:fillRect/>
          </a:stretch>
        </p:blipFill>
        <p:spPr>
          <a:xfrm>
            <a:off x="3051091" y="1654842"/>
            <a:ext cx="4533050" cy="5148885"/>
          </a:xfrm>
          <a:prstGeom prst="rect">
            <a:avLst/>
          </a:prstGeom>
        </p:spPr>
      </p:pic>
    </p:spTree>
    <p:extLst>
      <p:ext uri="{BB962C8B-B14F-4D97-AF65-F5344CB8AC3E}">
        <p14:creationId xmlns:p14="http://schemas.microsoft.com/office/powerpoint/2010/main" val="40892744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2513</TotalTime>
  <Words>568</Words>
  <Application>Microsoft Macintosh PowerPoint</Application>
  <PresentationFormat>Widescreen</PresentationFormat>
  <Paragraphs>65</Paragraphs>
  <Slides>9</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Calibri</vt:lpstr>
      <vt:lpstr>Cambria</vt:lpstr>
      <vt:lpstr>inherit</vt:lpstr>
      <vt:lpstr>Open Sans</vt:lpstr>
      <vt:lpstr>Rockwell</vt:lpstr>
      <vt:lpstr>Rockwell Condensed</vt:lpstr>
      <vt:lpstr>Wingdings</vt:lpstr>
      <vt:lpstr>Wood Type</vt:lpstr>
      <vt:lpstr>Simple Light</vt:lpstr>
      <vt:lpstr>PowerPoint Presentation</vt:lpstr>
      <vt:lpstr>WHAT IS AN SDG?</vt:lpstr>
      <vt:lpstr>INTERNATIONAL MARKETS</vt:lpstr>
      <vt:lpstr>FIELD TRIP STOPS</vt:lpstr>
      <vt:lpstr>FOOD STAPLES</vt:lpstr>
      <vt:lpstr>Protecting people with disabilities</vt:lpstr>
      <vt:lpstr>Ada accessible design</vt:lpstr>
      <vt:lpstr>Engineering design process</vt:lpstr>
      <vt:lpstr>The periodic table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Kurtz</dc:creator>
  <cp:lastModifiedBy>Beth McElroy</cp:lastModifiedBy>
  <cp:revision>21</cp:revision>
  <dcterms:created xsi:type="dcterms:W3CDTF">2023-10-21T23:59:33Z</dcterms:created>
  <dcterms:modified xsi:type="dcterms:W3CDTF">2024-08-21T20:07:17Z</dcterms:modified>
</cp:coreProperties>
</file>