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Open Sans" pitchFamily="2"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iv35uRfYG4HKFlZly4prVATSvh4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67"/>
  </p:normalViewPr>
  <p:slideViewPr>
    <p:cSldViewPr snapToGrid="0">
      <p:cViewPr varScale="1">
        <p:scale>
          <a:sx n="120" d="100"/>
          <a:sy n="120" d="100"/>
        </p:scale>
        <p:origin x="200" y="5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1.fntdata"/><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 name="Google Shape;6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4" name="Google Shape;9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9" name="Google Shape;119;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1"/>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1"/>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20"/>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0"/>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1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4"/>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14"/>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6"/>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6"/>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7"/>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8"/>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7" name="Google Shape;37;p18"/>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8"/>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8"/>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9"/>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mt="37000"/>
          </a:blip>
          <a:srcRect t="4924" b="-5447"/>
          <a:stretch/>
        </p:blipFill>
        <p:spPr>
          <a:xfrm>
            <a:off x="-46375" y="0"/>
            <a:ext cx="9190377" cy="5438551"/>
          </a:xfrm>
          <a:prstGeom prst="rect">
            <a:avLst/>
          </a:prstGeom>
          <a:noFill/>
          <a:ln>
            <a:noFill/>
          </a:ln>
        </p:spPr>
      </p:pic>
      <p:pic>
        <p:nvPicPr>
          <p:cNvPr id="55" name="Google Shape;55;p1"/>
          <p:cNvPicPr preferRelativeResize="0"/>
          <p:nvPr/>
        </p:nvPicPr>
        <p:blipFill rotWithShape="1">
          <a:blip r:embed="rId4">
            <a:alphaModFix/>
          </a:blip>
          <a:srcRect r="24183" b="3047"/>
          <a:stretch/>
        </p:blipFill>
        <p:spPr>
          <a:xfrm>
            <a:off x="160536" y="4663676"/>
            <a:ext cx="6689300" cy="390018"/>
          </a:xfrm>
          <a:prstGeom prst="rect">
            <a:avLst/>
          </a:prstGeom>
          <a:noFill/>
          <a:ln>
            <a:noFill/>
          </a:ln>
        </p:spPr>
      </p:pic>
      <p:pic>
        <p:nvPicPr>
          <p:cNvPr id="56" name="Google Shape;56;p1"/>
          <p:cNvPicPr preferRelativeResize="0"/>
          <p:nvPr/>
        </p:nvPicPr>
        <p:blipFill rotWithShape="1">
          <a:blip r:embed="rId5">
            <a:alphaModFix/>
          </a:blip>
          <a:srcRect/>
          <a:stretch/>
        </p:blipFill>
        <p:spPr>
          <a:xfrm>
            <a:off x="484463" y="2670200"/>
            <a:ext cx="8175075" cy="813975"/>
          </a:xfrm>
          <a:prstGeom prst="rect">
            <a:avLst/>
          </a:prstGeom>
          <a:noFill/>
          <a:ln>
            <a:noFill/>
          </a:ln>
        </p:spPr>
      </p:pic>
      <p:sp>
        <p:nvSpPr>
          <p:cNvPr id="57" name="Google Shape;57;p1"/>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600"/>
              <a:buFont typeface="Arial"/>
              <a:buNone/>
            </a:pPr>
            <a:r>
              <a:rPr lang="en-US" sz="1600" b="1" i="0" u="none" strike="noStrike" cap="none" dirty="0">
                <a:solidFill>
                  <a:srgbClr val="FFFFFF"/>
                </a:solidFill>
                <a:latin typeface="Open Sans"/>
                <a:ea typeface="Open Sans"/>
                <a:cs typeface="Open Sans"/>
                <a:sym typeface="Open Sans"/>
              </a:rPr>
              <a:t>Investigating Ideal and Actual Mechanical Advantage</a:t>
            </a:r>
            <a:endParaRPr sz="1600" b="1" i="0" u="none" strike="noStrike" cap="none" dirty="0">
              <a:solidFill>
                <a:srgbClr val="FFFFFF"/>
              </a:solidFill>
              <a:latin typeface="Open Sans"/>
              <a:ea typeface="Open Sans"/>
              <a:cs typeface="Open Sans"/>
              <a:sym typeface="Open Sans"/>
            </a:endParaRPr>
          </a:p>
        </p:txBody>
      </p:sp>
      <p:pic>
        <p:nvPicPr>
          <p:cNvPr id="58" name="Google Shape;58;p1"/>
          <p:cNvPicPr preferRelativeResize="0"/>
          <p:nvPr/>
        </p:nvPicPr>
        <p:blipFill rotWithShape="1">
          <a:blip r:embed="rId6">
            <a:alphaModFix/>
          </a:blip>
          <a:srcRect/>
          <a:stretch/>
        </p:blipFill>
        <p:spPr>
          <a:xfrm>
            <a:off x="724330" y="1598027"/>
            <a:ext cx="7695340" cy="935845"/>
          </a:xfrm>
          <a:prstGeom prst="rect">
            <a:avLst/>
          </a:prstGeom>
          <a:noFill/>
          <a:ln>
            <a:noFill/>
          </a:ln>
        </p:spPr>
      </p:pic>
      <p:pic>
        <p:nvPicPr>
          <p:cNvPr id="59" name="Google Shape;59;p1" descr="A white text on a black background&#10;&#10;Description automatically generated"/>
          <p:cNvPicPr preferRelativeResize="0"/>
          <p:nvPr/>
        </p:nvPicPr>
        <p:blipFill rotWithShape="1">
          <a:blip r:embed="rId7">
            <a:alphaModFix/>
          </a:blip>
          <a:srcRect/>
          <a:stretch/>
        </p:blipFill>
        <p:spPr>
          <a:xfrm>
            <a:off x="7207592" y="4530946"/>
            <a:ext cx="1830274" cy="60295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2"/>
          <p:cNvSpPr txBox="1">
            <a:spLocks noGrp="1"/>
          </p:cNvSpPr>
          <p:nvPr>
            <p:ph type="title"/>
          </p:nvPr>
        </p:nvSpPr>
        <p:spPr>
          <a:xfrm>
            <a:off x="311700" y="282761"/>
            <a:ext cx="5615571"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Ideal Mechanical Advantage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400" dirty="0">
                <a:solidFill>
                  <a:srgbClr val="000000"/>
                </a:solidFill>
                <a:latin typeface="Open Sans"/>
                <a:ea typeface="Open Sans"/>
                <a:cs typeface="Open Sans"/>
                <a:sym typeface="Open Sans"/>
              </a:rPr>
              <a:t>Ideal Mechanical Advantage (IMA) is an excellent way to get an apples-to-apples comparison of “theoretical” mechanical advantage between two structures. However, it does not account for friction.</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65" name="Google Shape;65;p2"/>
          <p:cNvSpPr/>
          <p:nvPr/>
        </p:nvSpPr>
        <p:spPr>
          <a:xfrm>
            <a:off x="6783630" y="377319"/>
            <a:ext cx="1674570" cy="1769620"/>
          </a:xfrm>
          <a:prstGeom prst="rect">
            <a:avLst/>
          </a:prstGeom>
          <a:solidFill>
            <a:srgbClr val="F8A81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IMA calculation:</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Resistance Distance</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a:t>
            </a: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Effort Distance</a:t>
            </a:r>
            <a:endParaRPr sz="1400" b="0" i="0" u="none" strike="noStrike" cap="none" dirty="0">
              <a:solidFill>
                <a:srgbClr val="000000"/>
              </a:solidFill>
              <a:latin typeface="Open Sans"/>
              <a:ea typeface="Open Sans"/>
              <a:cs typeface="Open Sans"/>
              <a:sym typeface="Open Sans"/>
            </a:endParaRPr>
          </a:p>
        </p:txBody>
      </p:sp>
      <p:pic>
        <p:nvPicPr>
          <p:cNvPr id="66" name="Google Shape;66;p2"/>
          <p:cNvPicPr preferRelativeResize="0"/>
          <p:nvPr/>
        </p:nvPicPr>
        <p:blipFill rotWithShape="1">
          <a:blip r:embed="rId3">
            <a:alphaModFix/>
          </a:blip>
          <a:srcRect/>
          <a:stretch/>
        </p:blipFill>
        <p:spPr>
          <a:xfrm>
            <a:off x="657365" y="1855457"/>
            <a:ext cx="4519610" cy="208175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3"/>
          <p:cNvSpPr txBox="1">
            <a:spLocks noGrp="1"/>
          </p:cNvSpPr>
          <p:nvPr>
            <p:ph type="title"/>
          </p:nvPr>
        </p:nvSpPr>
        <p:spPr>
          <a:xfrm>
            <a:off x="311700" y="282761"/>
            <a:ext cx="5117550" cy="12766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Ideal Mechanical Advantage</a:t>
            </a:r>
            <a:endParaRPr sz="2400" b="1" dirty="0">
              <a:solidFill>
                <a:srgbClr val="6091BA"/>
              </a:solidFill>
              <a:latin typeface="Open Sans"/>
              <a:ea typeface="Open Sans"/>
              <a:cs typeface="Open Sans"/>
              <a:sym typeface="Open Sans"/>
            </a:endParaRPr>
          </a:p>
          <a:p>
            <a:pPr marL="0" lvl="0" indent="0" algn="l" rtl="0">
              <a:lnSpc>
                <a:spcPct val="100000"/>
              </a:lnSpc>
              <a:spcBef>
                <a:spcPts val="0"/>
              </a:spcBef>
              <a:spcAft>
                <a:spcPts val="0"/>
              </a:spcAft>
              <a:buSzPts val="2800"/>
              <a:buNone/>
            </a:pPr>
            <a:r>
              <a:rPr lang="en-US" sz="1400" b="0" i="0" u="none" strike="noStrike" dirty="0">
                <a:solidFill>
                  <a:srgbClr val="595959"/>
                </a:solidFill>
                <a:latin typeface="Open Sans"/>
                <a:ea typeface="Open Sans"/>
                <a:cs typeface="Open Sans"/>
                <a:sym typeface="Open Sans"/>
              </a:rPr>
              <a:t>In this example, the resistance distance (d</a:t>
            </a:r>
            <a:r>
              <a:rPr lang="en-US" sz="1400" b="0" i="0" u="none" strike="noStrike" baseline="-25000" dirty="0">
                <a:solidFill>
                  <a:srgbClr val="595959"/>
                </a:solidFill>
                <a:latin typeface="Open Sans"/>
                <a:ea typeface="Open Sans"/>
                <a:cs typeface="Open Sans"/>
                <a:sym typeface="Open Sans"/>
              </a:rPr>
              <a:t>R</a:t>
            </a:r>
            <a:r>
              <a:rPr lang="en-US" sz="1400" b="0" i="0" u="none" strike="noStrike" dirty="0">
                <a:solidFill>
                  <a:srgbClr val="595959"/>
                </a:solidFill>
                <a:latin typeface="Open Sans"/>
                <a:ea typeface="Open Sans"/>
                <a:cs typeface="Open Sans"/>
                <a:sym typeface="Open Sans"/>
              </a:rPr>
              <a:t>) is 10 meters, and the effort distance (d</a:t>
            </a:r>
            <a:r>
              <a:rPr lang="en-US" sz="1400" b="0" i="0" u="none" strike="noStrike" baseline="-25000" dirty="0">
                <a:solidFill>
                  <a:srgbClr val="595959"/>
                </a:solidFill>
                <a:latin typeface="Open Sans"/>
                <a:ea typeface="Open Sans"/>
                <a:cs typeface="Open Sans"/>
                <a:sym typeface="Open Sans"/>
              </a:rPr>
              <a:t>E</a:t>
            </a:r>
            <a:r>
              <a:rPr lang="en-US" sz="1400" b="0" i="0" u="none" strike="noStrike" dirty="0">
                <a:solidFill>
                  <a:srgbClr val="595959"/>
                </a:solidFill>
                <a:latin typeface="Open Sans"/>
                <a:ea typeface="Open Sans"/>
                <a:cs typeface="Open Sans"/>
                <a:sym typeface="Open Sans"/>
              </a:rPr>
              <a:t>)</a:t>
            </a:r>
            <a:r>
              <a:rPr lang="en-US" sz="1400" b="0" i="0" u="none" strike="noStrike" baseline="-25000" dirty="0">
                <a:solidFill>
                  <a:srgbClr val="595959"/>
                </a:solidFill>
                <a:latin typeface="Open Sans"/>
                <a:ea typeface="Open Sans"/>
                <a:cs typeface="Open Sans"/>
                <a:sym typeface="Open Sans"/>
              </a:rPr>
              <a:t> </a:t>
            </a:r>
            <a:r>
              <a:rPr lang="en-US" sz="1400" b="0" i="0" u="none" strike="noStrike" dirty="0">
                <a:solidFill>
                  <a:srgbClr val="595959"/>
                </a:solidFill>
                <a:latin typeface="Open Sans"/>
                <a:ea typeface="Open Sans"/>
                <a:cs typeface="Open Sans"/>
                <a:sym typeface="Open Sans"/>
              </a:rPr>
              <a:t>is 25 meters. </a:t>
            </a:r>
            <a:br>
              <a:rPr lang="en-US" sz="1400" b="0" dirty="0">
                <a:latin typeface="Open Sans"/>
                <a:ea typeface="Open Sans"/>
                <a:cs typeface="Open Sans"/>
                <a:sym typeface="Open Sans"/>
              </a:rPr>
            </a:br>
            <a:br>
              <a:rPr lang="en-US" sz="1400" b="0" dirty="0">
                <a:latin typeface="Open Sans"/>
                <a:ea typeface="Open Sans"/>
                <a:cs typeface="Open Sans"/>
                <a:sym typeface="Open Sans"/>
              </a:rPr>
            </a:b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72" name="Google Shape;72;p3"/>
          <p:cNvSpPr/>
          <p:nvPr/>
        </p:nvSpPr>
        <p:spPr>
          <a:xfrm>
            <a:off x="5724182" y="1202179"/>
            <a:ext cx="3281025" cy="2324509"/>
          </a:xfrm>
          <a:prstGeom prst="rect">
            <a:avLst/>
          </a:prstGeom>
          <a:solidFill>
            <a:srgbClr val="F8A8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Resistance Distance</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IMA</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Effort Distance</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595959"/>
                </a:solidFill>
                <a:latin typeface="Open Sans"/>
                <a:ea typeface="Open Sans"/>
                <a:cs typeface="Open Sans"/>
                <a:sym typeface="Open Sans"/>
              </a:rPr>
              <a:t>10m</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0.4</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25m</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endParaRPr sz="1400" b="0" i="0" u="none" strike="noStrike" cap="none" dirty="0">
              <a:solidFill>
                <a:srgbClr val="000000"/>
              </a:solidFill>
              <a:latin typeface="Open Sans"/>
              <a:ea typeface="Open Sans"/>
              <a:cs typeface="Open Sans"/>
              <a:sym typeface="Open Sans"/>
            </a:endParaRPr>
          </a:p>
        </p:txBody>
      </p:sp>
      <p:pic>
        <p:nvPicPr>
          <p:cNvPr id="73" name="Google Shape;73;p3"/>
          <p:cNvPicPr preferRelativeResize="0"/>
          <p:nvPr/>
        </p:nvPicPr>
        <p:blipFill rotWithShape="1">
          <a:blip r:embed="rId3">
            <a:alphaModFix/>
          </a:blip>
          <a:srcRect/>
          <a:stretch/>
        </p:blipFill>
        <p:spPr>
          <a:xfrm>
            <a:off x="422784" y="2243328"/>
            <a:ext cx="4214530" cy="232450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4"/>
          <p:cNvSpPr txBox="1">
            <a:spLocks noGrp="1"/>
          </p:cNvSpPr>
          <p:nvPr>
            <p:ph type="title"/>
          </p:nvPr>
        </p:nvSpPr>
        <p:spPr>
          <a:xfrm>
            <a:off x="311700" y="282761"/>
            <a:ext cx="5223686" cy="1525189"/>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Ideal Mechanical Advantage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400" b="0" i="0" u="none" strike="noStrike" dirty="0">
                <a:solidFill>
                  <a:srgbClr val="595959"/>
                </a:solidFill>
                <a:latin typeface="Open Sans"/>
                <a:ea typeface="Open Sans"/>
                <a:cs typeface="Open Sans"/>
                <a:sym typeface="Open Sans"/>
              </a:rPr>
              <a:t>Now you try!</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79" name="Google Shape;79;p4"/>
          <p:cNvSpPr/>
          <p:nvPr/>
        </p:nvSpPr>
        <p:spPr>
          <a:xfrm>
            <a:off x="7359659" y="38330"/>
            <a:ext cx="1674570" cy="1769620"/>
          </a:xfrm>
          <a:prstGeom prst="rect">
            <a:avLst/>
          </a:prstGeom>
          <a:solidFill>
            <a:srgbClr val="F8A81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IMA calculation:</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Resistance Distance</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a:t>
            </a: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Effort Distance</a:t>
            </a:r>
            <a:endParaRPr sz="1400" b="0" i="0" u="none" strike="noStrike" cap="none" dirty="0">
              <a:solidFill>
                <a:srgbClr val="000000"/>
              </a:solidFill>
              <a:latin typeface="Open Sans"/>
              <a:ea typeface="Open Sans"/>
              <a:cs typeface="Open Sans"/>
              <a:sym typeface="Open Sans"/>
            </a:endParaRPr>
          </a:p>
        </p:txBody>
      </p:sp>
      <p:pic>
        <p:nvPicPr>
          <p:cNvPr id="80" name="Google Shape;80;p4"/>
          <p:cNvPicPr preferRelativeResize="0"/>
          <p:nvPr/>
        </p:nvPicPr>
        <p:blipFill rotWithShape="1">
          <a:blip r:embed="rId3">
            <a:alphaModFix/>
          </a:blip>
          <a:srcRect/>
          <a:stretch/>
        </p:blipFill>
        <p:spPr>
          <a:xfrm>
            <a:off x="408814" y="1235006"/>
            <a:ext cx="3395743" cy="3610121"/>
          </a:xfrm>
          <a:prstGeom prst="rect">
            <a:avLst/>
          </a:prstGeom>
          <a:noFill/>
          <a:ln>
            <a:noFill/>
          </a:ln>
        </p:spPr>
      </p:pic>
      <p:sp>
        <p:nvSpPr>
          <p:cNvPr id="81" name="Google Shape;81;p4"/>
          <p:cNvSpPr txBox="1"/>
          <p:nvPr/>
        </p:nvSpPr>
        <p:spPr>
          <a:xfrm>
            <a:off x="4204607" y="1575707"/>
            <a:ext cx="2408464"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d</a:t>
            </a:r>
            <a:r>
              <a:rPr lang="en-US" sz="1400" b="0" i="0" u="none" strike="noStrike" cap="none" baseline="-25000" dirty="0">
                <a:solidFill>
                  <a:srgbClr val="595959"/>
                </a:solidFill>
                <a:latin typeface="Open Sans"/>
                <a:ea typeface="Open Sans"/>
                <a:cs typeface="Open Sans"/>
                <a:sym typeface="Open Sans"/>
              </a:rPr>
              <a:t>R </a:t>
            </a:r>
            <a:r>
              <a:rPr lang="en-US" sz="1400" b="0" i="0" u="none" strike="noStrike" cap="none" dirty="0">
                <a:solidFill>
                  <a:srgbClr val="595959"/>
                </a:solidFill>
                <a:latin typeface="Open Sans"/>
                <a:ea typeface="Open Sans"/>
                <a:cs typeface="Open Sans"/>
                <a:sym typeface="Open Sans"/>
              </a:rPr>
              <a:t>_______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595959"/>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IMA 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d</a:t>
            </a:r>
            <a:r>
              <a:rPr lang="en-US" sz="1400" b="0" i="0" u="none" strike="noStrike" cap="none" baseline="-25000" dirty="0">
                <a:solidFill>
                  <a:srgbClr val="595959"/>
                </a:solidFill>
                <a:latin typeface="Open Sans"/>
                <a:ea typeface="Open Sans"/>
                <a:cs typeface="Open Sans"/>
                <a:sym typeface="Open Sans"/>
              </a:rPr>
              <a:t>E </a:t>
            </a:r>
            <a:r>
              <a:rPr lang="en-US" sz="1400" b="0" i="0" u="none" strike="noStrike" cap="none" dirty="0">
                <a:solidFill>
                  <a:srgbClr val="595959"/>
                </a:solidFill>
                <a:latin typeface="Open Sans"/>
                <a:ea typeface="Open Sans"/>
                <a:cs typeface="Open Sans"/>
                <a:sym typeface="Open Sans"/>
              </a:rPr>
              <a:t>_______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sp>
        <p:nvSpPr>
          <p:cNvPr id="82" name="Google Shape;82;p4"/>
          <p:cNvSpPr txBox="1"/>
          <p:nvPr/>
        </p:nvSpPr>
        <p:spPr>
          <a:xfrm>
            <a:off x="4204607" y="3556907"/>
            <a:ext cx="2408464"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d</a:t>
            </a:r>
            <a:r>
              <a:rPr lang="en-US" sz="1400" b="0" i="0" u="none" strike="noStrike" cap="none" baseline="-25000" dirty="0">
                <a:solidFill>
                  <a:srgbClr val="595959"/>
                </a:solidFill>
                <a:latin typeface="Open Sans"/>
                <a:ea typeface="Open Sans"/>
                <a:cs typeface="Open Sans"/>
                <a:sym typeface="Open Sans"/>
              </a:rPr>
              <a:t>R </a:t>
            </a:r>
            <a:r>
              <a:rPr lang="en-US" sz="1400" b="0" i="0" u="none" strike="noStrike" cap="none" dirty="0">
                <a:solidFill>
                  <a:srgbClr val="595959"/>
                </a:solidFill>
                <a:latin typeface="Open Sans"/>
                <a:ea typeface="Open Sans"/>
                <a:cs typeface="Open Sans"/>
                <a:sym typeface="Open Sans"/>
              </a:rPr>
              <a:t>_______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595959"/>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IMA 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d</a:t>
            </a:r>
            <a:r>
              <a:rPr lang="en-US" sz="1400" b="0" i="0" u="none" strike="noStrike" cap="none" baseline="-25000" dirty="0">
                <a:solidFill>
                  <a:srgbClr val="595959"/>
                </a:solidFill>
                <a:latin typeface="Open Sans"/>
                <a:ea typeface="Open Sans"/>
                <a:cs typeface="Open Sans"/>
                <a:sym typeface="Open Sans"/>
              </a:rPr>
              <a:t>E </a:t>
            </a:r>
            <a:r>
              <a:rPr lang="en-US" sz="1400" b="0" i="0" u="none" strike="noStrike" cap="none" dirty="0">
                <a:solidFill>
                  <a:srgbClr val="595959"/>
                </a:solidFill>
                <a:latin typeface="Open Sans"/>
                <a:ea typeface="Open Sans"/>
                <a:cs typeface="Open Sans"/>
                <a:sym typeface="Open Sans"/>
              </a:rPr>
              <a:t>_______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5"/>
          <p:cNvSpPr txBox="1">
            <a:spLocks noGrp="1"/>
          </p:cNvSpPr>
          <p:nvPr>
            <p:ph type="title"/>
          </p:nvPr>
        </p:nvSpPr>
        <p:spPr>
          <a:xfrm>
            <a:off x="311700" y="282761"/>
            <a:ext cx="5223686" cy="1525189"/>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Ideal Mechanical Advantage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400" b="0" i="0" u="none" strike="noStrike" dirty="0">
                <a:solidFill>
                  <a:srgbClr val="595959"/>
                </a:solidFill>
                <a:latin typeface="Open Sans"/>
                <a:ea typeface="Open Sans"/>
                <a:cs typeface="Open Sans"/>
                <a:sym typeface="Open Sans"/>
              </a:rPr>
              <a:t>Were you right?</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88" name="Google Shape;88;p5"/>
          <p:cNvSpPr/>
          <p:nvPr/>
        </p:nvSpPr>
        <p:spPr>
          <a:xfrm>
            <a:off x="7359659" y="38330"/>
            <a:ext cx="1674570" cy="1769620"/>
          </a:xfrm>
          <a:prstGeom prst="rect">
            <a:avLst/>
          </a:prstGeom>
          <a:solidFill>
            <a:srgbClr val="F8A81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IMA calculation:</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Resistance Distance</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a:t>
            </a: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Effort Distance</a:t>
            </a:r>
            <a:endParaRPr sz="1400" b="0" i="0" u="none" strike="noStrike" cap="none" dirty="0">
              <a:solidFill>
                <a:srgbClr val="000000"/>
              </a:solidFill>
              <a:latin typeface="Open Sans"/>
              <a:ea typeface="Open Sans"/>
              <a:cs typeface="Open Sans"/>
              <a:sym typeface="Open Sans"/>
            </a:endParaRPr>
          </a:p>
        </p:txBody>
      </p:sp>
      <p:pic>
        <p:nvPicPr>
          <p:cNvPr id="89" name="Google Shape;89;p5"/>
          <p:cNvPicPr preferRelativeResize="0"/>
          <p:nvPr/>
        </p:nvPicPr>
        <p:blipFill rotWithShape="1">
          <a:blip r:embed="rId3">
            <a:alphaModFix/>
          </a:blip>
          <a:srcRect/>
          <a:stretch/>
        </p:blipFill>
        <p:spPr>
          <a:xfrm>
            <a:off x="408814" y="1235006"/>
            <a:ext cx="3395743" cy="3610121"/>
          </a:xfrm>
          <a:prstGeom prst="rect">
            <a:avLst/>
          </a:prstGeom>
          <a:noFill/>
          <a:ln>
            <a:noFill/>
          </a:ln>
        </p:spPr>
      </p:pic>
      <p:sp>
        <p:nvSpPr>
          <p:cNvPr id="90" name="Google Shape;90;p5"/>
          <p:cNvSpPr txBox="1"/>
          <p:nvPr/>
        </p:nvSpPr>
        <p:spPr>
          <a:xfrm>
            <a:off x="4204607" y="1575707"/>
            <a:ext cx="2408464"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d</a:t>
            </a:r>
            <a:r>
              <a:rPr lang="en-US" sz="1400" b="0" i="0" u="none" strike="noStrike" cap="none" baseline="-25000" dirty="0">
                <a:solidFill>
                  <a:srgbClr val="595959"/>
                </a:solidFill>
                <a:latin typeface="Open Sans"/>
                <a:ea typeface="Open Sans"/>
                <a:cs typeface="Open Sans"/>
                <a:sym typeface="Open Sans"/>
              </a:rPr>
              <a:t>R </a:t>
            </a:r>
            <a:r>
              <a:rPr lang="en-US" sz="1400" b="0" i="0" u="none" strike="noStrike" cap="none" dirty="0">
                <a:solidFill>
                  <a:srgbClr val="FF0000"/>
                </a:solidFill>
                <a:latin typeface="Open Sans"/>
                <a:ea typeface="Open Sans"/>
                <a:cs typeface="Open Sans"/>
                <a:sym typeface="Open Sans"/>
              </a:rPr>
              <a:t>3m</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595959"/>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a:t>
            </a:r>
            <a:r>
              <a:rPr lang="en-US" sz="1400" b="0" i="0" u="none" strike="noStrike" cap="none" dirty="0">
                <a:solidFill>
                  <a:srgbClr val="FF0000"/>
                </a:solidFill>
                <a:latin typeface="Open Sans"/>
                <a:ea typeface="Open Sans"/>
                <a:cs typeface="Open Sans"/>
                <a:sym typeface="Open Sans"/>
              </a:rPr>
              <a:t>IMA 0.11</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d</a:t>
            </a:r>
            <a:r>
              <a:rPr lang="en-US" sz="1400" b="0" i="0" u="none" strike="noStrike" cap="none" baseline="-25000" dirty="0">
                <a:solidFill>
                  <a:srgbClr val="595959"/>
                </a:solidFill>
                <a:latin typeface="Open Sans"/>
                <a:ea typeface="Open Sans"/>
                <a:cs typeface="Open Sans"/>
                <a:sym typeface="Open Sans"/>
              </a:rPr>
              <a:t>E </a:t>
            </a:r>
            <a:r>
              <a:rPr lang="en-US" sz="1400" b="0" i="0" u="none" strike="noStrike" cap="none" dirty="0">
                <a:solidFill>
                  <a:srgbClr val="FF0000"/>
                </a:solidFill>
                <a:latin typeface="Open Sans"/>
                <a:ea typeface="Open Sans"/>
                <a:cs typeface="Open Sans"/>
                <a:sym typeface="Open Sans"/>
              </a:rPr>
              <a:t>28m</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sp>
        <p:nvSpPr>
          <p:cNvPr id="91" name="Google Shape;91;p5"/>
          <p:cNvSpPr txBox="1"/>
          <p:nvPr/>
        </p:nvSpPr>
        <p:spPr>
          <a:xfrm>
            <a:off x="4204607" y="3556907"/>
            <a:ext cx="2408464"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d</a:t>
            </a:r>
            <a:r>
              <a:rPr lang="en-US" sz="1400" b="0" i="0" u="none" strike="noStrike" cap="none" baseline="-25000" dirty="0">
                <a:solidFill>
                  <a:srgbClr val="595959"/>
                </a:solidFill>
                <a:latin typeface="Open Sans"/>
                <a:ea typeface="Open Sans"/>
                <a:cs typeface="Open Sans"/>
                <a:sym typeface="Open Sans"/>
              </a:rPr>
              <a:t>R </a:t>
            </a:r>
            <a:r>
              <a:rPr lang="en-US" sz="1400" b="0" i="0" u="none" strike="noStrike" cap="none" dirty="0">
                <a:solidFill>
                  <a:srgbClr val="FF0000"/>
                </a:solidFill>
                <a:latin typeface="Open Sans"/>
                <a:ea typeface="Open Sans"/>
                <a:cs typeface="Open Sans"/>
                <a:sym typeface="Open Sans"/>
              </a:rPr>
              <a:t>100m</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595959"/>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a:t>
            </a:r>
            <a:r>
              <a:rPr lang="en-US" sz="1400" b="0" i="0" u="none" strike="noStrike" cap="none" dirty="0">
                <a:solidFill>
                  <a:srgbClr val="FF0000"/>
                </a:solidFill>
                <a:latin typeface="Open Sans"/>
                <a:ea typeface="Open Sans"/>
                <a:cs typeface="Open Sans"/>
                <a:sym typeface="Open Sans"/>
              </a:rPr>
              <a:t>IMA 0.74</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d</a:t>
            </a:r>
            <a:r>
              <a:rPr lang="en-US" sz="1400" b="0" i="0" u="none" strike="noStrike" cap="none" baseline="-25000" dirty="0">
                <a:solidFill>
                  <a:srgbClr val="595959"/>
                </a:solidFill>
                <a:latin typeface="Open Sans"/>
                <a:ea typeface="Open Sans"/>
                <a:cs typeface="Open Sans"/>
                <a:sym typeface="Open Sans"/>
              </a:rPr>
              <a:t>E </a:t>
            </a:r>
            <a:r>
              <a:rPr lang="en-US" sz="1400" b="0" i="0" u="none" strike="noStrike" cap="none" dirty="0">
                <a:solidFill>
                  <a:srgbClr val="FF0000"/>
                </a:solidFill>
                <a:latin typeface="Open Sans"/>
                <a:ea typeface="Open Sans"/>
                <a:cs typeface="Open Sans"/>
                <a:sym typeface="Open Sans"/>
              </a:rPr>
              <a:t>135m</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6"/>
          <p:cNvSpPr txBox="1">
            <a:spLocks noGrp="1"/>
          </p:cNvSpPr>
          <p:nvPr>
            <p:ph type="title"/>
          </p:nvPr>
        </p:nvSpPr>
        <p:spPr>
          <a:xfrm>
            <a:off x="311700" y="282761"/>
            <a:ext cx="5615571" cy="397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Actual Mechanical Advantage</a:t>
            </a:r>
            <a:endParaRPr sz="2400" b="1" dirty="0">
              <a:solidFill>
                <a:srgbClr val="6091BA"/>
              </a:solidFill>
              <a:latin typeface="Open Sans"/>
              <a:ea typeface="Open Sans"/>
              <a:cs typeface="Open Sans"/>
              <a:sym typeface="Open Sans"/>
            </a:endParaRPr>
          </a:p>
          <a:p>
            <a:pPr marL="0" lvl="0" indent="0" algn="l" rtl="0">
              <a:lnSpc>
                <a:spcPct val="100000"/>
              </a:lnSpc>
              <a:spcBef>
                <a:spcPts val="0"/>
              </a:spcBef>
              <a:spcAft>
                <a:spcPts val="0"/>
              </a:spcAft>
              <a:buSzPts val="2800"/>
              <a:buNone/>
            </a:pPr>
            <a:r>
              <a:rPr lang="en-US" sz="1400" b="0" i="0" u="none" strike="noStrike" dirty="0">
                <a:solidFill>
                  <a:srgbClr val="595959"/>
                </a:solidFill>
                <a:latin typeface="Open Sans"/>
                <a:ea typeface="Open Sans"/>
                <a:cs typeface="Open Sans"/>
                <a:sym typeface="Open Sans"/>
              </a:rPr>
              <a:t>Actual Mechanical Advantage (AMA) is similar in nature to IMA, but we are now considering the forces of friction in both the weight (resistance force) of the object and distance traveled (effort force) so we can get a more realistic feel. We call these “forces,” measure them in Newtons (N) using a spring scale, and label them as R</a:t>
            </a:r>
            <a:r>
              <a:rPr lang="en-US" sz="1400" b="0" i="0" u="none" strike="noStrike" baseline="-25000" dirty="0">
                <a:solidFill>
                  <a:srgbClr val="595959"/>
                </a:solidFill>
                <a:latin typeface="Open Sans"/>
                <a:ea typeface="Open Sans"/>
                <a:cs typeface="Open Sans"/>
                <a:sym typeface="Open Sans"/>
              </a:rPr>
              <a:t>F</a:t>
            </a:r>
            <a:r>
              <a:rPr lang="en-US" sz="1400" b="0" i="0" u="none" strike="noStrike" dirty="0">
                <a:solidFill>
                  <a:srgbClr val="595959"/>
                </a:solidFill>
                <a:latin typeface="Open Sans"/>
                <a:ea typeface="Open Sans"/>
                <a:cs typeface="Open Sans"/>
                <a:sym typeface="Open Sans"/>
              </a:rPr>
              <a:t> for resistance force and F</a:t>
            </a:r>
            <a:r>
              <a:rPr lang="en-US" sz="1400" b="0" i="0" u="none" strike="noStrike" baseline="-25000" dirty="0">
                <a:solidFill>
                  <a:srgbClr val="595959"/>
                </a:solidFill>
                <a:latin typeface="Open Sans"/>
                <a:ea typeface="Open Sans"/>
                <a:cs typeface="Open Sans"/>
                <a:sym typeface="Open Sans"/>
              </a:rPr>
              <a:t>E</a:t>
            </a:r>
            <a:r>
              <a:rPr lang="en-US" sz="1400" b="0" i="0" u="none" strike="noStrike" dirty="0">
                <a:solidFill>
                  <a:srgbClr val="595959"/>
                </a:solidFill>
                <a:latin typeface="Open Sans"/>
                <a:ea typeface="Open Sans"/>
                <a:cs typeface="Open Sans"/>
                <a:sym typeface="Open Sans"/>
              </a:rPr>
              <a:t> for effort force. </a:t>
            </a:r>
            <a:br>
              <a:rPr lang="en-US" sz="1400" b="0" dirty="0">
                <a:latin typeface="Open Sans"/>
                <a:ea typeface="Open Sans"/>
                <a:cs typeface="Open Sans"/>
                <a:sym typeface="Open Sans"/>
              </a:rPr>
            </a:br>
            <a:br>
              <a:rPr lang="en-US" sz="1400" dirty="0">
                <a:latin typeface="Open Sans"/>
                <a:ea typeface="Open Sans"/>
                <a:cs typeface="Open Sans"/>
                <a:sym typeface="Open Sans"/>
              </a:rPr>
            </a:br>
            <a:endParaRPr sz="1400" dirty="0">
              <a:solidFill>
                <a:srgbClr val="000000"/>
              </a:solidFill>
              <a:latin typeface="Open Sans"/>
              <a:ea typeface="Open Sans"/>
              <a:cs typeface="Open Sans"/>
              <a:sym typeface="Open Sans"/>
            </a:endParaRPr>
          </a:p>
        </p:txBody>
      </p:sp>
      <p:pic>
        <p:nvPicPr>
          <p:cNvPr id="97" name="Google Shape;97;p6"/>
          <p:cNvPicPr preferRelativeResize="0"/>
          <p:nvPr/>
        </p:nvPicPr>
        <p:blipFill rotWithShape="1">
          <a:blip r:embed="rId3">
            <a:alphaModFix/>
          </a:blip>
          <a:srcRect/>
          <a:stretch/>
        </p:blipFill>
        <p:spPr>
          <a:xfrm>
            <a:off x="463137" y="2146939"/>
            <a:ext cx="4907411" cy="2621004"/>
          </a:xfrm>
          <a:prstGeom prst="rect">
            <a:avLst/>
          </a:prstGeom>
          <a:noFill/>
          <a:ln>
            <a:noFill/>
          </a:ln>
        </p:spPr>
      </p:pic>
      <p:sp>
        <p:nvSpPr>
          <p:cNvPr id="98" name="Google Shape;98;p6"/>
          <p:cNvSpPr/>
          <p:nvPr/>
        </p:nvSpPr>
        <p:spPr>
          <a:xfrm>
            <a:off x="5804808" y="2726737"/>
            <a:ext cx="3027492" cy="1461408"/>
          </a:xfrm>
          <a:prstGeom prst="rect">
            <a:avLst/>
          </a:prstGeom>
          <a:solidFill>
            <a:srgbClr val="9FCC3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Open Sans"/>
                <a:ea typeface="Open Sans"/>
                <a:cs typeface="Open Sans"/>
                <a:sym typeface="Open Sans"/>
              </a:rPr>
              <a:t>Newtons can easily be converted to units of weight. For example, 1 kg is equal to approximately 9.8 Newtons. Google has a converter built into its calculators.</a:t>
            </a:r>
            <a:endParaRPr sz="1400" b="0" i="0" u="none" strike="noStrike" cap="none" dirty="0">
              <a:solidFill>
                <a:srgbClr val="000000"/>
              </a:solidFill>
              <a:latin typeface="Open Sans"/>
              <a:ea typeface="Open Sans"/>
              <a:cs typeface="Open Sans"/>
              <a:sym typeface="Open Sans"/>
            </a:endParaRPr>
          </a:p>
        </p:txBody>
      </p:sp>
      <p:sp>
        <p:nvSpPr>
          <p:cNvPr id="99" name="Google Shape;99;p6"/>
          <p:cNvSpPr/>
          <p:nvPr/>
        </p:nvSpPr>
        <p:spPr>
          <a:xfrm>
            <a:off x="7359659" y="38330"/>
            <a:ext cx="1674570" cy="1769620"/>
          </a:xfrm>
          <a:prstGeom prst="rect">
            <a:avLst/>
          </a:prstGeom>
          <a:solidFill>
            <a:srgbClr val="F8A81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AMA calculation:</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Resistance Force</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a:t>
            </a: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Effort Force</a:t>
            </a:r>
            <a:endParaRPr sz="1400" b="0" i="0" u="none" strike="noStrike" cap="none" dirty="0">
              <a:solidFill>
                <a:srgbClr val="000000"/>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7"/>
          <p:cNvSpPr txBox="1">
            <a:spLocks noGrp="1"/>
          </p:cNvSpPr>
          <p:nvPr>
            <p:ph type="title"/>
          </p:nvPr>
        </p:nvSpPr>
        <p:spPr>
          <a:xfrm>
            <a:off x="311700" y="282761"/>
            <a:ext cx="5117550" cy="12766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Actual Mechanical Advantage</a:t>
            </a:r>
            <a:endParaRPr sz="2400" b="1" dirty="0">
              <a:solidFill>
                <a:srgbClr val="6091BA"/>
              </a:solidFill>
              <a:latin typeface="Open Sans"/>
              <a:ea typeface="Open Sans"/>
              <a:cs typeface="Open Sans"/>
              <a:sym typeface="Open Sans"/>
            </a:endParaRPr>
          </a:p>
          <a:p>
            <a:pPr marL="0" lvl="0" indent="0" algn="l" rtl="0">
              <a:lnSpc>
                <a:spcPct val="100000"/>
              </a:lnSpc>
              <a:spcBef>
                <a:spcPts val="0"/>
              </a:spcBef>
              <a:spcAft>
                <a:spcPts val="0"/>
              </a:spcAft>
              <a:buSzPts val="2800"/>
              <a:buNone/>
            </a:pPr>
            <a:r>
              <a:rPr lang="en-US" sz="1400" b="0" i="0" u="none" strike="noStrike" dirty="0">
                <a:solidFill>
                  <a:srgbClr val="595959"/>
                </a:solidFill>
                <a:latin typeface="Open Sans"/>
                <a:ea typeface="Open Sans"/>
                <a:cs typeface="Open Sans"/>
                <a:sym typeface="Open Sans"/>
              </a:rPr>
              <a:t>In this example, the Resistance Force </a:t>
            </a:r>
            <a:r>
              <a:rPr lang="en-US" sz="1400" dirty="0">
                <a:solidFill>
                  <a:srgbClr val="595959"/>
                </a:solidFill>
                <a:latin typeface="Open Sans"/>
                <a:ea typeface="Open Sans"/>
                <a:cs typeface="Open Sans"/>
                <a:sym typeface="Open Sans"/>
              </a:rPr>
              <a:t>R</a:t>
            </a:r>
            <a:r>
              <a:rPr lang="en-US" sz="1400" baseline="-25000" dirty="0">
                <a:solidFill>
                  <a:srgbClr val="595959"/>
                </a:solidFill>
                <a:latin typeface="Open Sans"/>
                <a:ea typeface="Open Sans"/>
                <a:cs typeface="Open Sans"/>
                <a:sym typeface="Open Sans"/>
              </a:rPr>
              <a:t>F</a:t>
            </a:r>
            <a:r>
              <a:rPr lang="en-US" sz="1400" b="0" i="0" u="none" strike="noStrike" baseline="-25000" dirty="0">
                <a:solidFill>
                  <a:srgbClr val="595959"/>
                </a:solidFill>
                <a:latin typeface="Open Sans"/>
                <a:ea typeface="Open Sans"/>
                <a:cs typeface="Open Sans"/>
                <a:sym typeface="Open Sans"/>
              </a:rPr>
              <a:t>  </a:t>
            </a:r>
            <a:r>
              <a:rPr lang="en-US" sz="1400" b="0" i="0" u="none" strike="noStrike" dirty="0">
                <a:solidFill>
                  <a:srgbClr val="595959"/>
                </a:solidFill>
                <a:latin typeface="Open Sans"/>
                <a:ea typeface="Open Sans"/>
                <a:cs typeface="Open Sans"/>
                <a:sym typeface="Open Sans"/>
              </a:rPr>
              <a:t>is 50N as measured by the scale, and the Effort Force F</a:t>
            </a:r>
            <a:r>
              <a:rPr lang="en-US" sz="1400" b="0" i="0" u="none" strike="noStrike" baseline="-25000" dirty="0">
                <a:solidFill>
                  <a:srgbClr val="595959"/>
                </a:solidFill>
                <a:latin typeface="Open Sans"/>
                <a:ea typeface="Open Sans"/>
                <a:cs typeface="Open Sans"/>
                <a:sym typeface="Open Sans"/>
              </a:rPr>
              <a:t>E </a:t>
            </a:r>
            <a:r>
              <a:rPr lang="en-US" sz="1400" b="0" i="0" u="none" strike="noStrike" dirty="0">
                <a:solidFill>
                  <a:srgbClr val="595959"/>
                </a:solidFill>
                <a:latin typeface="Open Sans"/>
                <a:ea typeface="Open Sans"/>
                <a:cs typeface="Open Sans"/>
                <a:sym typeface="Open Sans"/>
              </a:rPr>
              <a:t>is 5N as measured by dragging the weight ove</a:t>
            </a:r>
            <a:r>
              <a:rPr lang="en-US" sz="1400" dirty="0">
                <a:solidFill>
                  <a:srgbClr val="595959"/>
                </a:solidFill>
                <a:latin typeface="Open Sans"/>
                <a:ea typeface="Open Sans"/>
                <a:cs typeface="Open Sans"/>
                <a:sym typeface="Open Sans"/>
              </a:rPr>
              <a:t>r the inclined plane</a:t>
            </a:r>
            <a:r>
              <a:rPr lang="en-US" sz="1400" b="0" i="0" u="none" strike="noStrike" dirty="0">
                <a:solidFill>
                  <a:srgbClr val="595959"/>
                </a:solidFill>
                <a:latin typeface="Open Sans"/>
                <a:ea typeface="Open Sans"/>
                <a:cs typeface="Open Sans"/>
                <a:sym typeface="Open Sans"/>
              </a:rPr>
              <a:t>. </a:t>
            </a:r>
            <a:br>
              <a:rPr lang="en-US" sz="1400" b="0" dirty="0">
                <a:latin typeface="Open Sans"/>
                <a:ea typeface="Open Sans"/>
                <a:cs typeface="Open Sans"/>
                <a:sym typeface="Open Sans"/>
              </a:rPr>
            </a:br>
            <a:br>
              <a:rPr lang="en-US" sz="1400" b="0" dirty="0">
                <a:latin typeface="Open Sans"/>
                <a:ea typeface="Open Sans"/>
                <a:cs typeface="Open Sans"/>
                <a:sym typeface="Open Sans"/>
              </a:rPr>
            </a:b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105" name="Google Shape;105;p7"/>
          <p:cNvSpPr/>
          <p:nvPr/>
        </p:nvSpPr>
        <p:spPr>
          <a:xfrm>
            <a:off x="5878286" y="1202180"/>
            <a:ext cx="3126921" cy="2267642"/>
          </a:xfrm>
          <a:prstGeom prst="rect">
            <a:avLst/>
          </a:prstGeom>
          <a:solidFill>
            <a:srgbClr val="F8A81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Resistance Force</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AMA</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Effort Force</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595959"/>
                </a:solidFill>
                <a:latin typeface="Open Sans"/>
                <a:ea typeface="Open Sans"/>
                <a:cs typeface="Open Sans"/>
                <a:sym typeface="Open Sans"/>
              </a:rPr>
              <a:t>50N</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AMA 10</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5N</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endParaRPr sz="1400" b="0" i="0" u="none" strike="noStrike" cap="none" dirty="0">
              <a:solidFill>
                <a:srgbClr val="000000"/>
              </a:solidFill>
              <a:latin typeface="Open Sans"/>
              <a:ea typeface="Open Sans"/>
              <a:cs typeface="Open Sans"/>
              <a:sym typeface="Open Sans"/>
            </a:endParaRPr>
          </a:p>
        </p:txBody>
      </p:sp>
      <p:pic>
        <p:nvPicPr>
          <p:cNvPr id="106" name="Google Shape;106;p7"/>
          <p:cNvPicPr preferRelativeResize="0"/>
          <p:nvPr/>
        </p:nvPicPr>
        <p:blipFill rotWithShape="1">
          <a:blip r:embed="rId3">
            <a:alphaModFix/>
          </a:blip>
          <a:srcRect/>
          <a:stretch/>
        </p:blipFill>
        <p:spPr>
          <a:xfrm>
            <a:off x="292242" y="1485475"/>
            <a:ext cx="4859422" cy="3375263"/>
          </a:xfrm>
          <a:prstGeom prst="rect">
            <a:avLst/>
          </a:prstGeom>
          <a:noFill/>
          <a:ln>
            <a:noFill/>
          </a:ln>
        </p:spPr>
      </p:pic>
      <p:sp>
        <p:nvSpPr>
          <p:cNvPr id="107" name="Google Shape;107;p7"/>
          <p:cNvSpPr/>
          <p:nvPr/>
        </p:nvSpPr>
        <p:spPr>
          <a:xfrm>
            <a:off x="5582699" y="3682092"/>
            <a:ext cx="3422508" cy="865415"/>
          </a:xfrm>
          <a:prstGeom prst="rect">
            <a:avLst/>
          </a:prstGeom>
          <a:solidFill>
            <a:srgbClr val="9FCC3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Open Sans"/>
                <a:ea typeface="Open Sans"/>
                <a:cs typeface="Open Sans"/>
                <a:sym typeface="Open Sans"/>
              </a:rPr>
              <a:t>We can say that this inclined plane makes the work 10 times easier!</a:t>
            </a:r>
            <a:endParaRPr sz="1400" b="0" i="0" u="none" strike="noStrike" cap="none" dirty="0">
              <a:solidFill>
                <a:srgbClr val="000000"/>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8"/>
          <p:cNvSpPr txBox="1">
            <a:spLocks noGrp="1"/>
          </p:cNvSpPr>
          <p:nvPr>
            <p:ph type="title"/>
          </p:nvPr>
        </p:nvSpPr>
        <p:spPr>
          <a:xfrm>
            <a:off x="311700" y="282761"/>
            <a:ext cx="5223686" cy="1525189"/>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Actual Mechanical Advantage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400" b="0" i="0" u="none" strike="noStrike" dirty="0">
                <a:solidFill>
                  <a:srgbClr val="595959"/>
                </a:solidFill>
                <a:latin typeface="Open Sans"/>
                <a:ea typeface="Open Sans"/>
                <a:cs typeface="Open Sans"/>
                <a:sym typeface="Open Sans"/>
              </a:rPr>
              <a:t>Now you try!</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113" name="Google Shape;113;p8"/>
          <p:cNvSpPr/>
          <p:nvPr/>
        </p:nvSpPr>
        <p:spPr>
          <a:xfrm>
            <a:off x="7359659" y="38330"/>
            <a:ext cx="1674570" cy="1769620"/>
          </a:xfrm>
          <a:prstGeom prst="rect">
            <a:avLst/>
          </a:prstGeom>
          <a:solidFill>
            <a:srgbClr val="F8A81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AMA calculation:</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Resistance Force</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a:t>
            </a: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Effort Force</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endParaRPr sz="1400" b="0" i="0" u="none" strike="noStrike" cap="none" dirty="0">
              <a:solidFill>
                <a:srgbClr val="000000"/>
              </a:solidFill>
              <a:latin typeface="Open Sans"/>
              <a:ea typeface="Open Sans"/>
              <a:cs typeface="Open Sans"/>
              <a:sym typeface="Open Sans"/>
            </a:endParaRPr>
          </a:p>
        </p:txBody>
      </p:sp>
      <p:sp>
        <p:nvSpPr>
          <p:cNvPr id="114" name="Google Shape;114;p8"/>
          <p:cNvSpPr txBox="1"/>
          <p:nvPr/>
        </p:nvSpPr>
        <p:spPr>
          <a:xfrm>
            <a:off x="4204607" y="1575707"/>
            <a:ext cx="2408464"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R</a:t>
            </a:r>
            <a:r>
              <a:rPr lang="en-US" sz="1400" b="0" i="0" u="none" strike="noStrike" cap="none" baseline="-25000" dirty="0">
                <a:solidFill>
                  <a:srgbClr val="595959"/>
                </a:solidFill>
                <a:latin typeface="Open Sans"/>
                <a:ea typeface="Open Sans"/>
                <a:cs typeface="Open Sans"/>
                <a:sym typeface="Open Sans"/>
              </a:rPr>
              <a:t>F </a:t>
            </a:r>
            <a:r>
              <a:rPr lang="en-US" sz="1400" b="0" i="0" u="none" strike="noStrike" cap="none" dirty="0">
                <a:solidFill>
                  <a:srgbClr val="595959"/>
                </a:solidFill>
                <a:latin typeface="Open Sans"/>
                <a:ea typeface="Open Sans"/>
                <a:cs typeface="Open Sans"/>
                <a:sym typeface="Open Sans"/>
              </a:rPr>
              <a:t>_______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595959"/>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AMA 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F</a:t>
            </a:r>
            <a:r>
              <a:rPr lang="en-US" sz="1400" b="0" i="0" u="none" strike="noStrike" cap="none" baseline="-25000" dirty="0">
                <a:solidFill>
                  <a:srgbClr val="595959"/>
                </a:solidFill>
                <a:latin typeface="Open Sans"/>
                <a:ea typeface="Open Sans"/>
                <a:cs typeface="Open Sans"/>
                <a:sym typeface="Open Sans"/>
              </a:rPr>
              <a:t>E </a:t>
            </a:r>
            <a:r>
              <a:rPr lang="en-US" sz="1400" b="0" i="0" u="none" strike="noStrike" cap="none" dirty="0">
                <a:solidFill>
                  <a:srgbClr val="595959"/>
                </a:solidFill>
                <a:latin typeface="Open Sans"/>
                <a:ea typeface="Open Sans"/>
                <a:cs typeface="Open Sans"/>
                <a:sym typeface="Open Sans"/>
              </a:rPr>
              <a:t>_______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sp>
        <p:nvSpPr>
          <p:cNvPr id="115" name="Google Shape;115;p8"/>
          <p:cNvSpPr txBox="1"/>
          <p:nvPr/>
        </p:nvSpPr>
        <p:spPr>
          <a:xfrm>
            <a:off x="4204607" y="3556907"/>
            <a:ext cx="2408464"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R</a:t>
            </a:r>
            <a:r>
              <a:rPr lang="en-US" sz="1400" b="0" i="0" u="none" strike="noStrike" cap="none" baseline="-25000" dirty="0">
                <a:solidFill>
                  <a:srgbClr val="595959"/>
                </a:solidFill>
                <a:latin typeface="Open Sans"/>
                <a:ea typeface="Open Sans"/>
                <a:cs typeface="Open Sans"/>
                <a:sym typeface="Open Sans"/>
              </a:rPr>
              <a:t>F </a:t>
            </a:r>
            <a:r>
              <a:rPr lang="en-US" sz="1400" b="0" i="0" u="none" strike="noStrike" cap="none" dirty="0">
                <a:solidFill>
                  <a:srgbClr val="595959"/>
                </a:solidFill>
                <a:latin typeface="Open Sans"/>
                <a:ea typeface="Open Sans"/>
                <a:cs typeface="Open Sans"/>
                <a:sym typeface="Open Sans"/>
              </a:rPr>
              <a:t>_______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595959"/>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AMA 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F</a:t>
            </a:r>
            <a:r>
              <a:rPr lang="en-US" sz="1400" b="0" i="0" u="none" strike="noStrike" cap="none" baseline="-25000" dirty="0">
                <a:solidFill>
                  <a:srgbClr val="595959"/>
                </a:solidFill>
                <a:latin typeface="Open Sans"/>
                <a:ea typeface="Open Sans"/>
                <a:cs typeface="Open Sans"/>
                <a:sym typeface="Open Sans"/>
              </a:rPr>
              <a:t>E </a:t>
            </a:r>
            <a:r>
              <a:rPr lang="en-US" sz="1400" b="0" i="0" u="none" strike="noStrike" cap="none" dirty="0">
                <a:solidFill>
                  <a:srgbClr val="595959"/>
                </a:solidFill>
                <a:latin typeface="Open Sans"/>
                <a:ea typeface="Open Sans"/>
                <a:cs typeface="Open Sans"/>
                <a:sym typeface="Open Sans"/>
              </a:rPr>
              <a:t>_______</a:t>
            </a:r>
            <a:endParaRPr sz="1400" b="0" i="0" u="none" strike="noStrike" cap="none" dirty="0">
              <a:solidFill>
                <a:srgbClr val="00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pic>
        <p:nvPicPr>
          <p:cNvPr id="116" name="Google Shape;116;p8"/>
          <p:cNvPicPr preferRelativeResize="0"/>
          <p:nvPr/>
        </p:nvPicPr>
        <p:blipFill rotWithShape="1">
          <a:blip r:embed="rId3">
            <a:alphaModFix/>
          </a:blip>
          <a:srcRect/>
          <a:stretch/>
        </p:blipFill>
        <p:spPr>
          <a:xfrm>
            <a:off x="129201" y="1040483"/>
            <a:ext cx="3716175" cy="3995587"/>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9"/>
          <p:cNvSpPr txBox="1">
            <a:spLocks noGrp="1"/>
          </p:cNvSpPr>
          <p:nvPr>
            <p:ph type="title"/>
          </p:nvPr>
        </p:nvSpPr>
        <p:spPr>
          <a:xfrm>
            <a:off x="311700" y="282761"/>
            <a:ext cx="5223686" cy="1525189"/>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2800"/>
              <a:buNone/>
            </a:pPr>
            <a:r>
              <a:rPr lang="en-US" sz="2400" b="1" dirty="0">
                <a:solidFill>
                  <a:srgbClr val="6091BA"/>
                </a:solidFill>
                <a:latin typeface="Open Sans"/>
                <a:ea typeface="Open Sans"/>
                <a:cs typeface="Open Sans"/>
                <a:sym typeface="Open Sans"/>
              </a:rPr>
              <a:t>Actual Mechanical Advantage</a:t>
            </a:r>
            <a:endParaRPr sz="2400" b="1" dirty="0">
              <a:solidFill>
                <a:srgbClr val="6091BA"/>
              </a:solidFill>
              <a:latin typeface="Open Sans"/>
              <a:ea typeface="Open Sans"/>
              <a:cs typeface="Open Sans"/>
              <a:sym typeface="Open Sans"/>
            </a:endParaRPr>
          </a:p>
          <a:p>
            <a:pPr marL="0" lvl="0" indent="0" algn="l" rtl="0">
              <a:lnSpc>
                <a:spcPct val="115000"/>
              </a:lnSpc>
              <a:spcBef>
                <a:spcPts val="0"/>
              </a:spcBef>
              <a:spcAft>
                <a:spcPts val="0"/>
              </a:spcAft>
              <a:buSzPts val="2800"/>
              <a:buNone/>
            </a:pPr>
            <a:r>
              <a:rPr lang="en-US" sz="1400" b="0" i="0" u="none" strike="noStrike" dirty="0">
                <a:solidFill>
                  <a:srgbClr val="595959"/>
                </a:solidFill>
                <a:latin typeface="Open Sans"/>
                <a:ea typeface="Open Sans"/>
                <a:cs typeface="Open Sans"/>
                <a:sym typeface="Open Sans"/>
              </a:rPr>
              <a:t>Were you right?</a:t>
            </a:r>
            <a:endParaRPr sz="1400" dirty="0">
              <a:solidFill>
                <a:srgbClr val="000000"/>
              </a:solidFill>
              <a:latin typeface="Open Sans"/>
              <a:ea typeface="Open Sans"/>
              <a:cs typeface="Open Sans"/>
              <a:sym typeface="Open Sans"/>
            </a:endParaRPr>
          </a:p>
          <a:p>
            <a:pPr marL="0" lvl="0" indent="0" algn="l" rtl="0">
              <a:lnSpc>
                <a:spcPct val="115000"/>
              </a:lnSpc>
              <a:spcBef>
                <a:spcPts val="0"/>
              </a:spcBef>
              <a:spcAft>
                <a:spcPts val="0"/>
              </a:spcAft>
              <a:buSzPts val="2800"/>
              <a:buNone/>
            </a:pPr>
            <a:endParaRPr sz="1400" dirty="0">
              <a:solidFill>
                <a:srgbClr val="000000"/>
              </a:solidFill>
              <a:latin typeface="Open Sans"/>
              <a:ea typeface="Open Sans"/>
              <a:cs typeface="Open Sans"/>
              <a:sym typeface="Open Sans"/>
            </a:endParaRPr>
          </a:p>
        </p:txBody>
      </p:sp>
      <p:sp>
        <p:nvSpPr>
          <p:cNvPr id="122" name="Google Shape;122;p9"/>
          <p:cNvSpPr/>
          <p:nvPr/>
        </p:nvSpPr>
        <p:spPr>
          <a:xfrm>
            <a:off x="7359659" y="38330"/>
            <a:ext cx="1674570" cy="1769620"/>
          </a:xfrm>
          <a:prstGeom prst="rect">
            <a:avLst/>
          </a:prstGeom>
          <a:solidFill>
            <a:srgbClr val="F8A81B"/>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AMA calculation:</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Resistance Force</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r>
              <a:rPr lang="en-US" sz="1400" b="0" i="0" u="none" strike="noStrike" cap="none" dirty="0">
                <a:solidFill>
                  <a:srgbClr val="000000"/>
                </a:solidFill>
                <a:latin typeface="Open Sans"/>
                <a:ea typeface="Open Sans"/>
                <a:cs typeface="Open Sans"/>
                <a:sym typeface="Open Sans"/>
              </a:rPr>
              <a:t>---------------</a:t>
            </a:r>
            <a:br>
              <a:rPr lang="en-US" sz="1400" b="0" i="0" u="none" strike="noStrike" cap="none" dirty="0">
                <a:solidFill>
                  <a:srgbClr val="000000"/>
                </a:solidFill>
                <a:latin typeface="Open Sans"/>
                <a:ea typeface="Open Sans"/>
                <a:cs typeface="Open Sans"/>
                <a:sym typeface="Open Sans"/>
              </a:rPr>
            </a:br>
            <a:r>
              <a:rPr lang="en-US" sz="1400" b="0" i="0" u="none" strike="noStrike" cap="none" dirty="0">
                <a:solidFill>
                  <a:srgbClr val="000000"/>
                </a:solidFill>
                <a:latin typeface="Open Sans"/>
                <a:ea typeface="Open Sans"/>
                <a:cs typeface="Open Sans"/>
                <a:sym typeface="Open Sans"/>
              </a:rPr>
              <a:t>Effort Force</a:t>
            </a:r>
            <a:endParaRPr sz="1400" b="0" i="0" u="none" strike="noStrike" cap="none" dirty="0">
              <a:solidFill>
                <a:srgbClr val="000000"/>
              </a:solidFill>
              <a:latin typeface="Open Sans"/>
              <a:ea typeface="Open Sans"/>
              <a:cs typeface="Open Sans"/>
              <a:sym typeface="Open Sans"/>
            </a:endParaRPr>
          </a:p>
          <a:p>
            <a:pPr marL="0" marR="0" lvl="0" indent="0" algn="ctr" rtl="0">
              <a:lnSpc>
                <a:spcPct val="100000"/>
              </a:lnSpc>
              <a:spcBef>
                <a:spcPts val="0"/>
              </a:spcBef>
              <a:spcAft>
                <a:spcPts val="0"/>
              </a:spcAft>
              <a:buNone/>
            </a:pPr>
            <a:endParaRPr sz="1400" b="0" i="0" u="none" strike="noStrike" cap="none" dirty="0">
              <a:solidFill>
                <a:srgbClr val="000000"/>
              </a:solidFill>
              <a:latin typeface="Open Sans"/>
              <a:ea typeface="Open Sans"/>
              <a:cs typeface="Open Sans"/>
              <a:sym typeface="Open Sans"/>
            </a:endParaRPr>
          </a:p>
        </p:txBody>
      </p:sp>
      <p:sp>
        <p:nvSpPr>
          <p:cNvPr id="123" name="Google Shape;123;p9"/>
          <p:cNvSpPr txBox="1"/>
          <p:nvPr/>
        </p:nvSpPr>
        <p:spPr>
          <a:xfrm>
            <a:off x="4204607" y="1575707"/>
            <a:ext cx="2408464"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R</a:t>
            </a:r>
            <a:r>
              <a:rPr lang="en-US" sz="1400" b="0" i="0" u="none" strike="noStrike" cap="none" baseline="-25000" dirty="0">
                <a:solidFill>
                  <a:srgbClr val="595959"/>
                </a:solidFill>
                <a:latin typeface="Open Sans"/>
                <a:ea typeface="Open Sans"/>
                <a:cs typeface="Open Sans"/>
                <a:sym typeface="Open Sans"/>
              </a:rPr>
              <a:t>F </a:t>
            </a:r>
            <a:r>
              <a:rPr lang="en-US" sz="1400" b="0" i="0" u="none" strike="noStrike" cap="none" dirty="0">
                <a:solidFill>
                  <a:srgbClr val="FF0000"/>
                </a:solidFill>
                <a:latin typeface="Open Sans"/>
                <a:ea typeface="Open Sans"/>
                <a:cs typeface="Open Sans"/>
                <a:sym typeface="Open Sans"/>
              </a:rPr>
              <a:t>35N</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595959"/>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a:t>
            </a:r>
            <a:r>
              <a:rPr lang="en-US" sz="1400" b="0" i="0" u="none" strike="noStrike" cap="none" dirty="0">
                <a:solidFill>
                  <a:srgbClr val="FF0000"/>
                </a:solidFill>
                <a:latin typeface="Open Sans"/>
                <a:ea typeface="Open Sans"/>
                <a:cs typeface="Open Sans"/>
                <a:sym typeface="Open Sans"/>
              </a:rPr>
              <a:t>AMA 3.5</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F</a:t>
            </a:r>
            <a:r>
              <a:rPr lang="en-US" sz="1400" b="0" i="0" u="none" strike="noStrike" cap="none" baseline="-25000" dirty="0">
                <a:solidFill>
                  <a:srgbClr val="595959"/>
                </a:solidFill>
                <a:latin typeface="Open Sans"/>
                <a:ea typeface="Open Sans"/>
                <a:cs typeface="Open Sans"/>
                <a:sym typeface="Open Sans"/>
              </a:rPr>
              <a:t>E </a:t>
            </a:r>
            <a:r>
              <a:rPr lang="en-US" sz="1400" b="0" i="0" u="none" strike="noStrike" cap="none" dirty="0">
                <a:solidFill>
                  <a:srgbClr val="FF0000"/>
                </a:solidFill>
                <a:latin typeface="Open Sans"/>
                <a:ea typeface="Open Sans"/>
                <a:cs typeface="Open Sans"/>
                <a:sym typeface="Open Sans"/>
              </a:rPr>
              <a:t>10N</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sp>
        <p:nvSpPr>
          <p:cNvPr id="124" name="Google Shape;124;p9"/>
          <p:cNvSpPr txBox="1"/>
          <p:nvPr/>
        </p:nvSpPr>
        <p:spPr>
          <a:xfrm>
            <a:off x="4204607" y="3556907"/>
            <a:ext cx="2408464" cy="116955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R</a:t>
            </a:r>
            <a:r>
              <a:rPr lang="en-US" sz="1400" b="0" i="0" u="none" strike="noStrike" cap="none" baseline="-25000" dirty="0">
                <a:solidFill>
                  <a:srgbClr val="595959"/>
                </a:solidFill>
                <a:latin typeface="Open Sans"/>
                <a:ea typeface="Open Sans"/>
                <a:cs typeface="Open Sans"/>
                <a:sym typeface="Open Sans"/>
              </a:rPr>
              <a:t>F </a:t>
            </a:r>
            <a:r>
              <a:rPr lang="en-US" sz="1400" b="0" i="0" u="none" strike="noStrike" cap="none" dirty="0">
                <a:solidFill>
                  <a:srgbClr val="FF0000"/>
                </a:solidFill>
                <a:latin typeface="Open Sans"/>
                <a:ea typeface="Open Sans"/>
                <a:cs typeface="Open Sans"/>
                <a:sym typeface="Open Sans"/>
              </a:rPr>
              <a:t>100N</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595959"/>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         = </a:t>
            </a:r>
            <a:r>
              <a:rPr lang="en-US" sz="1400" b="0" i="0" u="none" strike="noStrike" cap="none" dirty="0">
                <a:solidFill>
                  <a:srgbClr val="FF0000"/>
                </a:solidFill>
                <a:latin typeface="Open Sans"/>
                <a:ea typeface="Open Sans"/>
                <a:cs typeface="Open Sans"/>
                <a:sym typeface="Open Sans"/>
              </a:rPr>
              <a:t>AMA 3.57</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r>
              <a:rPr lang="en-US" sz="1400" b="0" i="0" u="none" strike="noStrike" cap="none" dirty="0">
                <a:solidFill>
                  <a:srgbClr val="595959"/>
                </a:solidFill>
                <a:latin typeface="Open Sans"/>
                <a:ea typeface="Open Sans"/>
                <a:cs typeface="Open Sans"/>
                <a:sym typeface="Open Sans"/>
              </a:rPr>
              <a:t>F</a:t>
            </a:r>
            <a:r>
              <a:rPr lang="en-US" sz="1400" b="0" i="0" u="none" strike="noStrike" cap="none" baseline="-25000" dirty="0">
                <a:solidFill>
                  <a:srgbClr val="595959"/>
                </a:solidFill>
                <a:latin typeface="Open Sans"/>
                <a:ea typeface="Open Sans"/>
                <a:cs typeface="Open Sans"/>
                <a:sym typeface="Open Sans"/>
              </a:rPr>
              <a:t>E </a:t>
            </a:r>
            <a:r>
              <a:rPr lang="en-US" sz="1400" b="0" i="0" u="none" strike="noStrike" cap="none" dirty="0">
                <a:solidFill>
                  <a:srgbClr val="FF0000"/>
                </a:solidFill>
                <a:latin typeface="Open Sans"/>
                <a:ea typeface="Open Sans"/>
                <a:cs typeface="Open Sans"/>
                <a:sym typeface="Open Sans"/>
              </a:rPr>
              <a:t>28N</a:t>
            </a:r>
            <a:endParaRPr sz="1400" b="0" i="0" u="none" strike="noStrike" cap="none" dirty="0">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pic>
        <p:nvPicPr>
          <p:cNvPr id="125" name="Google Shape;125;p9"/>
          <p:cNvPicPr preferRelativeResize="0"/>
          <p:nvPr/>
        </p:nvPicPr>
        <p:blipFill rotWithShape="1">
          <a:blip r:embed="rId3">
            <a:alphaModFix/>
          </a:blip>
          <a:srcRect/>
          <a:stretch/>
        </p:blipFill>
        <p:spPr>
          <a:xfrm>
            <a:off x="129201" y="1040483"/>
            <a:ext cx="3716175" cy="3995587"/>
          </a:xfrm>
          <a:prstGeom prst="rect">
            <a:avLst/>
          </a:prstGeom>
          <a:noFill/>
          <a:ln>
            <a:noFill/>
          </a:ln>
        </p:spPr>
      </p:pic>
      <p:sp>
        <p:nvSpPr>
          <p:cNvPr id="126" name="Google Shape;126;p9"/>
          <p:cNvSpPr/>
          <p:nvPr/>
        </p:nvSpPr>
        <p:spPr>
          <a:xfrm>
            <a:off x="6613071" y="3038276"/>
            <a:ext cx="1918606" cy="473529"/>
          </a:xfrm>
          <a:prstGeom prst="rect">
            <a:avLst/>
          </a:prstGeom>
          <a:solidFill>
            <a:srgbClr val="9FCC3B"/>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Open Sans"/>
                <a:ea typeface="Open Sans"/>
                <a:cs typeface="Open Sans"/>
                <a:sym typeface="Open Sans"/>
              </a:rPr>
              <a:t>Which one is easier?</a:t>
            </a:r>
            <a:endParaRPr sz="1400" b="0" i="0" u="none" strike="noStrike" cap="none" dirty="0">
              <a:solidFill>
                <a:srgbClr val="000000"/>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429</Words>
  <Application>Microsoft Macintosh PowerPoint</Application>
  <PresentationFormat>On-screen Show (16:9)</PresentationFormat>
  <Paragraphs>84</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Open Sans</vt:lpstr>
      <vt:lpstr>Simple Light</vt:lpstr>
      <vt:lpstr>PowerPoint Presentation</vt:lpstr>
      <vt:lpstr>Ideal Mechanical Advantage Ideal Mechanical Advantage (IMA) is an excellent way to get an apples-to-apples comparison of “theoretical” mechanical advantage between two structures. However, it does not account for friction. </vt:lpstr>
      <vt:lpstr>Ideal Mechanical Advantage In this example, the resistance distance (dR) is 10 meters, and the effort distance (dE) is 25 meters.    </vt:lpstr>
      <vt:lpstr>Ideal Mechanical Advantage Now you try! </vt:lpstr>
      <vt:lpstr>Ideal Mechanical Advantage Were you right? </vt:lpstr>
      <vt:lpstr>Actual Mechanical Advantage Actual Mechanical Advantage (AMA) is similar in nature to IMA, but we are now considering the forces of friction in both the weight (resistance force) of the object and distance traveled (effort force) so we can get a more realistic feel. We call these “forces,” measure them in Newtons (N) using a spring scale, and label them as RF for resistance force and FE for effort force.   </vt:lpstr>
      <vt:lpstr>Actual Mechanical Advantage In this example, the Resistance Force RF  is 50N as measured by the scale, and the Effort Force FE is 5N as measured by dragging the weight over the inclined plane.    </vt:lpstr>
      <vt:lpstr>Actual Mechanical Advantage Now you try! </vt:lpstr>
      <vt:lpstr>Actual Mechanical Advantage Were you right?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Dua Naim Chaker</dc:creator>
  <cp:lastModifiedBy>Beth McElroy</cp:lastModifiedBy>
  <cp:revision>2</cp:revision>
  <dcterms:modified xsi:type="dcterms:W3CDTF">2025-04-10T14:17:53Z</dcterms:modified>
</cp:coreProperties>
</file>