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9"/>
  </p:notesMasterIdLst>
  <p:sldIdLst>
    <p:sldId id="31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A8423-5AA0-358E-747F-E236EB375468}" name="Beth McElroy" initials="BM" userId="adafc60ca507be3b" providerId="Windows Live"/>
  <p188:author id="{2F301EBC-2247-C699-B35B-B6FBA12AFB15}" name="Ellen Sukovich" initials="EP" userId="S::sukovich@colorado.edu::ebe32115-d9af-4b6a-a2e1-726554337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2F98D-A57A-4239-A36A-4DC6007B35BB}" v="6" dt="2026-02-17T21:08:43.708"/>
  </p1510:revLst>
</p1510:revInfo>
</file>

<file path=ppt/tableStyles.xml><?xml version="1.0" encoding="utf-8"?>
<a:tblStyleLst xmlns:a="http://schemas.openxmlformats.org/drawingml/2006/main" def="{F1412AFF-09E4-4FB1-BA97-16EE60C5BE29}">
  <a:tblStyle styleId="{F1412AFF-09E4-4FB1-BA97-16EE60C5BE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1"/>
    <p:restoredTop sz="73712"/>
  </p:normalViewPr>
  <p:slideViewPr>
    <p:cSldViewPr snapToGrid="0">
      <p:cViewPr varScale="1">
        <p:scale>
          <a:sx n="123" d="100"/>
          <a:sy n="123" d="100"/>
        </p:scale>
        <p:origin x="122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21057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6f1c8b9733_4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29" name="Google Shape;129;g36f1c8b9733_4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t>For 7/24/25 CSU Presentation Purposes - Marj - Slides 10-14</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6f1c8b9733_4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36" name="Google Shape;136;g36f1c8b9733_4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6f1c8b9733_4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43" name="Google Shape;143;g36f1c8b9733_4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TEACHER: </a:t>
            </a:r>
            <a:r>
              <a:rPr lang="en" b="1" dirty="0">
                <a:solidFill>
                  <a:schemeClr val="dk1"/>
                </a:solidFill>
              </a:rPr>
              <a:t>Stop presentation here </a:t>
            </a:r>
            <a:r>
              <a:rPr lang="en" dirty="0">
                <a:solidFill>
                  <a:schemeClr val="dk1"/>
                </a:solidFill>
              </a:rPr>
              <a:t>and have class work on </a:t>
            </a:r>
            <a:r>
              <a:rPr lang="en" i="1" dirty="0">
                <a:solidFill>
                  <a:schemeClr val="dk1"/>
                </a:solidFill>
              </a:rPr>
              <a:t>Logic Gates Handout #2</a:t>
            </a:r>
            <a:r>
              <a:rPr lang="en" dirty="0">
                <a:solidFill>
                  <a:schemeClr val="dk1"/>
                </a:solidFill>
              </a:rPr>
              <a:t>. Do the first example (XOR) together. Again, direct students to think </a:t>
            </a:r>
            <a:r>
              <a:rPr lang="en" b="1" i="1" dirty="0">
                <a:solidFill>
                  <a:schemeClr val="dk1"/>
                </a:solidFill>
              </a:rPr>
              <a:t>from the perspective of the green trucks.</a:t>
            </a:r>
            <a:r>
              <a:rPr lang="en" dirty="0">
                <a:solidFill>
                  <a:schemeClr val="dk1"/>
                </a:solidFill>
              </a:rPr>
              <a:t> (Again, the green trucks represent a 1 (switch in the on position) in a typical truth table and the red trucks represent a 0 (switch in the off position) of a typical truth table.) Perhaps tell them that the XOR gate essentially means EXCLUSIVELY (OR ONLY) OR (but NOT BOTH). Thus, the output is green ONLY when ONE truck is green but not both.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If a student struggle with the NAND and NOR gates, you can tell them that a NAND gate is a combination gate and ask them which two gates they think make up the NAND gate. The answer is that is it a combination of the NOT gate and the AND gate. If needed, you could say something like, ‘So, if this gate is an inversion of and AND gate, what would the output of the Truth Table be?’ The answer, as shown on the answer key, is that the outputs are the opposite of the outputs of the AND Gate Truth Table. NOR is also a combination gate.</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44ce6f6cfc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50" name="Google Shape;150;g344ce6f6cfc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44ce6f6cfc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57" name="Google Shape;157;g344ce6f6cfc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44ce6f6cfc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66" name="Google Shape;166;g344ce6f6cfc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73" name="Google Shape;17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44ce6f6cfc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78" name="Google Shape;178;g344ce6f6cfc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85" name="Google Shape;18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92" name="Google Shape;19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ANSWER:  </a:t>
            </a:r>
            <a:r>
              <a:rPr lang="en" dirty="0"/>
              <a:t>The green trucks are the 1s and the red trucks are the 0s.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7067da8fa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99" name="Google Shape;199;g37067da8fa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Each picture represents the same logic gate. As a class, complete the truth table based on the images and determine which is the correct gate! </a:t>
            </a:r>
            <a:r>
              <a:rPr lang="en" b="1" dirty="0"/>
              <a:t>(Answer = AND)</a:t>
            </a:r>
            <a:endParaRPr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44d302b50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16" name="Google Shape;216;g344d302b50a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715c3f157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21" name="Google Shape;221;g3715c3f157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TEACHER NOTES: You do not have to assign grades to the peer share and paper unless you want to. You could make it a participation grade in order to make it easier on yourself.</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44d302b50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26" name="Google Shape;226;g344d302b50a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t>TEACHER NOTES: </a:t>
            </a:r>
            <a:r>
              <a:rPr lang="en" dirty="0"/>
              <a:t>To minimize issues, you are encouraged to grade each presentation as it occurs using the provided grade sheet and to record and hand it back to the students at the end of the class that day.  </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715c3f157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231" name="Google Shape;231;g3715c3f157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715c3f1577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37" name="Google Shape;237;g3715c3f1577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dirty="0"/>
              <a:t>Teacher Notes: Leave this slide up on your projector as they are completing the challenge so that they can see the design constraints as they work.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7067da8fa5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242" name="Google Shape;242;g37067da8fa5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69" name="Google Shape;6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TEACHER NOTES: </a:t>
            </a:r>
            <a:r>
              <a:rPr lang="en" b="1" dirty="0">
                <a:solidFill>
                  <a:schemeClr val="dk1"/>
                </a:solidFill>
              </a:rPr>
              <a:t>Stop presentation here </a:t>
            </a:r>
            <a:r>
              <a:rPr lang="en" dirty="0">
                <a:solidFill>
                  <a:schemeClr val="dk1"/>
                </a:solidFill>
              </a:rPr>
              <a:t>and have class work on </a:t>
            </a:r>
            <a:r>
              <a:rPr lang="en" i="1" dirty="0">
                <a:solidFill>
                  <a:schemeClr val="dk1"/>
                </a:solidFill>
              </a:rPr>
              <a:t>Gate Handout #1</a:t>
            </a:r>
            <a:r>
              <a:rPr lang="en" dirty="0">
                <a:solidFill>
                  <a:schemeClr val="dk1"/>
                </a:solidFill>
              </a:rPr>
              <a:t>.  Do the first example together. Direct students to think </a:t>
            </a:r>
            <a:r>
              <a:rPr lang="en" b="1" i="1" dirty="0">
                <a:solidFill>
                  <a:schemeClr val="dk1"/>
                </a:solidFill>
              </a:rPr>
              <a:t>from the perspective of the green trucks.</a:t>
            </a:r>
            <a:r>
              <a:rPr lang="en" dirty="0">
                <a:solidFill>
                  <a:schemeClr val="dk1"/>
                </a:solidFill>
              </a:rPr>
              <a:t>  (The green trucks represent a 1 (a switch in the on position) in a typical truth table and the red trucks represent a 0 (a switch in the off position) of a typical truth table.  You could use the following dialogue: ‘Truth Table #1 represents the ‘Buffer Gate.’ A buffer keeps things the same, even as changes may be introduced. A buffer resists change.  An example of a buffer solution is our blood. Throughout our lives of eating, growing, getting sick, healing, growing, feeling hot or cold, etc., our blood keeps its pH the same. Look at the first input in Truth Table #1. In the first row, is a green truck coming in? (Answer: Yes) Is a green truck coming out? (Answer: Yes.). In the second row, is a green truck coming in? (Answer: No.) Is a green truck coming out? (Answer: No.) So, when trucks that are green come in, trucks that are green come out. When trucks that aren’t green come in, trucks that aren’t green come out. The output is the same as the input. This is a BUFFER Truth Table because it shows that things are kept the same. Go over the answers. Then move on in the slide deck.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13" name="Google Shape;11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6f1c8b9733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n-US"/>
          </a:p>
        </p:txBody>
      </p:sp>
      <p:sp>
        <p:nvSpPr>
          <p:cNvPr id="122" name="Google Shape;122;g36f1c8b9733_4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a:t>Click to edit Master title style</a:t>
            </a:r>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605577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Char char="●"/>
              <a:defRPr sz="14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1508385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150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r>
              <a:rPr lang="en-US"/>
              <a:t>Click to edit Master title style</a:t>
            </a:r>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189" lvl="0" indent="-304793">
              <a:spcBef>
                <a:spcPts val="0"/>
              </a:spcBef>
              <a:spcAft>
                <a:spcPts val="0"/>
              </a:spcAft>
              <a:buSzPts val="1200"/>
              <a:buChar char="●"/>
              <a:defRPr sz="1200"/>
            </a:lvl1pPr>
            <a:lvl2pPr marL="914378" lvl="1" indent="-304793">
              <a:spcBef>
                <a:spcPts val="1600"/>
              </a:spcBef>
              <a:spcAft>
                <a:spcPts val="0"/>
              </a:spcAft>
              <a:buSzPts val="1200"/>
              <a:buChar char="○"/>
              <a:defRPr sz="1200"/>
            </a:lvl2pPr>
            <a:lvl3pPr marL="1371566" lvl="2" indent="-304793">
              <a:spcBef>
                <a:spcPts val="1600"/>
              </a:spcBef>
              <a:spcAft>
                <a:spcPts val="0"/>
              </a:spcAft>
              <a:buSzPts val="1200"/>
              <a:buChar char="■"/>
              <a:defRPr sz="1200"/>
            </a:lvl3pPr>
            <a:lvl4pPr marL="1828754" lvl="3" indent="-304793">
              <a:spcBef>
                <a:spcPts val="1600"/>
              </a:spcBef>
              <a:spcAft>
                <a:spcPts val="0"/>
              </a:spcAft>
              <a:buSzPts val="1200"/>
              <a:buChar char="●"/>
              <a:defRPr sz="1200"/>
            </a:lvl4pPr>
            <a:lvl5pPr marL="2285943" lvl="4" indent="-304793">
              <a:spcBef>
                <a:spcPts val="1600"/>
              </a:spcBef>
              <a:spcAft>
                <a:spcPts val="0"/>
              </a:spcAft>
              <a:buSzPts val="1200"/>
              <a:buChar char="○"/>
              <a:defRPr sz="1200"/>
            </a:lvl5pPr>
            <a:lvl6pPr marL="2743132" lvl="5" indent="-304793">
              <a:spcBef>
                <a:spcPts val="1600"/>
              </a:spcBef>
              <a:spcAft>
                <a:spcPts val="0"/>
              </a:spcAft>
              <a:buSzPts val="1200"/>
              <a:buChar char="■"/>
              <a:defRPr sz="1200"/>
            </a:lvl6pPr>
            <a:lvl7pPr marL="3200320" lvl="6" indent="-304793">
              <a:spcBef>
                <a:spcPts val="1600"/>
              </a:spcBef>
              <a:spcAft>
                <a:spcPts val="0"/>
              </a:spcAft>
              <a:buSzPts val="1200"/>
              <a:buChar char="●"/>
              <a:defRPr sz="1200"/>
            </a:lvl7pPr>
            <a:lvl8pPr marL="3657509" lvl="7" indent="-304793">
              <a:spcBef>
                <a:spcPts val="1600"/>
              </a:spcBef>
              <a:spcAft>
                <a:spcPts val="0"/>
              </a:spcAft>
              <a:buSzPts val="1200"/>
              <a:buChar char="○"/>
              <a:defRPr sz="1200"/>
            </a:lvl8pPr>
            <a:lvl9pPr marL="4114697" lvl="8" indent="-304793">
              <a:spcBef>
                <a:spcPts val="1600"/>
              </a:spcBef>
              <a:spcAft>
                <a:spcPts val="1600"/>
              </a:spcAft>
              <a:buSzPts val="1200"/>
              <a:buChar char="■"/>
              <a:defRPr sz="1200"/>
            </a:lvl9pPr>
          </a:lstStyle>
          <a:p>
            <a:pPr lvl="0"/>
            <a:r>
              <a:rPr lang="en-US"/>
              <a:t>Click to edit Master text styles</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6332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0297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900"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r>
              <a:rPr lang="en-US"/>
              <a:t>Click to edit Master title style</a:t>
            </a:r>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r>
              <a:rPr lang="en-US"/>
              <a:t>Click to edit Master subtitle style</a:t>
            </a:r>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189" lvl="0" indent="-342892">
              <a:spcBef>
                <a:spcPts val="0"/>
              </a:spcBef>
              <a:spcAft>
                <a:spcPts val="0"/>
              </a:spcAft>
              <a:buSzPts val="1800"/>
              <a:buChar char="●"/>
              <a:defRPr/>
            </a:lvl1pPr>
            <a:lvl2pPr marL="914378" lvl="1" indent="-317492">
              <a:spcBef>
                <a:spcPts val="1600"/>
              </a:spcBef>
              <a:spcAft>
                <a:spcPts val="0"/>
              </a:spcAft>
              <a:buSzPts val="1400"/>
              <a:buChar char="○"/>
              <a:defRPr/>
            </a:lvl2pPr>
            <a:lvl3pPr marL="1371566" lvl="2" indent="-317492">
              <a:spcBef>
                <a:spcPts val="1600"/>
              </a:spcBef>
              <a:spcAft>
                <a:spcPts val="0"/>
              </a:spcAft>
              <a:buSzPts val="1400"/>
              <a:buChar char="■"/>
              <a:defRPr/>
            </a:lvl3pPr>
            <a:lvl4pPr marL="1828754" lvl="3" indent="-317492">
              <a:spcBef>
                <a:spcPts val="1600"/>
              </a:spcBef>
              <a:spcAft>
                <a:spcPts val="0"/>
              </a:spcAft>
              <a:buSzPts val="1400"/>
              <a:buChar char="●"/>
              <a:defRPr/>
            </a:lvl4pPr>
            <a:lvl5pPr marL="2285943" lvl="4" indent="-317492">
              <a:spcBef>
                <a:spcPts val="1600"/>
              </a:spcBef>
              <a:spcAft>
                <a:spcPts val="0"/>
              </a:spcAft>
              <a:buSzPts val="1400"/>
              <a:buChar char="○"/>
              <a:defRPr/>
            </a:lvl5pPr>
            <a:lvl6pPr marL="2743132" lvl="5" indent="-317492">
              <a:spcBef>
                <a:spcPts val="1600"/>
              </a:spcBef>
              <a:spcAft>
                <a:spcPts val="0"/>
              </a:spcAft>
              <a:buSzPts val="1400"/>
              <a:buChar char="■"/>
              <a:defRPr/>
            </a:lvl6pPr>
            <a:lvl7pPr marL="3200320" lvl="6" indent="-317492">
              <a:spcBef>
                <a:spcPts val="1600"/>
              </a:spcBef>
              <a:spcAft>
                <a:spcPts val="0"/>
              </a:spcAft>
              <a:buSzPts val="1400"/>
              <a:buChar char="●"/>
              <a:defRPr/>
            </a:lvl7pPr>
            <a:lvl8pPr marL="3657509" lvl="7" indent="-317492">
              <a:spcBef>
                <a:spcPts val="1600"/>
              </a:spcBef>
              <a:spcAft>
                <a:spcPts val="0"/>
              </a:spcAft>
              <a:buSzPts val="1400"/>
              <a:buChar char="○"/>
              <a:defRPr/>
            </a:lvl8pPr>
            <a:lvl9pPr marL="4114697" lvl="8" indent="-317492">
              <a:spcBef>
                <a:spcPts val="1600"/>
              </a:spcBef>
              <a:spcAft>
                <a:spcPts val="1600"/>
              </a:spcAft>
              <a:buSzPts val="1400"/>
              <a:buChar char="■"/>
              <a:defRPr/>
            </a:lvl9pPr>
          </a:lstStyle>
          <a:p>
            <a:pPr lvl="0"/>
            <a:r>
              <a:rPr lang="en-US"/>
              <a:t>Click to edit Master text styles</a:t>
            </a: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77584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189" lvl="0" indent="-228594">
              <a:lnSpc>
                <a:spcPct val="100000"/>
              </a:lnSpc>
              <a:spcBef>
                <a:spcPts val="0"/>
              </a:spcBef>
              <a:spcAft>
                <a:spcPts val="0"/>
              </a:spcAft>
              <a:buSzPts val="1800"/>
              <a:buNone/>
              <a:defRPr/>
            </a:lvl1pPr>
          </a:lstStyle>
          <a:p>
            <a:pPr lvl="0"/>
            <a:r>
              <a:rPr lang="en-US"/>
              <a:t>Click to edit Master text styles</a:t>
            </a: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977309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189" lvl="0" indent="-342892" algn="ctr">
              <a:spcBef>
                <a:spcPts val="0"/>
              </a:spcBef>
              <a:spcAft>
                <a:spcPts val="0"/>
              </a:spcAft>
              <a:buSzPts val="1800"/>
              <a:buChar char="●"/>
              <a:defRPr/>
            </a:lvl1pPr>
            <a:lvl2pPr marL="914378" lvl="1" indent="-317492" algn="ctr">
              <a:spcBef>
                <a:spcPts val="1600"/>
              </a:spcBef>
              <a:spcAft>
                <a:spcPts val="0"/>
              </a:spcAft>
              <a:buSzPts val="1400"/>
              <a:buChar char="○"/>
              <a:defRPr/>
            </a:lvl2pPr>
            <a:lvl3pPr marL="1371566" lvl="2" indent="-317492" algn="ctr">
              <a:spcBef>
                <a:spcPts val="1600"/>
              </a:spcBef>
              <a:spcAft>
                <a:spcPts val="0"/>
              </a:spcAft>
              <a:buSzPts val="1400"/>
              <a:buChar char="■"/>
              <a:defRPr/>
            </a:lvl3pPr>
            <a:lvl4pPr marL="1828754" lvl="3" indent="-317492" algn="ctr">
              <a:spcBef>
                <a:spcPts val="1600"/>
              </a:spcBef>
              <a:spcAft>
                <a:spcPts val="0"/>
              </a:spcAft>
              <a:buSzPts val="1400"/>
              <a:buChar char="●"/>
              <a:defRPr/>
            </a:lvl4pPr>
            <a:lvl5pPr marL="2285943" lvl="4" indent="-317492" algn="ctr">
              <a:spcBef>
                <a:spcPts val="1600"/>
              </a:spcBef>
              <a:spcAft>
                <a:spcPts val="0"/>
              </a:spcAft>
              <a:buSzPts val="1400"/>
              <a:buChar char="○"/>
              <a:defRPr/>
            </a:lvl5pPr>
            <a:lvl6pPr marL="2743132" lvl="5" indent="-317492" algn="ctr">
              <a:spcBef>
                <a:spcPts val="1600"/>
              </a:spcBef>
              <a:spcAft>
                <a:spcPts val="0"/>
              </a:spcAft>
              <a:buSzPts val="1400"/>
              <a:buChar char="■"/>
              <a:defRPr/>
            </a:lvl6pPr>
            <a:lvl7pPr marL="3200320" lvl="6" indent="-317492" algn="ctr">
              <a:spcBef>
                <a:spcPts val="1600"/>
              </a:spcBef>
              <a:spcAft>
                <a:spcPts val="0"/>
              </a:spcAft>
              <a:buSzPts val="1400"/>
              <a:buChar char="●"/>
              <a:defRPr/>
            </a:lvl7pPr>
            <a:lvl8pPr marL="3657509" lvl="7" indent="-317492" algn="ctr">
              <a:spcBef>
                <a:spcPts val="1600"/>
              </a:spcBef>
              <a:spcAft>
                <a:spcPts val="0"/>
              </a:spcAft>
              <a:buSzPts val="1400"/>
              <a:buChar char="○"/>
              <a:defRPr/>
            </a:lvl8pPr>
            <a:lvl9pPr marL="4114697" lvl="8" indent="-317492" algn="ctr">
              <a:spcBef>
                <a:spcPts val="1600"/>
              </a:spcBef>
              <a:spcAft>
                <a:spcPts val="1600"/>
              </a:spcAft>
              <a:buSzPts val="1400"/>
              <a:buChar char="■"/>
              <a:defRPr/>
            </a:lvl9pPr>
          </a:lstStyle>
          <a:p>
            <a:pPr lvl="0"/>
            <a:r>
              <a:rPr lang="en-US"/>
              <a:t>Click to edit Master text styles</a:t>
            </a: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82884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5221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3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1119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531358-FBB7-DE91-A794-B0B0333B7120}"/>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3514077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9" name="Picture Placeholder 6"/>
          <p:cNvSpPr>
            <a:spLocks noGrp="1"/>
          </p:cNvSpPr>
          <p:nvPr>
            <p:ph type="pic" sz="half" idx="21"/>
          </p:nvPr>
        </p:nvSpPr>
        <p:spPr>
          <a:xfrm>
            <a:off x="439173" y="364383"/>
            <a:ext cx="3999634" cy="3950249"/>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3" name="Text Placeholder 12">
            <a:extLst>
              <a:ext uri="{FF2B5EF4-FFF2-40B4-BE49-F238E27FC236}">
                <a16:creationId xmlns:a16="http://schemas.microsoft.com/office/drawing/2014/main" id="{765C0C7B-BE85-3537-B170-EFBADDE6D889}"/>
              </a:ext>
            </a:extLst>
          </p:cNvPr>
          <p:cNvSpPr>
            <a:spLocks noGrp="1"/>
          </p:cNvSpPr>
          <p:nvPr>
            <p:ph type="body" sz="quarter" idx="23"/>
          </p:nvPr>
        </p:nvSpPr>
        <p:spPr>
          <a:xfrm>
            <a:off x="4828102" y="1173229"/>
            <a:ext cx="3876727"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8257EDBE-CF73-0364-80AB-97BB7907AFC5}"/>
              </a:ext>
            </a:extLst>
          </p:cNvPr>
          <p:cNvSpPr>
            <a:spLocks noGrp="1"/>
          </p:cNvSpPr>
          <p:nvPr>
            <p:ph type="body" sz="quarter" idx="24" hasCustomPrompt="1"/>
          </p:nvPr>
        </p:nvSpPr>
        <p:spPr>
          <a:xfrm>
            <a:off x="4828102" y="372175"/>
            <a:ext cx="3876727" cy="685800"/>
          </a:xfrm>
          <a:prstGeom prst="rect">
            <a:avLst/>
          </a:prstGeom>
        </p:spPr>
        <p:txBody>
          <a:bodyPr/>
          <a:lstStyle>
            <a:lvl1pPr marL="0" indent="0">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78363116-7E35-C38F-1DDB-CD67737FAFBB}"/>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33288042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505650BA-D8F9-B991-1B9F-E184D50DF3B9}"/>
              </a:ext>
            </a:extLst>
          </p:cNvPr>
          <p:cNvSpPr>
            <a:spLocks noGrp="1"/>
          </p:cNvSpPr>
          <p:nvPr>
            <p:ph type="pic" sz="half" idx="22"/>
          </p:nvPr>
        </p:nvSpPr>
        <p:spPr>
          <a:xfrm>
            <a:off x="4794882" y="364383"/>
            <a:ext cx="3999634" cy="3950249"/>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8" name="Text Placeholder 12">
            <a:extLst>
              <a:ext uri="{FF2B5EF4-FFF2-40B4-BE49-F238E27FC236}">
                <a16:creationId xmlns:a16="http://schemas.microsoft.com/office/drawing/2014/main" id="{E68753AD-AE46-E7C2-9B02-ACB0CA493E48}"/>
              </a:ext>
            </a:extLst>
          </p:cNvPr>
          <p:cNvSpPr>
            <a:spLocks noGrp="1"/>
          </p:cNvSpPr>
          <p:nvPr>
            <p:ph type="body" sz="quarter" idx="25"/>
          </p:nvPr>
        </p:nvSpPr>
        <p:spPr>
          <a:xfrm>
            <a:off x="401123" y="1173229"/>
            <a:ext cx="3999634"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2">
            <a:extLst>
              <a:ext uri="{FF2B5EF4-FFF2-40B4-BE49-F238E27FC236}">
                <a16:creationId xmlns:a16="http://schemas.microsoft.com/office/drawing/2014/main" id="{C7D33EB4-6DD6-710D-EE72-3FDC992848C2}"/>
              </a:ext>
            </a:extLst>
          </p:cNvPr>
          <p:cNvSpPr>
            <a:spLocks noGrp="1"/>
          </p:cNvSpPr>
          <p:nvPr>
            <p:ph type="body" sz="quarter" idx="26" hasCustomPrompt="1"/>
          </p:nvPr>
        </p:nvSpPr>
        <p:spPr>
          <a:xfrm>
            <a:off x="401123" y="372175"/>
            <a:ext cx="3999634" cy="685800"/>
          </a:xfrm>
          <a:prstGeom prst="rect">
            <a:avLst/>
          </a:prstGeom>
        </p:spPr>
        <p:txBody>
          <a:bodyPr/>
          <a:lstStyle>
            <a:lvl1pPr marL="0" indent="0">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DD7DB3BF-B843-A972-77C1-C6087FE45C2A}"/>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4856302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8E1A1F27-BA94-4540-88BA-70939788EBD2}"/>
              </a:ext>
            </a:extLst>
          </p:cNvPr>
          <p:cNvSpPr>
            <a:spLocks noGrp="1"/>
          </p:cNvSpPr>
          <p:nvPr>
            <p:ph type="body" sz="quarter" idx="23"/>
          </p:nvPr>
        </p:nvSpPr>
        <p:spPr>
          <a:xfrm>
            <a:off x="402536" y="1173229"/>
            <a:ext cx="6379188" cy="3149401"/>
          </a:xfrm>
          <a:prstGeom prst="rect">
            <a:avLst/>
          </a:prstGeom>
        </p:spPr>
        <p:txBody>
          <a:bodyPr/>
          <a:lstStyle>
            <a:lvl1pPr marL="14288" indent="0" algn="l">
              <a:buFontTx/>
              <a:buNone/>
              <a:tabLst/>
              <a:defRPr sz="1200">
                <a:solidFill>
                  <a:srgbClr val="002C40"/>
                </a:solidFill>
              </a:defRPr>
            </a:lvl1pPr>
            <a:lvl2pPr marL="14288" indent="0" algn="l">
              <a:buFontTx/>
              <a:buNone/>
              <a:tabLst/>
              <a:defRPr sz="1200">
                <a:solidFill>
                  <a:srgbClr val="002C40"/>
                </a:solidFill>
              </a:defRPr>
            </a:lvl2pPr>
            <a:lvl3pPr marL="14288" indent="0" algn="l">
              <a:buFontTx/>
              <a:buNone/>
              <a:tabLst/>
              <a:defRPr sz="1200">
                <a:solidFill>
                  <a:srgbClr val="002C40"/>
                </a:solidFill>
              </a:defRPr>
            </a:lvl3pPr>
            <a:lvl4pPr marL="14288" indent="0" algn="l">
              <a:buFontTx/>
              <a:buNone/>
              <a:tabLst/>
              <a:defRPr sz="1200">
                <a:solidFill>
                  <a:srgbClr val="002C40"/>
                </a:solidFill>
              </a:defRPr>
            </a:lvl4pPr>
            <a:lvl5pPr marL="14288" indent="0" algn="l">
              <a:buFontTx/>
              <a:buNone/>
              <a:tabLst/>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F7649706-175E-BD0F-76EE-32093D912A48}"/>
              </a:ext>
            </a:extLst>
          </p:cNvPr>
          <p:cNvSpPr>
            <a:spLocks noGrp="1"/>
          </p:cNvSpPr>
          <p:nvPr>
            <p:ph type="body" sz="quarter" idx="24" hasCustomPrompt="1"/>
          </p:nvPr>
        </p:nvSpPr>
        <p:spPr>
          <a:xfrm>
            <a:off x="402536" y="372175"/>
            <a:ext cx="6379188" cy="685800"/>
          </a:xfrm>
          <a:prstGeom prst="rect">
            <a:avLst/>
          </a:prstGeom>
        </p:spPr>
        <p:txBody>
          <a:bodyPr/>
          <a:lstStyle>
            <a:lvl1pPr marL="0" indent="0" algn="l">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sp>
        <p:nvSpPr>
          <p:cNvPr id="2" name="Picture Placeholder 6">
            <a:extLst>
              <a:ext uri="{FF2B5EF4-FFF2-40B4-BE49-F238E27FC236}">
                <a16:creationId xmlns:a16="http://schemas.microsoft.com/office/drawing/2014/main" id="{9C7CCF0A-0701-813F-B989-4C47A4105A24}"/>
              </a:ext>
            </a:extLst>
          </p:cNvPr>
          <p:cNvSpPr>
            <a:spLocks noGrp="1"/>
          </p:cNvSpPr>
          <p:nvPr>
            <p:ph type="pic" sz="half" idx="22"/>
          </p:nvPr>
        </p:nvSpPr>
        <p:spPr>
          <a:xfrm>
            <a:off x="7021996" y="3148045"/>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3" name="Picture Placeholder 6">
            <a:extLst>
              <a:ext uri="{FF2B5EF4-FFF2-40B4-BE49-F238E27FC236}">
                <a16:creationId xmlns:a16="http://schemas.microsoft.com/office/drawing/2014/main" id="{22E4DF0A-6AAC-C5DA-00B7-9395895C79FA}"/>
              </a:ext>
            </a:extLst>
          </p:cNvPr>
          <p:cNvSpPr>
            <a:spLocks noGrp="1"/>
          </p:cNvSpPr>
          <p:nvPr>
            <p:ph type="pic" sz="half" idx="25"/>
          </p:nvPr>
        </p:nvSpPr>
        <p:spPr>
          <a:xfrm>
            <a:off x="7021996" y="1742567"/>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4" name="Picture Placeholder 6">
            <a:extLst>
              <a:ext uri="{FF2B5EF4-FFF2-40B4-BE49-F238E27FC236}">
                <a16:creationId xmlns:a16="http://schemas.microsoft.com/office/drawing/2014/main" id="{3AE5D351-F2FC-1C06-21EA-607D3B39F970}"/>
              </a:ext>
            </a:extLst>
          </p:cNvPr>
          <p:cNvSpPr>
            <a:spLocks noGrp="1"/>
          </p:cNvSpPr>
          <p:nvPr>
            <p:ph type="pic" sz="half" idx="26"/>
          </p:nvPr>
        </p:nvSpPr>
        <p:spPr>
          <a:xfrm>
            <a:off x="7021996" y="337089"/>
            <a:ext cx="1779104" cy="1176893"/>
          </a:xfrm>
          <a:prstGeom prst="rect">
            <a:avLst/>
          </a:prstGeom>
          <a:solidFill>
            <a:schemeClr val="accent6">
              <a:lumMod val="20000"/>
              <a:lumOff val="80000"/>
            </a:schemeClr>
          </a:solidFill>
        </p:spPr>
        <p:txBody>
          <a:bodyPr lIns="91439" rIns="91439"/>
          <a:lstStyle>
            <a:lvl1pPr>
              <a:defRPr sz="1200"/>
            </a:lvl1pPr>
          </a:lstStyle>
          <a:p>
            <a:endParaRPr dirty="0"/>
          </a:p>
        </p:txBody>
      </p:sp>
      <p:pic>
        <p:nvPicPr>
          <p:cNvPr id="5" name="Picture 4">
            <a:extLst>
              <a:ext uri="{FF2B5EF4-FFF2-40B4-BE49-F238E27FC236}">
                <a16:creationId xmlns:a16="http://schemas.microsoft.com/office/drawing/2014/main" id="{595C23A9-D6EB-E2A4-B5A5-11E56457BB0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1066786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BB39DE7A-D339-4492-5370-9FDCA68265F9}"/>
              </a:ext>
            </a:extLst>
          </p:cNvPr>
          <p:cNvSpPr>
            <a:spLocks noGrp="1"/>
          </p:cNvSpPr>
          <p:nvPr>
            <p:ph type="pic" sz="half" idx="22"/>
          </p:nvPr>
        </p:nvSpPr>
        <p:spPr>
          <a:xfrm>
            <a:off x="4794882" y="1173230"/>
            <a:ext cx="3999634"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441543" y="1173230"/>
            <a:ext cx="3999634"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9" name="Text Placeholder 12">
            <a:extLst>
              <a:ext uri="{FF2B5EF4-FFF2-40B4-BE49-F238E27FC236}">
                <a16:creationId xmlns:a16="http://schemas.microsoft.com/office/drawing/2014/main" id="{DADC9A5C-F38A-A512-B866-C7E4F21F95A0}"/>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3" name="Picture 2">
            <a:extLst>
              <a:ext uri="{FF2B5EF4-FFF2-40B4-BE49-F238E27FC236}">
                <a16:creationId xmlns:a16="http://schemas.microsoft.com/office/drawing/2014/main" id="{FE93B15A-431C-D230-5272-2C5C9C720AA1}"/>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800995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8068A017-AE56-631C-0CD2-78CBC7F5E151}"/>
              </a:ext>
            </a:extLst>
          </p:cNvPr>
          <p:cNvSpPr>
            <a:spLocks noGrp="1"/>
          </p:cNvSpPr>
          <p:nvPr>
            <p:ph type="pic" sz="half" idx="27"/>
          </p:nvPr>
        </p:nvSpPr>
        <p:spPr>
          <a:xfrm>
            <a:off x="441544"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3333831"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6226118"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6" name="Text Placeholder 12">
            <a:extLst>
              <a:ext uri="{FF2B5EF4-FFF2-40B4-BE49-F238E27FC236}">
                <a16:creationId xmlns:a16="http://schemas.microsoft.com/office/drawing/2014/main" id="{D1F5D567-2815-BBB5-B9D4-CAE2BCF745E8}"/>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3" name="Picture 2">
            <a:extLst>
              <a:ext uri="{FF2B5EF4-FFF2-40B4-BE49-F238E27FC236}">
                <a16:creationId xmlns:a16="http://schemas.microsoft.com/office/drawing/2014/main" id="{8977982F-8011-78E5-F9BC-9A165243ECF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029899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B538644E-A44C-8B05-CB97-9833E7E39586}"/>
              </a:ext>
            </a:extLst>
          </p:cNvPr>
          <p:cNvSpPr>
            <a:spLocks noGrp="1"/>
          </p:cNvSpPr>
          <p:nvPr>
            <p:ph type="pic" sz="half" idx="28"/>
          </p:nvPr>
        </p:nvSpPr>
        <p:spPr>
          <a:xfrm>
            <a:off x="3333831"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0" name="Picture Placeholder 6">
            <a:extLst>
              <a:ext uri="{FF2B5EF4-FFF2-40B4-BE49-F238E27FC236}">
                <a16:creationId xmlns:a16="http://schemas.microsoft.com/office/drawing/2014/main" id="{753E83DB-F959-D9D9-11A9-7FF98BF3F33D}"/>
              </a:ext>
            </a:extLst>
          </p:cNvPr>
          <p:cNvSpPr>
            <a:spLocks noGrp="1"/>
          </p:cNvSpPr>
          <p:nvPr>
            <p:ph type="pic" sz="half" idx="29"/>
          </p:nvPr>
        </p:nvSpPr>
        <p:spPr>
          <a:xfrm>
            <a:off x="6226118" y="1173230"/>
            <a:ext cx="2584922" cy="3141401"/>
          </a:xfrm>
          <a:prstGeom prst="rect">
            <a:avLst/>
          </a:prstGeom>
          <a:solidFill>
            <a:schemeClr val="accent6">
              <a:lumMod val="20000"/>
              <a:lumOff val="80000"/>
            </a:schemeClr>
          </a:solidFill>
        </p:spPr>
        <p:txBody>
          <a:bodyPr lIns="91439" rIns="91439"/>
          <a:lstStyle>
            <a:lvl1pPr>
              <a:defRPr sz="1200"/>
            </a:lvl1pPr>
          </a:lstStyle>
          <a:p>
            <a:endParaRPr dirty="0"/>
          </a:p>
        </p:txBody>
      </p:sp>
      <p:sp>
        <p:nvSpPr>
          <p:cNvPr id="11" name="Text Placeholder 12">
            <a:extLst>
              <a:ext uri="{FF2B5EF4-FFF2-40B4-BE49-F238E27FC236}">
                <a16:creationId xmlns:a16="http://schemas.microsoft.com/office/drawing/2014/main" id="{FD0D9F79-D490-FC7F-0A72-7A56FE035DC9}"/>
              </a:ext>
            </a:extLst>
          </p:cNvPr>
          <p:cNvSpPr>
            <a:spLocks noGrp="1"/>
          </p:cNvSpPr>
          <p:nvPr>
            <p:ph type="body" sz="quarter" idx="25"/>
          </p:nvPr>
        </p:nvSpPr>
        <p:spPr>
          <a:xfrm>
            <a:off x="459079" y="1173229"/>
            <a:ext cx="2584922" cy="3141402"/>
          </a:xfrm>
          <a:prstGeom prst="rect">
            <a:avLst/>
          </a:prstGeom>
        </p:spPr>
        <p:txBody>
          <a:bodyPr/>
          <a:lstStyle>
            <a:lvl1pPr marL="0" indent="0">
              <a:buFontTx/>
              <a:buNone/>
              <a:defRPr sz="1200">
                <a:solidFill>
                  <a:srgbClr val="002C40"/>
                </a:solidFill>
              </a:defRPr>
            </a:lvl1pPr>
            <a:lvl2pPr marL="342900" indent="0">
              <a:buFontTx/>
              <a:buNone/>
              <a:defRPr sz="1200">
                <a:solidFill>
                  <a:srgbClr val="002C40"/>
                </a:solidFill>
              </a:defRPr>
            </a:lvl2pPr>
            <a:lvl3pPr marL="685800" indent="0">
              <a:buFontTx/>
              <a:buNone/>
              <a:defRPr sz="1200">
                <a:solidFill>
                  <a:srgbClr val="002C40"/>
                </a:solidFill>
              </a:defRPr>
            </a:lvl3pPr>
            <a:lvl4pPr marL="1028700" indent="0">
              <a:buFontTx/>
              <a:buNone/>
              <a:defRPr sz="1200">
                <a:solidFill>
                  <a:srgbClr val="002C40"/>
                </a:solidFill>
              </a:defRPr>
            </a:lvl4pPr>
            <a:lvl5pPr marL="1371600" indent="0">
              <a:buFontTx/>
              <a:buNone/>
              <a:defRPr sz="1200">
                <a:solidFill>
                  <a:srgbClr val="002C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5CCB2441-D5ED-C8C3-27CF-8CE230E56163}"/>
              </a:ext>
            </a:extLst>
          </p:cNvPr>
          <p:cNvSpPr>
            <a:spLocks noGrp="1"/>
          </p:cNvSpPr>
          <p:nvPr>
            <p:ph type="body" sz="quarter" idx="24" hasCustomPrompt="1"/>
          </p:nvPr>
        </p:nvSpPr>
        <p:spPr>
          <a:xfrm>
            <a:off x="402536" y="372175"/>
            <a:ext cx="8398565" cy="685800"/>
          </a:xfrm>
          <a:prstGeom prst="rect">
            <a:avLst/>
          </a:prstGeom>
        </p:spPr>
        <p:txBody>
          <a:bodyPr/>
          <a:lstStyle>
            <a:lvl1pPr marL="0" indent="0" algn="l">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5F766DAF-B1BD-DB8A-6FC6-C3FFA37A24C9}"/>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42008337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Picture Placeholder 11">
            <a:extLst>
              <a:ext uri="{FF2B5EF4-FFF2-40B4-BE49-F238E27FC236}">
                <a16:creationId xmlns:a16="http://schemas.microsoft.com/office/drawing/2014/main" id="{30C8DF1B-BED8-5EF5-28CD-191398D157D1}"/>
              </a:ext>
            </a:extLst>
          </p:cNvPr>
          <p:cNvSpPr>
            <a:spLocks noGrp="1"/>
          </p:cNvSpPr>
          <p:nvPr>
            <p:ph type="pic" sz="quarter" idx="16"/>
          </p:nvPr>
        </p:nvSpPr>
        <p:spPr>
          <a:xfrm>
            <a:off x="1064435"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31" name="Text Placeholder 14">
            <a:extLst>
              <a:ext uri="{FF2B5EF4-FFF2-40B4-BE49-F238E27FC236}">
                <a16:creationId xmlns:a16="http://schemas.microsoft.com/office/drawing/2014/main" id="{77909D95-D747-EA3F-5129-350785DDF2E4}"/>
              </a:ext>
            </a:extLst>
          </p:cNvPr>
          <p:cNvSpPr>
            <a:spLocks noGrp="1"/>
          </p:cNvSpPr>
          <p:nvPr>
            <p:ph type="body" sz="quarter" idx="17" hasCustomPrompt="1"/>
          </p:nvPr>
        </p:nvSpPr>
        <p:spPr>
          <a:xfrm>
            <a:off x="641405"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38" name="Picture Placeholder 11">
            <a:extLst>
              <a:ext uri="{FF2B5EF4-FFF2-40B4-BE49-F238E27FC236}">
                <a16:creationId xmlns:a16="http://schemas.microsoft.com/office/drawing/2014/main" id="{924D7F17-85C5-1429-5809-9A0F7EEA5956}"/>
              </a:ext>
            </a:extLst>
          </p:cNvPr>
          <p:cNvSpPr>
            <a:spLocks noGrp="1"/>
          </p:cNvSpPr>
          <p:nvPr>
            <p:ph type="pic" sz="quarter" idx="24"/>
          </p:nvPr>
        </p:nvSpPr>
        <p:spPr>
          <a:xfrm>
            <a:off x="3072140"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39" name="Text Placeholder 14">
            <a:extLst>
              <a:ext uri="{FF2B5EF4-FFF2-40B4-BE49-F238E27FC236}">
                <a16:creationId xmlns:a16="http://schemas.microsoft.com/office/drawing/2014/main" id="{4811FC9C-220E-B6DD-09F7-91B3BA254AEC}"/>
              </a:ext>
            </a:extLst>
          </p:cNvPr>
          <p:cNvSpPr>
            <a:spLocks noGrp="1"/>
          </p:cNvSpPr>
          <p:nvPr>
            <p:ph type="body" sz="quarter" idx="25" hasCustomPrompt="1"/>
          </p:nvPr>
        </p:nvSpPr>
        <p:spPr>
          <a:xfrm>
            <a:off x="2649109"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0" name="Picture Placeholder 11">
            <a:extLst>
              <a:ext uri="{FF2B5EF4-FFF2-40B4-BE49-F238E27FC236}">
                <a16:creationId xmlns:a16="http://schemas.microsoft.com/office/drawing/2014/main" id="{B2977493-C593-41B8-FC35-4A33F7D7B085}"/>
              </a:ext>
            </a:extLst>
          </p:cNvPr>
          <p:cNvSpPr>
            <a:spLocks noGrp="1"/>
          </p:cNvSpPr>
          <p:nvPr>
            <p:ph type="pic" sz="quarter" idx="26"/>
          </p:nvPr>
        </p:nvSpPr>
        <p:spPr>
          <a:xfrm>
            <a:off x="5079844"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1" name="Text Placeholder 14">
            <a:extLst>
              <a:ext uri="{FF2B5EF4-FFF2-40B4-BE49-F238E27FC236}">
                <a16:creationId xmlns:a16="http://schemas.microsoft.com/office/drawing/2014/main" id="{D05E36D6-60BE-65FC-3D4F-DA2B4D7EF7EC}"/>
              </a:ext>
            </a:extLst>
          </p:cNvPr>
          <p:cNvSpPr>
            <a:spLocks noGrp="1"/>
          </p:cNvSpPr>
          <p:nvPr>
            <p:ph type="body" sz="quarter" idx="27" hasCustomPrompt="1"/>
          </p:nvPr>
        </p:nvSpPr>
        <p:spPr>
          <a:xfrm>
            <a:off x="4656813"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2" name="Picture Placeholder 11">
            <a:extLst>
              <a:ext uri="{FF2B5EF4-FFF2-40B4-BE49-F238E27FC236}">
                <a16:creationId xmlns:a16="http://schemas.microsoft.com/office/drawing/2014/main" id="{6416E088-5E41-146B-C423-5AB7AE1933A0}"/>
              </a:ext>
            </a:extLst>
          </p:cNvPr>
          <p:cNvSpPr>
            <a:spLocks noGrp="1"/>
          </p:cNvSpPr>
          <p:nvPr>
            <p:ph type="pic" sz="quarter" idx="28"/>
          </p:nvPr>
        </p:nvSpPr>
        <p:spPr>
          <a:xfrm>
            <a:off x="7087549" y="1012566"/>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3" name="Text Placeholder 14">
            <a:extLst>
              <a:ext uri="{FF2B5EF4-FFF2-40B4-BE49-F238E27FC236}">
                <a16:creationId xmlns:a16="http://schemas.microsoft.com/office/drawing/2014/main" id="{7438AD64-10BB-2086-E565-1C35471D4C5F}"/>
              </a:ext>
            </a:extLst>
          </p:cNvPr>
          <p:cNvSpPr>
            <a:spLocks noGrp="1"/>
          </p:cNvSpPr>
          <p:nvPr>
            <p:ph type="body" sz="quarter" idx="29" hasCustomPrompt="1"/>
          </p:nvPr>
        </p:nvSpPr>
        <p:spPr>
          <a:xfrm>
            <a:off x="6664518" y="2119326"/>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0" indent="0" algn="ctr">
              <a:lnSpc>
                <a:spcPct val="100000"/>
              </a:lnSpc>
              <a:spcBef>
                <a:spcPts val="30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4" name="Picture Placeholder 11">
            <a:extLst>
              <a:ext uri="{FF2B5EF4-FFF2-40B4-BE49-F238E27FC236}">
                <a16:creationId xmlns:a16="http://schemas.microsoft.com/office/drawing/2014/main" id="{F28A1521-12ED-2549-78C7-6535EDCDA59A}"/>
              </a:ext>
            </a:extLst>
          </p:cNvPr>
          <p:cNvSpPr>
            <a:spLocks noGrp="1"/>
          </p:cNvSpPr>
          <p:nvPr>
            <p:ph type="pic" sz="quarter" idx="30"/>
          </p:nvPr>
        </p:nvSpPr>
        <p:spPr>
          <a:xfrm>
            <a:off x="1064435"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5" name="Text Placeholder 14">
            <a:extLst>
              <a:ext uri="{FF2B5EF4-FFF2-40B4-BE49-F238E27FC236}">
                <a16:creationId xmlns:a16="http://schemas.microsoft.com/office/drawing/2014/main" id="{C6511347-9044-FC77-8E2D-AC7A1CBA2EE3}"/>
              </a:ext>
            </a:extLst>
          </p:cNvPr>
          <p:cNvSpPr>
            <a:spLocks noGrp="1"/>
          </p:cNvSpPr>
          <p:nvPr>
            <p:ph type="body" sz="quarter" idx="31" hasCustomPrompt="1"/>
          </p:nvPr>
        </p:nvSpPr>
        <p:spPr>
          <a:xfrm>
            <a:off x="641405"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6" name="Picture Placeholder 11">
            <a:extLst>
              <a:ext uri="{FF2B5EF4-FFF2-40B4-BE49-F238E27FC236}">
                <a16:creationId xmlns:a16="http://schemas.microsoft.com/office/drawing/2014/main" id="{131003BE-895B-DAD4-02F7-9BC186C18486}"/>
              </a:ext>
            </a:extLst>
          </p:cNvPr>
          <p:cNvSpPr>
            <a:spLocks noGrp="1"/>
          </p:cNvSpPr>
          <p:nvPr>
            <p:ph type="pic" sz="quarter" idx="32"/>
          </p:nvPr>
        </p:nvSpPr>
        <p:spPr>
          <a:xfrm>
            <a:off x="3072140"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7" name="Text Placeholder 14">
            <a:extLst>
              <a:ext uri="{FF2B5EF4-FFF2-40B4-BE49-F238E27FC236}">
                <a16:creationId xmlns:a16="http://schemas.microsoft.com/office/drawing/2014/main" id="{080919C4-024D-DD32-CDD4-F94AF9C0FD92}"/>
              </a:ext>
            </a:extLst>
          </p:cNvPr>
          <p:cNvSpPr>
            <a:spLocks noGrp="1"/>
          </p:cNvSpPr>
          <p:nvPr>
            <p:ph type="body" sz="quarter" idx="33" hasCustomPrompt="1"/>
          </p:nvPr>
        </p:nvSpPr>
        <p:spPr>
          <a:xfrm>
            <a:off x="2649109"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48" name="Picture Placeholder 11">
            <a:extLst>
              <a:ext uri="{FF2B5EF4-FFF2-40B4-BE49-F238E27FC236}">
                <a16:creationId xmlns:a16="http://schemas.microsoft.com/office/drawing/2014/main" id="{AB86129E-E979-E9C3-5BA7-6C4DA4920F65}"/>
              </a:ext>
            </a:extLst>
          </p:cNvPr>
          <p:cNvSpPr>
            <a:spLocks noGrp="1"/>
          </p:cNvSpPr>
          <p:nvPr>
            <p:ph type="pic" sz="quarter" idx="34"/>
          </p:nvPr>
        </p:nvSpPr>
        <p:spPr>
          <a:xfrm>
            <a:off x="5079844"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49" name="Text Placeholder 14">
            <a:extLst>
              <a:ext uri="{FF2B5EF4-FFF2-40B4-BE49-F238E27FC236}">
                <a16:creationId xmlns:a16="http://schemas.microsoft.com/office/drawing/2014/main" id="{E35934EE-698D-F736-E877-F99535AFF549}"/>
              </a:ext>
            </a:extLst>
          </p:cNvPr>
          <p:cNvSpPr>
            <a:spLocks noGrp="1"/>
          </p:cNvSpPr>
          <p:nvPr>
            <p:ph type="body" sz="quarter" idx="35" hasCustomPrompt="1"/>
          </p:nvPr>
        </p:nvSpPr>
        <p:spPr>
          <a:xfrm>
            <a:off x="4656813"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14288" indent="0" algn="ctr">
              <a:lnSpc>
                <a:spcPct val="100000"/>
              </a:lnSpc>
              <a:spcBef>
                <a:spcPts val="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50" name="Picture Placeholder 11">
            <a:extLst>
              <a:ext uri="{FF2B5EF4-FFF2-40B4-BE49-F238E27FC236}">
                <a16:creationId xmlns:a16="http://schemas.microsoft.com/office/drawing/2014/main" id="{5CDD14EC-46FA-09EA-6D54-2DBA12CF9A26}"/>
              </a:ext>
            </a:extLst>
          </p:cNvPr>
          <p:cNvSpPr>
            <a:spLocks noGrp="1"/>
          </p:cNvSpPr>
          <p:nvPr>
            <p:ph type="pic" sz="quarter" idx="36"/>
          </p:nvPr>
        </p:nvSpPr>
        <p:spPr>
          <a:xfrm>
            <a:off x="7087549" y="2821174"/>
            <a:ext cx="993438" cy="994064"/>
          </a:xfrm>
          <a:prstGeom prst="ellipse">
            <a:avLst/>
          </a:prstGeom>
          <a:solidFill>
            <a:schemeClr val="accent6">
              <a:lumMod val="20000"/>
              <a:lumOff val="80000"/>
            </a:schemeClr>
          </a:solidFill>
          <a:ln w="19050" cap="rnd">
            <a:solidFill>
              <a:srgbClr val="5E4E9D"/>
            </a:solidFill>
          </a:ln>
          <a:effectLst>
            <a:softEdge rad="0"/>
          </a:effectLst>
        </p:spPr>
        <p:txBody>
          <a:bodyPr/>
          <a:lstStyle>
            <a:lvl1pPr marL="0" indent="0" algn="ctr">
              <a:buNone/>
              <a:defRPr sz="1200"/>
            </a:lvl1pPr>
          </a:lstStyle>
          <a:p>
            <a:endParaRPr lang="en-US" dirty="0"/>
          </a:p>
        </p:txBody>
      </p:sp>
      <p:sp>
        <p:nvSpPr>
          <p:cNvPr id="51" name="Text Placeholder 14">
            <a:extLst>
              <a:ext uri="{FF2B5EF4-FFF2-40B4-BE49-F238E27FC236}">
                <a16:creationId xmlns:a16="http://schemas.microsoft.com/office/drawing/2014/main" id="{E2164AA2-23F1-C1F6-6A97-C781085D9A13}"/>
              </a:ext>
            </a:extLst>
          </p:cNvPr>
          <p:cNvSpPr>
            <a:spLocks noGrp="1"/>
          </p:cNvSpPr>
          <p:nvPr>
            <p:ph type="body" sz="quarter" idx="37" hasCustomPrompt="1"/>
          </p:nvPr>
        </p:nvSpPr>
        <p:spPr>
          <a:xfrm>
            <a:off x="6664518" y="3927935"/>
            <a:ext cx="1832967" cy="545481"/>
          </a:xfrm>
          <a:prstGeom prst="rect">
            <a:avLst/>
          </a:prstGeom>
        </p:spPr>
        <p:txBody>
          <a:bodyPr/>
          <a:lstStyle>
            <a:lvl1pPr marL="14288" indent="0" algn="ctr">
              <a:lnSpc>
                <a:spcPct val="100000"/>
              </a:lnSpc>
              <a:buNone/>
              <a:tabLst/>
              <a:defRPr sz="1200">
                <a:solidFill>
                  <a:srgbClr val="002C40"/>
                </a:solidFill>
              </a:defRPr>
            </a:lvl1pPr>
            <a:lvl2pPr marL="14288" indent="0" algn="ctr">
              <a:lnSpc>
                <a:spcPct val="100000"/>
              </a:lnSpc>
              <a:spcBef>
                <a:spcPts val="0"/>
              </a:spcBef>
              <a:buNone/>
              <a:tabLst/>
              <a:defRPr sz="900">
                <a:solidFill>
                  <a:srgbClr val="002C40"/>
                </a:solidFill>
              </a:defRPr>
            </a:lvl2pPr>
            <a:lvl3pPr marL="0" indent="0" algn="ctr">
              <a:lnSpc>
                <a:spcPct val="100000"/>
              </a:lnSpc>
              <a:spcBef>
                <a:spcPts val="300"/>
              </a:spcBef>
              <a:buNone/>
              <a:tabLst/>
              <a:defRPr sz="750">
                <a:solidFill>
                  <a:srgbClr val="002C40"/>
                </a:solidFill>
              </a:defRPr>
            </a:lvl3pPr>
            <a:lvl4pPr marL="1028700" indent="0">
              <a:buNone/>
              <a:defRPr/>
            </a:lvl4pPr>
            <a:lvl5pPr marL="1371600" indent="0">
              <a:buNone/>
              <a:defRPr/>
            </a:lvl5pPr>
          </a:lstStyle>
          <a:p>
            <a:pPr lvl="0"/>
            <a:r>
              <a:rPr lang="en-US" dirty="0"/>
              <a:t>First Last Name</a:t>
            </a:r>
          </a:p>
          <a:p>
            <a:pPr lvl="1"/>
            <a:r>
              <a:rPr lang="en-US" dirty="0"/>
              <a:t>Title/Role</a:t>
            </a:r>
          </a:p>
          <a:p>
            <a:pPr lvl="2"/>
            <a:r>
              <a:rPr lang="en-US" dirty="0"/>
              <a:t>Email</a:t>
            </a:r>
          </a:p>
        </p:txBody>
      </p:sp>
      <p:sp>
        <p:nvSpPr>
          <p:cNvPr id="53" name="Text Placeholder 12">
            <a:extLst>
              <a:ext uri="{FF2B5EF4-FFF2-40B4-BE49-F238E27FC236}">
                <a16:creationId xmlns:a16="http://schemas.microsoft.com/office/drawing/2014/main" id="{B881BA0F-5C75-0715-9D31-4BB60D28E8FD}"/>
              </a:ext>
            </a:extLst>
          </p:cNvPr>
          <p:cNvSpPr>
            <a:spLocks noGrp="1"/>
          </p:cNvSpPr>
          <p:nvPr>
            <p:ph type="body" sz="quarter" idx="38"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F6D4F5B7-B2F9-04A0-E30B-04F54AC92F1F}"/>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4093510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C481DB3D-E496-6FC0-179C-EAC656C87F4D}"/>
              </a:ext>
            </a:extLst>
          </p:cNvPr>
          <p:cNvSpPr>
            <a:spLocks noGrp="1"/>
          </p:cNvSpPr>
          <p:nvPr>
            <p:ph type="media" sz="quarter" idx="27"/>
          </p:nvPr>
        </p:nvSpPr>
        <p:spPr>
          <a:xfrm>
            <a:off x="1725772" y="1173229"/>
            <a:ext cx="5859065" cy="3205994"/>
          </a:xfrm>
          <a:prstGeom prst="rect">
            <a:avLst/>
          </a:prstGeom>
          <a:solidFill>
            <a:schemeClr val="accent6">
              <a:lumMod val="20000"/>
              <a:lumOff val="80000"/>
            </a:schemeClr>
          </a:solidFill>
        </p:spPr>
        <p:txBody>
          <a:bodyPr/>
          <a:lstStyle>
            <a:lvl1pPr>
              <a:defRPr sz="1200"/>
            </a:lvl1pPr>
          </a:lstStyle>
          <a:p>
            <a:endParaRPr lang="en-US" dirty="0"/>
          </a:p>
        </p:txBody>
      </p:sp>
      <p:sp>
        <p:nvSpPr>
          <p:cNvPr id="6" name="Text Placeholder 12">
            <a:extLst>
              <a:ext uri="{FF2B5EF4-FFF2-40B4-BE49-F238E27FC236}">
                <a16:creationId xmlns:a16="http://schemas.microsoft.com/office/drawing/2014/main" id="{C5A8AB98-A138-791E-429C-0472AD9471D3}"/>
              </a:ext>
            </a:extLst>
          </p:cNvPr>
          <p:cNvSpPr>
            <a:spLocks noGrp="1"/>
          </p:cNvSpPr>
          <p:nvPr>
            <p:ph type="body" sz="quarter" idx="24" hasCustomPrompt="1"/>
          </p:nvPr>
        </p:nvSpPr>
        <p:spPr>
          <a:xfrm>
            <a:off x="402536" y="372175"/>
            <a:ext cx="8398565" cy="685800"/>
          </a:xfrm>
          <a:prstGeom prst="rect">
            <a:avLst/>
          </a:prstGeom>
        </p:spPr>
        <p:txBody>
          <a:bodyPr/>
          <a:lstStyle>
            <a:lvl1pPr marL="0" indent="0" algn="ctr">
              <a:buFontTx/>
              <a:buNone/>
              <a:defRPr sz="2100" b="1" spc="90" baseline="0">
                <a:solidFill>
                  <a:srgbClr val="003857"/>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dirty="0"/>
              <a:t>Title</a:t>
            </a:r>
          </a:p>
        </p:txBody>
      </p:sp>
      <p:pic>
        <p:nvPicPr>
          <p:cNvPr id="2" name="Picture 1">
            <a:extLst>
              <a:ext uri="{FF2B5EF4-FFF2-40B4-BE49-F238E27FC236}">
                <a16:creationId xmlns:a16="http://schemas.microsoft.com/office/drawing/2014/main" id="{2D181EB7-852E-EBD9-8DED-B8EC39CDF15A}"/>
              </a:ext>
            </a:extLst>
          </p:cNvPr>
          <p:cNvPicPr>
            <a:picLocks noChangeAspect="1"/>
          </p:cNvPicPr>
          <p:nvPr userDrawn="1"/>
        </p:nvPicPr>
        <p:blipFill>
          <a:blip r:embed="rId3"/>
          <a:stretch>
            <a:fillRect/>
          </a:stretch>
        </p:blipFill>
        <p:spPr>
          <a:xfrm>
            <a:off x="7017327" y="4685005"/>
            <a:ext cx="1793712" cy="145955"/>
          </a:xfrm>
          <a:prstGeom prst="rect">
            <a:avLst/>
          </a:prstGeom>
        </p:spPr>
      </p:pic>
    </p:spTree>
    <p:extLst>
      <p:ext uri="{BB962C8B-B14F-4D97-AF65-F5344CB8AC3E}">
        <p14:creationId xmlns:p14="http://schemas.microsoft.com/office/powerpoint/2010/main" val="2331458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358178010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 TargetMode="External"/><Relationship Id="rId3" Type="http://schemas.openxmlformats.org/officeDocument/2006/relationships/hyperlink" Target="https://freesvg.org/" TargetMode="External"/><Relationship Id="rId7" Type="http://schemas.openxmlformats.org/officeDocument/2006/relationships/hyperlink" Target="https://www.wannapik.com/"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vectorportal.com/" TargetMode="External"/><Relationship Id="rId5" Type="http://schemas.openxmlformats.org/officeDocument/2006/relationships/hyperlink" Target="https://www.rawpixel.com/" TargetMode="External"/><Relationship Id="rId4" Type="http://schemas.openxmlformats.org/officeDocument/2006/relationships/hyperlink" Target="https://publicdomainvector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3000">
              <a:srgbClr val="ECF6FD">
                <a:alpha val="75761"/>
              </a:srgbClr>
            </a:gs>
          </a:gsLst>
          <a:lin ang="5400000" scaled="1"/>
        </a:gra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BC86D1-E516-739B-AE6A-7F958F399071}"/>
              </a:ext>
            </a:extLst>
          </p:cNvPr>
          <p:cNvGrpSpPr/>
          <p:nvPr/>
        </p:nvGrpSpPr>
        <p:grpSpPr>
          <a:xfrm>
            <a:off x="747736" y="4422926"/>
            <a:ext cx="3015916" cy="401172"/>
            <a:chOff x="962072" y="5863088"/>
            <a:chExt cx="6142252" cy="817031"/>
          </a:xfrm>
        </p:grpSpPr>
        <p:pic>
          <p:nvPicPr>
            <p:cNvPr id="6" name="Picture 3">
              <a:extLst>
                <a:ext uri="{FF2B5EF4-FFF2-40B4-BE49-F238E27FC236}">
                  <a16:creationId xmlns:a16="http://schemas.microsoft.com/office/drawing/2014/main" id="{277CB5AD-C0F3-A071-675E-165D8770762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1767" y="6046436"/>
              <a:ext cx="3732557" cy="5026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Early registration for the 2024 ICSA Applied Statistics Symposium is ...">
              <a:extLst>
                <a:ext uri="{FF2B5EF4-FFF2-40B4-BE49-F238E27FC236}">
                  <a16:creationId xmlns:a16="http://schemas.microsoft.com/office/drawing/2014/main" id="{72B67F46-16BE-31A8-59AE-6D35C7F385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072" y="5863088"/>
              <a:ext cx="2535273" cy="81703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a:extLst>
              <a:ext uri="{FF2B5EF4-FFF2-40B4-BE49-F238E27FC236}">
                <a16:creationId xmlns:a16="http://schemas.microsoft.com/office/drawing/2014/main" id="{FB4E12FC-A137-413C-595A-1C933581DC98}"/>
              </a:ext>
            </a:extLst>
          </p:cNvPr>
          <p:cNvPicPr>
            <a:picLocks noChangeAspect="1"/>
          </p:cNvPicPr>
          <p:nvPr/>
        </p:nvPicPr>
        <p:blipFill>
          <a:blip r:embed="rId5"/>
          <a:stretch>
            <a:fillRect/>
          </a:stretch>
        </p:blipFill>
        <p:spPr>
          <a:xfrm>
            <a:off x="562848" y="519990"/>
            <a:ext cx="2887362" cy="234945"/>
          </a:xfrm>
          <a:prstGeom prst="rect">
            <a:avLst/>
          </a:prstGeom>
        </p:spPr>
      </p:pic>
      <p:grpSp>
        <p:nvGrpSpPr>
          <p:cNvPr id="15" name="Group 14">
            <a:extLst>
              <a:ext uri="{FF2B5EF4-FFF2-40B4-BE49-F238E27FC236}">
                <a16:creationId xmlns:a16="http://schemas.microsoft.com/office/drawing/2014/main" id="{8EC1D617-0A0F-62CC-079A-5013813ED31B}"/>
              </a:ext>
            </a:extLst>
          </p:cNvPr>
          <p:cNvGrpSpPr/>
          <p:nvPr/>
        </p:nvGrpSpPr>
        <p:grpSpPr>
          <a:xfrm>
            <a:off x="1248833" y="1459574"/>
            <a:ext cx="7658101" cy="1682513"/>
            <a:chOff x="6235615" y="2128560"/>
            <a:chExt cx="6769904" cy="507189"/>
          </a:xfrm>
        </p:grpSpPr>
        <p:sp>
          <p:nvSpPr>
            <p:cNvPr id="13" name="TextBox 25">
              <a:extLst>
                <a:ext uri="{FF2B5EF4-FFF2-40B4-BE49-F238E27FC236}">
                  <a16:creationId xmlns:a16="http://schemas.microsoft.com/office/drawing/2014/main" id="{5118F9C5-5FB0-042B-503A-DBD1C7A2848C}"/>
                </a:ext>
              </a:extLst>
            </p:cNvPr>
            <p:cNvSpPr txBox="1"/>
            <p:nvPr/>
          </p:nvSpPr>
          <p:spPr>
            <a:xfrm>
              <a:off x="6235615" y="2128560"/>
              <a:ext cx="6769904" cy="5071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nchor="b">
              <a:spAutoFit/>
            </a:bodyPr>
            <a:lstStyle>
              <a:lvl1pPr>
                <a:lnSpc>
                  <a:spcPct val="60000"/>
                </a:lnSpc>
                <a:defRPr sz="5600" cap="all" spc="-148">
                  <a:latin typeface="Arial Black"/>
                  <a:ea typeface="Arial Black"/>
                  <a:cs typeface="Arial Black"/>
                  <a:sym typeface="Arial Black"/>
                </a:defRPr>
              </a:lvl1pPr>
            </a:lstStyle>
            <a:p>
              <a:pPr defTabSz="342900" hangingPunct="0">
                <a:lnSpc>
                  <a:spcPts val="2610"/>
                </a:lnSpc>
                <a:buClrTx/>
                <a:defRPr/>
              </a:pPr>
              <a:r>
                <a:rPr lang="en-US" sz="3000" b="1" cap="none" spc="0" dirty="0">
                  <a:solidFill>
                    <a:srgbClr val="D5137B"/>
                  </a:solidFill>
                  <a:latin typeface="Arial" panose="020B0604020202020204" pitchFamily="34" charset="0"/>
                  <a:cs typeface="Arial" panose="020B0604020202020204" pitchFamily="34" charset="0"/>
                </a:rPr>
                <a:t>Rush Hour Mayhem: </a:t>
              </a:r>
            </a:p>
            <a:p>
              <a:pPr defTabSz="342900" hangingPunct="0">
                <a:lnSpc>
                  <a:spcPts val="2610"/>
                </a:lnSpc>
                <a:buClrTx/>
                <a:defRPr/>
              </a:pPr>
              <a:endParaRPr lang="en-US" sz="3000" b="1" cap="none" spc="0" dirty="0">
                <a:solidFill>
                  <a:srgbClr val="D5137B"/>
                </a:solidFill>
                <a:latin typeface="Arial" panose="020B0604020202020204" pitchFamily="34" charset="0"/>
                <a:cs typeface="Arial" panose="020B0604020202020204" pitchFamily="34" charset="0"/>
              </a:endParaRPr>
            </a:p>
            <a:p>
              <a:pPr defTabSz="342900" hangingPunct="0">
                <a:lnSpc>
                  <a:spcPct val="100000"/>
                </a:lnSpc>
                <a:buClrTx/>
                <a:defRPr/>
              </a:pPr>
              <a:r>
                <a:rPr lang="en-US" sz="3000" b="1" cap="none" spc="0" dirty="0">
                  <a:solidFill>
                    <a:srgbClr val="D5137B"/>
                  </a:solidFill>
                  <a:latin typeface="Arial" panose="020B0604020202020204" pitchFamily="34" charset="0"/>
                  <a:cs typeface="Arial" panose="020B0604020202020204" pitchFamily="34" charset="0"/>
                </a:rPr>
                <a:t>Engineering Efficient Routes With Logic Gates</a:t>
              </a:r>
            </a:p>
          </p:txBody>
        </p:sp>
        <p:sp>
          <p:nvSpPr>
            <p:cNvPr id="14" name="TextBox 13">
              <a:extLst>
                <a:ext uri="{FF2B5EF4-FFF2-40B4-BE49-F238E27FC236}">
                  <a16:creationId xmlns:a16="http://schemas.microsoft.com/office/drawing/2014/main" id="{7BF788FA-039F-1E21-331A-669D4420341D}"/>
                </a:ext>
              </a:extLst>
            </p:cNvPr>
            <p:cNvSpPr txBox="1"/>
            <p:nvPr/>
          </p:nvSpPr>
          <p:spPr>
            <a:xfrm>
              <a:off x="7760156" y="2241858"/>
              <a:ext cx="61273" cy="591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defTabSz="342900" hangingPunct="0">
                <a:buClrTx/>
                <a:defRPr/>
              </a:pPr>
              <a:endParaRPr lang="en-US" sz="825" b="1" dirty="0">
                <a:solidFill>
                  <a:srgbClr val="F9F9F9">
                    <a:lumMod val="50000"/>
                  </a:srgbClr>
                </a:solidFill>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9061830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282750"/>
            <a:ext cx="51384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City Map #1 - Version B</a:t>
            </a:r>
            <a:endParaRPr sz="2400" b="1" dirty="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None/>
            </a:pP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Uh oh! There’s a new set of trucks heading into town! </a:t>
            </a:r>
            <a:endParaRPr sz="2400" b="1" dirty="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None/>
            </a:pPr>
            <a:endParaRPr sz="2400" b="1" dirty="0">
              <a:solidFill>
                <a:srgbClr val="000000"/>
              </a:solidFill>
              <a:latin typeface="Open Sans"/>
              <a:ea typeface="Open Sans"/>
              <a:cs typeface="Open Sans"/>
              <a:sym typeface="Open Sans"/>
            </a:endParaRPr>
          </a:p>
          <a:p>
            <a:pPr marL="457200" marR="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Change the gates to make sure that the correct trucks end up at the drop-off points!</a:t>
            </a:r>
            <a:endParaRPr sz="2000" b="1" dirty="0">
              <a:solidFill>
                <a:srgbClr val="000000"/>
              </a:solidFill>
              <a:latin typeface="Open Sans"/>
              <a:ea typeface="Open Sans"/>
              <a:cs typeface="Open Sans"/>
              <a:sym typeface="Open Sans"/>
            </a:endParaRPr>
          </a:p>
        </p:txBody>
      </p:sp>
      <p:pic>
        <p:nvPicPr>
          <p:cNvPr id="132" name="Google Shape;132;p22"/>
          <p:cNvPicPr preferRelativeResize="0"/>
          <p:nvPr/>
        </p:nvPicPr>
        <p:blipFill>
          <a:blip r:embed="rId3">
            <a:alphaModFix/>
          </a:blip>
          <a:stretch>
            <a:fillRect/>
          </a:stretch>
        </p:blipFill>
        <p:spPr>
          <a:xfrm>
            <a:off x="5571025" y="882225"/>
            <a:ext cx="3389101" cy="3551851"/>
          </a:xfrm>
          <a:prstGeom prst="rect">
            <a:avLst/>
          </a:prstGeom>
          <a:noFill/>
          <a:ln>
            <a:noFill/>
          </a:ln>
        </p:spPr>
      </p:pic>
      <p:sp>
        <p:nvSpPr>
          <p:cNvPr id="133" name="Google Shape;133;p22"/>
          <p:cNvSpPr txBox="1"/>
          <p:nvPr/>
        </p:nvSpPr>
        <p:spPr>
          <a:xfrm>
            <a:off x="6231350" y="444302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Wannapik (2015)</a:t>
            </a:r>
            <a:endParaRPr sz="1200" b="1" dirty="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282750"/>
            <a:ext cx="55869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Congratulations!</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Great job, City Planners! </a:t>
            </a:r>
            <a:endParaRPr sz="2400" b="1" dirty="0">
              <a:solidFill>
                <a:srgbClr val="000000"/>
              </a:solidFill>
              <a:latin typeface="Open Sans"/>
              <a:ea typeface="Open Sans"/>
              <a:cs typeface="Open Sans"/>
              <a:sym typeface="Open Sans"/>
            </a:endParaRPr>
          </a:p>
          <a:p>
            <a:pPr marL="914400" marR="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You’ve successfully gotten the correct trucks to the drop-off points.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The mayor has decided to promote you to an even more difficult section of the city!</a:t>
            </a:r>
            <a:endParaRPr sz="2400" b="1" dirty="0">
              <a:solidFill>
                <a:srgbClr val="000000"/>
              </a:solidFill>
              <a:latin typeface="Open Sans"/>
              <a:ea typeface="Open Sans"/>
              <a:cs typeface="Open Sans"/>
              <a:sym typeface="Open Sans"/>
            </a:endParaRPr>
          </a:p>
          <a:p>
            <a:pPr marL="914400" marR="0" lvl="1" indent="-381000" algn="l" rtl="0">
              <a:lnSpc>
                <a:spcPct val="100000"/>
              </a:lnSpc>
              <a:spcBef>
                <a:spcPts val="1000"/>
              </a:spcBef>
              <a:spcAft>
                <a:spcPts val="0"/>
              </a:spcAft>
              <a:buClr>
                <a:srgbClr val="8D64AA"/>
              </a:buClr>
              <a:buSzPts val="2400"/>
              <a:buFont typeface="Open Sans"/>
              <a:buChar char="◆"/>
            </a:pPr>
            <a:r>
              <a:rPr lang="en" sz="2000" b="1" dirty="0">
                <a:solidFill>
                  <a:srgbClr val="000000"/>
                </a:solidFill>
                <a:latin typeface="Open Sans"/>
                <a:ea typeface="Open Sans"/>
                <a:cs typeface="Open Sans"/>
                <a:sym typeface="Open Sans"/>
              </a:rPr>
              <a:t>We’ll have to learn about some new gates in order to fix this mess. </a:t>
            </a:r>
            <a:endParaRPr sz="2400" b="1" dirty="0">
              <a:latin typeface="Open Sans"/>
              <a:ea typeface="Open Sans"/>
              <a:cs typeface="Open Sans"/>
              <a:sym typeface="Open Sans"/>
            </a:endParaRPr>
          </a:p>
          <a:p>
            <a:pPr marL="0" marR="0" lvl="0" indent="0" algn="l" rtl="0">
              <a:lnSpc>
                <a:spcPct val="100000"/>
              </a:lnSpc>
              <a:spcBef>
                <a:spcPts val="1000"/>
              </a:spcBef>
              <a:spcAft>
                <a:spcPts val="1000"/>
              </a:spcAft>
              <a:buSzPts val="2800"/>
              <a:buNone/>
            </a:pPr>
            <a:endParaRPr sz="2000" b="1" dirty="0">
              <a:solidFill>
                <a:srgbClr val="000000"/>
              </a:solidFill>
              <a:latin typeface="Open Sans"/>
              <a:ea typeface="Open Sans"/>
              <a:cs typeface="Open Sans"/>
              <a:sym typeface="Open Sans"/>
            </a:endParaRPr>
          </a:p>
        </p:txBody>
      </p:sp>
      <p:pic>
        <p:nvPicPr>
          <p:cNvPr id="139" name="Google Shape;139;p23"/>
          <p:cNvPicPr preferRelativeResize="0"/>
          <p:nvPr/>
        </p:nvPicPr>
        <p:blipFill>
          <a:blip r:embed="rId3">
            <a:alphaModFix/>
          </a:blip>
          <a:stretch>
            <a:fillRect/>
          </a:stretch>
        </p:blipFill>
        <p:spPr>
          <a:xfrm>
            <a:off x="6021675" y="1101450"/>
            <a:ext cx="2940600" cy="2940600"/>
          </a:xfrm>
          <a:prstGeom prst="rect">
            <a:avLst/>
          </a:prstGeom>
          <a:noFill/>
          <a:ln>
            <a:noFill/>
          </a:ln>
        </p:spPr>
      </p:pic>
      <p:sp>
        <p:nvSpPr>
          <p:cNvPr id="140" name="Google Shape;140;p23"/>
          <p:cNvSpPr txBox="1"/>
          <p:nvPr/>
        </p:nvSpPr>
        <p:spPr>
          <a:xfrm>
            <a:off x="6402675" y="404205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Wikimedia Commons (2021)</a:t>
            </a:r>
            <a:endParaRPr sz="1200" b="1" dirty="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282750"/>
            <a:ext cx="63261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Logic Gate Handout #2</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On your handout, you are given truth tables that show how three new gates work.</a:t>
            </a:r>
            <a:endParaRPr sz="2400" b="1" dirty="0">
              <a:solidFill>
                <a:srgbClr val="000000"/>
              </a:solidFill>
              <a:latin typeface="Open Sans"/>
              <a:ea typeface="Open Sans"/>
              <a:cs typeface="Open Sans"/>
              <a:sym typeface="Open Sans"/>
            </a:endParaRPr>
          </a:p>
          <a:p>
            <a:pPr marL="914400" marR="0" lvl="1" indent="-355600" algn="l" rtl="0">
              <a:lnSpc>
                <a:spcPct val="100000"/>
              </a:lnSpc>
              <a:spcBef>
                <a:spcPts val="1000"/>
              </a:spcBef>
              <a:spcAft>
                <a:spcPts val="0"/>
              </a:spcAft>
              <a:buClr>
                <a:srgbClr val="8D64AA"/>
              </a:buClr>
              <a:buSzPts val="2000"/>
              <a:buFont typeface="Open Sans"/>
              <a:buChar char="◆"/>
            </a:pPr>
            <a:r>
              <a:rPr lang="en" sz="2000" b="1" dirty="0">
                <a:latin typeface="Open Sans"/>
                <a:ea typeface="Open Sans"/>
                <a:cs typeface="Open Sans"/>
                <a:sym typeface="Open Sans"/>
              </a:rPr>
              <a:t>NAND</a:t>
            </a:r>
            <a:r>
              <a:rPr lang="en" sz="2000" b="1" dirty="0">
                <a:solidFill>
                  <a:srgbClr val="000000"/>
                </a:solidFill>
                <a:latin typeface="Open Sans"/>
                <a:ea typeface="Open Sans"/>
                <a:cs typeface="Open Sans"/>
                <a:sym typeface="Open Sans"/>
              </a:rPr>
              <a:t>, NOR, &amp; XOR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This time you will have to use the names and your knowledge of other gates to determine their outputs. </a:t>
            </a:r>
            <a:endParaRPr sz="2400" b="1" dirty="0">
              <a:solidFill>
                <a:srgbClr val="000000"/>
              </a:solidFill>
              <a:latin typeface="Open Sans"/>
              <a:ea typeface="Open Sans"/>
              <a:cs typeface="Open Sans"/>
              <a:sym typeface="Open Sans"/>
            </a:endParaRPr>
          </a:p>
          <a:p>
            <a:pPr marL="0" marR="0" lvl="0" indent="0" algn="l" rtl="0">
              <a:lnSpc>
                <a:spcPct val="100000"/>
              </a:lnSpc>
              <a:spcBef>
                <a:spcPts val="1000"/>
              </a:spcBef>
              <a:spcAft>
                <a:spcPts val="0"/>
              </a:spcAft>
              <a:buNone/>
            </a:pPr>
            <a:endParaRPr sz="2000" b="1" dirty="0">
              <a:latin typeface="Open Sans"/>
              <a:ea typeface="Open Sans"/>
              <a:cs typeface="Open Sans"/>
              <a:sym typeface="Open Sans"/>
            </a:endParaRPr>
          </a:p>
          <a:p>
            <a:pPr marL="0" marR="0" lvl="0" indent="0" algn="l" rtl="0">
              <a:lnSpc>
                <a:spcPct val="100000"/>
              </a:lnSpc>
              <a:spcBef>
                <a:spcPts val="1000"/>
              </a:spcBef>
              <a:spcAft>
                <a:spcPts val="1000"/>
              </a:spcAft>
              <a:buSzPts val="2800"/>
              <a:buNone/>
            </a:pPr>
            <a:endParaRPr sz="2000" b="1" dirty="0">
              <a:solidFill>
                <a:srgbClr val="000000"/>
              </a:solidFill>
              <a:latin typeface="Open Sans"/>
              <a:ea typeface="Open Sans"/>
              <a:cs typeface="Open Sans"/>
              <a:sym typeface="Open Sans"/>
            </a:endParaRPr>
          </a:p>
        </p:txBody>
      </p:sp>
      <p:pic>
        <p:nvPicPr>
          <p:cNvPr id="146" name="Google Shape;146;p24"/>
          <p:cNvPicPr preferRelativeResize="0"/>
          <p:nvPr/>
        </p:nvPicPr>
        <p:blipFill rotWithShape="1">
          <a:blip r:embed="rId3">
            <a:alphaModFix/>
          </a:blip>
          <a:srcRect l="23089" t="14871" r="24036" b="17253"/>
          <a:stretch/>
        </p:blipFill>
        <p:spPr>
          <a:xfrm>
            <a:off x="6637800" y="1242625"/>
            <a:ext cx="2070649" cy="2658251"/>
          </a:xfrm>
          <a:prstGeom prst="rect">
            <a:avLst/>
          </a:prstGeom>
          <a:noFill/>
          <a:ln>
            <a:noFill/>
          </a:ln>
        </p:spPr>
      </p:pic>
      <p:sp>
        <p:nvSpPr>
          <p:cNvPr id="147" name="Google Shape;147;p24"/>
          <p:cNvSpPr txBox="1"/>
          <p:nvPr/>
        </p:nvSpPr>
        <p:spPr>
          <a:xfrm>
            <a:off x="6583825" y="386115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Free SVG (2014)</a:t>
            </a:r>
            <a:endParaRPr sz="1200" b="1" dirty="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xfrm>
            <a:off x="311700" y="282750"/>
            <a:ext cx="60273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Review: Other Dual Gates</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NAND &amp; NOR Gates</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Essentially the inverse of AND and OR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NAND = NOT + AND</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NOR = NOT + OR</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XOR Gate</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Exclusively OR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latin typeface="Open Sans"/>
                <a:ea typeface="Open Sans"/>
                <a:cs typeface="Open Sans"/>
                <a:sym typeface="Open Sans"/>
              </a:rPr>
              <a:t>Only returns a green output if the two inputs don’t match</a:t>
            </a:r>
            <a:endParaRPr sz="2000" b="1" dirty="0">
              <a:solidFill>
                <a:srgbClr val="000000"/>
              </a:solidFill>
              <a:latin typeface="Open Sans"/>
              <a:ea typeface="Open Sans"/>
              <a:cs typeface="Open Sans"/>
              <a:sym typeface="Open Sans"/>
            </a:endParaRPr>
          </a:p>
        </p:txBody>
      </p:sp>
      <p:pic>
        <p:nvPicPr>
          <p:cNvPr id="153" name="Google Shape;153;p25"/>
          <p:cNvPicPr preferRelativeResize="0"/>
          <p:nvPr/>
        </p:nvPicPr>
        <p:blipFill>
          <a:blip r:embed="rId3">
            <a:alphaModFix/>
          </a:blip>
          <a:stretch>
            <a:fillRect/>
          </a:stretch>
        </p:blipFill>
        <p:spPr>
          <a:xfrm>
            <a:off x="6339000" y="1045588"/>
            <a:ext cx="2563975" cy="3052325"/>
          </a:xfrm>
          <a:prstGeom prst="rect">
            <a:avLst/>
          </a:prstGeom>
          <a:noFill/>
          <a:ln>
            <a:noFill/>
          </a:ln>
        </p:spPr>
      </p:pic>
      <p:sp>
        <p:nvSpPr>
          <p:cNvPr id="154" name="Google Shape;154;p25"/>
          <p:cNvSpPr txBox="1"/>
          <p:nvPr/>
        </p:nvSpPr>
        <p:spPr>
          <a:xfrm>
            <a:off x="6724375" y="416787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Wannapik (2015)</a:t>
            </a:r>
            <a:endParaRPr sz="1200" b="1" dirty="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282750"/>
            <a:ext cx="86226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Extra Check!</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5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Check your understanding of how these four gates work:</a:t>
            </a:r>
            <a:endParaRPr sz="2400" b="1" dirty="0">
              <a:solidFill>
                <a:srgbClr val="000000"/>
              </a:solidFill>
              <a:latin typeface="Open Sans"/>
              <a:ea typeface="Open Sans"/>
              <a:cs typeface="Open Sans"/>
              <a:sym typeface="Open Sans"/>
            </a:endParaRPr>
          </a:p>
          <a:p>
            <a:pPr marL="0" lvl="0" indent="0" algn="l" rtl="0">
              <a:lnSpc>
                <a:spcPct val="100000"/>
              </a:lnSpc>
              <a:spcBef>
                <a:spcPts val="1500"/>
              </a:spcBef>
              <a:spcAft>
                <a:spcPts val="0"/>
              </a:spcAft>
              <a:buSzPts val="2800"/>
              <a:buNone/>
            </a:pPr>
            <a:endParaRPr sz="200" b="1" dirty="0">
              <a:solidFill>
                <a:srgbClr val="000000"/>
              </a:solidFill>
              <a:latin typeface="Open Sans"/>
              <a:ea typeface="Open Sans"/>
              <a:cs typeface="Open Sans"/>
              <a:sym typeface="Open Sans"/>
            </a:endParaRPr>
          </a:p>
          <a:p>
            <a:pPr marL="457200" marR="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 Green Truck → NAND Gate → _______________</a:t>
            </a:r>
            <a:endParaRPr sz="2400" b="1" dirty="0">
              <a:latin typeface="Open Sans"/>
              <a:ea typeface="Open Sans"/>
              <a:cs typeface="Open Sans"/>
              <a:sym typeface="Open Sans"/>
            </a:endParaRPr>
          </a:p>
          <a:p>
            <a:pPr marL="457200" marR="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 Red Truck → NOR Gate → _______________</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Green + Green Truck → XOR Gate → _______________</a:t>
            </a:r>
            <a:endParaRPr sz="2400" b="1" dirty="0">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 Red Truck → NAND Gate → _______________</a:t>
            </a:r>
            <a:endParaRPr sz="2400" b="1" dirty="0">
              <a:latin typeface="Open Sans"/>
              <a:ea typeface="Open Sans"/>
              <a:cs typeface="Open Sans"/>
              <a:sym typeface="Open Sans"/>
            </a:endParaRPr>
          </a:p>
          <a:p>
            <a:pPr marL="0" lvl="0" indent="0" algn="l" rtl="0">
              <a:lnSpc>
                <a:spcPct val="100000"/>
              </a:lnSpc>
              <a:spcBef>
                <a:spcPts val="2000"/>
              </a:spcBef>
              <a:spcAft>
                <a:spcPts val="1000"/>
              </a:spcAft>
              <a:buSzPts val="2800"/>
              <a:buNone/>
            </a:pPr>
            <a:endParaRPr sz="2400" b="1" dirty="0">
              <a:latin typeface="Open Sans"/>
              <a:ea typeface="Open Sans"/>
              <a:cs typeface="Open Sans"/>
              <a:sym typeface="Open Sans"/>
            </a:endParaRPr>
          </a:p>
        </p:txBody>
      </p:sp>
      <p:sp>
        <p:nvSpPr>
          <p:cNvPr id="160" name="Google Shape;160;p26"/>
          <p:cNvSpPr txBox="1"/>
          <p:nvPr/>
        </p:nvSpPr>
        <p:spPr>
          <a:xfrm>
            <a:off x="5516061" y="2873777"/>
            <a:ext cx="21924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9FCC3B"/>
                </a:solidFill>
                <a:latin typeface="Open Sans"/>
                <a:ea typeface="Open Sans"/>
                <a:cs typeface="Open Sans"/>
                <a:sym typeface="Open Sans"/>
              </a:rPr>
              <a:t> Green Truck</a:t>
            </a:r>
            <a:endParaRPr sz="2400" b="1" i="0" u="none" strike="noStrike" cap="none" dirty="0">
              <a:solidFill>
                <a:srgbClr val="9FCC3B"/>
              </a:solidFill>
              <a:latin typeface="Open Sans"/>
              <a:ea typeface="Open Sans"/>
              <a:cs typeface="Open Sans"/>
              <a:sym typeface="Open Sans"/>
            </a:endParaRPr>
          </a:p>
        </p:txBody>
      </p:sp>
      <p:sp>
        <p:nvSpPr>
          <p:cNvPr id="161" name="Google Shape;161;p26"/>
          <p:cNvSpPr txBox="1"/>
          <p:nvPr/>
        </p:nvSpPr>
        <p:spPr>
          <a:xfrm>
            <a:off x="6393785" y="3495628"/>
            <a:ext cx="19662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FF0000"/>
                </a:solidFill>
                <a:latin typeface="Open Sans"/>
                <a:ea typeface="Open Sans"/>
                <a:cs typeface="Open Sans"/>
                <a:sym typeface="Open Sans"/>
              </a:rPr>
              <a:t>Red Truck</a:t>
            </a:r>
            <a:endParaRPr sz="2400" b="1" i="0" u="none" strike="noStrike" cap="none" dirty="0">
              <a:solidFill>
                <a:srgbClr val="FF0000"/>
              </a:solidFill>
              <a:latin typeface="Open Sans"/>
              <a:ea typeface="Open Sans"/>
              <a:cs typeface="Open Sans"/>
              <a:sym typeface="Open Sans"/>
            </a:endParaRPr>
          </a:p>
        </p:txBody>
      </p:sp>
      <p:sp>
        <p:nvSpPr>
          <p:cNvPr id="162" name="Google Shape;162;p26"/>
          <p:cNvSpPr txBox="1"/>
          <p:nvPr/>
        </p:nvSpPr>
        <p:spPr>
          <a:xfrm>
            <a:off x="5842040" y="4117483"/>
            <a:ext cx="2148300" cy="50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2400"/>
              <a:buFont typeface="Arial"/>
              <a:buNone/>
            </a:pPr>
            <a:r>
              <a:rPr lang="en" sz="2400" b="1" dirty="0">
                <a:solidFill>
                  <a:srgbClr val="9FCC3B"/>
                </a:solidFill>
                <a:latin typeface="Open Sans"/>
                <a:ea typeface="Open Sans"/>
                <a:cs typeface="Open Sans"/>
                <a:sym typeface="Open Sans"/>
              </a:rPr>
              <a:t>Green Truck</a:t>
            </a:r>
            <a:endParaRPr sz="2400" b="1" dirty="0">
              <a:solidFill>
                <a:srgbClr val="9FCC3B"/>
              </a:solidFill>
              <a:latin typeface="Open Sans"/>
              <a:ea typeface="Open Sans"/>
              <a:cs typeface="Open Sans"/>
              <a:sym typeface="Open Sans"/>
            </a:endParaRPr>
          </a:p>
          <a:p>
            <a:pPr marL="0" lvl="0" indent="0" algn="l" rtl="0">
              <a:spcBef>
                <a:spcPts val="0"/>
              </a:spcBef>
              <a:spcAft>
                <a:spcPts val="0"/>
              </a:spcAft>
              <a:buClr>
                <a:schemeClr val="dk1"/>
              </a:buClr>
              <a:buSzPts val="2400"/>
              <a:buFont typeface="Arial"/>
              <a:buNone/>
            </a:pPr>
            <a:endParaRPr sz="2400" b="1" dirty="0">
              <a:solidFill>
                <a:srgbClr val="FF0000"/>
              </a:solidFill>
              <a:latin typeface="Open Sans"/>
              <a:ea typeface="Open Sans"/>
              <a:cs typeface="Open Sans"/>
              <a:sym typeface="Open Sans"/>
            </a:endParaRPr>
          </a:p>
        </p:txBody>
      </p:sp>
      <p:sp>
        <p:nvSpPr>
          <p:cNvPr id="163" name="Google Shape;163;p26"/>
          <p:cNvSpPr txBox="1"/>
          <p:nvPr/>
        </p:nvSpPr>
        <p:spPr>
          <a:xfrm>
            <a:off x="6125661" y="2264177"/>
            <a:ext cx="21924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9FCC3B"/>
                </a:solidFill>
                <a:latin typeface="Open Sans"/>
                <a:ea typeface="Open Sans"/>
                <a:cs typeface="Open Sans"/>
                <a:sym typeface="Open Sans"/>
              </a:rPr>
              <a:t> Green Truck</a:t>
            </a:r>
            <a:endParaRPr sz="2400" b="1" i="0" u="none" strike="noStrike" cap="none" dirty="0">
              <a:solidFill>
                <a:srgbClr val="9FCC3B"/>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7"/>
          <p:cNvSpPr txBox="1">
            <a:spLocks noGrp="1"/>
          </p:cNvSpPr>
          <p:nvPr>
            <p:ph type="title"/>
          </p:nvPr>
        </p:nvSpPr>
        <p:spPr>
          <a:xfrm>
            <a:off x="311700" y="282750"/>
            <a:ext cx="51384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City Map #2</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Equipped with these new gates, let's tackle our toughest problem yet!  </a:t>
            </a:r>
            <a:endParaRPr sz="2400" b="1" dirty="0">
              <a:solidFill>
                <a:srgbClr val="000000"/>
              </a:solidFill>
              <a:latin typeface="Open Sans"/>
              <a:ea typeface="Open Sans"/>
              <a:cs typeface="Open Sans"/>
              <a:sym typeface="Open Sans"/>
            </a:endParaRPr>
          </a:p>
          <a:p>
            <a:pPr marL="0" lvl="0" indent="0" algn="l" rtl="0">
              <a:lnSpc>
                <a:spcPct val="100000"/>
              </a:lnSpc>
              <a:spcBef>
                <a:spcPts val="1000"/>
              </a:spcBef>
              <a:spcAft>
                <a:spcPts val="0"/>
              </a:spcAft>
              <a:buNone/>
            </a:pP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The previous city planner set up a series of gates. Determine which trucks should end up at the drop-off points. </a:t>
            </a:r>
            <a:endParaRPr sz="2000" b="1" dirty="0">
              <a:solidFill>
                <a:srgbClr val="000000"/>
              </a:solidFill>
              <a:latin typeface="Open Sans"/>
              <a:ea typeface="Open Sans"/>
              <a:cs typeface="Open Sans"/>
              <a:sym typeface="Open Sans"/>
            </a:endParaRPr>
          </a:p>
        </p:txBody>
      </p:sp>
      <p:pic>
        <p:nvPicPr>
          <p:cNvPr id="169" name="Google Shape;169;p27"/>
          <p:cNvPicPr preferRelativeResize="0"/>
          <p:nvPr/>
        </p:nvPicPr>
        <p:blipFill rotWithShape="1">
          <a:blip r:embed="rId3">
            <a:alphaModFix/>
          </a:blip>
          <a:srcRect t="20001" b="30707"/>
          <a:stretch/>
        </p:blipFill>
        <p:spPr>
          <a:xfrm>
            <a:off x="5602500" y="771775"/>
            <a:ext cx="3389100" cy="3316650"/>
          </a:xfrm>
          <a:prstGeom prst="rect">
            <a:avLst/>
          </a:prstGeom>
          <a:noFill/>
          <a:ln>
            <a:noFill/>
          </a:ln>
        </p:spPr>
      </p:pic>
      <p:sp>
        <p:nvSpPr>
          <p:cNvPr id="170" name="Google Shape;170;p27"/>
          <p:cNvSpPr txBox="1"/>
          <p:nvPr/>
        </p:nvSpPr>
        <p:spPr>
          <a:xfrm>
            <a:off x="6402675" y="404205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Free SVG (2019)</a:t>
            </a:r>
            <a:endParaRPr sz="1200" b="1" dirty="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282750"/>
            <a:ext cx="8646300" cy="458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Engineering Design Challenge - Part 1</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This time you will create your own map!  </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The inputs &amp; the final outputs have been selected for you.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Design Constraints:</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Use the NOT, Buffer, OR, &amp; AND gates at least once. </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Use the NOR, NAND, and XOR gates at least twice. </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5 cars must go through at least 2 gates.</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1 car must go through at least 3 gates. </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All input trucks must be used. </a:t>
            </a:r>
            <a:endParaRPr sz="2000" b="1" dirty="0">
              <a:solidFill>
                <a:srgbClr val="000000"/>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282750"/>
            <a:ext cx="54768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Why Did We Do This?</a:t>
            </a:r>
            <a:endParaRPr sz="1000" dirty="0">
              <a:solidFill>
                <a:srgbClr val="000000"/>
              </a:solidFill>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Throughout these activities, I’m sure you’ve wondered: </a:t>
            </a:r>
            <a:endParaRPr sz="2400" b="1" dirty="0">
              <a:solidFill>
                <a:srgbClr val="000000"/>
              </a:solidFill>
              <a:latin typeface="Open Sans"/>
              <a:ea typeface="Open Sans"/>
              <a:cs typeface="Open Sans"/>
              <a:sym typeface="Open Sans"/>
            </a:endParaRPr>
          </a:p>
          <a:p>
            <a:pPr marL="0" lvl="0" indent="0" algn="ctr" rtl="0">
              <a:lnSpc>
                <a:spcPct val="100000"/>
              </a:lnSpc>
              <a:spcBef>
                <a:spcPts val="2000"/>
              </a:spcBef>
              <a:spcAft>
                <a:spcPts val="0"/>
              </a:spcAft>
              <a:buNone/>
            </a:pPr>
            <a:r>
              <a:rPr lang="en" sz="2400" b="1" dirty="0">
                <a:solidFill>
                  <a:srgbClr val="000000"/>
                </a:solidFill>
                <a:latin typeface="Open Sans"/>
                <a:ea typeface="Open Sans"/>
                <a:cs typeface="Open Sans"/>
                <a:sym typeface="Open Sans"/>
              </a:rPr>
              <a:t>“Why am I doing this?” </a:t>
            </a:r>
            <a:endParaRPr sz="2400" b="1" dirty="0">
              <a:solidFill>
                <a:srgbClr val="000000"/>
              </a:solidFill>
              <a:latin typeface="Open Sans"/>
              <a:ea typeface="Open Sans"/>
              <a:cs typeface="Open Sans"/>
              <a:sym typeface="Open Sans"/>
            </a:endParaRPr>
          </a:p>
          <a:p>
            <a:pPr marL="0" lvl="0" indent="0" algn="ctr" rtl="0">
              <a:lnSpc>
                <a:spcPct val="100000"/>
              </a:lnSpc>
              <a:spcBef>
                <a:spcPts val="2000"/>
              </a:spcBef>
              <a:spcAft>
                <a:spcPts val="0"/>
              </a:spcAft>
              <a:buNone/>
            </a:pPr>
            <a:r>
              <a:rPr lang="en" sz="2400" b="1" dirty="0">
                <a:solidFill>
                  <a:srgbClr val="000000"/>
                </a:solidFill>
                <a:latin typeface="Open Sans"/>
                <a:ea typeface="Open Sans"/>
                <a:cs typeface="Open Sans"/>
                <a:sym typeface="Open Sans"/>
              </a:rPr>
              <a:t>“What am I supposed to learn from this?” </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Believe it or not, you’ve been learning about something called </a:t>
            </a:r>
            <a:r>
              <a:rPr lang="en" sz="2400" b="1" u="sng" dirty="0">
                <a:solidFill>
                  <a:srgbClr val="000000"/>
                </a:solidFill>
                <a:latin typeface="Open Sans"/>
                <a:ea typeface="Open Sans"/>
                <a:cs typeface="Open Sans"/>
                <a:sym typeface="Open Sans"/>
              </a:rPr>
              <a:t>logic gates</a:t>
            </a:r>
            <a:r>
              <a:rPr lang="en" sz="2400" b="1" dirty="0">
                <a:solidFill>
                  <a:srgbClr val="000000"/>
                </a:solidFill>
                <a:latin typeface="Open Sans"/>
                <a:ea typeface="Open Sans"/>
                <a:cs typeface="Open Sans"/>
                <a:sym typeface="Open Sans"/>
              </a:rPr>
              <a:t>! </a:t>
            </a:r>
            <a:endParaRPr sz="2000" b="1" dirty="0">
              <a:solidFill>
                <a:srgbClr val="000000"/>
              </a:solidFill>
              <a:latin typeface="Open Sans"/>
              <a:ea typeface="Open Sans"/>
              <a:cs typeface="Open Sans"/>
              <a:sym typeface="Open Sans"/>
            </a:endParaRPr>
          </a:p>
        </p:txBody>
      </p:sp>
      <p:pic>
        <p:nvPicPr>
          <p:cNvPr id="181" name="Google Shape;181;p29"/>
          <p:cNvPicPr preferRelativeResize="0"/>
          <p:nvPr/>
        </p:nvPicPr>
        <p:blipFill>
          <a:blip r:embed="rId3">
            <a:alphaModFix/>
          </a:blip>
          <a:stretch>
            <a:fillRect/>
          </a:stretch>
        </p:blipFill>
        <p:spPr>
          <a:xfrm>
            <a:off x="5940900" y="1132800"/>
            <a:ext cx="3050700" cy="3050700"/>
          </a:xfrm>
          <a:prstGeom prst="rect">
            <a:avLst/>
          </a:prstGeom>
          <a:noFill/>
          <a:ln>
            <a:noFill/>
          </a:ln>
        </p:spPr>
      </p:pic>
      <p:sp>
        <p:nvSpPr>
          <p:cNvPr id="182" name="Google Shape;182;p29"/>
          <p:cNvSpPr txBox="1"/>
          <p:nvPr/>
        </p:nvSpPr>
        <p:spPr>
          <a:xfrm>
            <a:off x="6376950" y="418350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Free SVG (2020)</a:t>
            </a:r>
            <a:endParaRPr sz="1200" b="1" dirty="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0"/>
          <p:cNvSpPr txBox="1">
            <a:spLocks noGrp="1"/>
          </p:cNvSpPr>
          <p:nvPr>
            <p:ph type="title"/>
          </p:nvPr>
        </p:nvSpPr>
        <p:spPr>
          <a:xfrm>
            <a:off x="311700" y="282750"/>
            <a:ext cx="63699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What Are Logic Gates?</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Fundamental building blocks of electrical and digital circuits. </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300" b="1" dirty="0">
                <a:solidFill>
                  <a:srgbClr val="000000"/>
                </a:solidFill>
                <a:latin typeface="Open Sans"/>
                <a:ea typeface="Open Sans"/>
                <a:cs typeface="Open Sans"/>
                <a:sym typeface="Open Sans"/>
              </a:rPr>
              <a:t>The foundation of advanced electronics and coding (programming</a:t>
            </a:r>
            <a:r>
              <a:rPr lang="en" sz="2400" b="1" dirty="0">
                <a:solidFill>
                  <a:srgbClr val="000000"/>
                </a:solidFill>
                <a:latin typeface="Open Sans"/>
                <a:ea typeface="Open Sans"/>
                <a:cs typeface="Open Sans"/>
                <a:sym typeface="Open Sans"/>
              </a:rPr>
              <a:t>).</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Examples:</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Computers, phones, tablets, smart-watches, etc.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Traffic lights</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1200"/>
              </a:spcAft>
              <a:buClr>
                <a:srgbClr val="8D64AA"/>
              </a:buClr>
              <a:buSzPts val="2000"/>
              <a:buFont typeface="Open Sans"/>
              <a:buChar char="◆"/>
            </a:pPr>
            <a:r>
              <a:rPr lang="en" sz="2000" b="1" dirty="0">
                <a:solidFill>
                  <a:srgbClr val="000000"/>
                </a:solidFill>
                <a:latin typeface="Open Sans"/>
                <a:ea typeface="Open Sans"/>
                <a:cs typeface="Open Sans"/>
                <a:sym typeface="Open Sans"/>
              </a:rPr>
              <a:t>Software</a:t>
            </a:r>
            <a:endParaRPr sz="2000" b="1" dirty="0">
              <a:solidFill>
                <a:srgbClr val="000000"/>
              </a:solidFill>
              <a:latin typeface="Open Sans"/>
              <a:ea typeface="Open Sans"/>
              <a:cs typeface="Open Sans"/>
              <a:sym typeface="Open Sans"/>
            </a:endParaRPr>
          </a:p>
        </p:txBody>
      </p:sp>
      <p:pic>
        <p:nvPicPr>
          <p:cNvPr id="188" name="Google Shape;188;p30"/>
          <p:cNvPicPr preferRelativeResize="0"/>
          <p:nvPr/>
        </p:nvPicPr>
        <p:blipFill>
          <a:blip r:embed="rId3">
            <a:alphaModFix/>
          </a:blip>
          <a:stretch>
            <a:fillRect/>
          </a:stretch>
        </p:blipFill>
        <p:spPr>
          <a:xfrm>
            <a:off x="6681600" y="1492950"/>
            <a:ext cx="2157600" cy="2157600"/>
          </a:xfrm>
          <a:prstGeom prst="rect">
            <a:avLst/>
          </a:prstGeom>
          <a:noFill/>
          <a:ln>
            <a:noFill/>
          </a:ln>
        </p:spPr>
      </p:pic>
      <p:sp>
        <p:nvSpPr>
          <p:cNvPr id="189" name="Google Shape;189;p30"/>
          <p:cNvSpPr txBox="1"/>
          <p:nvPr/>
        </p:nvSpPr>
        <p:spPr>
          <a:xfrm>
            <a:off x="6671100" y="369590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Wikimedia Commons (2011)</a:t>
            </a:r>
            <a:endParaRPr sz="1200" b="1" dirty="0">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1"/>
          <p:cNvSpPr txBox="1">
            <a:spLocks noGrp="1"/>
          </p:cNvSpPr>
          <p:nvPr>
            <p:ph type="title"/>
          </p:nvPr>
        </p:nvSpPr>
        <p:spPr>
          <a:xfrm>
            <a:off x="311700" y="282750"/>
            <a:ext cx="5469000" cy="47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How Do They Work? </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Electronics only understand “on” or “off.”</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Is it receiving a “signal” or not.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We often represent this as:</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0 = No signal</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1 = Signal</a:t>
            </a:r>
            <a:endParaRPr sz="2000" b="1" dirty="0">
              <a:solidFill>
                <a:srgbClr val="000000"/>
              </a:solidFill>
              <a:latin typeface="Open Sans"/>
              <a:ea typeface="Open Sans"/>
              <a:cs typeface="Open Sans"/>
              <a:sym typeface="Open Sans"/>
            </a:endParaRPr>
          </a:p>
          <a:p>
            <a:pPr marL="457200" marR="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What were our 0s and 1s in our city planning? </a:t>
            </a:r>
            <a:endParaRPr sz="2400" b="1" dirty="0">
              <a:solidFill>
                <a:srgbClr val="000000"/>
              </a:solidFill>
              <a:latin typeface="Open Sans"/>
              <a:ea typeface="Open Sans"/>
              <a:cs typeface="Open Sans"/>
              <a:sym typeface="Open Sans"/>
            </a:endParaRPr>
          </a:p>
          <a:p>
            <a:pPr marL="0" lvl="0" indent="0" algn="l" rtl="0">
              <a:lnSpc>
                <a:spcPct val="100000"/>
              </a:lnSpc>
              <a:spcBef>
                <a:spcPts val="1200"/>
              </a:spcBef>
              <a:spcAft>
                <a:spcPts val="1200"/>
              </a:spcAft>
              <a:buSzPts val="2800"/>
              <a:buNone/>
            </a:pPr>
            <a:endParaRPr sz="2400" b="1" dirty="0">
              <a:solidFill>
                <a:srgbClr val="000000"/>
              </a:solidFill>
              <a:latin typeface="Open Sans"/>
              <a:ea typeface="Open Sans"/>
              <a:cs typeface="Open Sans"/>
              <a:sym typeface="Open Sans"/>
            </a:endParaRPr>
          </a:p>
        </p:txBody>
      </p:sp>
      <p:pic>
        <p:nvPicPr>
          <p:cNvPr id="195" name="Google Shape;195;p31"/>
          <p:cNvPicPr preferRelativeResize="0"/>
          <p:nvPr/>
        </p:nvPicPr>
        <p:blipFill>
          <a:blip r:embed="rId3">
            <a:alphaModFix/>
          </a:blip>
          <a:stretch>
            <a:fillRect/>
          </a:stretch>
        </p:blipFill>
        <p:spPr>
          <a:xfrm>
            <a:off x="5972425" y="1192975"/>
            <a:ext cx="2757525" cy="2757525"/>
          </a:xfrm>
          <a:prstGeom prst="rect">
            <a:avLst/>
          </a:prstGeom>
          <a:noFill/>
          <a:ln>
            <a:noFill/>
          </a:ln>
        </p:spPr>
      </p:pic>
      <p:sp>
        <p:nvSpPr>
          <p:cNvPr id="196" name="Google Shape;196;p31"/>
          <p:cNvSpPr txBox="1"/>
          <p:nvPr/>
        </p:nvSpPr>
        <p:spPr>
          <a:xfrm>
            <a:off x="6261888" y="400115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Public Domain Vectors (2016)</a:t>
            </a:r>
            <a:endParaRPr sz="1200" b="1" dirty="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282750"/>
            <a:ext cx="59277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100" b="1" dirty="0">
                <a:solidFill>
                  <a:srgbClr val="6091BA"/>
                </a:solidFill>
                <a:latin typeface="Open Sans"/>
                <a:ea typeface="Open Sans"/>
                <a:cs typeface="Open Sans"/>
                <a:sym typeface="Open Sans"/>
              </a:rPr>
              <a:t>Rush Hour Mayhem</a:t>
            </a:r>
            <a:endParaRPr sz="900" dirty="0">
              <a:solidFill>
                <a:srgbClr val="000000"/>
              </a:solidFill>
              <a:latin typeface="Open Sans"/>
              <a:ea typeface="Open Sans"/>
              <a:cs typeface="Open Sans"/>
              <a:sym typeface="Open Sans"/>
            </a:endParaRPr>
          </a:p>
          <a:p>
            <a:pPr marL="457200" lvl="0" indent="-374650" algn="l" rtl="0">
              <a:lnSpc>
                <a:spcPct val="100000"/>
              </a:lnSpc>
              <a:spcBef>
                <a:spcPts val="1200"/>
              </a:spcBef>
              <a:spcAft>
                <a:spcPts val="0"/>
              </a:spcAft>
              <a:buClr>
                <a:srgbClr val="9FCC3B"/>
              </a:buClr>
              <a:buSzPts val="2300"/>
              <a:buFont typeface="Open Sans"/>
              <a:buChar char="➔"/>
            </a:pPr>
            <a:r>
              <a:rPr lang="en" sz="2300" b="1" dirty="0">
                <a:solidFill>
                  <a:srgbClr val="000000"/>
                </a:solidFill>
                <a:latin typeface="Open Sans"/>
                <a:ea typeface="Open Sans"/>
                <a:cs typeface="Open Sans"/>
                <a:sym typeface="Open Sans"/>
              </a:rPr>
              <a:t>The mayor has hired you as city planners to help reduce traffic in the downtown area. </a:t>
            </a:r>
            <a:endParaRPr sz="2300" b="1" dirty="0">
              <a:solidFill>
                <a:srgbClr val="000000"/>
              </a:solidFill>
              <a:latin typeface="Open Sans"/>
              <a:ea typeface="Open Sans"/>
              <a:cs typeface="Open Sans"/>
              <a:sym typeface="Open Sans"/>
            </a:endParaRPr>
          </a:p>
          <a:p>
            <a:pPr marL="457200" marR="0" lvl="0" indent="-374650" algn="l" rtl="0">
              <a:lnSpc>
                <a:spcPct val="100000"/>
              </a:lnSpc>
              <a:spcBef>
                <a:spcPts val="1200"/>
              </a:spcBef>
              <a:spcAft>
                <a:spcPts val="0"/>
              </a:spcAft>
              <a:buClr>
                <a:srgbClr val="9FCC3B"/>
              </a:buClr>
              <a:buSzPts val="2300"/>
              <a:buFont typeface="Open Sans"/>
              <a:buChar char="➔"/>
            </a:pPr>
            <a:r>
              <a:rPr lang="en" sz="2300" b="1" dirty="0">
                <a:solidFill>
                  <a:srgbClr val="000000"/>
                </a:solidFill>
                <a:latin typeface="Open Sans"/>
                <a:ea typeface="Open Sans"/>
                <a:cs typeface="Open Sans"/>
                <a:sym typeface="Open Sans"/>
              </a:rPr>
              <a:t>However, it is essential that all of the businesses downtown still receive the correct shipments of goods. </a:t>
            </a:r>
            <a:endParaRPr sz="2300" b="1" dirty="0">
              <a:solidFill>
                <a:srgbClr val="000000"/>
              </a:solidFill>
              <a:latin typeface="Open Sans"/>
              <a:ea typeface="Open Sans"/>
              <a:cs typeface="Open Sans"/>
              <a:sym typeface="Open Sans"/>
            </a:endParaRPr>
          </a:p>
          <a:p>
            <a:pPr marL="457200" marR="0" lvl="0" indent="-374650" algn="l" rtl="0">
              <a:lnSpc>
                <a:spcPct val="100000"/>
              </a:lnSpc>
              <a:spcBef>
                <a:spcPts val="1200"/>
              </a:spcBef>
              <a:spcAft>
                <a:spcPts val="0"/>
              </a:spcAft>
              <a:buClr>
                <a:srgbClr val="9FCC3B"/>
              </a:buClr>
              <a:buSzPts val="2300"/>
              <a:buFont typeface="Open Sans"/>
              <a:buChar char="➔"/>
            </a:pPr>
            <a:r>
              <a:rPr lang="en" sz="2300" b="1" dirty="0">
                <a:solidFill>
                  <a:srgbClr val="000000"/>
                </a:solidFill>
                <a:latin typeface="Open Sans"/>
                <a:ea typeface="Open Sans"/>
                <a:cs typeface="Open Sans"/>
                <a:sym typeface="Open Sans"/>
              </a:rPr>
              <a:t>Make sure that the red and green delivery trucks that are coming into the city get to the right places!</a:t>
            </a:r>
            <a:endParaRPr sz="2300" b="1" dirty="0">
              <a:solidFill>
                <a:srgbClr val="000000"/>
              </a:solidFill>
              <a:latin typeface="Open Sans"/>
              <a:ea typeface="Open Sans"/>
              <a:cs typeface="Open Sans"/>
              <a:sym typeface="Open Sans"/>
            </a:endParaRPr>
          </a:p>
        </p:txBody>
      </p:sp>
      <p:pic>
        <p:nvPicPr>
          <p:cNvPr id="65" name="Google Shape;65;p14"/>
          <p:cNvPicPr preferRelativeResize="0"/>
          <p:nvPr/>
        </p:nvPicPr>
        <p:blipFill>
          <a:blip r:embed="rId3">
            <a:alphaModFix/>
          </a:blip>
          <a:stretch>
            <a:fillRect/>
          </a:stretch>
        </p:blipFill>
        <p:spPr>
          <a:xfrm>
            <a:off x="6056825" y="685800"/>
            <a:ext cx="2934776" cy="3601226"/>
          </a:xfrm>
          <a:prstGeom prst="rect">
            <a:avLst/>
          </a:prstGeom>
          <a:noFill/>
          <a:ln>
            <a:noFill/>
          </a:ln>
        </p:spPr>
      </p:pic>
      <p:sp>
        <p:nvSpPr>
          <p:cNvPr id="66" name="Google Shape;66;p14"/>
          <p:cNvSpPr txBox="1"/>
          <p:nvPr/>
        </p:nvSpPr>
        <p:spPr>
          <a:xfrm>
            <a:off x="6376950" y="428702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Free SVG (2014)</a:t>
            </a:r>
            <a:endParaRPr sz="1200" b="1" dirty="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2"/>
          <p:cNvSpPr txBox="1">
            <a:spLocks noGrp="1"/>
          </p:cNvSpPr>
          <p:nvPr>
            <p:ph type="title"/>
          </p:nvPr>
        </p:nvSpPr>
        <p:spPr>
          <a:xfrm>
            <a:off x="311700" y="282750"/>
            <a:ext cx="5469000" cy="716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Visualizing Logic Gates</a:t>
            </a:r>
            <a:endParaRPr sz="2400" b="1" dirty="0">
              <a:solidFill>
                <a:srgbClr val="000000"/>
              </a:solidFill>
              <a:latin typeface="Open Sans"/>
              <a:ea typeface="Open Sans"/>
              <a:cs typeface="Open Sans"/>
              <a:sym typeface="Open Sans"/>
            </a:endParaRPr>
          </a:p>
        </p:txBody>
      </p:sp>
      <p:pic>
        <p:nvPicPr>
          <p:cNvPr id="202" name="Google Shape;202;p32" title="1.png"/>
          <p:cNvPicPr preferRelativeResize="0"/>
          <p:nvPr/>
        </p:nvPicPr>
        <p:blipFill>
          <a:blip r:embed="rId3">
            <a:alphaModFix/>
          </a:blip>
          <a:stretch>
            <a:fillRect/>
          </a:stretch>
        </p:blipFill>
        <p:spPr>
          <a:xfrm>
            <a:off x="180900" y="998850"/>
            <a:ext cx="2946470" cy="1885150"/>
          </a:xfrm>
          <a:prstGeom prst="rect">
            <a:avLst/>
          </a:prstGeom>
          <a:noFill/>
          <a:ln>
            <a:noFill/>
          </a:ln>
        </p:spPr>
      </p:pic>
      <p:pic>
        <p:nvPicPr>
          <p:cNvPr id="203" name="Google Shape;203;p32" title="2.png"/>
          <p:cNvPicPr preferRelativeResize="0"/>
          <p:nvPr/>
        </p:nvPicPr>
        <p:blipFill>
          <a:blip r:embed="rId4">
            <a:alphaModFix/>
          </a:blip>
          <a:stretch>
            <a:fillRect/>
          </a:stretch>
        </p:blipFill>
        <p:spPr>
          <a:xfrm>
            <a:off x="6017941" y="1036400"/>
            <a:ext cx="2946471" cy="1810046"/>
          </a:xfrm>
          <a:prstGeom prst="rect">
            <a:avLst/>
          </a:prstGeom>
          <a:noFill/>
          <a:ln>
            <a:noFill/>
          </a:ln>
        </p:spPr>
      </p:pic>
      <p:pic>
        <p:nvPicPr>
          <p:cNvPr id="204" name="Google Shape;204;p32" title="3.png"/>
          <p:cNvPicPr preferRelativeResize="0"/>
          <p:nvPr/>
        </p:nvPicPr>
        <p:blipFill>
          <a:blip r:embed="rId5">
            <a:alphaModFix/>
          </a:blip>
          <a:stretch>
            <a:fillRect/>
          </a:stretch>
        </p:blipFill>
        <p:spPr>
          <a:xfrm>
            <a:off x="170850" y="3006675"/>
            <a:ext cx="2946470" cy="1885150"/>
          </a:xfrm>
          <a:prstGeom prst="rect">
            <a:avLst/>
          </a:prstGeom>
          <a:noFill/>
          <a:ln>
            <a:noFill/>
          </a:ln>
        </p:spPr>
      </p:pic>
      <p:pic>
        <p:nvPicPr>
          <p:cNvPr id="205" name="Google Shape;205;p32" title="4.png"/>
          <p:cNvPicPr preferRelativeResize="0"/>
          <p:nvPr/>
        </p:nvPicPr>
        <p:blipFill>
          <a:blip r:embed="rId6">
            <a:alphaModFix/>
          </a:blip>
          <a:stretch>
            <a:fillRect/>
          </a:stretch>
        </p:blipFill>
        <p:spPr>
          <a:xfrm>
            <a:off x="6080854" y="2960200"/>
            <a:ext cx="2946471" cy="1885150"/>
          </a:xfrm>
          <a:prstGeom prst="rect">
            <a:avLst/>
          </a:prstGeom>
          <a:noFill/>
          <a:ln>
            <a:noFill/>
          </a:ln>
        </p:spPr>
      </p:pic>
      <p:sp>
        <p:nvSpPr>
          <p:cNvPr id="206" name="Google Shape;206;p32"/>
          <p:cNvSpPr txBox="1"/>
          <p:nvPr/>
        </p:nvSpPr>
        <p:spPr>
          <a:xfrm>
            <a:off x="1037046" y="4761834"/>
            <a:ext cx="12141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Wong (2022)</a:t>
            </a:r>
            <a:endParaRPr sz="1200" b="1" dirty="0">
              <a:solidFill>
                <a:schemeClr val="dk2"/>
              </a:solidFill>
            </a:endParaRPr>
          </a:p>
        </p:txBody>
      </p:sp>
      <p:sp>
        <p:nvSpPr>
          <p:cNvPr id="207" name="Google Shape;207;p32"/>
          <p:cNvSpPr txBox="1"/>
          <p:nvPr/>
        </p:nvSpPr>
        <p:spPr>
          <a:xfrm>
            <a:off x="6884121" y="4761826"/>
            <a:ext cx="1214100" cy="36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Wong (2022)</a:t>
            </a:r>
            <a:endParaRPr sz="1200" b="1" dirty="0">
              <a:solidFill>
                <a:schemeClr val="dk2"/>
              </a:solidFill>
            </a:endParaRPr>
          </a:p>
        </p:txBody>
      </p:sp>
      <p:graphicFrame>
        <p:nvGraphicFramePr>
          <p:cNvPr id="208" name="Google Shape;208;p32"/>
          <p:cNvGraphicFramePr/>
          <p:nvPr/>
        </p:nvGraphicFramePr>
        <p:xfrm>
          <a:off x="3209475" y="1037425"/>
          <a:ext cx="2725950" cy="3825477"/>
        </p:xfrm>
        <a:graphic>
          <a:graphicData uri="http://schemas.openxmlformats.org/drawingml/2006/table">
            <a:tbl>
              <a:tblPr>
                <a:noFill/>
                <a:tableStyleId>{F1412AFF-09E4-4FB1-BA97-16EE60C5BE29}</a:tableStyleId>
              </a:tblPr>
              <a:tblGrid>
                <a:gridCol w="908650">
                  <a:extLst>
                    <a:ext uri="{9D8B030D-6E8A-4147-A177-3AD203B41FA5}">
                      <a16:colId xmlns:a16="http://schemas.microsoft.com/office/drawing/2014/main" val="20000"/>
                    </a:ext>
                  </a:extLst>
                </a:gridCol>
                <a:gridCol w="908650">
                  <a:extLst>
                    <a:ext uri="{9D8B030D-6E8A-4147-A177-3AD203B41FA5}">
                      <a16:colId xmlns:a16="http://schemas.microsoft.com/office/drawing/2014/main" val="20001"/>
                    </a:ext>
                  </a:extLst>
                </a:gridCol>
                <a:gridCol w="908650">
                  <a:extLst>
                    <a:ext uri="{9D8B030D-6E8A-4147-A177-3AD203B41FA5}">
                      <a16:colId xmlns:a16="http://schemas.microsoft.com/office/drawing/2014/main" val="20002"/>
                    </a:ext>
                  </a:extLst>
                </a:gridCol>
              </a:tblGrid>
              <a:tr h="381000">
                <a:tc gridSpan="3">
                  <a:txBody>
                    <a:bodyPr/>
                    <a:lstStyle/>
                    <a:p>
                      <a:pPr marL="0" marR="0" lvl="0" indent="0" algn="ctr" rtl="0">
                        <a:lnSpc>
                          <a:spcPct val="115000"/>
                        </a:lnSpc>
                        <a:spcBef>
                          <a:spcPts val="0"/>
                        </a:spcBef>
                        <a:spcAft>
                          <a:spcPts val="0"/>
                        </a:spcAft>
                        <a:buClr>
                          <a:srgbClr val="000000"/>
                        </a:buClr>
                        <a:buSzPts val="2800"/>
                        <a:buFont typeface="Arial"/>
                        <a:buNone/>
                      </a:pPr>
                      <a:r>
                        <a:rPr lang="en" sz="2200" b="1" dirty="0">
                          <a:solidFill>
                            <a:schemeClr val="dk1"/>
                          </a:solidFill>
                          <a:latin typeface="Open Sans"/>
                          <a:ea typeface="Open Sans"/>
                          <a:cs typeface="Open Sans"/>
                          <a:sym typeface="Open Sans"/>
                        </a:rPr>
                        <a:t>Truth Table</a:t>
                      </a:r>
                      <a:endParaRPr sz="2200" b="1" dirty="0">
                        <a:solidFill>
                          <a:schemeClr val="dk1"/>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0" marR="0" lvl="0" indent="0" algn="ctr" rtl="0">
                        <a:lnSpc>
                          <a:spcPct val="115000"/>
                        </a:lnSpc>
                        <a:spcBef>
                          <a:spcPts val="0"/>
                        </a:spcBef>
                        <a:spcAft>
                          <a:spcPts val="0"/>
                        </a:spcAft>
                        <a:buClr>
                          <a:srgbClr val="000000"/>
                        </a:buClr>
                        <a:buSzPts val="2800"/>
                        <a:buFont typeface="Arial"/>
                        <a:buNone/>
                      </a:pPr>
                      <a:r>
                        <a:rPr lang="en" sz="1500" b="1" dirty="0">
                          <a:solidFill>
                            <a:srgbClr val="6091BA"/>
                          </a:solidFill>
                          <a:latin typeface="Open Sans"/>
                          <a:ea typeface="Open Sans"/>
                          <a:cs typeface="Open Sans"/>
                          <a:sym typeface="Open Sans"/>
                        </a:rPr>
                        <a:t>Input A</a:t>
                      </a:r>
                      <a:endParaRPr sz="15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1500" b="1" dirty="0">
                          <a:solidFill>
                            <a:srgbClr val="6091BA"/>
                          </a:solidFill>
                          <a:latin typeface="Open Sans"/>
                          <a:ea typeface="Open Sans"/>
                          <a:cs typeface="Open Sans"/>
                          <a:sym typeface="Open Sans"/>
                        </a:rPr>
                        <a:t>Input B</a:t>
                      </a:r>
                      <a:endParaRPr sz="15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1500" b="1" dirty="0">
                          <a:solidFill>
                            <a:srgbClr val="6091BA"/>
                          </a:solidFill>
                          <a:latin typeface="Open Sans"/>
                          <a:ea typeface="Open Sans"/>
                          <a:cs typeface="Open Sans"/>
                          <a:sym typeface="Open Sans"/>
                        </a:rPr>
                        <a:t>Output</a:t>
                      </a:r>
                      <a:endParaRPr sz="15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9FCC3B"/>
                          </a:solidFill>
                          <a:latin typeface="Open Sans"/>
                          <a:ea typeface="Open Sans"/>
                          <a:cs typeface="Open Sans"/>
                          <a:sym typeface="Open Sans"/>
                        </a:rPr>
                        <a:t>1</a:t>
                      </a:r>
                      <a:endParaRPr sz="2400" b="1" dirty="0">
                        <a:solidFill>
                          <a:srgbClr val="9FCC3B"/>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9FCC3B"/>
                          </a:solidFill>
                          <a:latin typeface="Open Sans"/>
                          <a:ea typeface="Open Sans"/>
                          <a:cs typeface="Open Sans"/>
                          <a:sym typeface="Open Sans"/>
                        </a:rPr>
                        <a:t>1</a:t>
                      </a:r>
                      <a:endParaRPr sz="2400" b="1" dirty="0">
                        <a:solidFill>
                          <a:srgbClr val="9FCC3B"/>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endParaRPr sz="24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9FCC3B"/>
                          </a:solidFill>
                          <a:latin typeface="Open Sans"/>
                          <a:ea typeface="Open Sans"/>
                          <a:cs typeface="Open Sans"/>
                          <a:sym typeface="Open Sans"/>
                        </a:rPr>
                        <a:t>1</a:t>
                      </a:r>
                      <a:endParaRPr sz="2400" b="1" dirty="0">
                        <a:solidFill>
                          <a:srgbClr val="9FCC3B"/>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CC0000"/>
                          </a:solidFill>
                          <a:latin typeface="Open Sans"/>
                          <a:ea typeface="Open Sans"/>
                          <a:cs typeface="Open Sans"/>
                          <a:sym typeface="Open Sans"/>
                        </a:rPr>
                        <a:t>0</a:t>
                      </a:r>
                      <a:endParaRPr sz="2400" b="1" dirty="0">
                        <a:solidFill>
                          <a:srgbClr val="CC0000"/>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endParaRPr sz="24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CC0000"/>
                          </a:solidFill>
                          <a:latin typeface="Open Sans"/>
                          <a:ea typeface="Open Sans"/>
                          <a:cs typeface="Open Sans"/>
                          <a:sym typeface="Open Sans"/>
                        </a:rPr>
                        <a:t>0</a:t>
                      </a:r>
                      <a:endParaRPr sz="2400" b="1" dirty="0">
                        <a:solidFill>
                          <a:srgbClr val="CC0000"/>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9FCC3B"/>
                          </a:solidFill>
                          <a:latin typeface="Open Sans"/>
                          <a:ea typeface="Open Sans"/>
                          <a:cs typeface="Open Sans"/>
                          <a:sym typeface="Open Sans"/>
                        </a:rPr>
                        <a:t>1</a:t>
                      </a:r>
                      <a:endParaRPr sz="2400" b="1" dirty="0">
                        <a:solidFill>
                          <a:srgbClr val="9FCC3B"/>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endParaRPr sz="24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CC0000"/>
                          </a:solidFill>
                          <a:latin typeface="Open Sans"/>
                          <a:ea typeface="Open Sans"/>
                          <a:cs typeface="Open Sans"/>
                          <a:sym typeface="Open Sans"/>
                        </a:rPr>
                        <a:t>0</a:t>
                      </a:r>
                      <a:endParaRPr sz="2400" b="1" dirty="0">
                        <a:solidFill>
                          <a:srgbClr val="CC0000"/>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r>
                        <a:rPr lang="en" sz="2400" b="1" dirty="0">
                          <a:solidFill>
                            <a:srgbClr val="CC0000"/>
                          </a:solidFill>
                          <a:latin typeface="Open Sans"/>
                          <a:ea typeface="Open Sans"/>
                          <a:cs typeface="Open Sans"/>
                          <a:sym typeface="Open Sans"/>
                        </a:rPr>
                        <a:t>0</a:t>
                      </a:r>
                      <a:endParaRPr sz="2400" b="1" dirty="0">
                        <a:solidFill>
                          <a:srgbClr val="CC0000"/>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800"/>
                        <a:buFont typeface="Arial"/>
                        <a:buNone/>
                      </a:pPr>
                      <a:endParaRPr sz="2400" b="1" dirty="0">
                        <a:solidFill>
                          <a:srgbClr val="6091BA"/>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81000">
                <a:tc gridSpan="3">
                  <a:txBody>
                    <a:bodyPr/>
                    <a:lstStyle/>
                    <a:p>
                      <a:pPr marL="0" marR="0" lvl="0" indent="0" algn="ctr" rtl="0">
                        <a:lnSpc>
                          <a:spcPct val="115000"/>
                        </a:lnSpc>
                        <a:spcBef>
                          <a:spcPts val="0"/>
                        </a:spcBef>
                        <a:spcAft>
                          <a:spcPts val="0"/>
                        </a:spcAft>
                        <a:buNone/>
                      </a:pPr>
                      <a:r>
                        <a:rPr lang="en" sz="2200" b="1" dirty="0">
                          <a:solidFill>
                            <a:schemeClr val="dk1"/>
                          </a:solidFill>
                          <a:latin typeface="Open Sans"/>
                          <a:ea typeface="Open Sans"/>
                          <a:cs typeface="Open Sans"/>
                          <a:sym typeface="Open Sans"/>
                        </a:rPr>
                        <a:t>Gate = ________</a:t>
                      </a:r>
                      <a:endParaRPr sz="2200" b="1" dirty="0">
                        <a:solidFill>
                          <a:schemeClr val="dk1"/>
                        </a:solidFill>
                        <a:latin typeface="Open Sans"/>
                        <a:ea typeface="Open Sans"/>
                        <a:cs typeface="Open Sans"/>
                        <a:sym typeface="Open Sans"/>
                      </a:endParaRP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209" name="Google Shape;209;p32"/>
          <p:cNvSpPr txBox="1"/>
          <p:nvPr/>
        </p:nvSpPr>
        <p:spPr>
          <a:xfrm>
            <a:off x="5269331" y="2060565"/>
            <a:ext cx="440400" cy="36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 sz="2400" b="1" dirty="0">
                <a:solidFill>
                  <a:srgbClr val="9FCC3B"/>
                </a:solidFill>
                <a:latin typeface="Open Sans"/>
                <a:ea typeface="Open Sans"/>
                <a:cs typeface="Open Sans"/>
                <a:sym typeface="Open Sans"/>
              </a:rPr>
              <a:t>1</a:t>
            </a:r>
            <a:endParaRPr sz="1800" dirty="0">
              <a:solidFill>
                <a:schemeClr val="dk2"/>
              </a:solidFill>
            </a:endParaRPr>
          </a:p>
        </p:txBody>
      </p:sp>
      <p:sp>
        <p:nvSpPr>
          <p:cNvPr id="210" name="Google Shape;210;p32"/>
          <p:cNvSpPr txBox="1"/>
          <p:nvPr/>
        </p:nvSpPr>
        <p:spPr>
          <a:xfrm>
            <a:off x="5269331" y="2601829"/>
            <a:ext cx="440400" cy="36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dirty="0">
                <a:solidFill>
                  <a:srgbClr val="CC0000"/>
                </a:solidFill>
                <a:latin typeface="Open Sans"/>
                <a:ea typeface="Open Sans"/>
                <a:cs typeface="Open Sans"/>
                <a:sym typeface="Open Sans"/>
              </a:rPr>
              <a:t>0</a:t>
            </a:r>
            <a:endParaRPr sz="1800" dirty="0">
              <a:solidFill>
                <a:srgbClr val="CC0000"/>
              </a:solidFill>
            </a:endParaRPr>
          </a:p>
        </p:txBody>
      </p:sp>
      <p:sp>
        <p:nvSpPr>
          <p:cNvPr id="211" name="Google Shape;211;p32"/>
          <p:cNvSpPr txBox="1"/>
          <p:nvPr/>
        </p:nvSpPr>
        <p:spPr>
          <a:xfrm>
            <a:off x="5269331" y="3143094"/>
            <a:ext cx="440400" cy="36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dirty="0">
                <a:solidFill>
                  <a:srgbClr val="CC0000"/>
                </a:solidFill>
                <a:latin typeface="Open Sans"/>
                <a:ea typeface="Open Sans"/>
                <a:cs typeface="Open Sans"/>
                <a:sym typeface="Open Sans"/>
              </a:rPr>
              <a:t>0</a:t>
            </a:r>
            <a:endParaRPr sz="1800" dirty="0">
              <a:solidFill>
                <a:srgbClr val="CC0000"/>
              </a:solidFill>
            </a:endParaRPr>
          </a:p>
        </p:txBody>
      </p:sp>
      <p:sp>
        <p:nvSpPr>
          <p:cNvPr id="212" name="Google Shape;212;p32"/>
          <p:cNvSpPr txBox="1"/>
          <p:nvPr/>
        </p:nvSpPr>
        <p:spPr>
          <a:xfrm>
            <a:off x="5269331" y="3692209"/>
            <a:ext cx="440400" cy="36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dirty="0">
                <a:solidFill>
                  <a:srgbClr val="CC0000"/>
                </a:solidFill>
                <a:latin typeface="Open Sans"/>
                <a:ea typeface="Open Sans"/>
                <a:cs typeface="Open Sans"/>
                <a:sym typeface="Open Sans"/>
              </a:rPr>
              <a:t>0</a:t>
            </a:r>
            <a:endParaRPr sz="1800" dirty="0">
              <a:solidFill>
                <a:srgbClr val="CC0000"/>
              </a:solidFill>
            </a:endParaRPr>
          </a:p>
        </p:txBody>
      </p:sp>
      <p:sp>
        <p:nvSpPr>
          <p:cNvPr id="213" name="Google Shape;213;p32"/>
          <p:cNvSpPr txBox="1"/>
          <p:nvPr/>
        </p:nvSpPr>
        <p:spPr>
          <a:xfrm>
            <a:off x="4586369" y="4372510"/>
            <a:ext cx="918900" cy="368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400" b="1" dirty="0">
                <a:solidFill>
                  <a:srgbClr val="F8A81B"/>
                </a:solidFill>
                <a:latin typeface="Open Sans"/>
                <a:ea typeface="Open Sans"/>
                <a:cs typeface="Open Sans"/>
                <a:sym typeface="Open Sans"/>
              </a:rPr>
              <a:t>AND</a:t>
            </a:r>
            <a:endParaRPr sz="1800" dirty="0">
              <a:solidFill>
                <a:srgbClr val="F8A81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296125" y="150275"/>
            <a:ext cx="8756400" cy="491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Engineering Design Challenge - Part 2</a:t>
            </a:r>
            <a:endParaRPr sz="1000" dirty="0">
              <a:solidFill>
                <a:srgbClr val="000000"/>
              </a:solidFill>
              <a:latin typeface="Open Sans"/>
              <a:ea typeface="Open Sans"/>
              <a:cs typeface="Open Sans"/>
              <a:sym typeface="Open Sans"/>
            </a:endParaRPr>
          </a:p>
          <a:p>
            <a:pPr marL="457200" lvl="0" indent="-368300" algn="l" rtl="0">
              <a:lnSpc>
                <a:spcPct val="100000"/>
              </a:lnSpc>
              <a:spcBef>
                <a:spcPts val="1200"/>
              </a:spcBef>
              <a:spcAft>
                <a:spcPts val="0"/>
              </a:spcAft>
              <a:buClr>
                <a:srgbClr val="9FCC3B"/>
              </a:buClr>
              <a:buSzPts val="2200"/>
              <a:buFont typeface="Open Sans"/>
              <a:buChar char="➔"/>
            </a:pPr>
            <a:r>
              <a:rPr lang="en" sz="2200" b="1" dirty="0">
                <a:solidFill>
                  <a:srgbClr val="000000"/>
                </a:solidFill>
                <a:latin typeface="Open Sans"/>
                <a:ea typeface="Open Sans"/>
                <a:cs typeface="Open Sans"/>
                <a:sym typeface="Open Sans"/>
              </a:rPr>
              <a:t>Efficiency is important, especially in electronics.  </a:t>
            </a:r>
            <a:endParaRPr sz="2200" b="1" dirty="0">
              <a:solidFill>
                <a:srgbClr val="000000"/>
              </a:solidFill>
              <a:latin typeface="Open Sans"/>
              <a:ea typeface="Open Sans"/>
              <a:cs typeface="Open Sans"/>
              <a:sym typeface="Open Sans"/>
            </a:endParaRPr>
          </a:p>
          <a:p>
            <a:pPr marL="914400" lvl="1" indent="-342900" algn="l" rtl="0">
              <a:lnSpc>
                <a:spcPct val="100000"/>
              </a:lnSpc>
              <a:spcBef>
                <a:spcPts val="1200"/>
              </a:spcBef>
              <a:spcAft>
                <a:spcPts val="0"/>
              </a:spcAft>
              <a:buClr>
                <a:srgbClr val="8D64AA"/>
              </a:buClr>
              <a:buSzPts val="1800"/>
              <a:buFont typeface="Open Sans"/>
              <a:buChar char="◆"/>
            </a:pPr>
            <a:r>
              <a:rPr lang="en" sz="1800" b="1" dirty="0">
                <a:solidFill>
                  <a:srgbClr val="000000"/>
                </a:solidFill>
                <a:latin typeface="Open Sans"/>
                <a:ea typeface="Open Sans"/>
                <a:cs typeface="Open Sans"/>
                <a:sym typeface="Open Sans"/>
              </a:rPr>
              <a:t>Leads to lower cost and energy usage. </a:t>
            </a:r>
            <a:endParaRPr sz="1800" b="1" dirty="0">
              <a:solidFill>
                <a:srgbClr val="000000"/>
              </a:solidFill>
              <a:latin typeface="Open Sans"/>
              <a:ea typeface="Open Sans"/>
              <a:cs typeface="Open Sans"/>
              <a:sym typeface="Open Sans"/>
            </a:endParaRPr>
          </a:p>
          <a:p>
            <a:pPr marL="457200" lvl="0" indent="-368300" algn="l" rtl="0">
              <a:lnSpc>
                <a:spcPct val="100000"/>
              </a:lnSpc>
              <a:spcBef>
                <a:spcPts val="1200"/>
              </a:spcBef>
              <a:spcAft>
                <a:spcPts val="0"/>
              </a:spcAft>
              <a:buClr>
                <a:srgbClr val="9FCC3B"/>
              </a:buClr>
              <a:buSzPts val="2200"/>
              <a:buFont typeface="Open Sans"/>
              <a:buChar char="➔"/>
            </a:pPr>
            <a:r>
              <a:rPr lang="en" sz="2200" b="1" dirty="0">
                <a:solidFill>
                  <a:srgbClr val="000000"/>
                </a:solidFill>
                <a:latin typeface="Open Sans"/>
                <a:ea typeface="Open Sans"/>
                <a:cs typeface="Open Sans"/>
                <a:sym typeface="Open Sans"/>
              </a:rPr>
              <a:t>Find a way to remove at least 3 gates from your map.</a:t>
            </a:r>
            <a:endParaRPr sz="2200" b="1" dirty="0">
              <a:solidFill>
                <a:srgbClr val="000000"/>
              </a:solidFill>
              <a:latin typeface="Open Sans"/>
              <a:ea typeface="Open Sans"/>
              <a:cs typeface="Open Sans"/>
              <a:sym typeface="Open Sans"/>
            </a:endParaRPr>
          </a:p>
          <a:p>
            <a:pPr marL="457200" marR="0" lvl="0" indent="-368300" algn="l" rtl="0">
              <a:lnSpc>
                <a:spcPct val="100000"/>
              </a:lnSpc>
              <a:spcBef>
                <a:spcPts val="1200"/>
              </a:spcBef>
              <a:spcAft>
                <a:spcPts val="0"/>
              </a:spcAft>
              <a:buClr>
                <a:srgbClr val="9FCC3B"/>
              </a:buClr>
              <a:buSzPts val="2200"/>
              <a:buFont typeface="Open Sans"/>
              <a:buChar char="➔"/>
            </a:pPr>
            <a:r>
              <a:rPr lang="en" sz="2200" b="1" dirty="0">
                <a:solidFill>
                  <a:srgbClr val="000000"/>
                </a:solidFill>
                <a:latin typeface="Open Sans"/>
                <a:ea typeface="Open Sans"/>
                <a:cs typeface="Open Sans"/>
                <a:sym typeface="Open Sans"/>
              </a:rPr>
              <a:t>Design Constraints: </a:t>
            </a:r>
            <a:endParaRPr sz="2200" b="1" dirty="0">
              <a:solidFill>
                <a:srgbClr val="000000"/>
              </a:solidFill>
              <a:latin typeface="Open Sans"/>
              <a:ea typeface="Open Sans"/>
              <a:cs typeface="Open Sans"/>
              <a:sym typeface="Open Sans"/>
            </a:endParaRPr>
          </a:p>
          <a:p>
            <a:pPr marL="914400" lvl="1" indent="-342900" algn="l" rtl="0">
              <a:lnSpc>
                <a:spcPct val="100000"/>
              </a:lnSpc>
              <a:spcBef>
                <a:spcPts val="1200"/>
              </a:spcBef>
              <a:spcAft>
                <a:spcPts val="0"/>
              </a:spcAft>
              <a:buClr>
                <a:srgbClr val="8D64AA"/>
              </a:buClr>
              <a:buSzPts val="1800"/>
              <a:buFont typeface="Open Sans"/>
              <a:buChar char="◆"/>
            </a:pPr>
            <a:r>
              <a:rPr lang="en" sz="1800" b="1" dirty="0">
                <a:solidFill>
                  <a:srgbClr val="000000"/>
                </a:solidFill>
                <a:latin typeface="Open Sans"/>
                <a:ea typeface="Open Sans"/>
                <a:cs typeface="Open Sans"/>
                <a:sym typeface="Open Sans"/>
              </a:rPr>
              <a:t>You may NOT change any inputs or final outputs. </a:t>
            </a:r>
            <a:endParaRPr sz="1800" b="1" dirty="0">
              <a:solidFill>
                <a:srgbClr val="000000"/>
              </a:solidFill>
              <a:latin typeface="Open Sans"/>
              <a:ea typeface="Open Sans"/>
              <a:cs typeface="Open Sans"/>
              <a:sym typeface="Open Sans"/>
            </a:endParaRPr>
          </a:p>
          <a:p>
            <a:pPr marL="914400" lvl="1" indent="-342900" algn="l" rtl="0">
              <a:lnSpc>
                <a:spcPct val="100000"/>
              </a:lnSpc>
              <a:spcBef>
                <a:spcPts val="1200"/>
              </a:spcBef>
              <a:spcAft>
                <a:spcPts val="0"/>
              </a:spcAft>
              <a:buClr>
                <a:srgbClr val="8D64AA"/>
              </a:buClr>
              <a:buSzPts val="1800"/>
              <a:buFont typeface="Open Sans"/>
              <a:buChar char="◆"/>
            </a:pPr>
            <a:r>
              <a:rPr lang="en" sz="1800" b="1" dirty="0">
                <a:solidFill>
                  <a:srgbClr val="000000"/>
                </a:solidFill>
                <a:latin typeface="Open Sans"/>
                <a:ea typeface="Open Sans"/>
                <a:cs typeface="Open Sans"/>
                <a:sym typeface="Open Sans"/>
              </a:rPr>
              <a:t>You may change/remove other gates if necessary. </a:t>
            </a:r>
            <a:endParaRPr sz="1800" b="1" dirty="0">
              <a:solidFill>
                <a:srgbClr val="000000"/>
              </a:solidFill>
              <a:latin typeface="Open Sans"/>
              <a:ea typeface="Open Sans"/>
              <a:cs typeface="Open Sans"/>
              <a:sym typeface="Open Sans"/>
            </a:endParaRPr>
          </a:p>
          <a:p>
            <a:pPr marL="914400" marR="0" lvl="1" indent="-342900" algn="l" rtl="0">
              <a:lnSpc>
                <a:spcPct val="100000"/>
              </a:lnSpc>
              <a:spcBef>
                <a:spcPts val="1200"/>
              </a:spcBef>
              <a:spcAft>
                <a:spcPts val="0"/>
              </a:spcAft>
              <a:buClr>
                <a:srgbClr val="8D64AA"/>
              </a:buClr>
              <a:buSzPts val="1800"/>
              <a:buFont typeface="Open Sans"/>
              <a:buChar char="◆"/>
            </a:pPr>
            <a:r>
              <a:rPr lang="en" sz="1800" b="1" dirty="0">
                <a:solidFill>
                  <a:srgbClr val="000000"/>
                </a:solidFill>
                <a:latin typeface="Open Sans"/>
                <a:ea typeface="Open Sans"/>
                <a:cs typeface="Open Sans"/>
                <a:sym typeface="Open Sans"/>
              </a:rPr>
              <a:t>There are no longer any constraints regarding the types of gates you use. </a:t>
            </a:r>
            <a:endParaRPr sz="1800" b="1" dirty="0">
              <a:solidFill>
                <a:srgbClr val="000000"/>
              </a:solidFill>
              <a:latin typeface="Open Sans"/>
              <a:ea typeface="Open Sans"/>
              <a:cs typeface="Open Sans"/>
              <a:sym typeface="Open Sans"/>
            </a:endParaRPr>
          </a:p>
          <a:p>
            <a:pPr marL="914400" lvl="1" indent="-342900" algn="l" rtl="0">
              <a:lnSpc>
                <a:spcPct val="100000"/>
              </a:lnSpc>
              <a:spcBef>
                <a:spcPts val="1200"/>
              </a:spcBef>
              <a:spcAft>
                <a:spcPts val="0"/>
              </a:spcAft>
              <a:buClr>
                <a:srgbClr val="8D64AA"/>
              </a:buClr>
              <a:buSzPts val="1800"/>
              <a:buFont typeface="Open Sans"/>
              <a:buChar char="◆"/>
            </a:pPr>
            <a:r>
              <a:rPr lang="en" sz="1800" b="1" dirty="0">
                <a:solidFill>
                  <a:srgbClr val="000000"/>
                </a:solidFill>
                <a:latin typeface="Open Sans"/>
                <a:ea typeface="Open Sans"/>
                <a:cs typeface="Open Sans"/>
                <a:sym typeface="Open Sans"/>
              </a:rPr>
              <a:t>You CANNOT change your paths/layout. </a:t>
            </a:r>
            <a:endParaRPr sz="1800" b="1" dirty="0">
              <a:solidFill>
                <a:srgbClr val="000000"/>
              </a:solidFill>
              <a:latin typeface="Open Sans"/>
              <a:ea typeface="Open Sans"/>
              <a:cs typeface="Open Sans"/>
              <a:sym typeface="Open Sans"/>
            </a:endParaRPr>
          </a:p>
          <a:p>
            <a:pPr marL="0" lvl="0" indent="0" algn="ctr" rtl="0">
              <a:lnSpc>
                <a:spcPct val="100000"/>
              </a:lnSpc>
              <a:spcBef>
                <a:spcPts val="1200"/>
              </a:spcBef>
              <a:spcAft>
                <a:spcPts val="0"/>
              </a:spcAft>
              <a:buNone/>
            </a:pPr>
            <a:r>
              <a:rPr lang="en" sz="1800" b="1" u="sng" dirty="0">
                <a:solidFill>
                  <a:srgbClr val="9FCC3B"/>
                </a:solidFill>
                <a:latin typeface="Open Sans"/>
                <a:ea typeface="Open Sans"/>
                <a:cs typeface="Open Sans"/>
                <a:sym typeface="Open Sans"/>
              </a:rPr>
              <a:t>**DON’T START DESIGNING YET**</a:t>
            </a:r>
            <a:endParaRPr sz="1800" b="1" u="sng" dirty="0">
              <a:solidFill>
                <a:srgbClr val="9FCC3B"/>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title"/>
          </p:nvPr>
        </p:nvSpPr>
        <p:spPr>
          <a:xfrm>
            <a:off x="182675" y="282750"/>
            <a:ext cx="8885400" cy="47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Brainstorm and Peer Share! </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Discuss ideas with your partners…</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DO NOT MAKE THE CHANGES YET!</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When instructed, you will swap your map with another team. </a:t>
            </a:r>
            <a:endParaRPr sz="2400" b="1" dirty="0">
              <a:solidFill>
                <a:srgbClr val="000000"/>
              </a:solidFill>
              <a:latin typeface="Open Sans"/>
              <a:ea typeface="Open Sans"/>
              <a:cs typeface="Open Sans"/>
              <a:sym typeface="Open Sans"/>
            </a:endParaRPr>
          </a:p>
          <a:p>
            <a:pPr marL="914400" marR="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Do not talk to them about your map or ideas.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In 5 minutes, come up with 2-3 suggestions for how the other group could change their gates. </a:t>
            </a:r>
            <a:endParaRPr sz="2000" b="1" dirty="0">
              <a:solidFill>
                <a:srgbClr val="000000"/>
              </a:solidFill>
              <a:latin typeface="Open Sans"/>
              <a:ea typeface="Open Sans"/>
              <a:cs typeface="Open Sans"/>
              <a:sym typeface="Open Sans"/>
            </a:endParaRPr>
          </a:p>
          <a:p>
            <a:pPr marL="914400" marR="0" lvl="1" indent="-349250" algn="l" rtl="0">
              <a:lnSpc>
                <a:spcPct val="100000"/>
              </a:lnSpc>
              <a:spcBef>
                <a:spcPts val="1000"/>
              </a:spcBef>
              <a:spcAft>
                <a:spcPts val="0"/>
              </a:spcAft>
              <a:buClr>
                <a:srgbClr val="8D64AA"/>
              </a:buClr>
              <a:buSzPts val="1900"/>
              <a:buFont typeface="Open Sans"/>
              <a:buChar char="◆"/>
            </a:pPr>
            <a:r>
              <a:rPr lang="en" sz="1900" b="1" dirty="0">
                <a:solidFill>
                  <a:srgbClr val="000000"/>
                </a:solidFill>
                <a:latin typeface="Open Sans"/>
                <a:ea typeface="Open Sans"/>
                <a:cs typeface="Open Sans"/>
                <a:sym typeface="Open Sans"/>
              </a:rPr>
              <a:t>Write these ideas on a separate sheet of paper and return it with the map. Plan to turn in this paper with your final product. </a:t>
            </a:r>
            <a:endParaRPr sz="2300" b="1" dirty="0">
              <a:solidFill>
                <a:srgbClr val="000000"/>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311700" y="282750"/>
            <a:ext cx="8032800" cy="47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Presentation Requirement</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Document the changes you make as you go.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You will need to create a slide deck explaining the changes you made.</a:t>
            </a:r>
            <a:endParaRPr sz="2400" b="1" dirty="0">
              <a:solidFill>
                <a:srgbClr val="000000"/>
              </a:solidFill>
              <a:latin typeface="Open Sans"/>
              <a:ea typeface="Open Sans"/>
              <a:cs typeface="Open Sans"/>
              <a:sym typeface="Open Sans"/>
            </a:endParaRPr>
          </a:p>
          <a:p>
            <a:pPr marL="457200" marR="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Each group member must describe at least one gate change and create those related slides. </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Each member is to explain how you managed to keep the same inputs and the same FINAL outputs while changing/reducing the gates. </a:t>
            </a:r>
            <a:endParaRPr sz="2400" b="1" dirty="0">
              <a:solidFill>
                <a:srgbClr val="000000"/>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36"/>
          <p:cNvSpPr txBox="1"/>
          <p:nvPr/>
        </p:nvSpPr>
        <p:spPr>
          <a:xfrm>
            <a:off x="521800" y="728900"/>
            <a:ext cx="3000000" cy="3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2600" b="1" dirty="0">
                <a:solidFill>
                  <a:schemeClr val="dk1"/>
                </a:solidFill>
                <a:latin typeface="Open Sans"/>
                <a:ea typeface="Open Sans"/>
                <a:cs typeface="Open Sans"/>
                <a:sym typeface="Open Sans"/>
              </a:rPr>
              <a:t>REMEMBER: </a:t>
            </a:r>
            <a:endParaRPr sz="2600" b="1"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r>
              <a:rPr lang="en" sz="2600" b="1" u="sng" dirty="0">
                <a:solidFill>
                  <a:schemeClr val="dk1"/>
                </a:solidFill>
                <a:latin typeface="Open Sans"/>
                <a:ea typeface="Open Sans"/>
                <a:cs typeface="Open Sans"/>
                <a:sym typeface="Open Sans"/>
              </a:rPr>
              <a:t>Each</a:t>
            </a:r>
            <a:r>
              <a:rPr lang="en" sz="2600" b="1" dirty="0">
                <a:solidFill>
                  <a:schemeClr val="dk1"/>
                </a:solidFill>
                <a:latin typeface="Open Sans"/>
                <a:ea typeface="Open Sans"/>
                <a:cs typeface="Open Sans"/>
                <a:sym typeface="Open Sans"/>
              </a:rPr>
              <a:t> group member must describe at least one gate change and create those related slides. </a:t>
            </a:r>
            <a:endParaRPr sz="2600" b="1" dirty="0">
              <a:solidFill>
                <a:schemeClr val="dk1"/>
              </a:solidFill>
              <a:latin typeface="Open Sans"/>
              <a:ea typeface="Open Sans"/>
              <a:cs typeface="Open Sans"/>
              <a:sym typeface="Open Sans"/>
            </a:endParaRPr>
          </a:p>
        </p:txBody>
      </p:sp>
      <p:pic>
        <p:nvPicPr>
          <p:cNvPr id="3" name="Picture 2">
            <a:extLst>
              <a:ext uri="{FF2B5EF4-FFF2-40B4-BE49-F238E27FC236}">
                <a16:creationId xmlns:a16="http://schemas.microsoft.com/office/drawing/2014/main" id="{E6E082CE-3B76-39EF-25F9-C486E274C515}"/>
              </a:ext>
            </a:extLst>
          </p:cNvPr>
          <p:cNvPicPr>
            <a:picLocks noChangeAspect="1"/>
          </p:cNvPicPr>
          <p:nvPr/>
        </p:nvPicPr>
        <p:blipFill>
          <a:blip r:embed="rId3"/>
          <a:stretch>
            <a:fillRect/>
          </a:stretch>
        </p:blipFill>
        <p:spPr>
          <a:xfrm>
            <a:off x="4060109" y="0"/>
            <a:ext cx="4975850" cy="51435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282750"/>
            <a:ext cx="8756400" cy="47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Engineering Design Challenge - Part 2</a:t>
            </a:r>
            <a:endParaRPr sz="1000"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u="sng" dirty="0">
                <a:solidFill>
                  <a:srgbClr val="000000"/>
                </a:solidFill>
                <a:latin typeface="Open Sans"/>
                <a:ea typeface="Open Sans"/>
                <a:cs typeface="Open Sans"/>
                <a:sym typeface="Open Sans"/>
              </a:rPr>
              <a:t>You can now start! </a:t>
            </a:r>
            <a:endParaRPr sz="2400" b="1" u="sng" dirty="0">
              <a:solidFill>
                <a:srgbClr val="000000"/>
              </a:solidFill>
              <a:latin typeface="Open Sans"/>
              <a:ea typeface="Open Sans"/>
              <a:cs typeface="Open Sans"/>
              <a:sym typeface="Open Sans"/>
            </a:endParaRPr>
          </a:p>
          <a:p>
            <a:pPr marL="45720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Remember:</a:t>
            </a:r>
            <a:endParaRPr sz="2400" b="1" dirty="0">
              <a:solidFill>
                <a:srgbClr val="000000"/>
              </a:solidFill>
              <a:latin typeface="Open Sans"/>
              <a:ea typeface="Open Sans"/>
              <a:cs typeface="Open Sans"/>
              <a:sym typeface="Open Sans"/>
            </a:endParaRPr>
          </a:p>
          <a:p>
            <a:pPr marL="6858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Find a way to remove at least 3 gates from your map.</a:t>
            </a:r>
            <a:endParaRPr sz="2000" b="1" dirty="0">
              <a:solidFill>
                <a:srgbClr val="000000"/>
              </a:solidFill>
              <a:latin typeface="Open Sans"/>
              <a:ea typeface="Open Sans"/>
              <a:cs typeface="Open Sans"/>
              <a:sym typeface="Open Sans"/>
            </a:endParaRPr>
          </a:p>
          <a:p>
            <a:pPr marL="6858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Design Constraints: </a:t>
            </a:r>
            <a:endParaRPr sz="2000" b="1" dirty="0">
              <a:solidFill>
                <a:srgbClr val="000000"/>
              </a:solidFill>
              <a:latin typeface="Open Sans"/>
              <a:ea typeface="Open Sans"/>
              <a:cs typeface="Open Sans"/>
              <a:sym typeface="Open Sans"/>
            </a:endParaRPr>
          </a:p>
          <a:p>
            <a:pPr marL="914400" lvl="2" indent="-241300" algn="l" rtl="0">
              <a:lnSpc>
                <a:spcPct val="100000"/>
              </a:lnSpc>
              <a:spcBef>
                <a:spcPts val="1200"/>
              </a:spcBef>
              <a:spcAft>
                <a:spcPts val="0"/>
              </a:spcAft>
              <a:buClr>
                <a:srgbClr val="F8A81B"/>
              </a:buClr>
              <a:buSzPts val="2000"/>
              <a:buFont typeface="Open Sans"/>
              <a:buChar char="●"/>
            </a:pPr>
            <a:r>
              <a:rPr lang="en" sz="2000" b="1" dirty="0">
                <a:solidFill>
                  <a:srgbClr val="000000"/>
                </a:solidFill>
                <a:latin typeface="Open Sans"/>
                <a:ea typeface="Open Sans"/>
                <a:cs typeface="Open Sans"/>
                <a:sym typeface="Open Sans"/>
              </a:rPr>
              <a:t>You may NOT change any inputs or final outputs. </a:t>
            </a:r>
            <a:endParaRPr sz="2000" b="1" dirty="0">
              <a:solidFill>
                <a:srgbClr val="000000"/>
              </a:solidFill>
              <a:latin typeface="Open Sans"/>
              <a:ea typeface="Open Sans"/>
              <a:cs typeface="Open Sans"/>
              <a:sym typeface="Open Sans"/>
            </a:endParaRPr>
          </a:p>
          <a:p>
            <a:pPr marL="914400" lvl="2" indent="-241300" algn="l" rtl="0">
              <a:lnSpc>
                <a:spcPct val="100000"/>
              </a:lnSpc>
              <a:spcBef>
                <a:spcPts val="1200"/>
              </a:spcBef>
              <a:spcAft>
                <a:spcPts val="0"/>
              </a:spcAft>
              <a:buClr>
                <a:srgbClr val="F8A81B"/>
              </a:buClr>
              <a:buSzPts val="2000"/>
              <a:buFont typeface="Open Sans"/>
              <a:buChar char="●"/>
            </a:pPr>
            <a:r>
              <a:rPr lang="en" sz="2000" b="1" dirty="0">
                <a:solidFill>
                  <a:srgbClr val="000000"/>
                </a:solidFill>
                <a:latin typeface="Open Sans"/>
                <a:ea typeface="Open Sans"/>
                <a:cs typeface="Open Sans"/>
                <a:sym typeface="Open Sans"/>
              </a:rPr>
              <a:t>You may change/remove other gates if necessary. </a:t>
            </a:r>
            <a:endParaRPr sz="2000" b="1" dirty="0">
              <a:solidFill>
                <a:srgbClr val="000000"/>
              </a:solidFill>
              <a:latin typeface="Open Sans"/>
              <a:ea typeface="Open Sans"/>
              <a:cs typeface="Open Sans"/>
              <a:sym typeface="Open Sans"/>
            </a:endParaRPr>
          </a:p>
          <a:p>
            <a:pPr marL="914400" marR="0" lvl="2" indent="-241300" algn="l" rtl="0">
              <a:lnSpc>
                <a:spcPct val="100000"/>
              </a:lnSpc>
              <a:spcBef>
                <a:spcPts val="1200"/>
              </a:spcBef>
              <a:spcAft>
                <a:spcPts val="0"/>
              </a:spcAft>
              <a:buClr>
                <a:srgbClr val="F8A81B"/>
              </a:buClr>
              <a:buSzPts val="2000"/>
              <a:buFont typeface="Open Sans"/>
              <a:buChar char="●"/>
            </a:pPr>
            <a:r>
              <a:rPr lang="en" sz="2000" b="1" dirty="0">
                <a:solidFill>
                  <a:srgbClr val="000000"/>
                </a:solidFill>
                <a:latin typeface="Open Sans"/>
                <a:ea typeface="Open Sans"/>
                <a:cs typeface="Open Sans"/>
                <a:sym typeface="Open Sans"/>
              </a:rPr>
              <a:t>There are no longer any constraints regarding the types of gates you use. </a:t>
            </a:r>
            <a:endParaRPr sz="2000" b="1" dirty="0">
              <a:solidFill>
                <a:srgbClr val="000000"/>
              </a:solidFill>
              <a:latin typeface="Open Sans"/>
              <a:ea typeface="Open Sans"/>
              <a:cs typeface="Open Sans"/>
              <a:sym typeface="Open Sans"/>
            </a:endParaRPr>
          </a:p>
          <a:p>
            <a:pPr marL="914400" lvl="2" indent="-241300" algn="l" rtl="0">
              <a:lnSpc>
                <a:spcPct val="100000"/>
              </a:lnSpc>
              <a:spcBef>
                <a:spcPts val="1200"/>
              </a:spcBef>
              <a:spcAft>
                <a:spcPts val="0"/>
              </a:spcAft>
              <a:buClr>
                <a:srgbClr val="F8A81B"/>
              </a:buClr>
              <a:buSzPts val="2000"/>
              <a:buFont typeface="Open Sans"/>
              <a:buChar char="●"/>
            </a:pPr>
            <a:r>
              <a:rPr lang="en" sz="2000" b="1" dirty="0">
                <a:solidFill>
                  <a:srgbClr val="000000"/>
                </a:solidFill>
                <a:latin typeface="Open Sans"/>
                <a:ea typeface="Open Sans"/>
                <a:cs typeface="Open Sans"/>
                <a:sym typeface="Open Sans"/>
              </a:rPr>
              <a:t>You CANNOT change your paths/layout. </a:t>
            </a:r>
            <a:endParaRPr sz="2400" b="1" dirty="0">
              <a:solidFill>
                <a:srgbClr val="000000"/>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311700" y="282750"/>
            <a:ext cx="8032800" cy="4734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Work Cited</a:t>
            </a:r>
            <a:endParaRPr sz="1100" dirty="0"/>
          </a:p>
          <a:p>
            <a:pPr marL="0" lvl="0" indent="0" algn="l" rtl="0">
              <a:lnSpc>
                <a:spcPct val="115000"/>
              </a:lnSpc>
              <a:spcBef>
                <a:spcPts val="1200"/>
              </a:spcBef>
              <a:spcAft>
                <a:spcPts val="0"/>
              </a:spcAft>
              <a:buNone/>
            </a:pPr>
            <a:r>
              <a:rPr lang="en" sz="1900" dirty="0"/>
              <a:t>Free SVG. (2014/2019/2020) </a:t>
            </a:r>
            <a:r>
              <a:rPr lang="en" sz="1900" u="sng" dirty="0">
                <a:solidFill>
                  <a:schemeClr val="hlink"/>
                </a:solidFill>
                <a:hlinkClick r:id="rId3"/>
              </a:rPr>
              <a:t>https://freesvg.org</a:t>
            </a:r>
            <a:r>
              <a:rPr lang="en" sz="1900" dirty="0"/>
              <a:t> </a:t>
            </a:r>
            <a:endParaRPr sz="1900" dirty="0"/>
          </a:p>
          <a:p>
            <a:pPr marL="0" lvl="0" indent="0" algn="l" rtl="0">
              <a:lnSpc>
                <a:spcPct val="115000"/>
              </a:lnSpc>
              <a:spcBef>
                <a:spcPts val="1200"/>
              </a:spcBef>
              <a:spcAft>
                <a:spcPts val="0"/>
              </a:spcAft>
              <a:buNone/>
            </a:pPr>
            <a:r>
              <a:rPr lang="en" sz="1900" dirty="0"/>
              <a:t>Public Domain Vectors. (2016/2020). </a:t>
            </a:r>
            <a:r>
              <a:rPr lang="en" sz="1900" u="sng" dirty="0">
                <a:solidFill>
                  <a:schemeClr val="hlink"/>
                </a:solidFill>
                <a:hlinkClick r:id="rId4"/>
              </a:rPr>
              <a:t>https://publicdomainvectors.org</a:t>
            </a:r>
            <a:r>
              <a:rPr lang="en" sz="1900" dirty="0"/>
              <a:t> </a:t>
            </a:r>
            <a:endParaRPr sz="1900" dirty="0"/>
          </a:p>
          <a:p>
            <a:pPr marL="0" lvl="0" indent="0" algn="l" rtl="0">
              <a:lnSpc>
                <a:spcPct val="115000"/>
              </a:lnSpc>
              <a:spcBef>
                <a:spcPts val="1200"/>
              </a:spcBef>
              <a:spcAft>
                <a:spcPts val="0"/>
              </a:spcAft>
              <a:buNone/>
            </a:pPr>
            <a:r>
              <a:rPr lang="en" sz="1900" dirty="0"/>
              <a:t>Raw Pixel. (2025). </a:t>
            </a:r>
            <a:r>
              <a:rPr lang="en" sz="1900" u="sng" dirty="0">
                <a:solidFill>
                  <a:schemeClr val="hlink"/>
                </a:solidFill>
                <a:hlinkClick r:id="rId5"/>
              </a:rPr>
              <a:t>https://www.rawpixel.com</a:t>
            </a:r>
            <a:r>
              <a:rPr lang="en" sz="1900" dirty="0"/>
              <a:t> </a:t>
            </a:r>
            <a:endParaRPr sz="1900" dirty="0"/>
          </a:p>
          <a:p>
            <a:pPr marL="0" lvl="0" indent="0" algn="l" rtl="0">
              <a:lnSpc>
                <a:spcPct val="115000"/>
              </a:lnSpc>
              <a:spcBef>
                <a:spcPts val="1200"/>
              </a:spcBef>
              <a:spcAft>
                <a:spcPts val="0"/>
              </a:spcAft>
              <a:buNone/>
            </a:pPr>
            <a:r>
              <a:rPr lang="en" sz="1900" dirty="0"/>
              <a:t>Vector Portal. (2022). </a:t>
            </a:r>
            <a:r>
              <a:rPr lang="en" sz="1900" u="sng" dirty="0">
                <a:solidFill>
                  <a:schemeClr val="hlink"/>
                </a:solidFill>
                <a:hlinkClick r:id="rId6"/>
              </a:rPr>
              <a:t>https://vectorportal.com</a:t>
            </a:r>
            <a:r>
              <a:rPr lang="en" sz="1900" dirty="0"/>
              <a:t> </a:t>
            </a:r>
            <a:endParaRPr sz="1900" dirty="0"/>
          </a:p>
          <a:p>
            <a:pPr marL="0" lvl="0" indent="0" algn="l" rtl="0">
              <a:lnSpc>
                <a:spcPct val="115000"/>
              </a:lnSpc>
              <a:spcBef>
                <a:spcPts val="1200"/>
              </a:spcBef>
              <a:spcAft>
                <a:spcPts val="0"/>
              </a:spcAft>
              <a:buClr>
                <a:schemeClr val="dk1"/>
              </a:buClr>
              <a:buSzPts val="1100"/>
              <a:buFont typeface="Arial"/>
              <a:buNone/>
            </a:pPr>
            <a:r>
              <a:rPr lang="en" sz="1900" dirty="0"/>
              <a:t>Wannapik. (2015) </a:t>
            </a:r>
            <a:r>
              <a:rPr lang="en-US" sz="1900" u="sng" dirty="0">
                <a:solidFill>
                  <a:schemeClr val="accent5"/>
                </a:solidFill>
                <a:hlinkClick r:id="rId7"/>
              </a:rPr>
              <a:t>https://www.wannapik.com/</a:t>
            </a:r>
            <a:endParaRPr sz="1900" dirty="0"/>
          </a:p>
          <a:p>
            <a:pPr marL="0" lvl="0" indent="0" algn="l" rtl="0">
              <a:lnSpc>
                <a:spcPct val="115000"/>
              </a:lnSpc>
              <a:spcBef>
                <a:spcPts val="1200"/>
              </a:spcBef>
              <a:spcAft>
                <a:spcPts val="0"/>
              </a:spcAft>
              <a:buNone/>
            </a:pPr>
            <a:r>
              <a:rPr lang="en" sz="1900" dirty="0"/>
              <a:t>Wikimedia Commons. (2011/2016/2021) </a:t>
            </a:r>
            <a:r>
              <a:rPr lang="en" sz="1900" u="sng" dirty="0">
                <a:solidFill>
                  <a:schemeClr val="accent5"/>
                </a:solidFill>
                <a:hlinkClick r:id="rId8">
                  <a:extLst>
                    <a:ext uri="{A12FA001-AC4F-418D-AE19-62706E023703}">
                      <ahyp:hlinkClr xmlns:ahyp="http://schemas.microsoft.com/office/drawing/2018/hyperlinkcolor" val="tx"/>
                    </a:ext>
                  </a:extLst>
                </a:hlinkClick>
              </a:rPr>
              <a:t>https://commons.wikimedia.org</a:t>
            </a:r>
            <a:r>
              <a:rPr lang="en" sz="1900" dirty="0"/>
              <a:t> </a:t>
            </a:r>
            <a:endParaRPr sz="1900" dirty="0"/>
          </a:p>
          <a:p>
            <a:pPr marL="0" lvl="0" indent="0" algn="l" rtl="0">
              <a:lnSpc>
                <a:spcPct val="115000"/>
              </a:lnSpc>
              <a:spcBef>
                <a:spcPts val="1200"/>
              </a:spcBef>
              <a:spcAft>
                <a:spcPts val="1200"/>
              </a:spcAft>
              <a:buClr>
                <a:schemeClr val="dk1"/>
              </a:buClr>
              <a:buSzPts val="1100"/>
              <a:buFont typeface="Arial"/>
              <a:buNone/>
            </a:pPr>
            <a:r>
              <a:rPr lang="en" sz="1900" dirty="0"/>
              <a:t>Wong, T. G. (2022). </a:t>
            </a:r>
            <a:r>
              <a:rPr lang="en" sz="1900" i="1" dirty="0"/>
              <a:t>Introduction to classical and quantum computing</a:t>
            </a:r>
            <a:r>
              <a:rPr lang="en" sz="1900" dirty="0"/>
              <a:t>. Rooted Grove. </a:t>
            </a:r>
            <a:endParaRPr sz="1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282750"/>
            <a:ext cx="50283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Rules</a:t>
            </a:r>
            <a:endParaRPr sz="2400" b="1" dirty="0">
              <a:solidFill>
                <a:srgbClr val="000000"/>
              </a:solidFill>
              <a:latin typeface="Open Sans"/>
              <a:ea typeface="Open Sans"/>
              <a:cs typeface="Open Sans"/>
              <a:sym typeface="Open Sans"/>
            </a:endParaRPr>
          </a:p>
          <a:p>
            <a:pPr marL="457200" marR="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Strategically</a:t>
            </a:r>
            <a:r>
              <a:rPr lang="en" sz="2400" b="1" dirty="0">
                <a:latin typeface="Open Sans"/>
                <a:ea typeface="Open Sans"/>
                <a:cs typeface="Open Sans"/>
                <a:sym typeface="Open Sans"/>
              </a:rPr>
              <a:t> use a series of gates to help send the right trucks to the right places. </a:t>
            </a:r>
            <a:endParaRPr sz="2400" b="1" dirty="0">
              <a:latin typeface="Open Sans"/>
              <a:ea typeface="Open Sans"/>
              <a:cs typeface="Open Sans"/>
              <a:sym typeface="Open Sans"/>
            </a:endParaRPr>
          </a:p>
          <a:p>
            <a:pPr marL="457200" marR="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Gate</a:t>
            </a:r>
            <a:r>
              <a:rPr lang="en" sz="2400" b="1" dirty="0">
                <a:latin typeface="Open Sans"/>
                <a:ea typeface="Open Sans"/>
                <a:cs typeface="Open Sans"/>
                <a:sym typeface="Open Sans"/>
              </a:rPr>
              <a:t> Types:</a:t>
            </a:r>
            <a:endParaRPr sz="2400" b="1" dirty="0">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Buffer</a:t>
            </a:r>
            <a:r>
              <a:rPr lang="en" sz="2000" b="1" dirty="0">
                <a:latin typeface="Open Sans"/>
                <a:ea typeface="Open Sans"/>
                <a:cs typeface="Open Sans"/>
                <a:sym typeface="Open Sans"/>
              </a:rPr>
              <a:t>		</a:t>
            </a:r>
            <a:endParaRPr sz="2000" b="1" dirty="0">
              <a:latin typeface="Open Sans"/>
              <a:ea typeface="Open Sans"/>
              <a:cs typeface="Open Sans"/>
              <a:sym typeface="Open Sans"/>
            </a:endParaRPr>
          </a:p>
          <a:p>
            <a:pPr marL="914400" marR="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NOT</a:t>
            </a:r>
            <a:endParaRPr sz="2000" b="1" dirty="0">
              <a:latin typeface="Open Sans"/>
              <a:ea typeface="Open Sans"/>
              <a:cs typeface="Open Sans"/>
              <a:sym typeface="Open Sans"/>
            </a:endParaRPr>
          </a:p>
          <a:p>
            <a:pPr marL="457200" marR="0" lvl="0" indent="-381000" algn="l" rtl="0">
              <a:lnSpc>
                <a:spcPct val="100000"/>
              </a:lnSpc>
              <a:spcBef>
                <a:spcPts val="12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Each</a:t>
            </a:r>
            <a:r>
              <a:rPr lang="en" sz="2400" b="1" dirty="0">
                <a:latin typeface="Open Sans"/>
                <a:ea typeface="Open Sans"/>
                <a:cs typeface="Open Sans"/>
                <a:sym typeface="Open Sans"/>
              </a:rPr>
              <a:t> gate works differently.</a:t>
            </a:r>
            <a:r>
              <a:rPr lang="en" sz="2000" b="1" dirty="0">
                <a:latin typeface="Open Sans"/>
                <a:ea typeface="Open Sans"/>
                <a:cs typeface="Open Sans"/>
                <a:sym typeface="Open Sans"/>
              </a:rPr>
              <a:t> </a:t>
            </a:r>
            <a:endParaRPr sz="2400" b="1" dirty="0">
              <a:solidFill>
                <a:srgbClr val="000000"/>
              </a:solidFill>
              <a:latin typeface="Open Sans"/>
              <a:ea typeface="Open Sans"/>
              <a:cs typeface="Open Sans"/>
              <a:sym typeface="Open Sans"/>
            </a:endParaRPr>
          </a:p>
        </p:txBody>
      </p:sp>
      <p:sp>
        <p:nvSpPr>
          <p:cNvPr id="72" name="Google Shape;72;p15"/>
          <p:cNvSpPr txBox="1">
            <a:spLocks noGrp="1"/>
          </p:cNvSpPr>
          <p:nvPr>
            <p:ph type="title"/>
          </p:nvPr>
        </p:nvSpPr>
        <p:spPr>
          <a:xfrm>
            <a:off x="2366550" y="2638268"/>
            <a:ext cx="1991100" cy="1089731"/>
          </a:xfrm>
          <a:prstGeom prst="rect">
            <a:avLst/>
          </a:prstGeom>
          <a:noFill/>
          <a:ln>
            <a:noFill/>
          </a:ln>
        </p:spPr>
        <p:txBody>
          <a:bodyPr spcFirstLastPara="1" wrap="square" lIns="91425" tIns="91425" rIns="91425" bIns="91425" anchor="t" anchorCtr="0">
            <a:noAutofit/>
          </a:bodyPr>
          <a:lstStyle/>
          <a:p>
            <a:pPr marL="914400" lvl="1" indent="-355600" algn="l" rtl="0">
              <a:lnSpc>
                <a:spcPct val="100000"/>
              </a:lnSpc>
              <a:spcBef>
                <a:spcPts val="12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OR</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200"/>
              </a:spcBef>
              <a:spcAft>
                <a:spcPts val="1200"/>
              </a:spcAft>
              <a:buClr>
                <a:srgbClr val="8D64AA"/>
              </a:buClr>
              <a:buSzPts val="2000"/>
              <a:buFont typeface="Open Sans"/>
              <a:buChar char="◆"/>
            </a:pPr>
            <a:r>
              <a:rPr lang="en" sz="2000" b="1" dirty="0">
                <a:solidFill>
                  <a:srgbClr val="000000"/>
                </a:solidFill>
                <a:latin typeface="Open Sans"/>
                <a:ea typeface="Open Sans"/>
                <a:cs typeface="Open Sans"/>
                <a:sym typeface="Open Sans"/>
              </a:rPr>
              <a:t>AND</a:t>
            </a:r>
            <a:endParaRPr sz="2000" b="1" dirty="0">
              <a:solidFill>
                <a:srgbClr val="000000"/>
              </a:solidFill>
              <a:latin typeface="Open Sans"/>
              <a:ea typeface="Open Sans"/>
              <a:cs typeface="Open Sans"/>
              <a:sym typeface="Open Sans"/>
            </a:endParaRPr>
          </a:p>
        </p:txBody>
      </p:sp>
      <p:pic>
        <p:nvPicPr>
          <p:cNvPr id="73" name="Google Shape;73;p15"/>
          <p:cNvPicPr preferRelativeResize="0"/>
          <p:nvPr/>
        </p:nvPicPr>
        <p:blipFill>
          <a:blip r:embed="rId3">
            <a:alphaModFix/>
          </a:blip>
          <a:stretch>
            <a:fillRect/>
          </a:stretch>
        </p:blipFill>
        <p:spPr>
          <a:xfrm>
            <a:off x="5340000" y="152400"/>
            <a:ext cx="3651600" cy="4690518"/>
          </a:xfrm>
          <a:prstGeom prst="rect">
            <a:avLst/>
          </a:prstGeom>
          <a:noFill/>
          <a:ln>
            <a:noFill/>
          </a:ln>
        </p:spPr>
      </p:pic>
      <p:sp>
        <p:nvSpPr>
          <p:cNvPr id="74" name="Google Shape;74;p15"/>
          <p:cNvSpPr txBox="1"/>
          <p:nvPr/>
        </p:nvSpPr>
        <p:spPr>
          <a:xfrm>
            <a:off x="6076500" y="433587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Vector Portal (2022)</a:t>
            </a:r>
            <a:endParaRPr sz="1200" b="1" dirty="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282750"/>
            <a:ext cx="74037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Single Gates</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One truck comes in, one truck goes out. </a:t>
            </a:r>
            <a:endParaRPr sz="2400" b="1" dirty="0">
              <a:solidFill>
                <a:srgbClr val="000000"/>
              </a:solidFill>
              <a:latin typeface="Open Sans"/>
              <a:ea typeface="Open Sans"/>
              <a:cs typeface="Open Sans"/>
              <a:sym typeface="Open Sans"/>
            </a:endParaRPr>
          </a:p>
          <a:p>
            <a:pPr marL="914400" lvl="1" indent="-381000" algn="l" rtl="0">
              <a:lnSpc>
                <a:spcPct val="100000"/>
              </a:lnSpc>
              <a:spcBef>
                <a:spcPts val="1000"/>
              </a:spcBef>
              <a:spcAft>
                <a:spcPts val="0"/>
              </a:spcAft>
              <a:buClr>
                <a:srgbClr val="8D64AA"/>
              </a:buClr>
              <a:buSzPts val="2400"/>
              <a:buFont typeface="Open Sans"/>
              <a:buChar char="◆"/>
            </a:pPr>
            <a:r>
              <a:rPr lang="en" sz="2400" b="1" dirty="0">
                <a:solidFill>
                  <a:srgbClr val="000000"/>
                </a:solidFill>
                <a:latin typeface="Open Sans"/>
                <a:ea typeface="Open Sans"/>
                <a:cs typeface="Open Sans"/>
                <a:sym typeface="Open Sans"/>
              </a:rPr>
              <a:t>BUFFER Gate</a:t>
            </a:r>
            <a:endParaRPr sz="2400" b="1" dirty="0">
              <a:solidFill>
                <a:srgbClr val="000000"/>
              </a:solidFill>
              <a:latin typeface="Open Sans"/>
              <a:ea typeface="Open Sans"/>
              <a:cs typeface="Open Sans"/>
              <a:sym typeface="Open Sans"/>
            </a:endParaRPr>
          </a:p>
          <a:p>
            <a:pPr marL="914400" lvl="1" indent="-381000" algn="l" rtl="0">
              <a:lnSpc>
                <a:spcPct val="100000"/>
              </a:lnSpc>
              <a:spcBef>
                <a:spcPts val="1000"/>
              </a:spcBef>
              <a:spcAft>
                <a:spcPts val="0"/>
              </a:spcAft>
              <a:buClr>
                <a:srgbClr val="8D64AA"/>
              </a:buClr>
              <a:buSzPts val="2400"/>
              <a:buFont typeface="Open Sans"/>
              <a:buChar char="◆"/>
            </a:pPr>
            <a:r>
              <a:rPr lang="en" sz="2400" b="1" dirty="0">
                <a:solidFill>
                  <a:srgbClr val="000000"/>
                </a:solidFill>
                <a:latin typeface="Open Sans"/>
                <a:ea typeface="Open Sans"/>
                <a:cs typeface="Open Sans"/>
                <a:sym typeface="Open Sans"/>
              </a:rPr>
              <a:t>NOT Gate</a:t>
            </a:r>
            <a:endParaRPr sz="2400" b="1" dirty="0">
              <a:solidFill>
                <a:srgbClr val="000000"/>
              </a:solidFill>
              <a:latin typeface="Open Sans"/>
              <a:ea typeface="Open Sans"/>
              <a:cs typeface="Open Sans"/>
              <a:sym typeface="Open Sans"/>
            </a:endParaRPr>
          </a:p>
          <a:p>
            <a:pPr marL="0" lvl="0" indent="0" algn="l" rtl="0">
              <a:lnSpc>
                <a:spcPct val="115000"/>
              </a:lnSpc>
              <a:spcBef>
                <a:spcPts val="1000"/>
              </a:spcBef>
              <a:spcAft>
                <a:spcPts val="0"/>
              </a:spcAft>
              <a:buSzPts val="2800"/>
              <a:buNone/>
            </a:pPr>
            <a:r>
              <a:rPr lang="en" sz="3200" b="1" dirty="0">
                <a:solidFill>
                  <a:srgbClr val="6091BA"/>
                </a:solidFill>
                <a:latin typeface="Open Sans"/>
                <a:ea typeface="Open Sans"/>
                <a:cs typeface="Open Sans"/>
                <a:sym typeface="Open Sans"/>
              </a:rPr>
              <a:t>Dual Gates</a:t>
            </a:r>
            <a:endParaRPr sz="2400" b="1" dirty="0">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latin typeface="Open Sans"/>
                <a:ea typeface="Open Sans"/>
                <a:cs typeface="Open Sans"/>
                <a:sym typeface="Open Sans"/>
              </a:rPr>
              <a:t>Two trucks come in, one truck comes out. </a:t>
            </a:r>
            <a:endParaRPr sz="2400" b="1" dirty="0">
              <a:latin typeface="Open Sans"/>
              <a:ea typeface="Open Sans"/>
              <a:cs typeface="Open Sans"/>
              <a:sym typeface="Open Sans"/>
            </a:endParaRPr>
          </a:p>
          <a:p>
            <a:pPr marL="914400" lvl="1" indent="-381000" algn="l" rtl="0">
              <a:lnSpc>
                <a:spcPct val="100000"/>
              </a:lnSpc>
              <a:spcBef>
                <a:spcPts val="1000"/>
              </a:spcBef>
              <a:spcAft>
                <a:spcPts val="0"/>
              </a:spcAft>
              <a:buClr>
                <a:srgbClr val="8D64AA"/>
              </a:buClr>
              <a:buSzPts val="2400"/>
              <a:buFont typeface="Open Sans"/>
              <a:buChar char="◆"/>
            </a:pPr>
            <a:r>
              <a:rPr lang="en" sz="2400" b="1" dirty="0">
                <a:latin typeface="Open Sans"/>
                <a:ea typeface="Open Sans"/>
                <a:cs typeface="Open Sans"/>
                <a:sym typeface="Open Sans"/>
              </a:rPr>
              <a:t>AND Gate</a:t>
            </a:r>
            <a:endParaRPr sz="2400" b="1" dirty="0">
              <a:latin typeface="Open Sans"/>
              <a:ea typeface="Open Sans"/>
              <a:cs typeface="Open Sans"/>
              <a:sym typeface="Open Sans"/>
            </a:endParaRPr>
          </a:p>
          <a:p>
            <a:pPr marL="914400" lvl="1" indent="-381000" algn="l" rtl="0">
              <a:lnSpc>
                <a:spcPct val="100000"/>
              </a:lnSpc>
              <a:spcBef>
                <a:spcPts val="1000"/>
              </a:spcBef>
              <a:spcAft>
                <a:spcPts val="0"/>
              </a:spcAft>
              <a:buClr>
                <a:srgbClr val="8D64AA"/>
              </a:buClr>
              <a:buSzPts val="2400"/>
              <a:buFont typeface="Open Sans"/>
              <a:buChar char="◆"/>
            </a:pPr>
            <a:r>
              <a:rPr lang="en" sz="2400" b="1" dirty="0">
                <a:latin typeface="Open Sans"/>
                <a:ea typeface="Open Sans"/>
                <a:cs typeface="Open Sans"/>
                <a:sym typeface="Open Sans"/>
              </a:rPr>
              <a:t>OR Gate</a:t>
            </a:r>
            <a:endParaRPr sz="2400" b="1" dirty="0">
              <a:latin typeface="Open Sans"/>
              <a:ea typeface="Open Sans"/>
              <a:cs typeface="Open Sans"/>
              <a:sym typeface="Open Sans"/>
            </a:endParaRPr>
          </a:p>
          <a:p>
            <a:pPr marL="0" marR="0" lvl="0" indent="0" algn="l" rtl="0">
              <a:lnSpc>
                <a:spcPct val="100000"/>
              </a:lnSpc>
              <a:spcBef>
                <a:spcPts val="1000"/>
              </a:spcBef>
              <a:spcAft>
                <a:spcPts val="1000"/>
              </a:spcAft>
              <a:buSzPts val="2800"/>
              <a:buNone/>
            </a:pPr>
            <a:endParaRPr sz="2000" b="1" dirty="0">
              <a:solidFill>
                <a:srgbClr val="000000"/>
              </a:solidFill>
              <a:latin typeface="Open Sans"/>
              <a:ea typeface="Open Sans"/>
              <a:cs typeface="Open Sans"/>
              <a:sym typeface="Open Sans"/>
            </a:endParaRPr>
          </a:p>
        </p:txBody>
      </p:sp>
      <p:pic>
        <p:nvPicPr>
          <p:cNvPr id="80" name="Google Shape;80;p16"/>
          <p:cNvPicPr preferRelativeResize="0"/>
          <p:nvPr/>
        </p:nvPicPr>
        <p:blipFill>
          <a:blip r:embed="rId3">
            <a:alphaModFix/>
          </a:blip>
          <a:stretch>
            <a:fillRect/>
          </a:stretch>
        </p:blipFill>
        <p:spPr>
          <a:xfrm>
            <a:off x="4123875" y="1682875"/>
            <a:ext cx="1310600" cy="888876"/>
          </a:xfrm>
          <a:prstGeom prst="rect">
            <a:avLst/>
          </a:prstGeom>
          <a:noFill/>
          <a:ln>
            <a:noFill/>
          </a:ln>
        </p:spPr>
      </p:pic>
      <p:pic>
        <p:nvPicPr>
          <p:cNvPr id="81" name="Google Shape;81;p16"/>
          <p:cNvPicPr preferRelativeResize="0"/>
          <p:nvPr/>
        </p:nvPicPr>
        <p:blipFill>
          <a:blip r:embed="rId3">
            <a:alphaModFix/>
          </a:blip>
          <a:stretch>
            <a:fillRect/>
          </a:stretch>
        </p:blipFill>
        <p:spPr>
          <a:xfrm>
            <a:off x="7178350" y="1682875"/>
            <a:ext cx="1310600" cy="888876"/>
          </a:xfrm>
          <a:prstGeom prst="rect">
            <a:avLst/>
          </a:prstGeom>
          <a:noFill/>
          <a:ln>
            <a:noFill/>
          </a:ln>
        </p:spPr>
      </p:pic>
      <p:sp>
        <p:nvSpPr>
          <p:cNvPr id="82" name="Google Shape;82;p16"/>
          <p:cNvSpPr/>
          <p:nvPr/>
        </p:nvSpPr>
        <p:spPr>
          <a:xfrm>
            <a:off x="5755913" y="1852063"/>
            <a:ext cx="1101000" cy="550500"/>
          </a:xfrm>
          <a:prstGeom prst="rightArrow">
            <a:avLst>
              <a:gd name="adj1" fmla="val 50000"/>
              <a:gd name="adj2" fmla="val 50000"/>
            </a:avLst>
          </a:prstGeom>
          <a:solidFill>
            <a:srgbClr val="F8A81B"/>
          </a:solidFill>
          <a:ln w="38100" cap="flat" cmpd="sng">
            <a:solidFill>
              <a:srgbClr val="6091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83" name="Google Shape;83;p16"/>
          <p:cNvPicPr preferRelativeResize="0"/>
          <p:nvPr/>
        </p:nvPicPr>
        <p:blipFill>
          <a:blip r:embed="rId3">
            <a:alphaModFix/>
          </a:blip>
          <a:stretch>
            <a:fillRect/>
          </a:stretch>
        </p:blipFill>
        <p:spPr>
          <a:xfrm>
            <a:off x="7178350" y="3938188"/>
            <a:ext cx="1310600" cy="888876"/>
          </a:xfrm>
          <a:prstGeom prst="rect">
            <a:avLst/>
          </a:prstGeom>
          <a:noFill/>
          <a:ln>
            <a:noFill/>
          </a:ln>
        </p:spPr>
      </p:pic>
      <p:sp>
        <p:nvSpPr>
          <p:cNvPr id="84" name="Google Shape;84;p16"/>
          <p:cNvSpPr/>
          <p:nvPr/>
        </p:nvSpPr>
        <p:spPr>
          <a:xfrm>
            <a:off x="5714138" y="4107375"/>
            <a:ext cx="1101000" cy="550500"/>
          </a:xfrm>
          <a:prstGeom prst="rightArrow">
            <a:avLst>
              <a:gd name="adj1" fmla="val 50000"/>
              <a:gd name="adj2" fmla="val 50000"/>
            </a:avLst>
          </a:prstGeom>
          <a:solidFill>
            <a:srgbClr val="F8A81B"/>
          </a:solidFill>
          <a:ln w="38100" cap="flat" cmpd="sng">
            <a:solidFill>
              <a:srgbClr val="6091B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grpSp>
        <p:nvGrpSpPr>
          <p:cNvPr id="85" name="Google Shape;85;p16"/>
          <p:cNvGrpSpPr/>
          <p:nvPr/>
        </p:nvGrpSpPr>
        <p:grpSpPr>
          <a:xfrm>
            <a:off x="4402100" y="3731725"/>
            <a:ext cx="1032375" cy="1301825"/>
            <a:chOff x="4260550" y="3731725"/>
            <a:chExt cx="1032375" cy="1301825"/>
          </a:xfrm>
        </p:grpSpPr>
        <p:pic>
          <p:nvPicPr>
            <p:cNvPr id="86" name="Google Shape;86;p16"/>
            <p:cNvPicPr preferRelativeResize="0"/>
            <p:nvPr/>
          </p:nvPicPr>
          <p:blipFill>
            <a:blip r:embed="rId3">
              <a:alphaModFix/>
            </a:blip>
            <a:stretch>
              <a:fillRect/>
            </a:stretch>
          </p:blipFill>
          <p:spPr>
            <a:xfrm>
              <a:off x="4260550" y="4451400"/>
              <a:ext cx="1032375" cy="582150"/>
            </a:xfrm>
            <a:prstGeom prst="rect">
              <a:avLst/>
            </a:prstGeom>
            <a:noFill/>
            <a:ln>
              <a:noFill/>
            </a:ln>
          </p:spPr>
        </p:pic>
        <p:pic>
          <p:nvPicPr>
            <p:cNvPr id="87" name="Google Shape;87;p16"/>
            <p:cNvPicPr preferRelativeResize="0"/>
            <p:nvPr/>
          </p:nvPicPr>
          <p:blipFill>
            <a:blip r:embed="rId3">
              <a:alphaModFix/>
            </a:blip>
            <a:stretch>
              <a:fillRect/>
            </a:stretch>
          </p:blipFill>
          <p:spPr>
            <a:xfrm>
              <a:off x="4260550" y="3731725"/>
              <a:ext cx="1032375" cy="582150"/>
            </a:xfrm>
            <a:prstGeom prst="rect">
              <a:avLst/>
            </a:prstGeom>
            <a:noFill/>
            <a:ln>
              <a:noFill/>
            </a:ln>
          </p:spPr>
        </p:pic>
      </p:grpSp>
      <p:sp>
        <p:nvSpPr>
          <p:cNvPr id="88" name="Google Shape;88;p16"/>
          <p:cNvSpPr txBox="1"/>
          <p:nvPr/>
        </p:nvSpPr>
        <p:spPr>
          <a:xfrm>
            <a:off x="4123875" y="2571750"/>
            <a:ext cx="44958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Wikimedia Commons (2016)</a:t>
            </a:r>
            <a:endParaRPr sz="1200" b="1" dirty="0">
              <a:solidFill>
                <a:schemeClr val="dk2"/>
              </a:solidFill>
            </a:endParaRPr>
          </a:p>
        </p:txBody>
      </p:sp>
      <p:sp>
        <p:nvSpPr>
          <p:cNvPr id="89" name="Google Shape;89;p16"/>
          <p:cNvSpPr txBox="1"/>
          <p:nvPr/>
        </p:nvSpPr>
        <p:spPr>
          <a:xfrm>
            <a:off x="4276275" y="4781550"/>
            <a:ext cx="44958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Wikimedia Commons (2016)</a:t>
            </a:r>
            <a:endParaRPr sz="1200" b="1"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00" y="282750"/>
            <a:ext cx="6648600" cy="4750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800"/>
              </a:spcBef>
              <a:spcAft>
                <a:spcPts val="0"/>
              </a:spcAft>
              <a:buSzPts val="2800"/>
              <a:buNone/>
            </a:pPr>
            <a:r>
              <a:rPr lang="en" sz="3200" b="1" dirty="0">
                <a:solidFill>
                  <a:srgbClr val="6091BA"/>
                </a:solidFill>
                <a:latin typeface="Open Sans"/>
                <a:ea typeface="Open Sans"/>
                <a:cs typeface="Open Sans"/>
                <a:sym typeface="Open Sans"/>
              </a:rPr>
              <a:t>Gate Handout #1</a:t>
            </a:r>
            <a:endParaRPr sz="2400" b="1" dirty="0">
              <a:solidFill>
                <a:srgbClr val="000000"/>
              </a:solidFill>
              <a:latin typeface="Open Sans"/>
              <a:ea typeface="Open Sans"/>
              <a:cs typeface="Open Sans"/>
              <a:sym typeface="Open Sans"/>
            </a:endParaRPr>
          </a:p>
          <a:p>
            <a:pPr marL="457200" lvl="0" indent="-381000" algn="l" rtl="0">
              <a:lnSpc>
                <a:spcPct val="125000"/>
              </a:lnSpc>
              <a:spcBef>
                <a:spcPts val="4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The truth tables show how each type of gate works. </a:t>
            </a:r>
            <a:endParaRPr sz="2400" b="1" dirty="0">
              <a:solidFill>
                <a:srgbClr val="000000"/>
              </a:solidFill>
              <a:latin typeface="Open Sans"/>
              <a:ea typeface="Open Sans"/>
              <a:cs typeface="Open Sans"/>
              <a:sym typeface="Open Sans"/>
            </a:endParaRPr>
          </a:p>
          <a:p>
            <a:pPr marL="457200" lvl="0" indent="-381000" algn="l" rtl="0">
              <a:lnSpc>
                <a:spcPct val="125000"/>
              </a:lnSpc>
              <a:spcBef>
                <a:spcPts val="4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They will show what trucks will come out of the gates (the output) based on what went in (the input(s)). </a:t>
            </a:r>
            <a:endParaRPr sz="2400" b="1" dirty="0">
              <a:solidFill>
                <a:srgbClr val="000000"/>
              </a:solidFill>
              <a:latin typeface="Open Sans"/>
              <a:ea typeface="Open Sans"/>
              <a:cs typeface="Open Sans"/>
              <a:sym typeface="Open Sans"/>
            </a:endParaRPr>
          </a:p>
          <a:p>
            <a:pPr marL="457200" lvl="0" indent="-381000" algn="l" rtl="0">
              <a:lnSpc>
                <a:spcPct val="125000"/>
              </a:lnSpc>
              <a:spcBef>
                <a:spcPts val="4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Study the truth tables and decide which type of gate applies to each example.</a:t>
            </a:r>
            <a:endParaRPr sz="2400" b="1" dirty="0">
              <a:solidFill>
                <a:srgbClr val="000000"/>
              </a:solidFill>
              <a:latin typeface="Open Sans"/>
              <a:ea typeface="Open Sans"/>
              <a:cs typeface="Open Sans"/>
              <a:sym typeface="Open Sans"/>
            </a:endParaRPr>
          </a:p>
          <a:p>
            <a:pPr marL="0" marR="0" lvl="0" indent="0" algn="l" rtl="0">
              <a:lnSpc>
                <a:spcPct val="125000"/>
              </a:lnSpc>
              <a:spcBef>
                <a:spcPts val="400"/>
              </a:spcBef>
              <a:spcAft>
                <a:spcPts val="0"/>
              </a:spcAft>
              <a:buNone/>
            </a:pPr>
            <a:endParaRPr sz="2400" b="1" dirty="0">
              <a:latin typeface="Open Sans"/>
              <a:ea typeface="Open Sans"/>
              <a:cs typeface="Open Sans"/>
              <a:sym typeface="Open Sans"/>
            </a:endParaRPr>
          </a:p>
          <a:p>
            <a:pPr marL="0" marR="0" lvl="0" indent="0" algn="l" rtl="0">
              <a:lnSpc>
                <a:spcPct val="125000"/>
              </a:lnSpc>
              <a:spcBef>
                <a:spcPts val="400"/>
              </a:spcBef>
              <a:spcAft>
                <a:spcPts val="0"/>
              </a:spcAft>
              <a:buSzPts val="2800"/>
              <a:buNone/>
            </a:pPr>
            <a:endParaRPr sz="2000" b="1" dirty="0">
              <a:solidFill>
                <a:srgbClr val="000000"/>
              </a:solidFill>
              <a:latin typeface="Open Sans"/>
              <a:ea typeface="Open Sans"/>
              <a:cs typeface="Open Sans"/>
              <a:sym typeface="Open Sans"/>
            </a:endParaRPr>
          </a:p>
        </p:txBody>
      </p:sp>
      <p:pic>
        <p:nvPicPr>
          <p:cNvPr id="95" name="Google Shape;95;p17"/>
          <p:cNvPicPr preferRelativeResize="0"/>
          <p:nvPr/>
        </p:nvPicPr>
        <p:blipFill rotWithShape="1">
          <a:blip r:embed="rId3">
            <a:alphaModFix/>
          </a:blip>
          <a:srcRect l="23089" t="14871" r="24036" b="17253"/>
          <a:stretch/>
        </p:blipFill>
        <p:spPr>
          <a:xfrm>
            <a:off x="6842275" y="1187638"/>
            <a:ext cx="2070649" cy="2658251"/>
          </a:xfrm>
          <a:prstGeom prst="rect">
            <a:avLst/>
          </a:prstGeom>
          <a:noFill/>
          <a:ln>
            <a:noFill/>
          </a:ln>
        </p:spPr>
      </p:pic>
      <p:sp>
        <p:nvSpPr>
          <p:cNvPr id="96" name="Google Shape;96;p17"/>
          <p:cNvSpPr txBox="1"/>
          <p:nvPr/>
        </p:nvSpPr>
        <p:spPr>
          <a:xfrm>
            <a:off x="6788300" y="3806163"/>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Free SVG (2014)</a:t>
            </a:r>
            <a:endParaRPr sz="1200" b="1" dirty="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00" y="282750"/>
            <a:ext cx="76788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Review: Single Gates</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One truck comes in, one truck goes out. </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BUFFER Gate</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Allows the truck to go through unchanged.</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Green → Buffer Gate → Green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Sometimes called a “repeater.”</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NOT Gate</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Changes the type of truck.		</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Green → NOT Gate → Red</a:t>
            </a:r>
            <a:endParaRPr sz="2000" b="1" dirty="0">
              <a:solidFill>
                <a:srgbClr val="000000"/>
              </a:solidFill>
              <a:latin typeface="Open Sans"/>
              <a:ea typeface="Open Sans"/>
              <a:cs typeface="Open Sans"/>
              <a:sym typeface="Open Sans"/>
            </a:endParaRPr>
          </a:p>
          <a:p>
            <a:pPr marL="914400" marR="0" lvl="1" indent="-355600" algn="l" rtl="0">
              <a:lnSpc>
                <a:spcPct val="100000"/>
              </a:lnSpc>
              <a:spcBef>
                <a:spcPts val="1000"/>
              </a:spcBef>
              <a:spcAft>
                <a:spcPts val="1000"/>
              </a:spcAft>
              <a:buClr>
                <a:srgbClr val="8D64AA"/>
              </a:buClr>
              <a:buSzPts val="2000"/>
              <a:buFont typeface="Open Sans"/>
              <a:buChar char="◆"/>
            </a:pPr>
            <a:r>
              <a:rPr lang="en" sz="2000" b="1" dirty="0">
                <a:solidFill>
                  <a:srgbClr val="000000"/>
                </a:solidFill>
                <a:latin typeface="Open Sans"/>
                <a:ea typeface="Open Sans"/>
                <a:cs typeface="Open Sans"/>
                <a:sym typeface="Open Sans"/>
              </a:rPr>
              <a:t>Sometimes called an “inverter.”</a:t>
            </a:r>
            <a:endParaRPr sz="2000" b="1" dirty="0">
              <a:solidFill>
                <a:srgbClr val="000000"/>
              </a:solidFill>
              <a:latin typeface="Open Sans"/>
              <a:ea typeface="Open Sans"/>
              <a:cs typeface="Open Sans"/>
              <a:sym typeface="Open Sans"/>
            </a:endParaRPr>
          </a:p>
        </p:txBody>
      </p:sp>
      <p:pic>
        <p:nvPicPr>
          <p:cNvPr id="102" name="Google Shape;102;p18"/>
          <p:cNvPicPr preferRelativeResize="0"/>
          <p:nvPr/>
        </p:nvPicPr>
        <p:blipFill rotWithShape="1">
          <a:blip r:embed="rId3">
            <a:alphaModFix/>
          </a:blip>
          <a:srcRect l="13599" t="15676" r="14561" b="14211"/>
          <a:stretch/>
        </p:blipFill>
        <p:spPr>
          <a:xfrm>
            <a:off x="6047925" y="2618950"/>
            <a:ext cx="2736925" cy="1783100"/>
          </a:xfrm>
          <a:prstGeom prst="rect">
            <a:avLst/>
          </a:prstGeom>
          <a:noFill/>
          <a:ln>
            <a:noFill/>
          </a:ln>
        </p:spPr>
      </p:pic>
      <p:sp>
        <p:nvSpPr>
          <p:cNvPr id="103" name="Google Shape;103;p18"/>
          <p:cNvSpPr txBox="1"/>
          <p:nvPr/>
        </p:nvSpPr>
        <p:spPr>
          <a:xfrm>
            <a:off x="6390875" y="447302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Raw Pixel (2025)</a:t>
            </a:r>
            <a:endParaRPr sz="1200" b="1" dirty="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282750"/>
            <a:ext cx="76788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Review: Dual Gates</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Two trucks come in, one truck comes out. </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AND Gate</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Are </a:t>
            </a:r>
            <a:r>
              <a:rPr lang="en" sz="2000" b="1" u="sng" dirty="0">
                <a:solidFill>
                  <a:srgbClr val="000000"/>
                </a:solidFill>
                <a:latin typeface="Open Sans"/>
                <a:ea typeface="Open Sans"/>
                <a:cs typeface="Open Sans"/>
                <a:sym typeface="Open Sans"/>
              </a:rPr>
              <a:t>both</a:t>
            </a:r>
            <a:r>
              <a:rPr lang="en" sz="2000" b="1" dirty="0">
                <a:solidFill>
                  <a:srgbClr val="000000"/>
                </a:solidFill>
                <a:latin typeface="Open Sans"/>
                <a:ea typeface="Open Sans"/>
                <a:cs typeface="Open Sans"/>
                <a:sym typeface="Open Sans"/>
              </a:rPr>
              <a:t> trucks green?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Yes = Green truck comes out.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No = Red truck comes out. </a:t>
            </a:r>
            <a:endParaRPr sz="20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OR Gate</a:t>
            </a:r>
            <a:endParaRPr sz="24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solidFill>
                  <a:srgbClr val="000000"/>
                </a:solidFill>
                <a:latin typeface="Open Sans"/>
                <a:ea typeface="Open Sans"/>
                <a:cs typeface="Open Sans"/>
                <a:sym typeface="Open Sans"/>
              </a:rPr>
              <a:t>Is </a:t>
            </a:r>
            <a:r>
              <a:rPr lang="en" sz="2000" b="1" u="sng" dirty="0">
                <a:solidFill>
                  <a:srgbClr val="000000"/>
                </a:solidFill>
                <a:latin typeface="Open Sans"/>
                <a:ea typeface="Open Sans"/>
                <a:cs typeface="Open Sans"/>
                <a:sym typeface="Open Sans"/>
              </a:rPr>
              <a:t>either</a:t>
            </a:r>
            <a:r>
              <a:rPr lang="en" sz="2000" b="1" dirty="0">
                <a:solidFill>
                  <a:srgbClr val="000000"/>
                </a:solidFill>
                <a:latin typeface="Open Sans"/>
                <a:ea typeface="Open Sans"/>
                <a:cs typeface="Open Sans"/>
                <a:sym typeface="Open Sans"/>
              </a:rPr>
              <a:t> of the trucks green?	</a:t>
            </a:r>
            <a:endParaRPr sz="2000" b="1" dirty="0">
              <a:solidFill>
                <a:srgbClr val="000000"/>
              </a:solidFill>
              <a:latin typeface="Open Sans"/>
              <a:ea typeface="Open Sans"/>
              <a:cs typeface="Open Sans"/>
              <a:sym typeface="Open Sans"/>
            </a:endParaRPr>
          </a:p>
          <a:p>
            <a:pPr marL="914400" lvl="1" indent="-355600" algn="l" rtl="0">
              <a:lnSpc>
                <a:spcPct val="100000"/>
              </a:lnSpc>
              <a:spcBef>
                <a:spcPts val="1000"/>
              </a:spcBef>
              <a:spcAft>
                <a:spcPts val="0"/>
              </a:spcAft>
              <a:buClr>
                <a:srgbClr val="8D64AA"/>
              </a:buClr>
              <a:buSzPts val="2000"/>
              <a:buFont typeface="Open Sans"/>
              <a:buChar char="◆"/>
            </a:pPr>
            <a:r>
              <a:rPr lang="en" sz="2000" b="1" dirty="0">
                <a:latin typeface="Open Sans"/>
                <a:ea typeface="Open Sans"/>
                <a:cs typeface="Open Sans"/>
                <a:sym typeface="Open Sans"/>
              </a:rPr>
              <a:t>Yes = Green truck comes out. </a:t>
            </a:r>
            <a:endParaRPr sz="2000" b="1" dirty="0">
              <a:latin typeface="Open Sans"/>
              <a:ea typeface="Open Sans"/>
              <a:cs typeface="Open Sans"/>
              <a:sym typeface="Open Sans"/>
            </a:endParaRPr>
          </a:p>
          <a:p>
            <a:pPr marL="914400" lvl="1" indent="-355600" algn="l" rtl="0">
              <a:lnSpc>
                <a:spcPct val="100000"/>
              </a:lnSpc>
              <a:spcBef>
                <a:spcPts val="1000"/>
              </a:spcBef>
              <a:spcAft>
                <a:spcPts val="1000"/>
              </a:spcAft>
              <a:buClr>
                <a:srgbClr val="8D64AA"/>
              </a:buClr>
              <a:buSzPts val="2000"/>
              <a:buFont typeface="Open Sans"/>
              <a:buChar char="◆"/>
            </a:pPr>
            <a:r>
              <a:rPr lang="en" sz="2000" b="1" dirty="0">
                <a:latin typeface="Open Sans"/>
                <a:ea typeface="Open Sans"/>
                <a:cs typeface="Open Sans"/>
                <a:sym typeface="Open Sans"/>
              </a:rPr>
              <a:t>No = Red truck comes out. </a:t>
            </a:r>
            <a:endParaRPr sz="2000" b="1" dirty="0">
              <a:solidFill>
                <a:srgbClr val="000000"/>
              </a:solidFill>
              <a:latin typeface="Open Sans"/>
              <a:ea typeface="Open Sans"/>
              <a:cs typeface="Open Sans"/>
              <a:sym typeface="Open Sans"/>
            </a:endParaRPr>
          </a:p>
        </p:txBody>
      </p:sp>
      <p:pic>
        <p:nvPicPr>
          <p:cNvPr id="109" name="Google Shape;109;p19"/>
          <p:cNvPicPr preferRelativeResize="0"/>
          <p:nvPr/>
        </p:nvPicPr>
        <p:blipFill>
          <a:blip r:embed="rId3">
            <a:alphaModFix/>
          </a:blip>
          <a:stretch>
            <a:fillRect/>
          </a:stretch>
        </p:blipFill>
        <p:spPr>
          <a:xfrm>
            <a:off x="6033075" y="1596525"/>
            <a:ext cx="2894200" cy="2894200"/>
          </a:xfrm>
          <a:prstGeom prst="rect">
            <a:avLst/>
          </a:prstGeom>
          <a:noFill/>
          <a:ln>
            <a:noFill/>
          </a:ln>
        </p:spPr>
      </p:pic>
      <p:sp>
        <p:nvSpPr>
          <p:cNvPr id="110" name="Google Shape;110;p19"/>
          <p:cNvSpPr txBox="1"/>
          <p:nvPr/>
        </p:nvSpPr>
        <p:spPr>
          <a:xfrm>
            <a:off x="6390875" y="4473025"/>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Public Domain Vectors (2020)</a:t>
            </a:r>
            <a:endParaRPr sz="1200" b="1" dirty="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700" y="282750"/>
            <a:ext cx="86226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Extra Check!</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5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Check your understanding of how these four gates work:</a:t>
            </a:r>
            <a:endParaRPr sz="2400" b="1" dirty="0">
              <a:solidFill>
                <a:srgbClr val="000000"/>
              </a:solidFill>
              <a:latin typeface="Open Sans"/>
              <a:ea typeface="Open Sans"/>
              <a:cs typeface="Open Sans"/>
              <a:sym typeface="Open Sans"/>
            </a:endParaRPr>
          </a:p>
          <a:p>
            <a:pPr marL="0" lvl="0" indent="0" algn="l" rtl="0">
              <a:lnSpc>
                <a:spcPct val="100000"/>
              </a:lnSpc>
              <a:spcBef>
                <a:spcPts val="1500"/>
              </a:spcBef>
              <a:spcAft>
                <a:spcPts val="0"/>
              </a:spcAft>
              <a:buSzPts val="2800"/>
              <a:buNone/>
            </a:pPr>
            <a:endParaRPr sz="200" b="1" dirty="0">
              <a:solidFill>
                <a:srgbClr val="000000"/>
              </a:solidFill>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Red Truck → Buffer Gate → _______________</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Truck → NOT Gate → _______________</a:t>
            </a:r>
            <a:endParaRPr sz="2400" b="1" dirty="0">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 Green Truck → AND Gate → _______________</a:t>
            </a:r>
            <a:endParaRPr sz="2400" b="1" dirty="0">
              <a:latin typeface="Open Sans"/>
              <a:ea typeface="Open Sans"/>
              <a:cs typeface="Open Sans"/>
              <a:sym typeface="Open Sans"/>
            </a:endParaRPr>
          </a:p>
          <a:p>
            <a:pPr marL="457200" lvl="0" indent="-381000" algn="l" rtl="0">
              <a:lnSpc>
                <a:spcPct val="100000"/>
              </a:lnSpc>
              <a:spcBef>
                <a:spcPts val="2000"/>
              </a:spcBef>
              <a:spcAft>
                <a:spcPts val="0"/>
              </a:spcAft>
              <a:buClr>
                <a:srgbClr val="9FCC3B"/>
              </a:buClr>
              <a:buSzPts val="2400"/>
              <a:buFont typeface="Open Sans"/>
              <a:buChar char="➔"/>
            </a:pPr>
            <a:r>
              <a:rPr lang="en" sz="2400" b="1" dirty="0">
                <a:latin typeface="Open Sans"/>
                <a:ea typeface="Open Sans"/>
                <a:cs typeface="Open Sans"/>
                <a:sym typeface="Open Sans"/>
              </a:rPr>
              <a:t>Red + Green Truck → OR Gate → _______________</a:t>
            </a:r>
            <a:endParaRPr sz="2400" b="1" dirty="0">
              <a:latin typeface="Open Sans"/>
              <a:ea typeface="Open Sans"/>
              <a:cs typeface="Open Sans"/>
              <a:sym typeface="Open Sans"/>
            </a:endParaRPr>
          </a:p>
          <a:p>
            <a:pPr marL="0" lvl="0" indent="0" algn="l" rtl="0">
              <a:lnSpc>
                <a:spcPct val="100000"/>
              </a:lnSpc>
              <a:spcBef>
                <a:spcPts val="2000"/>
              </a:spcBef>
              <a:spcAft>
                <a:spcPts val="1000"/>
              </a:spcAft>
              <a:buSzPts val="2800"/>
              <a:buNone/>
            </a:pPr>
            <a:endParaRPr sz="2400" b="1" dirty="0">
              <a:solidFill>
                <a:srgbClr val="000000"/>
              </a:solidFill>
              <a:latin typeface="Open Sans"/>
              <a:ea typeface="Open Sans"/>
              <a:cs typeface="Open Sans"/>
              <a:sym typeface="Open Sans"/>
            </a:endParaRPr>
          </a:p>
        </p:txBody>
      </p:sp>
      <p:sp>
        <p:nvSpPr>
          <p:cNvPr id="116" name="Google Shape;116;p20"/>
          <p:cNvSpPr txBox="1"/>
          <p:nvPr/>
        </p:nvSpPr>
        <p:spPr>
          <a:xfrm>
            <a:off x="5117469" y="2263111"/>
            <a:ext cx="19662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FF0000"/>
                </a:solidFill>
                <a:latin typeface="Open Sans"/>
                <a:ea typeface="Open Sans"/>
                <a:cs typeface="Open Sans"/>
                <a:sym typeface="Open Sans"/>
              </a:rPr>
              <a:t>Red Truck</a:t>
            </a:r>
            <a:endParaRPr sz="2400" b="1" i="0" u="none" strike="noStrike" cap="none" dirty="0">
              <a:solidFill>
                <a:srgbClr val="FF0000"/>
              </a:solidFill>
              <a:latin typeface="Open Sans"/>
              <a:ea typeface="Open Sans"/>
              <a:cs typeface="Open Sans"/>
              <a:sym typeface="Open Sans"/>
            </a:endParaRPr>
          </a:p>
        </p:txBody>
      </p:sp>
      <p:sp>
        <p:nvSpPr>
          <p:cNvPr id="117" name="Google Shape;117;p20"/>
          <p:cNvSpPr txBox="1"/>
          <p:nvPr/>
        </p:nvSpPr>
        <p:spPr>
          <a:xfrm>
            <a:off x="4584076" y="2888431"/>
            <a:ext cx="21924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9FCC3B"/>
                </a:solidFill>
                <a:latin typeface="Open Sans"/>
                <a:ea typeface="Open Sans"/>
                <a:cs typeface="Open Sans"/>
                <a:sym typeface="Open Sans"/>
              </a:rPr>
              <a:t> Green Truck</a:t>
            </a:r>
            <a:endParaRPr sz="2400" b="1" i="0" u="none" strike="noStrike" cap="none" dirty="0">
              <a:solidFill>
                <a:srgbClr val="9FCC3B"/>
              </a:solidFill>
              <a:latin typeface="Open Sans"/>
              <a:ea typeface="Open Sans"/>
              <a:cs typeface="Open Sans"/>
              <a:sym typeface="Open Sans"/>
            </a:endParaRPr>
          </a:p>
        </p:txBody>
      </p:sp>
      <p:sp>
        <p:nvSpPr>
          <p:cNvPr id="118" name="Google Shape;118;p20"/>
          <p:cNvSpPr txBox="1"/>
          <p:nvPr/>
        </p:nvSpPr>
        <p:spPr>
          <a:xfrm>
            <a:off x="6047954" y="3510282"/>
            <a:ext cx="19662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FF0000"/>
                </a:solidFill>
                <a:latin typeface="Open Sans"/>
                <a:ea typeface="Open Sans"/>
                <a:cs typeface="Open Sans"/>
                <a:sym typeface="Open Sans"/>
              </a:rPr>
              <a:t>Red Truck</a:t>
            </a:r>
            <a:endParaRPr sz="2400" b="1" i="0" u="none" strike="noStrike" cap="none" dirty="0">
              <a:solidFill>
                <a:srgbClr val="FF0000"/>
              </a:solidFill>
              <a:latin typeface="Open Sans"/>
              <a:ea typeface="Open Sans"/>
              <a:cs typeface="Open Sans"/>
              <a:sym typeface="Open Sans"/>
            </a:endParaRPr>
          </a:p>
        </p:txBody>
      </p:sp>
      <p:sp>
        <p:nvSpPr>
          <p:cNvPr id="119" name="Google Shape;119;p20"/>
          <p:cNvSpPr txBox="1"/>
          <p:nvPr/>
        </p:nvSpPr>
        <p:spPr>
          <a:xfrm>
            <a:off x="5629726" y="4128787"/>
            <a:ext cx="2148300" cy="50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1" i="0" u="none" strike="noStrike" cap="none" dirty="0">
                <a:solidFill>
                  <a:srgbClr val="9FCC3B"/>
                </a:solidFill>
                <a:latin typeface="Open Sans"/>
                <a:ea typeface="Open Sans"/>
                <a:cs typeface="Open Sans"/>
                <a:sym typeface="Open Sans"/>
              </a:rPr>
              <a:t>Green Truck</a:t>
            </a:r>
            <a:endParaRPr sz="2400" b="1" i="0" u="none" strike="noStrike" cap="none" dirty="0">
              <a:solidFill>
                <a:srgbClr val="9FCC3B"/>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282750"/>
            <a:ext cx="5138400" cy="4750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800"/>
              <a:buNone/>
            </a:pPr>
            <a:r>
              <a:rPr lang="en" sz="3200" b="1" dirty="0">
                <a:solidFill>
                  <a:srgbClr val="6091BA"/>
                </a:solidFill>
                <a:latin typeface="Open Sans"/>
                <a:ea typeface="Open Sans"/>
                <a:cs typeface="Open Sans"/>
                <a:sym typeface="Open Sans"/>
              </a:rPr>
              <a:t>City Map #1 - Version A</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Now that you know how the gates work, it’s up to you help sort out the mess of trucks downtown. </a:t>
            </a:r>
            <a:endParaRPr sz="2400" b="1" dirty="0">
              <a:solidFill>
                <a:srgbClr val="000000"/>
              </a:solidFill>
              <a:latin typeface="Open Sans"/>
              <a:ea typeface="Open Sans"/>
              <a:cs typeface="Open Sans"/>
              <a:sym typeface="Open Sans"/>
            </a:endParaRPr>
          </a:p>
          <a:p>
            <a:pPr marL="457200" lvl="0" indent="-381000" algn="l" rtl="0">
              <a:lnSpc>
                <a:spcPct val="100000"/>
              </a:lnSpc>
              <a:spcBef>
                <a:spcPts val="1000"/>
              </a:spcBef>
              <a:spcAft>
                <a:spcPts val="0"/>
              </a:spcAft>
              <a:buClr>
                <a:srgbClr val="9FCC3B"/>
              </a:buClr>
              <a:buSzPts val="2400"/>
              <a:buFont typeface="Open Sans"/>
              <a:buChar char="➔"/>
            </a:pPr>
            <a:r>
              <a:rPr lang="en" sz="2400" b="1" dirty="0">
                <a:solidFill>
                  <a:srgbClr val="000000"/>
                </a:solidFill>
                <a:latin typeface="Open Sans"/>
                <a:ea typeface="Open Sans"/>
                <a:cs typeface="Open Sans"/>
                <a:sym typeface="Open Sans"/>
              </a:rPr>
              <a:t>The previous city planner set up a series of gates.  Determine which trucks should end up at the drop-off points. </a:t>
            </a:r>
            <a:endParaRPr sz="2000" b="1" dirty="0">
              <a:solidFill>
                <a:srgbClr val="000000"/>
              </a:solidFill>
              <a:latin typeface="Open Sans"/>
              <a:ea typeface="Open Sans"/>
              <a:cs typeface="Open Sans"/>
              <a:sym typeface="Open Sans"/>
            </a:endParaRPr>
          </a:p>
        </p:txBody>
      </p:sp>
      <p:pic>
        <p:nvPicPr>
          <p:cNvPr id="125" name="Google Shape;125;p21"/>
          <p:cNvPicPr preferRelativeResize="0"/>
          <p:nvPr/>
        </p:nvPicPr>
        <p:blipFill>
          <a:blip r:embed="rId3">
            <a:alphaModFix/>
          </a:blip>
          <a:stretch>
            <a:fillRect/>
          </a:stretch>
        </p:blipFill>
        <p:spPr>
          <a:xfrm>
            <a:off x="5618250" y="713238"/>
            <a:ext cx="3389101" cy="3717025"/>
          </a:xfrm>
          <a:prstGeom prst="rect">
            <a:avLst/>
          </a:prstGeom>
          <a:noFill/>
          <a:ln>
            <a:noFill/>
          </a:ln>
        </p:spPr>
      </p:pic>
      <p:sp>
        <p:nvSpPr>
          <p:cNvPr id="126" name="Google Shape;126;p21"/>
          <p:cNvSpPr txBox="1"/>
          <p:nvPr/>
        </p:nvSpPr>
        <p:spPr>
          <a:xfrm>
            <a:off x="6223500" y="4430250"/>
            <a:ext cx="2178600" cy="3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dirty="0">
                <a:solidFill>
                  <a:schemeClr val="dk2"/>
                </a:solidFill>
              </a:rPr>
              <a:t>Wannapik (2015)</a:t>
            </a:r>
            <a:endParaRPr sz="1200" b="1" dirty="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 id="{910073D9-AC1B-499D-90A9-47A2DD3248D0}" vid="{DEC81684-C71C-4EF9-9E07-B1D304B55373}"/>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ded8b1b-070d-4629-82e4-c0b019f46057}" enabled="0" method="" siteId="{3ded8b1b-070d-4629-82e4-c0b019f46057}" removed="1"/>
</clbl:labelList>
</file>

<file path=docProps/app.xml><?xml version="1.0" encoding="utf-8"?>
<Properties xmlns="http://schemas.openxmlformats.org/officeDocument/2006/extended-properties" xmlns:vt="http://schemas.openxmlformats.org/officeDocument/2006/docPropsVTypes">
  <TotalTime>4676</TotalTime>
  <Words>2135</Words>
  <Application>Microsoft Office PowerPoint</Application>
  <PresentationFormat>On-screen Show (16:9)</PresentationFormat>
  <Paragraphs>214</Paragraphs>
  <Slides>26</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26</vt:i4>
      </vt:variant>
    </vt:vector>
  </HeadingPairs>
  <TitlesOfParts>
    <vt:vector size="30" baseType="lpstr">
      <vt:lpstr>Arial</vt:lpstr>
      <vt:lpstr>Open Sans</vt:lpstr>
      <vt:lpstr>Simple Light</vt:lpstr>
      <vt:lpstr>Te</vt:lpstr>
      <vt:lpstr>PowerPoint Presentation</vt:lpstr>
      <vt:lpstr>Rush Hour Mayhem The mayor has hired you as city planners to help reduce traffic in the downtown area.  However, it is essential that all of the businesses downtown still receive the correct shipments of goods.  Make sure that the red and green delivery trucks that are coming into the city get to the right places!</vt:lpstr>
      <vt:lpstr>Rules Strategically use a series of gates to help send the right trucks to the right places.  Gate Types: Buffer   NOT Each gate works differently. </vt:lpstr>
      <vt:lpstr>Single Gates One truck comes in, one truck goes out.  BUFFER Gate NOT Gate Dual Gates Two trucks come in, one truck comes out.  AND Gate OR Gate </vt:lpstr>
      <vt:lpstr>Gate Handout #1 The truth tables show how each type of gate works.  They will show what trucks will come out of the gates (the output) based on what went in (the input(s)).  Study the truth tables and decide which type of gate applies to each example.  </vt:lpstr>
      <vt:lpstr>Review: Single Gates One truck comes in, one truck goes out.  BUFFER Gate Allows the truck to go through unchanged. Green → Buffer Gate → Green  Sometimes called a “repeater.” NOT Gate Changes the type of truck.   Green → NOT Gate → Red Sometimes called an “inverter.”</vt:lpstr>
      <vt:lpstr>Review: Dual Gates Two trucks come in, one truck comes out.  AND Gate Are both trucks green?  Yes = Green truck comes out.  No = Red truck comes out.  OR Gate Is either of the trucks green?  Yes = Green truck comes out.  No = Red truck comes out. </vt:lpstr>
      <vt:lpstr>Extra Check! Check your understanding of how these four gates work:  Red Truck → Buffer Gate → _______________ Red Truck → NOT Gate → _______________ Red + Green Truck → AND Gate → _______________ Red + Green Truck → OR Gate → _______________ </vt:lpstr>
      <vt:lpstr>City Map #1 - Version A Now that you know how the gates work, it’s up to you help sort out the mess of trucks downtown.  The previous city planner set up a series of gates.  Determine which trucks should end up at the drop-off points. </vt:lpstr>
      <vt:lpstr>City Map #1 - Version B  Uh oh! There’s a new set of trucks heading into town!   Change the gates to make sure that the correct trucks end up at the drop-off points!</vt:lpstr>
      <vt:lpstr>Congratulations! Great job, City Planners!  You’ve successfully gotten the correct trucks to the drop-off points.  The mayor has decided to promote you to an even more difficult section of the city! We’ll have to learn about some new gates in order to fix this mess.  </vt:lpstr>
      <vt:lpstr>Logic Gate Handout #2 On your handout, you are given truth tables that show how three new gates work. NAND, NOR, &amp; XOR  This time you will have to use the names and your knowledge of other gates to determine their outputs.   </vt:lpstr>
      <vt:lpstr>Review: Other Dual Gates NAND &amp; NOR Gates Essentially the inverse of AND and OR  NAND = NOT + AND NOR = NOT + OR XOR Gate Exclusively OR   Only returns a green output if the two inputs don’t match</vt:lpstr>
      <vt:lpstr>Extra Check! Check your understanding of how these four gates work:  Red + Green Truck → NAND Gate → _______________ Red + Red Truck → NOR Gate → _______________ Green + Green Truck → XOR Gate → _______________ Red + Red Truck → NAND Gate → _______________ </vt:lpstr>
      <vt:lpstr>City Map #2 Equipped with these new gates, let's tackle our toughest problem yet!    The previous city planner set up a series of gates. Determine which trucks should end up at the drop-off points. </vt:lpstr>
      <vt:lpstr>Engineering Design Challenge - Part 1 This time you will create your own map!   The inputs &amp; the final outputs have been selected for you.  Design Constraints: Use the NOT, Buffer, OR, &amp; AND gates at least once.  Use the NOR, NAND, and XOR gates at least twice.  5 cars must go through at least 2 gates. 1 car must go through at least 3 gates.  All input trucks must be used. </vt:lpstr>
      <vt:lpstr>Why Did We Do This? Throughout these activities, I’m sure you’ve wondered:  “Why am I doing this?”  “What am I supposed to learn from this?”  Believe it or not, you’ve been learning about something called logic gates! </vt:lpstr>
      <vt:lpstr>What Are Logic Gates? Fundamental building blocks of electrical and digital circuits.  The foundation of advanced electronics and coding (programming). Examples: Computers, phones, tablets, smart-watches, etc.  Traffic lights Software</vt:lpstr>
      <vt:lpstr>How Do They Work?  Electronics only understand “on” or “off.” Is it receiving a “signal” or not.  We often represent this as: 0 = No signal 1 = Signal What were our 0s and 1s in our city planning?  </vt:lpstr>
      <vt:lpstr>Visualizing Logic Gates</vt:lpstr>
      <vt:lpstr>Engineering Design Challenge - Part 2 Efficiency is important, especially in electronics.   Leads to lower cost and energy usage.  Find a way to remove at least 3 gates from your map. Design Constraints:  You may NOT change any inputs or final outputs.  You may change/remove other gates if necessary.  There are no longer any constraints regarding the types of gates you use.  You CANNOT change your paths/layout.  **DON’T START DESIGNING YET**</vt:lpstr>
      <vt:lpstr>Brainstorm and Peer Share!  Discuss ideas with your partners… DO NOT MAKE THE CHANGES YET! When instructed, you will swap your map with another team.  Do not talk to them about your map or ideas.  In 5 minutes, come up with 2-3 suggestions for how the other group could change their gates.  Write these ideas on a separate sheet of paper and return it with the map. Plan to turn in this paper with your final product. </vt:lpstr>
      <vt:lpstr>Presentation Requirement Document the changes you make as you go.  You will need to create a slide deck explaining the changes you made. Each group member must describe at least one gate change and create those related slides.  Each member is to explain how you managed to keep the same inputs and the same FINAL outputs while changing/reducing the gates. </vt:lpstr>
      <vt:lpstr>PowerPoint Presentation</vt:lpstr>
      <vt:lpstr>Engineering Design Challenge - Part 2 You can now start!  Remember: Find a way to remove at least 3 gates from your map. Design Constraints:  You may NOT change any inputs or final outputs.  You may change/remove other gates if necessary.  There are no longer any constraints regarding the types of gates you use.  You CANNOT change your paths/layout. </vt:lpstr>
      <vt:lpstr>Work Cited Free SVG. (2014/2019/2020) https://freesvg.org  Public Domain Vectors. (2016/2020). https://publicdomainvectors.org  Raw Pixel. (2025). https://www.rawpixel.com  Vector Portal. (2022). https://vectorportal.com  Wannapik. (2015) https://www.wannapik.com/ Wikimedia Commons. (2011/2016/2021) https://commons.wikimedia.org  Wong, T. G. (2022). Introduction to classical and quantum computing. Rooted Grove.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Sukovich</cp:lastModifiedBy>
  <cp:revision>18</cp:revision>
  <dcterms:modified xsi:type="dcterms:W3CDTF">2026-02-17T21:11:00Z</dcterms:modified>
</cp:coreProperties>
</file>