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31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Open Sans"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eLBwzsNIfZ7QG+qVz/iSOWL0C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p:restoredTop sz="94699"/>
  </p:normalViewPr>
  <p:slideViewPr>
    <p:cSldViewPr snapToGrid="0">
      <p:cViewPr varScale="1">
        <p:scale>
          <a:sx n="180" d="100"/>
          <a:sy n="180" d="100"/>
        </p:scale>
        <p:origin x="200" y="7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 userId="69015d560c1207f6" providerId="LiveId" clId="{10D1DA2E-1A32-4738-844E-B24145DDBEDC}"/>
    <pc:docChg chg="addSld delSld modSld">
      <pc:chgData name="D C" userId="69015d560c1207f6" providerId="LiveId" clId="{10D1DA2E-1A32-4738-844E-B24145DDBEDC}" dt="2026-03-02T02:25:45.141" v="51" actId="47"/>
      <pc:docMkLst>
        <pc:docMk/>
      </pc:docMkLst>
      <pc:sldChg chg="modSp add mod setBg">
        <pc:chgData name="D C" userId="69015d560c1207f6" providerId="LiveId" clId="{10D1DA2E-1A32-4738-844E-B24145DDBEDC}" dt="2026-03-02T02:25:37.780" v="50" actId="20577"/>
        <pc:sldMkLst>
          <pc:docMk/>
          <pc:sldMk cId="4090618304" sldId="311"/>
        </pc:sldMkLst>
        <pc:spChg chg="mod">
          <ac:chgData name="D C" userId="69015d560c1207f6" providerId="LiveId" clId="{10D1DA2E-1A32-4738-844E-B24145DDBEDC}" dt="2026-03-02T02:25:37.780" v="50" actId="20577"/>
          <ac:spMkLst>
            <pc:docMk/>
            <pc:sldMk cId="4090618304" sldId="311"/>
            <ac:spMk id="13" creationId="{5118F9C5-5FB0-042B-503A-DBD1C7A2848C}"/>
          </ac:spMkLst>
        </pc:spChg>
      </pc:sldChg>
      <pc:sldMasterChg chg="delSldLayout">
        <pc:chgData name="D C" userId="69015d560c1207f6" providerId="LiveId" clId="{10D1DA2E-1A32-4738-844E-B24145DDBEDC}" dt="2026-03-02T02:25:45.141" v="51" actId="47"/>
        <pc:sldMasterMkLst>
          <pc:docMk/>
          <pc:sldMasterMk cId="0" sldId="2147483648"/>
        </pc:sldMasterMkLst>
      </pc:sldMasterChg>
    </pc:docChg>
  </pc:docChgLst>
  <pc:docChgLst>
    <pc:chgData name="Ellen Sukovich" userId="ebe32115-d9af-4b6a-a2e1-726554337d4f" providerId="ADAL" clId="{25469C93-6662-4A70-B08D-55C47E83C467}"/>
    <pc:docChg chg="undo custSel modSld">
      <pc:chgData name="Ellen Sukovich" userId="ebe32115-d9af-4b6a-a2e1-726554337d4f" providerId="ADAL" clId="{25469C93-6662-4A70-B08D-55C47E83C467}" dt="2026-03-06T19:54:41.922" v="18" actId="255"/>
      <pc:docMkLst>
        <pc:docMk/>
      </pc:docMkLst>
      <pc:sldChg chg="delSp modSp mod">
        <pc:chgData name="Ellen Sukovich" userId="ebe32115-d9af-4b6a-a2e1-726554337d4f" providerId="ADAL" clId="{25469C93-6662-4A70-B08D-55C47E83C467}" dt="2026-03-06T19:54:41.922" v="18" actId="255"/>
        <pc:sldMkLst>
          <pc:docMk/>
          <pc:sldMk cId="0" sldId="257"/>
        </pc:sldMkLst>
        <pc:spChg chg="mod">
          <ac:chgData name="Ellen Sukovich" userId="ebe32115-d9af-4b6a-a2e1-726554337d4f" providerId="ADAL" clId="{25469C93-6662-4A70-B08D-55C47E83C467}" dt="2026-03-06T19:54:41.922" v="18" actId="255"/>
          <ac:spMkLst>
            <pc:docMk/>
            <pc:sldMk cId="0" sldId="257"/>
            <ac:spMk id="65" creationId="{00000000-0000-0000-0000-000000000000}"/>
          </ac:spMkLst>
        </pc:spChg>
        <pc:spChg chg="del">
          <ac:chgData name="Ellen Sukovich" userId="ebe32115-d9af-4b6a-a2e1-726554337d4f" providerId="ADAL" clId="{25469C93-6662-4A70-B08D-55C47E83C467}" dt="2026-03-06T19:54:06.932" v="7" actId="478"/>
          <ac:spMkLst>
            <pc:docMk/>
            <pc:sldMk cId="0" sldId="257"/>
            <ac:spMk id="66" creationId="{00000000-0000-0000-0000-000000000000}"/>
          </ac:spMkLst>
        </pc:spChg>
        <pc:picChg chg="mod">
          <ac:chgData name="Ellen Sukovich" userId="ebe32115-d9af-4b6a-a2e1-726554337d4f" providerId="ADAL" clId="{25469C93-6662-4A70-B08D-55C47E83C467}" dt="2026-03-06T19:54:17.659" v="10" actId="1076"/>
          <ac:picMkLst>
            <pc:docMk/>
            <pc:sldMk cId="0" sldId="257"/>
            <ac:picMk id="6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71fa74b9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41" name="Google Shape;141;g371fa74b9e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71fa74b9e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53" name="Google Shape;153;g371fa74b9ea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20f19e7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64" name="Google Shape;164;g3720f19e7b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9e95a1a39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75" name="Google Shape;175;g39e95a1a397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71fa74b9e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85" name="Google Shape;185;g371fa74b9e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1fa74b9e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94" name="Google Shape;194;g371fa74b9ea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3916603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02" name="Google Shape;202;g363916603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9e95a1a3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10" name="Google Shape;210;g39e95a1a39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71fa74b9e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18" name="Google Shape;218;g371fa74b9ea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63916603f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27" name="Google Shape;227;g363916603f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720f19e7b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35" name="Google Shape;235;g3720f19e7b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9e95a1a39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43" name="Google Shape;243;g39e95a1a39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71fa74b9e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51" name="Google Shape;251;g371fa74b9ea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63916603f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61" name="Google Shape;261;g363916603ff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63916603ff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71" name="Google Shape;271;g363916603ff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63916603f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81" name="Google Shape;281;g363916603ff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63916603f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291" name="Google Shape;291;g363916603ff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63916603f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303" name="Google Shape;303;g363916603ff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3916603f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314" name="Google Shape;314;g363916603ff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63916603f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326" name="Google Shape;326;g363916603ff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4f0fa8a4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72" name="Google Shape;72;g344f0fa8a46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63916603f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336" name="Google Shape;336;g363916603ff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63916603f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346" name="Google Shape;346;g363916603ff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63916603f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357" name="Google Shape;357;g363916603f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4f0fa8a4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85" name="Google Shape;85;g344f0fa8a46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1fa74b9e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91" name="Google Shape;91;g371fa74b9e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7658fb350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00" name="Google Shape;100;g37658fb3505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7658fb350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11" name="Google Shape;111;g37658fb3505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4f0fa8a46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21" name="Google Shape;121;g344f0fa8a46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4f0fa8a46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133" name="Google Shape;133;g344f0fa8a46_1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6951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WZTrgqS96_Gzkk_pTZJ9MNvGdV34Bx_7/view"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UnmP8ctdB5mTLtwCG0UVYNmxAqQNpVCt/view"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hyperlink" Target="https://docs.google.com/document/d/1gs6x8I1XWbVujwokGIxNc7yrc-mgKnBLebA_PFj9gJY/edit?usp=sharing" TargetMode="External"/><Relationship Id="rId3" Type="http://schemas.openxmlformats.org/officeDocument/2006/relationships/hyperlink" Target="https://docs.google.com/document/d/1ooBiQ75BpHxDUDCx7Cv7ZQeiwEsH5mBzXXIuYhsSY0M/edit?usp=sharing" TargetMode="External"/><Relationship Id="rId7" Type="http://schemas.openxmlformats.org/officeDocument/2006/relationships/hyperlink" Target="https://docs.google.com/document/d/1XnNPM1i4jPgnSbEP5dSsO-cZmGv3ld_IygTMDF2JcV4/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docs.google.com/document/d/1TtwWP7y7tKPPsa9T47_92gDtVgHjUP3lnjgGlmZXoB0/edit?usp=sharing" TargetMode="External"/><Relationship Id="rId5" Type="http://schemas.openxmlformats.org/officeDocument/2006/relationships/hyperlink" Target="https://docs.google.com/document/d/1o1Vt5Uo9m6ah7ev9wre-oGZPR0ln4WF5TAgMTM3PZY0/edit?usp=sharing" TargetMode="External"/><Relationship Id="rId4" Type="http://schemas.openxmlformats.org/officeDocument/2006/relationships/hyperlink" Target="https://docs.google.com/document/d/1pZw_U-dWC0EGcJPMLi8Olq44i83J0PcZR-dECgM2tDg/edit?usp=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dpuzzle.com/media/687c0cd5f3167cdfe82614cb"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youtube.com/watch?v=IcrBqCFLHI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www.asml.com/en/technology/all-about-microchips/microchip-basics" TargetMode="External"/><Relationship Id="rId3" Type="http://schemas.openxmlformats.org/officeDocument/2006/relationships/hyperlink" Target="https://circuitdigest.com/article/npn-transistors" TargetMode="External"/><Relationship Id="rId7" Type="http://schemas.openxmlformats.org/officeDocument/2006/relationships/hyperlink" Target="https://www.nano.gov/nanotech-101/what/nano-size#:~:text=A%20sheet%20of%20paper%20is,fingernail%20grows%20in%20one%20second" TargetMode="External"/><Relationship Id="rId12" Type="http://schemas.openxmlformats.org/officeDocument/2006/relationships/hyperlink" Target="https://www.ledsupply.com/blog/how-does-a-5mm-led-work/?srsltid=AfmBOopgzRk10e2-PgzxEQhwMixh_aekDvhvoG-ZXRoksJ4k1KKRqgD8"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news.mit.edu/2024/mit-engineers-grow-high-rise-3d-chips-1218" TargetMode="External"/><Relationship Id="rId11" Type="http://schemas.openxmlformats.org/officeDocument/2006/relationships/hyperlink" Target="https://learn.sparkfun.com/tutorials/light-emitting-diodes-leds" TargetMode="External"/><Relationship Id="rId5" Type="http://schemas.openxmlformats.org/officeDocument/2006/relationships/hyperlink" Target="https://www.circuit-diagram.org/" TargetMode="External"/><Relationship Id="rId10" Type="http://schemas.openxmlformats.org/officeDocument/2006/relationships/hyperlink" Target="https://learn.sparkfun.com/tutorials/pcb-basics/all" TargetMode="External"/><Relationship Id="rId4" Type="http://schemas.openxmlformats.org/officeDocument/2006/relationships/hyperlink" Target="https://www.tinkercad.com/dashboard" TargetMode="External"/><Relationship Id="rId9" Type="http://schemas.openxmlformats.org/officeDocument/2006/relationships/hyperlink" Target="https://commons.wikimedia.org/w/index.php?curid=144544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dpuzzle.com/media/687c216dbd55707ffa4d227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www.youtube.com/watch?v=WhNyURBiJc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747736" y="4422926"/>
            <a:ext cx="3015916" cy="401172"/>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562848" y="519990"/>
            <a:ext cx="2887362" cy="234945"/>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1248833" y="1835420"/>
            <a:ext cx="7658101" cy="1306666"/>
            <a:chOff x="6235615" y="2241858"/>
            <a:chExt cx="6769904" cy="393891"/>
          </a:xfrm>
        </p:grpSpPr>
        <p:sp>
          <p:nvSpPr>
            <p:cNvPr id="13" name="TextBox 25">
              <a:extLst>
                <a:ext uri="{FF2B5EF4-FFF2-40B4-BE49-F238E27FC236}">
                  <a16:creationId xmlns:a16="http://schemas.microsoft.com/office/drawing/2014/main" id="{5118F9C5-5FB0-042B-503A-DBD1C7A2848C}"/>
                </a:ext>
              </a:extLst>
            </p:cNvPr>
            <p:cNvSpPr txBox="1"/>
            <p:nvPr/>
          </p:nvSpPr>
          <p:spPr>
            <a:xfrm>
              <a:off x="6235615" y="2267728"/>
              <a:ext cx="6769904" cy="368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nchor="b">
              <a:spAutoFit/>
            </a:bodyPr>
            <a:lstStyle>
              <a:lvl1pPr>
                <a:lnSpc>
                  <a:spcPct val="60000"/>
                </a:lnSpc>
                <a:defRPr sz="5600" cap="all" spc="-148">
                  <a:latin typeface="Arial Black"/>
                  <a:ea typeface="Arial Black"/>
                  <a:cs typeface="Arial Black"/>
                  <a:sym typeface="Arial Black"/>
                </a:defRPr>
              </a:lvl1pPr>
            </a:lstStyle>
            <a:p>
              <a:pPr defTabSz="342900" hangingPunct="0">
                <a:lnSpc>
                  <a:spcPts val="2610"/>
                </a:lnSpc>
                <a:buClrTx/>
                <a:defRPr/>
              </a:pPr>
              <a:r>
                <a:rPr lang="en-US" sz="3000" b="1" cap="none" spc="0" dirty="0">
                  <a:solidFill>
                    <a:srgbClr val="D5137B"/>
                  </a:solidFill>
                  <a:latin typeface="Arial" panose="020B0604020202020204" pitchFamily="34" charset="0"/>
                  <a:cs typeface="Arial" panose="020B0604020202020204" pitchFamily="34" charset="0"/>
                </a:rPr>
                <a:t>Beyond Binary: </a:t>
              </a:r>
            </a:p>
            <a:p>
              <a:pPr defTabSz="342900" hangingPunct="0">
                <a:lnSpc>
                  <a:spcPts val="2610"/>
                </a:lnSpc>
                <a:buClrTx/>
                <a:defRPr/>
              </a:pPr>
              <a:endParaRPr lang="en-US" sz="3000" b="1" cap="none" spc="0" dirty="0">
                <a:solidFill>
                  <a:srgbClr val="D5137B"/>
                </a:solidFill>
                <a:latin typeface="Arial" panose="020B0604020202020204" pitchFamily="34" charset="0"/>
                <a:cs typeface="Arial" panose="020B0604020202020204" pitchFamily="34" charset="0"/>
              </a:endParaRPr>
            </a:p>
            <a:p>
              <a:pPr defTabSz="342900" hangingPunct="0">
                <a:lnSpc>
                  <a:spcPct val="100000"/>
                </a:lnSpc>
                <a:buClrTx/>
                <a:defRPr/>
              </a:pPr>
              <a:r>
                <a:rPr lang="en-US" sz="3000" b="1" cap="none" spc="0" dirty="0">
                  <a:solidFill>
                    <a:srgbClr val="D5137B"/>
                  </a:solidFill>
                  <a:latin typeface="Arial" panose="020B0604020202020204" pitchFamily="34" charset="0"/>
                  <a:cs typeface="Arial" panose="020B0604020202020204" pitchFamily="34" charset="0"/>
                </a:rPr>
                <a:t>Building Blocks of Digital Decisions</a:t>
              </a: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61273" cy="5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hangingPunct="0">
                <a:buClrTx/>
                <a:defRPr/>
              </a:pPr>
              <a:endParaRPr lang="en-US" sz="825" b="1" dirty="0">
                <a:solidFill>
                  <a:srgbClr val="F9F9F9">
                    <a:lumMod val="50000"/>
                  </a:srgb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906183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71fa74b9ea_0_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AND Gates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144" name="Google Shape;144;g371fa74b9ea_0_0"/>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145" name="Google Shape;145;g371fa74b9ea_0_0"/>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146" name="Google Shape;146;g371fa74b9ea_0_0"/>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147" name="Google Shape;147;g371fa74b9ea_0_0"/>
          <p:cNvSpPr/>
          <p:nvPr/>
        </p:nvSpPr>
        <p:spPr>
          <a:xfrm>
            <a:off x="311730" y="735525"/>
            <a:ext cx="8648700" cy="41595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8" name="Google Shape;148;g371fa74b9ea_0_0"/>
          <p:cNvPicPr preferRelativeResize="0"/>
          <p:nvPr/>
        </p:nvPicPr>
        <p:blipFill>
          <a:blip r:embed="rId3">
            <a:alphaModFix/>
          </a:blip>
          <a:stretch>
            <a:fillRect/>
          </a:stretch>
        </p:blipFill>
        <p:spPr>
          <a:xfrm>
            <a:off x="5245240" y="3386425"/>
            <a:ext cx="3587050" cy="1409939"/>
          </a:xfrm>
          <a:prstGeom prst="rect">
            <a:avLst/>
          </a:prstGeom>
          <a:solidFill>
            <a:srgbClr val="9FCC3B"/>
          </a:solidFill>
          <a:ln>
            <a:noFill/>
          </a:ln>
        </p:spPr>
      </p:pic>
      <p:sp>
        <p:nvSpPr>
          <p:cNvPr id="149" name="Google Shape;149;g371fa74b9ea_0_0"/>
          <p:cNvSpPr txBox="1"/>
          <p:nvPr/>
        </p:nvSpPr>
        <p:spPr>
          <a:xfrm>
            <a:off x="558775" y="1029125"/>
            <a:ext cx="8179200" cy="20610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lt1"/>
              </a:buClr>
              <a:buSzPts val="2200"/>
              <a:buChar char="●"/>
            </a:pPr>
            <a:r>
              <a:rPr lang="en" sz="2200" dirty="0">
                <a:solidFill>
                  <a:schemeClr val="lt1"/>
                </a:solidFill>
              </a:rPr>
              <a:t>AND gates only give a high (voltage) output when both inputs are high.</a:t>
            </a:r>
            <a:endParaRPr sz="2200" dirty="0">
              <a:solidFill>
                <a:schemeClr val="lt1"/>
              </a:solidFill>
            </a:endParaRPr>
          </a:p>
        </p:txBody>
      </p:sp>
      <p:pic>
        <p:nvPicPr>
          <p:cNvPr id="150" name="Google Shape;150;g371fa74b9ea_0_0"/>
          <p:cNvPicPr preferRelativeResize="0"/>
          <p:nvPr/>
        </p:nvPicPr>
        <p:blipFill>
          <a:blip r:embed="rId4">
            <a:alphaModFix/>
          </a:blip>
          <a:stretch>
            <a:fillRect/>
          </a:stretch>
        </p:blipFill>
        <p:spPr>
          <a:xfrm>
            <a:off x="344800" y="2404025"/>
            <a:ext cx="4643775" cy="2422475"/>
          </a:xfrm>
          <a:prstGeom prst="rect">
            <a:avLst/>
          </a:prstGeom>
          <a:solidFill>
            <a:srgbClr val="9FCC3B"/>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71fa74b9ea_0_95"/>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AND Gate Schematic</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156" name="Google Shape;156;g371fa74b9ea_0_95"/>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157" name="Google Shape;157;g371fa74b9ea_0_95"/>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158" name="Google Shape;158;g371fa74b9ea_0_95"/>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159" name="Google Shape;159;g371fa74b9ea_0_95"/>
          <p:cNvSpPr/>
          <p:nvPr/>
        </p:nvSpPr>
        <p:spPr>
          <a:xfrm>
            <a:off x="311740" y="781948"/>
            <a:ext cx="8667300" cy="41964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g371fa74b9ea_0_95"/>
          <p:cNvSpPr txBox="1"/>
          <p:nvPr/>
        </p:nvSpPr>
        <p:spPr>
          <a:xfrm>
            <a:off x="983275" y="4425300"/>
            <a:ext cx="5272800" cy="36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rgbClr val="B7B7B7"/>
                </a:solidFill>
                <a:latin typeface="Open Sans"/>
                <a:ea typeface="Open Sans"/>
                <a:cs typeface="Open Sans"/>
                <a:sym typeface="Open Sans"/>
              </a:rPr>
              <a:t>Schematic made using Circuit Diagram Web Editor</a:t>
            </a:r>
            <a:endParaRPr sz="1100" dirty="0">
              <a:solidFill>
                <a:srgbClr val="B7B7B7"/>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endParaRPr>
          </a:p>
        </p:txBody>
      </p:sp>
      <p:pic>
        <p:nvPicPr>
          <p:cNvPr id="161" name="Google Shape;161;g371fa74b9ea_0_95"/>
          <p:cNvPicPr preferRelativeResize="0"/>
          <p:nvPr/>
        </p:nvPicPr>
        <p:blipFill>
          <a:blip r:embed="rId3">
            <a:alphaModFix/>
          </a:blip>
          <a:stretch>
            <a:fillRect/>
          </a:stretch>
        </p:blipFill>
        <p:spPr>
          <a:xfrm>
            <a:off x="2152650" y="1147763"/>
            <a:ext cx="4838700" cy="2847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720f19e7bf_0_1"/>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AND Gate Breadboard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167" name="Google Shape;167;g3720f19e7bf_0_1"/>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168" name="Google Shape;168;g3720f19e7bf_0_1"/>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169" name="Google Shape;169;g3720f19e7bf_0_1"/>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170" name="Google Shape;170;g3720f19e7bf_0_1"/>
          <p:cNvSpPr/>
          <p:nvPr/>
        </p:nvSpPr>
        <p:spPr>
          <a:xfrm>
            <a:off x="311740" y="781948"/>
            <a:ext cx="8667300" cy="41964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1" name="Google Shape;171;g3720f19e7bf_0_1"/>
          <p:cNvSpPr txBox="1"/>
          <p:nvPr/>
        </p:nvSpPr>
        <p:spPr>
          <a:xfrm>
            <a:off x="983275" y="4425300"/>
            <a:ext cx="5272800" cy="36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rgbClr val="B7B7B7"/>
                </a:solidFill>
                <a:latin typeface="Open Sans"/>
                <a:ea typeface="Open Sans"/>
                <a:cs typeface="Open Sans"/>
                <a:sym typeface="Open Sans"/>
              </a:rPr>
              <a:t>Image made with Tinkercad</a:t>
            </a:r>
            <a:endParaRPr sz="1100" dirty="0">
              <a:solidFill>
                <a:srgbClr val="B7B7B7"/>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endParaRPr>
          </a:p>
        </p:txBody>
      </p:sp>
      <p:pic>
        <p:nvPicPr>
          <p:cNvPr id="172" name="Google Shape;172;g3720f19e7bf_0_1"/>
          <p:cNvPicPr preferRelativeResize="0"/>
          <p:nvPr/>
        </p:nvPicPr>
        <p:blipFill>
          <a:blip r:embed="rId3">
            <a:alphaModFix/>
          </a:blip>
          <a:stretch>
            <a:fillRect/>
          </a:stretch>
        </p:blipFill>
        <p:spPr>
          <a:xfrm>
            <a:off x="497225" y="1088475"/>
            <a:ext cx="7850651" cy="3336826"/>
          </a:xfrm>
          <a:prstGeom prst="rect">
            <a:avLst/>
          </a:prstGeom>
          <a:solidFill>
            <a:srgbClr val="8D64AA"/>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9e95a1a397_0_17"/>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AND Gate Example: Student Built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178" name="Google Shape;178;g39e95a1a397_0_17"/>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179" name="Google Shape;179;g39e95a1a397_0_17"/>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180" name="Google Shape;180;g39e95a1a397_0_17"/>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181" name="Google Shape;181;g39e95a1a397_0_17"/>
          <p:cNvSpPr/>
          <p:nvPr/>
        </p:nvSpPr>
        <p:spPr>
          <a:xfrm>
            <a:off x="311740" y="781948"/>
            <a:ext cx="8667300" cy="41964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82" name="Google Shape;182;g39e95a1a397_0_17" title="AND gate.MOV">
            <a:hlinkClick r:id="rId3"/>
          </p:cNvPr>
          <p:cNvPicPr preferRelativeResize="0"/>
          <p:nvPr/>
        </p:nvPicPr>
        <p:blipFill>
          <a:blip r:embed="rId4">
            <a:alphaModFix/>
          </a:blip>
          <a:stretch>
            <a:fillRect/>
          </a:stretch>
        </p:blipFill>
        <p:spPr>
          <a:xfrm>
            <a:off x="6256075" y="0"/>
            <a:ext cx="2887925" cy="513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71fa74b9ea_0_108"/>
          <p:cNvSpPr/>
          <p:nvPr/>
        </p:nvSpPr>
        <p:spPr>
          <a:xfrm>
            <a:off x="311725" y="874775"/>
            <a:ext cx="8435100" cy="4122300"/>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8" name="Google Shape;188;g371fa74b9ea_0_108"/>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b="1" dirty="0">
                <a:solidFill>
                  <a:srgbClr val="6091BA"/>
                </a:solidFill>
                <a:latin typeface="Open Sans"/>
                <a:ea typeface="Open Sans"/>
                <a:cs typeface="Open Sans"/>
                <a:sym typeface="Open Sans"/>
              </a:rPr>
              <a:t>OR Gate</a:t>
            </a:r>
            <a:endParaRPr sz="2600" b="1" dirty="0">
              <a:solidFill>
                <a:srgbClr val="6091BA"/>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000" dirty="0">
              <a:solidFill>
                <a:srgbClr val="000000"/>
              </a:solidFill>
              <a:latin typeface="Open Sans"/>
              <a:ea typeface="Open Sans"/>
              <a:cs typeface="Open Sans"/>
              <a:sym typeface="Open Sans"/>
            </a:endParaRPr>
          </a:p>
        </p:txBody>
      </p:sp>
      <p:sp>
        <p:nvSpPr>
          <p:cNvPr id="189" name="Google Shape;189;g371fa74b9ea_0_108"/>
          <p:cNvSpPr txBox="1"/>
          <p:nvPr/>
        </p:nvSpPr>
        <p:spPr>
          <a:xfrm>
            <a:off x="435725" y="1045200"/>
            <a:ext cx="7869000" cy="2452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800" b="1" dirty="0">
                <a:solidFill>
                  <a:srgbClr val="FFFFFF"/>
                </a:solidFill>
                <a:latin typeface="Open Sans"/>
                <a:ea typeface="Open Sans"/>
                <a:cs typeface="Open Sans"/>
                <a:sym typeface="Open Sans"/>
              </a:rPr>
              <a:t>OR gates give a high output if either the A or B input is high.</a:t>
            </a: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457200" marR="0" lvl="0" indent="0" algn="ctr" rtl="0">
              <a:lnSpc>
                <a:spcPct val="115000"/>
              </a:lnSpc>
              <a:spcBef>
                <a:spcPts val="0"/>
              </a:spcBef>
              <a:spcAft>
                <a:spcPts val="0"/>
              </a:spcAft>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p:txBody>
      </p:sp>
      <p:pic>
        <p:nvPicPr>
          <p:cNvPr id="190" name="Google Shape;190;g371fa74b9ea_0_108"/>
          <p:cNvPicPr preferRelativeResize="0"/>
          <p:nvPr/>
        </p:nvPicPr>
        <p:blipFill>
          <a:blip r:embed="rId3">
            <a:alphaModFix/>
          </a:blip>
          <a:stretch>
            <a:fillRect/>
          </a:stretch>
        </p:blipFill>
        <p:spPr>
          <a:xfrm>
            <a:off x="386500" y="2064650"/>
            <a:ext cx="2731600" cy="1098900"/>
          </a:xfrm>
          <a:prstGeom prst="rect">
            <a:avLst/>
          </a:prstGeom>
          <a:noFill/>
          <a:ln>
            <a:noFill/>
          </a:ln>
        </p:spPr>
      </p:pic>
      <p:pic>
        <p:nvPicPr>
          <p:cNvPr id="191" name="Google Shape;191;g371fa74b9ea_0_108"/>
          <p:cNvPicPr preferRelativeResize="0"/>
          <p:nvPr/>
        </p:nvPicPr>
        <p:blipFill>
          <a:blip r:embed="rId4">
            <a:alphaModFix/>
          </a:blip>
          <a:stretch>
            <a:fillRect/>
          </a:stretch>
        </p:blipFill>
        <p:spPr>
          <a:xfrm>
            <a:off x="3289675" y="2032788"/>
            <a:ext cx="5219700" cy="2828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1fa74b9ea_0_126"/>
          <p:cNvSpPr/>
          <p:nvPr/>
        </p:nvSpPr>
        <p:spPr>
          <a:xfrm>
            <a:off x="311725" y="874775"/>
            <a:ext cx="8435100" cy="4122300"/>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7" name="Google Shape;197;g371fa74b9ea_0_126"/>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b="1" dirty="0">
                <a:solidFill>
                  <a:srgbClr val="6091BA"/>
                </a:solidFill>
                <a:latin typeface="Open Sans"/>
                <a:ea typeface="Open Sans"/>
                <a:cs typeface="Open Sans"/>
                <a:sym typeface="Open Sans"/>
              </a:rPr>
              <a:t>OR Gate Schematic</a:t>
            </a:r>
            <a:endParaRPr sz="2600" b="1" dirty="0">
              <a:solidFill>
                <a:srgbClr val="6091BA"/>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000" dirty="0">
              <a:solidFill>
                <a:srgbClr val="000000"/>
              </a:solidFill>
              <a:latin typeface="Open Sans"/>
              <a:ea typeface="Open Sans"/>
              <a:cs typeface="Open Sans"/>
              <a:sym typeface="Open Sans"/>
            </a:endParaRPr>
          </a:p>
        </p:txBody>
      </p:sp>
      <p:sp>
        <p:nvSpPr>
          <p:cNvPr id="198" name="Google Shape;198;g371fa74b9ea_0_126"/>
          <p:cNvSpPr txBox="1"/>
          <p:nvPr/>
        </p:nvSpPr>
        <p:spPr>
          <a:xfrm>
            <a:off x="435725" y="1045200"/>
            <a:ext cx="7869000" cy="2452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457200" marR="0" lvl="0" indent="0" algn="ctr" rtl="0">
              <a:lnSpc>
                <a:spcPct val="115000"/>
              </a:lnSpc>
              <a:spcBef>
                <a:spcPts val="0"/>
              </a:spcBef>
              <a:spcAft>
                <a:spcPts val="0"/>
              </a:spcAft>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p:txBody>
      </p:sp>
      <p:pic>
        <p:nvPicPr>
          <p:cNvPr id="199" name="Google Shape;199;g371fa74b9ea_0_126"/>
          <p:cNvPicPr preferRelativeResize="0"/>
          <p:nvPr/>
        </p:nvPicPr>
        <p:blipFill>
          <a:blip r:embed="rId3">
            <a:alphaModFix/>
          </a:blip>
          <a:stretch>
            <a:fillRect/>
          </a:stretch>
        </p:blipFill>
        <p:spPr>
          <a:xfrm>
            <a:off x="1602125" y="1111563"/>
            <a:ext cx="6019800" cy="3743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63916603ff_0_0"/>
          <p:cNvSpPr/>
          <p:nvPr/>
        </p:nvSpPr>
        <p:spPr>
          <a:xfrm>
            <a:off x="311725" y="874775"/>
            <a:ext cx="8435100" cy="4122300"/>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5" name="Google Shape;205;g363916603ff_0_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b="1" dirty="0">
                <a:solidFill>
                  <a:srgbClr val="6091BA"/>
                </a:solidFill>
                <a:latin typeface="Open Sans"/>
                <a:ea typeface="Open Sans"/>
                <a:cs typeface="Open Sans"/>
                <a:sym typeface="Open Sans"/>
              </a:rPr>
              <a:t>OR Gate Breadboard Example</a:t>
            </a:r>
            <a:endParaRPr sz="2600" b="1" dirty="0">
              <a:solidFill>
                <a:srgbClr val="6091BA"/>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000" dirty="0">
              <a:solidFill>
                <a:srgbClr val="000000"/>
              </a:solidFill>
              <a:latin typeface="Open Sans"/>
              <a:ea typeface="Open Sans"/>
              <a:cs typeface="Open Sans"/>
              <a:sym typeface="Open Sans"/>
            </a:endParaRPr>
          </a:p>
        </p:txBody>
      </p:sp>
      <p:sp>
        <p:nvSpPr>
          <p:cNvPr id="206" name="Google Shape;206;g363916603ff_0_0"/>
          <p:cNvSpPr txBox="1"/>
          <p:nvPr/>
        </p:nvSpPr>
        <p:spPr>
          <a:xfrm>
            <a:off x="435725" y="1045200"/>
            <a:ext cx="7869000" cy="2452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457200" marR="0" lvl="0" indent="0" algn="ctr" rtl="0">
              <a:lnSpc>
                <a:spcPct val="115000"/>
              </a:lnSpc>
              <a:spcBef>
                <a:spcPts val="0"/>
              </a:spcBef>
              <a:spcAft>
                <a:spcPts val="0"/>
              </a:spcAft>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p:txBody>
      </p:sp>
      <p:pic>
        <p:nvPicPr>
          <p:cNvPr id="207" name="Google Shape;207;g363916603ff_0_0"/>
          <p:cNvPicPr preferRelativeResize="0"/>
          <p:nvPr/>
        </p:nvPicPr>
        <p:blipFill rotWithShape="1">
          <a:blip r:embed="rId3">
            <a:alphaModFix/>
          </a:blip>
          <a:srcRect l="18128" t="605" r="17334" b="3361"/>
          <a:stretch/>
        </p:blipFill>
        <p:spPr>
          <a:xfrm rot="-5400000">
            <a:off x="2382115" y="999200"/>
            <a:ext cx="3976225" cy="3873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9e95a1a397_0_0"/>
          <p:cNvSpPr/>
          <p:nvPr/>
        </p:nvSpPr>
        <p:spPr>
          <a:xfrm>
            <a:off x="311725" y="874775"/>
            <a:ext cx="8435100" cy="4122300"/>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3" name="Google Shape;213;g39e95a1a397_0_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b="1" dirty="0">
                <a:solidFill>
                  <a:srgbClr val="6091BA"/>
                </a:solidFill>
                <a:latin typeface="Open Sans"/>
                <a:ea typeface="Open Sans"/>
                <a:cs typeface="Open Sans"/>
                <a:sym typeface="Open Sans"/>
              </a:rPr>
              <a:t>OR Gate Example: Student Built</a:t>
            </a:r>
            <a:endParaRPr sz="2600" b="1" dirty="0">
              <a:solidFill>
                <a:srgbClr val="6091BA"/>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000" dirty="0">
              <a:solidFill>
                <a:srgbClr val="000000"/>
              </a:solidFill>
              <a:latin typeface="Open Sans"/>
              <a:ea typeface="Open Sans"/>
              <a:cs typeface="Open Sans"/>
              <a:sym typeface="Open Sans"/>
            </a:endParaRPr>
          </a:p>
        </p:txBody>
      </p:sp>
      <p:sp>
        <p:nvSpPr>
          <p:cNvPr id="214" name="Google Shape;214;g39e95a1a397_0_0"/>
          <p:cNvSpPr txBox="1"/>
          <p:nvPr/>
        </p:nvSpPr>
        <p:spPr>
          <a:xfrm>
            <a:off x="435725" y="1045200"/>
            <a:ext cx="7869000" cy="2452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457200" marR="0" lvl="0" indent="0" algn="ctr" rtl="0">
              <a:lnSpc>
                <a:spcPct val="115000"/>
              </a:lnSpc>
              <a:spcBef>
                <a:spcPts val="0"/>
              </a:spcBef>
              <a:spcAft>
                <a:spcPts val="0"/>
              </a:spcAft>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p:txBody>
      </p:sp>
      <p:pic>
        <p:nvPicPr>
          <p:cNvPr id="215" name="Google Shape;215;g39e95a1a397_0_0" title="OR gate.jpg"/>
          <p:cNvPicPr preferRelativeResize="0"/>
          <p:nvPr/>
        </p:nvPicPr>
        <p:blipFill>
          <a:blip r:embed="rId3">
            <a:alphaModFix/>
          </a:blip>
          <a:stretch>
            <a:fillRect/>
          </a:stretch>
        </p:blipFill>
        <p:spPr>
          <a:xfrm rot="-5400000">
            <a:off x="2600462" y="316750"/>
            <a:ext cx="3857626"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71fa74b9ea_0_117"/>
          <p:cNvSpPr/>
          <p:nvPr/>
        </p:nvSpPr>
        <p:spPr>
          <a:xfrm>
            <a:off x="275550" y="788063"/>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1" name="Google Shape;221;g371fa74b9ea_0_117"/>
          <p:cNvSpPr txBox="1">
            <a:spLocks noGrp="1"/>
          </p:cNvSpPr>
          <p:nvPr>
            <p:ph type="title"/>
          </p:nvPr>
        </p:nvSpPr>
        <p:spPr>
          <a:xfrm>
            <a:off x="311700" y="282750"/>
            <a:ext cx="33909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NOT Gate </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Also known as inverters.</a:t>
            </a:r>
            <a:endParaRPr sz="1900" b="1"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If the input is high, then the output is low.</a:t>
            </a:r>
            <a:endParaRPr sz="1900" b="1"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If the input is low, then the output is high.</a:t>
            </a:r>
            <a:endParaRPr sz="1900" b="1" dirty="0">
              <a:solidFill>
                <a:schemeClr val="lt1"/>
              </a:solidFill>
              <a:latin typeface="Open Sans"/>
              <a:ea typeface="Open Sans"/>
              <a:cs typeface="Open Sans"/>
              <a:sym typeface="Open Sans"/>
            </a:endParaRPr>
          </a:p>
        </p:txBody>
      </p:sp>
      <p:sp>
        <p:nvSpPr>
          <p:cNvPr id="222" name="Google Shape;222;g371fa74b9ea_0_117"/>
          <p:cNvSpPr txBox="1"/>
          <p:nvPr/>
        </p:nvSpPr>
        <p:spPr>
          <a:xfrm>
            <a:off x="3702600" y="4486800"/>
            <a:ext cx="1990200" cy="40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Diagram made using Circuit Diagram Web Editor</a:t>
            </a:r>
            <a:endParaRPr sz="1800" dirty="0">
              <a:solidFill>
                <a:schemeClr val="dk2"/>
              </a:solidFill>
            </a:endParaRPr>
          </a:p>
        </p:txBody>
      </p:sp>
      <p:pic>
        <p:nvPicPr>
          <p:cNvPr id="223" name="Google Shape;223;g371fa74b9ea_0_117"/>
          <p:cNvPicPr preferRelativeResize="0"/>
          <p:nvPr/>
        </p:nvPicPr>
        <p:blipFill>
          <a:blip r:embed="rId3">
            <a:alphaModFix/>
          </a:blip>
          <a:stretch>
            <a:fillRect/>
          </a:stretch>
        </p:blipFill>
        <p:spPr>
          <a:xfrm>
            <a:off x="5575225" y="1135400"/>
            <a:ext cx="3002250" cy="1169300"/>
          </a:xfrm>
          <a:prstGeom prst="rect">
            <a:avLst/>
          </a:prstGeom>
          <a:noFill/>
          <a:ln>
            <a:noFill/>
          </a:ln>
        </p:spPr>
      </p:pic>
      <p:pic>
        <p:nvPicPr>
          <p:cNvPr id="224" name="Google Shape;224;g371fa74b9ea_0_117"/>
          <p:cNvPicPr preferRelativeResize="0"/>
          <p:nvPr/>
        </p:nvPicPr>
        <p:blipFill>
          <a:blip r:embed="rId4">
            <a:alphaModFix/>
          </a:blip>
          <a:stretch>
            <a:fillRect/>
          </a:stretch>
        </p:blipFill>
        <p:spPr>
          <a:xfrm>
            <a:off x="5618125" y="2678450"/>
            <a:ext cx="3130375" cy="1615050"/>
          </a:xfrm>
          <a:prstGeom prst="rect">
            <a:avLst/>
          </a:prstGeom>
          <a:solidFill>
            <a:srgbClr val="6091BA"/>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63916603ff_0_9"/>
          <p:cNvSpPr/>
          <p:nvPr/>
        </p:nvSpPr>
        <p:spPr>
          <a:xfrm>
            <a:off x="311700" y="780975"/>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0" name="Google Shape;230;g363916603ff_0_9"/>
          <p:cNvSpPr txBox="1">
            <a:spLocks noGrp="1"/>
          </p:cNvSpPr>
          <p:nvPr>
            <p:ph type="title"/>
          </p:nvPr>
        </p:nvSpPr>
        <p:spPr>
          <a:xfrm>
            <a:off x="311700" y="282750"/>
            <a:ext cx="33909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NOT Gate Schematic</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900" b="1" dirty="0">
              <a:solidFill>
                <a:schemeClr val="lt1"/>
              </a:solidFill>
              <a:latin typeface="Open Sans"/>
              <a:ea typeface="Open Sans"/>
              <a:cs typeface="Open Sans"/>
              <a:sym typeface="Open Sans"/>
            </a:endParaRPr>
          </a:p>
        </p:txBody>
      </p:sp>
      <p:sp>
        <p:nvSpPr>
          <p:cNvPr id="231" name="Google Shape;231;g363916603ff_0_9"/>
          <p:cNvSpPr txBox="1"/>
          <p:nvPr/>
        </p:nvSpPr>
        <p:spPr>
          <a:xfrm>
            <a:off x="3702600" y="4486800"/>
            <a:ext cx="1990200" cy="40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Diagram made using Circuit Diagram Web Editor</a:t>
            </a:r>
            <a:endParaRPr sz="1800" dirty="0">
              <a:solidFill>
                <a:schemeClr val="dk2"/>
              </a:solidFill>
            </a:endParaRPr>
          </a:p>
        </p:txBody>
      </p:sp>
      <p:pic>
        <p:nvPicPr>
          <p:cNvPr id="232" name="Google Shape;232;g363916603ff_0_9"/>
          <p:cNvPicPr preferRelativeResize="0"/>
          <p:nvPr/>
        </p:nvPicPr>
        <p:blipFill>
          <a:blip r:embed="rId3">
            <a:alphaModFix/>
          </a:blip>
          <a:stretch>
            <a:fillRect/>
          </a:stretch>
        </p:blipFill>
        <p:spPr>
          <a:xfrm>
            <a:off x="2478150" y="1048013"/>
            <a:ext cx="3802475" cy="3342825"/>
          </a:xfrm>
          <a:prstGeom prst="rect">
            <a:avLst/>
          </a:prstGeom>
          <a:solidFill>
            <a:srgbClr val="6091BA"/>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p:nvPr/>
        </p:nvSpPr>
        <p:spPr>
          <a:xfrm>
            <a:off x="311725" y="958350"/>
            <a:ext cx="5464200" cy="4038600"/>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2"/>
          <p:cNvSpPr txBox="1">
            <a:spLocks noGrp="1"/>
          </p:cNvSpPr>
          <p:nvPr>
            <p:ph type="title"/>
          </p:nvPr>
        </p:nvSpPr>
        <p:spPr>
          <a:xfrm>
            <a:off x="311700" y="282761"/>
            <a:ext cx="8520600" cy="462835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400" b="1" dirty="0">
                <a:solidFill>
                  <a:srgbClr val="6091BA"/>
                </a:solidFill>
                <a:latin typeface="Open Sans"/>
                <a:ea typeface="Open Sans"/>
                <a:cs typeface="Open Sans"/>
                <a:sym typeface="Open Sans"/>
              </a:rPr>
              <a:t>What is it?</a:t>
            </a:r>
            <a:endParaRPr sz="3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200" dirty="0">
                <a:solidFill>
                  <a:srgbClr val="000000"/>
                </a:solidFill>
                <a:latin typeface="Open Sans"/>
                <a:ea typeface="Open Sans"/>
                <a:cs typeface="Open Sans"/>
                <a:sym typeface="Open Sans"/>
              </a:rPr>
              <a:t>Rules of the game: </a:t>
            </a:r>
            <a:endParaRPr sz="22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050" dirty="0">
              <a:solidFill>
                <a:srgbClr val="000000"/>
              </a:solidFill>
              <a:latin typeface="Open Sans"/>
              <a:ea typeface="Open Sans"/>
              <a:cs typeface="Open Sans"/>
              <a:sym typeface="Open Sans"/>
            </a:endParaRPr>
          </a:p>
          <a:p>
            <a:pPr marL="457200" lvl="0" indent="-355600" algn="l" rtl="0">
              <a:lnSpc>
                <a:spcPct val="115000"/>
              </a:lnSpc>
              <a:spcBef>
                <a:spcPts val="0"/>
              </a:spcBef>
              <a:spcAft>
                <a:spcPts val="0"/>
              </a:spcAft>
              <a:buClr>
                <a:srgbClr val="000000"/>
              </a:buClr>
              <a:buSzPts val="2000"/>
              <a:buFont typeface="Open Sans"/>
              <a:buChar char="●"/>
            </a:pPr>
            <a:r>
              <a:rPr lang="en" sz="2000" dirty="0">
                <a:solidFill>
                  <a:srgbClr val="000000"/>
                </a:solidFill>
                <a:latin typeface="Open Sans"/>
                <a:ea typeface="Open Sans"/>
                <a:cs typeface="Open Sans"/>
                <a:sym typeface="Open Sans"/>
              </a:rPr>
              <a:t>You can only ask yes-or-no questions.</a:t>
            </a:r>
            <a:endParaRPr sz="2000" dirty="0">
              <a:solidFill>
                <a:srgbClr val="000000"/>
              </a:solidFill>
              <a:latin typeface="Open Sans"/>
              <a:ea typeface="Open Sans"/>
              <a:cs typeface="Open Sans"/>
              <a:sym typeface="Open Sans"/>
            </a:endParaRPr>
          </a:p>
          <a:p>
            <a:pPr marL="457200" lvl="0" indent="-355600" algn="l" rtl="0">
              <a:lnSpc>
                <a:spcPct val="115000"/>
              </a:lnSpc>
              <a:spcBef>
                <a:spcPts val="0"/>
              </a:spcBef>
              <a:spcAft>
                <a:spcPts val="0"/>
              </a:spcAft>
              <a:buClr>
                <a:srgbClr val="000000"/>
              </a:buClr>
              <a:buSzPts val="2000"/>
              <a:buFont typeface="Open Sans"/>
              <a:buChar char="●"/>
            </a:pPr>
            <a:r>
              <a:rPr lang="en" sz="2000" dirty="0">
                <a:solidFill>
                  <a:srgbClr val="000000"/>
                </a:solidFill>
                <a:latin typeface="Open Sans"/>
                <a:ea typeface="Open Sans"/>
                <a:cs typeface="Open Sans"/>
                <a:sym typeface="Open Sans"/>
              </a:rPr>
              <a:t>Each team gets one question per round.</a:t>
            </a:r>
            <a:endParaRPr sz="2000" dirty="0">
              <a:solidFill>
                <a:srgbClr val="000000"/>
              </a:solidFill>
              <a:latin typeface="Open Sans"/>
              <a:ea typeface="Open Sans"/>
              <a:cs typeface="Open Sans"/>
              <a:sym typeface="Open Sans"/>
            </a:endParaRPr>
          </a:p>
          <a:p>
            <a:pPr marL="457200" lvl="0" indent="-355600" algn="l" rtl="0">
              <a:lnSpc>
                <a:spcPct val="115000"/>
              </a:lnSpc>
              <a:spcBef>
                <a:spcPts val="0"/>
              </a:spcBef>
              <a:spcAft>
                <a:spcPts val="0"/>
              </a:spcAft>
              <a:buClr>
                <a:srgbClr val="000000"/>
              </a:buClr>
              <a:buSzPts val="2000"/>
              <a:buFont typeface="Open Sans"/>
              <a:buChar char="●"/>
            </a:pPr>
            <a:r>
              <a:rPr lang="en" sz="2000" dirty="0">
                <a:solidFill>
                  <a:srgbClr val="000000"/>
                </a:solidFill>
                <a:latin typeface="Open Sans"/>
                <a:ea typeface="Open Sans"/>
                <a:cs typeface="Open Sans"/>
                <a:sym typeface="Open Sans"/>
              </a:rPr>
              <a:t>If you think you know what </a:t>
            </a:r>
            <a:r>
              <a:rPr lang="en" sz="2000" b="1" dirty="0">
                <a:solidFill>
                  <a:srgbClr val="000000"/>
                </a:solidFill>
                <a:latin typeface="Open Sans"/>
                <a:ea typeface="Open Sans"/>
                <a:cs typeface="Open Sans"/>
                <a:sym typeface="Open Sans"/>
              </a:rPr>
              <a:t>it</a:t>
            </a:r>
            <a:r>
              <a:rPr lang="en" sz="2000" dirty="0">
                <a:solidFill>
                  <a:srgbClr val="000000"/>
                </a:solidFill>
                <a:latin typeface="Open Sans"/>
                <a:ea typeface="Open Sans"/>
                <a:cs typeface="Open Sans"/>
                <a:sym typeface="Open Sans"/>
              </a:rPr>
              <a:t> is, </a:t>
            </a:r>
            <a:endParaRPr sz="2000" dirty="0">
              <a:solidFill>
                <a:srgbClr val="000000"/>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2000" dirty="0">
                <a:solidFill>
                  <a:srgbClr val="000000"/>
                </a:solidFill>
                <a:latin typeface="Open Sans"/>
                <a:ea typeface="Open Sans"/>
                <a:cs typeface="Open Sans"/>
                <a:sym typeface="Open Sans"/>
              </a:rPr>
              <a:t>don’t give it away. Instead, ask leading </a:t>
            </a:r>
            <a:endParaRPr sz="2000" dirty="0">
              <a:solidFill>
                <a:srgbClr val="000000"/>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2000" dirty="0">
                <a:solidFill>
                  <a:srgbClr val="000000"/>
                </a:solidFill>
                <a:latin typeface="Open Sans"/>
                <a:ea typeface="Open Sans"/>
                <a:cs typeface="Open Sans"/>
                <a:sym typeface="Open Sans"/>
              </a:rPr>
              <a:t>(or misleading) questions.</a:t>
            </a:r>
            <a:endParaRPr sz="2000" dirty="0">
              <a:solidFill>
                <a:srgbClr val="000000"/>
              </a:solidFill>
              <a:latin typeface="Open Sans"/>
              <a:ea typeface="Open Sans"/>
              <a:cs typeface="Open Sans"/>
              <a:sym typeface="Open Sans"/>
            </a:endParaRPr>
          </a:p>
          <a:p>
            <a:pPr marL="457200" lvl="0" indent="-355600" algn="l" rtl="0">
              <a:lnSpc>
                <a:spcPct val="115000"/>
              </a:lnSpc>
              <a:spcBef>
                <a:spcPts val="0"/>
              </a:spcBef>
              <a:spcAft>
                <a:spcPts val="0"/>
              </a:spcAft>
              <a:buClr>
                <a:srgbClr val="000000"/>
              </a:buClr>
              <a:buSzPts val="2000"/>
              <a:buFont typeface="Open Sans"/>
              <a:buChar char="●"/>
            </a:pPr>
            <a:r>
              <a:rPr lang="en" sz="2000" dirty="0">
                <a:solidFill>
                  <a:srgbClr val="000000"/>
                </a:solidFill>
                <a:latin typeface="Open Sans"/>
                <a:ea typeface="Open Sans"/>
                <a:cs typeface="Open Sans"/>
                <a:sym typeface="Open Sans"/>
              </a:rPr>
              <a:t>At the end of the rounds, each team </a:t>
            </a:r>
            <a:endParaRPr sz="2000" dirty="0">
              <a:solidFill>
                <a:srgbClr val="000000"/>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2000" dirty="0">
                <a:solidFill>
                  <a:srgbClr val="000000"/>
                </a:solidFill>
                <a:latin typeface="Open Sans"/>
                <a:ea typeface="Open Sans"/>
                <a:cs typeface="Open Sans"/>
                <a:sym typeface="Open Sans"/>
              </a:rPr>
              <a:t>discusses their final guess about what</a:t>
            </a:r>
            <a:endParaRPr sz="2000" dirty="0">
              <a:solidFill>
                <a:srgbClr val="000000"/>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2000" dirty="0">
                <a:solidFill>
                  <a:srgbClr val="000000"/>
                </a:solidFill>
                <a:latin typeface="Open Sans"/>
                <a:ea typeface="Open Sans"/>
                <a:cs typeface="Open Sans"/>
                <a:sym typeface="Open Sans"/>
              </a:rPr>
              <a:t>it is and writes their guess on a </a:t>
            </a:r>
            <a:endParaRPr sz="2000" dirty="0">
              <a:solidFill>
                <a:srgbClr val="000000"/>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2000" dirty="0">
                <a:solidFill>
                  <a:srgbClr val="000000"/>
                </a:solidFill>
                <a:latin typeface="Open Sans"/>
                <a:ea typeface="Open Sans"/>
                <a:cs typeface="Open Sans"/>
                <a:sym typeface="Open Sans"/>
              </a:rPr>
              <a:t>whiteboard.</a:t>
            </a:r>
            <a:endParaRPr sz="2000" dirty="0">
              <a:solidFill>
                <a:srgbClr val="000000"/>
              </a:solidFill>
              <a:latin typeface="Open Sans"/>
              <a:ea typeface="Open Sans"/>
              <a:cs typeface="Open Sans"/>
              <a:sym typeface="Open Sans"/>
            </a:endParaRPr>
          </a:p>
        </p:txBody>
      </p:sp>
      <p:sp>
        <p:nvSpPr>
          <p:cNvPr id="67" name="Google Shape;67;p2"/>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68" name="Google Shape;68;p2"/>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pic>
        <p:nvPicPr>
          <p:cNvPr id="69" name="Google Shape;69;p2"/>
          <p:cNvPicPr preferRelativeResize="0"/>
          <p:nvPr/>
        </p:nvPicPr>
        <p:blipFill rotWithShape="1">
          <a:blip r:embed="rId3">
            <a:alphaModFix/>
          </a:blip>
          <a:srcRect l="-16330" t="18940" r="52910" b="-18940"/>
          <a:stretch/>
        </p:blipFill>
        <p:spPr>
          <a:xfrm>
            <a:off x="4899004" y="958350"/>
            <a:ext cx="4005940" cy="3327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720f19e7bf_0_13"/>
          <p:cNvSpPr/>
          <p:nvPr/>
        </p:nvSpPr>
        <p:spPr>
          <a:xfrm>
            <a:off x="311700" y="780975"/>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8" name="Google Shape;238;g3720f19e7bf_0_13"/>
          <p:cNvSpPr txBox="1">
            <a:spLocks noGrp="1"/>
          </p:cNvSpPr>
          <p:nvPr>
            <p:ph type="title"/>
          </p:nvPr>
        </p:nvSpPr>
        <p:spPr>
          <a:xfrm>
            <a:off x="311700" y="282750"/>
            <a:ext cx="81222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NOT Gate Breadboard Example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900" b="1" dirty="0">
              <a:solidFill>
                <a:schemeClr val="lt1"/>
              </a:solidFill>
              <a:latin typeface="Open Sans"/>
              <a:ea typeface="Open Sans"/>
              <a:cs typeface="Open Sans"/>
              <a:sym typeface="Open Sans"/>
            </a:endParaRPr>
          </a:p>
        </p:txBody>
      </p:sp>
      <p:sp>
        <p:nvSpPr>
          <p:cNvPr id="239" name="Google Shape;239;g3720f19e7bf_0_13"/>
          <p:cNvSpPr txBox="1"/>
          <p:nvPr/>
        </p:nvSpPr>
        <p:spPr>
          <a:xfrm>
            <a:off x="3702725" y="4228400"/>
            <a:ext cx="1990200" cy="40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rgbClr val="B7B7B7"/>
                </a:solidFill>
                <a:latin typeface="Open Sans"/>
                <a:ea typeface="Open Sans"/>
                <a:cs typeface="Open Sans"/>
                <a:sym typeface="Open Sans"/>
              </a:rPr>
              <a:t>Image made with Tinkercad</a:t>
            </a:r>
            <a:endParaRPr sz="1800" dirty="0">
              <a:solidFill>
                <a:schemeClr val="dk2"/>
              </a:solidFill>
            </a:endParaRPr>
          </a:p>
        </p:txBody>
      </p:sp>
      <p:pic>
        <p:nvPicPr>
          <p:cNvPr id="240" name="Google Shape;240;g3720f19e7bf_0_13"/>
          <p:cNvPicPr preferRelativeResize="0"/>
          <p:nvPr/>
        </p:nvPicPr>
        <p:blipFill>
          <a:blip r:embed="rId3">
            <a:alphaModFix/>
          </a:blip>
          <a:stretch>
            <a:fillRect/>
          </a:stretch>
        </p:blipFill>
        <p:spPr>
          <a:xfrm>
            <a:off x="1193575" y="1059900"/>
            <a:ext cx="6560150" cy="2877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9e95a1a397_0_9"/>
          <p:cNvSpPr/>
          <p:nvPr/>
        </p:nvSpPr>
        <p:spPr>
          <a:xfrm>
            <a:off x="311700" y="780975"/>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6" name="Google Shape;246;g39e95a1a397_0_9"/>
          <p:cNvSpPr txBox="1">
            <a:spLocks noGrp="1"/>
          </p:cNvSpPr>
          <p:nvPr>
            <p:ph type="title"/>
          </p:nvPr>
        </p:nvSpPr>
        <p:spPr>
          <a:xfrm>
            <a:off x="311700" y="282750"/>
            <a:ext cx="81222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NOT Gate Example: Student Built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900" b="1" dirty="0">
              <a:solidFill>
                <a:schemeClr val="lt1"/>
              </a:solidFill>
              <a:latin typeface="Open Sans"/>
              <a:ea typeface="Open Sans"/>
              <a:cs typeface="Open Sans"/>
              <a:sym typeface="Open Sans"/>
            </a:endParaRPr>
          </a:p>
        </p:txBody>
      </p:sp>
      <p:sp>
        <p:nvSpPr>
          <p:cNvPr id="247" name="Google Shape;247;g39e95a1a397_0_9"/>
          <p:cNvSpPr txBox="1"/>
          <p:nvPr/>
        </p:nvSpPr>
        <p:spPr>
          <a:xfrm>
            <a:off x="3702725" y="4228400"/>
            <a:ext cx="1990200" cy="40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rgbClr val="B7B7B7"/>
                </a:solidFill>
                <a:latin typeface="Open Sans"/>
                <a:ea typeface="Open Sans"/>
                <a:cs typeface="Open Sans"/>
                <a:sym typeface="Open Sans"/>
              </a:rPr>
              <a:t>Image made with Tinkercad</a:t>
            </a:r>
            <a:endParaRPr sz="1800" dirty="0">
              <a:solidFill>
                <a:schemeClr val="dk2"/>
              </a:solidFill>
            </a:endParaRPr>
          </a:p>
        </p:txBody>
      </p:sp>
      <p:pic>
        <p:nvPicPr>
          <p:cNvPr id="248" name="Google Shape;248;g39e95a1a397_0_9" title="Not gate">
            <a:hlinkClick r:id="rId3"/>
          </p:cNvPr>
          <p:cNvPicPr preferRelativeResize="0"/>
          <p:nvPr/>
        </p:nvPicPr>
        <p:blipFill>
          <a:blip r:embed="rId4">
            <a:alphaModFix/>
          </a:blip>
          <a:stretch>
            <a:fillRect/>
          </a:stretch>
        </p:blipFill>
        <p:spPr>
          <a:xfrm>
            <a:off x="1756550" y="1127937"/>
            <a:ext cx="6201000" cy="3488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71fa74b9ea_0_83"/>
          <p:cNvSpPr txBox="1">
            <a:spLocks noGrp="1"/>
          </p:cNvSpPr>
          <p:nvPr>
            <p:ph type="title"/>
          </p:nvPr>
        </p:nvSpPr>
        <p:spPr>
          <a:xfrm>
            <a:off x="311700" y="248475"/>
            <a:ext cx="8520600" cy="40116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Engineering Design Challenge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254" name="Google Shape;254;g371fa74b9ea_0_83"/>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255" name="Google Shape;255;g371fa74b9ea_0_83"/>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256" name="Google Shape;256;g371fa74b9ea_0_83"/>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257" name="Google Shape;257;g371fa74b9ea_0_83"/>
          <p:cNvSpPr/>
          <p:nvPr/>
        </p:nvSpPr>
        <p:spPr>
          <a:xfrm>
            <a:off x="311730" y="735525"/>
            <a:ext cx="8648700" cy="4159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8" name="Google Shape;258;g371fa74b9ea_0_83"/>
          <p:cNvSpPr txBox="1"/>
          <p:nvPr/>
        </p:nvSpPr>
        <p:spPr>
          <a:xfrm>
            <a:off x="450200" y="735525"/>
            <a:ext cx="8179200" cy="380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dirty="0">
                <a:solidFill>
                  <a:schemeClr val="lt1"/>
                </a:solidFill>
                <a:latin typeface="Open Sans"/>
                <a:ea typeface="Open Sans"/>
                <a:cs typeface="Open Sans"/>
                <a:sym typeface="Open Sans"/>
              </a:rPr>
              <a:t>Your engineering team will be working on one of the following jobs: (Click the link to read the job description)</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u="sng" dirty="0">
                <a:solidFill>
                  <a:schemeClr val="hlink"/>
                </a:solidFill>
                <a:latin typeface="Open Sans"/>
                <a:ea typeface="Open Sans"/>
                <a:cs typeface="Open Sans"/>
                <a:sym typeface="Open Sans"/>
                <a:hlinkClick r:id="rId3"/>
              </a:rPr>
              <a:t>Smart Pet Door Design</a:t>
            </a:r>
            <a:r>
              <a:rPr lang="en" sz="2300" dirty="0">
                <a:solidFill>
                  <a:schemeClr val="lt1"/>
                </a:solidFill>
                <a:latin typeface="Open Sans"/>
                <a:ea typeface="Open Sans"/>
                <a:cs typeface="Open Sans"/>
                <a:sym typeface="Open Sans"/>
              </a:rPr>
              <a:t> (4)</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u="sng" dirty="0">
                <a:solidFill>
                  <a:schemeClr val="hlink"/>
                </a:solidFill>
                <a:latin typeface="Open Sans"/>
                <a:ea typeface="Open Sans"/>
                <a:cs typeface="Open Sans"/>
                <a:sym typeface="Open Sans"/>
                <a:hlinkClick r:id="rId4"/>
              </a:rPr>
              <a:t>Automatic Headlight Control System</a:t>
            </a:r>
            <a:r>
              <a:rPr lang="en" sz="2300" dirty="0">
                <a:solidFill>
                  <a:schemeClr val="lt1"/>
                </a:solidFill>
                <a:latin typeface="Open Sans"/>
                <a:ea typeface="Open Sans"/>
                <a:cs typeface="Open Sans"/>
                <a:sym typeface="Open Sans"/>
              </a:rPr>
              <a:t> (4)</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u="sng" dirty="0">
                <a:solidFill>
                  <a:schemeClr val="hlink"/>
                </a:solidFill>
                <a:latin typeface="Open Sans"/>
                <a:ea typeface="Open Sans"/>
                <a:cs typeface="Open Sans"/>
                <a:sym typeface="Open Sans"/>
                <a:hlinkClick r:id="rId5"/>
              </a:rPr>
              <a:t>Small Business Security System Project</a:t>
            </a:r>
            <a:r>
              <a:rPr lang="en" sz="2300" dirty="0">
                <a:solidFill>
                  <a:schemeClr val="lt1"/>
                </a:solidFill>
                <a:latin typeface="Open Sans"/>
                <a:ea typeface="Open Sans"/>
                <a:cs typeface="Open Sans"/>
                <a:sym typeface="Open Sans"/>
              </a:rPr>
              <a:t> (4)</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u="sng" dirty="0">
                <a:solidFill>
                  <a:schemeClr val="hlink"/>
                </a:solidFill>
                <a:latin typeface="Open Sans"/>
                <a:ea typeface="Open Sans"/>
                <a:cs typeface="Open Sans"/>
                <a:sym typeface="Open Sans"/>
                <a:hlinkClick r:id="rId6"/>
              </a:rPr>
              <a:t>Injury Prevention System for a Mechanical Press</a:t>
            </a:r>
            <a:r>
              <a:rPr lang="en" sz="2300" dirty="0">
                <a:solidFill>
                  <a:schemeClr val="lt1"/>
                </a:solidFill>
                <a:latin typeface="Open Sans"/>
                <a:ea typeface="Open Sans"/>
                <a:cs typeface="Open Sans"/>
                <a:sym typeface="Open Sans"/>
              </a:rPr>
              <a:t> (4) </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u="sng" dirty="0">
                <a:solidFill>
                  <a:schemeClr val="hlink"/>
                </a:solidFill>
                <a:latin typeface="Open Sans"/>
                <a:ea typeface="Open Sans"/>
                <a:cs typeface="Open Sans"/>
                <a:sym typeface="Open Sans"/>
                <a:hlinkClick r:id="rId7"/>
              </a:rPr>
              <a:t>Chemical Production Plant Safety Device </a:t>
            </a:r>
            <a:r>
              <a:rPr lang="en" sz="2300" dirty="0">
                <a:solidFill>
                  <a:schemeClr val="lt1"/>
                </a:solidFill>
                <a:latin typeface="Open Sans"/>
                <a:ea typeface="Open Sans"/>
                <a:cs typeface="Open Sans"/>
                <a:sym typeface="Open Sans"/>
              </a:rPr>
              <a:t>(3)</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u="sng" dirty="0">
                <a:solidFill>
                  <a:schemeClr val="hlink"/>
                </a:solidFill>
                <a:latin typeface="Open Sans"/>
                <a:ea typeface="Open Sans"/>
                <a:cs typeface="Open Sans"/>
                <a:sym typeface="Open Sans"/>
                <a:hlinkClick r:id="rId8"/>
              </a:rPr>
              <a:t>Smart Greenhouse Ventilation System </a:t>
            </a:r>
            <a:r>
              <a:rPr lang="en" sz="2300" dirty="0">
                <a:solidFill>
                  <a:schemeClr val="lt1"/>
                </a:solidFill>
                <a:latin typeface="Open Sans"/>
                <a:ea typeface="Open Sans"/>
                <a:cs typeface="Open Sans"/>
                <a:sym typeface="Open Sans"/>
              </a:rPr>
              <a:t>(3)</a:t>
            </a:r>
            <a:endParaRPr sz="2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1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 sz="1100" dirty="0">
                <a:solidFill>
                  <a:schemeClr val="lt1"/>
                </a:solidFill>
                <a:latin typeface="Open Sans"/>
                <a:ea typeface="Open Sans"/>
                <a:cs typeface="Open Sans"/>
                <a:sym typeface="Open Sans"/>
              </a:rPr>
              <a:t>The numbers by each project are how many roles/engineers are needed. If you have a 3-engineer team and take on a 4-role project, you will need to determine how you will share the work of the extra role.</a:t>
            </a:r>
            <a:endParaRPr sz="1100" dirty="0">
              <a:solidFill>
                <a:schemeClr val="lt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63916603ff_0_6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For this challenge each team member will…</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264" name="Google Shape;264;g363916603ff_0_60"/>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265" name="Google Shape;265;g363916603ff_0_60"/>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266" name="Google Shape;266;g363916603ff_0_60"/>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267" name="Google Shape;267;g363916603ff_0_60"/>
          <p:cNvSpPr/>
          <p:nvPr/>
        </p:nvSpPr>
        <p:spPr>
          <a:xfrm>
            <a:off x="311700" y="812071"/>
            <a:ext cx="8648700" cy="4159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8" name="Google Shape;268;g363916603ff_0_60"/>
          <p:cNvSpPr txBox="1"/>
          <p:nvPr/>
        </p:nvSpPr>
        <p:spPr>
          <a:xfrm>
            <a:off x="267325" y="282761"/>
            <a:ext cx="8179200" cy="347249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Take on a specific team role.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Determine which logic gate type is required to complete the task assigned to them. </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Build an AND, OR, or NOT gate using materials provided.</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Test the gate using a truth table. </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Troubleshoot and iterate as needed to create a working gate.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Share information and strategies with team members to help them.</a:t>
            </a:r>
            <a:endParaRPr sz="2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100" dirty="0">
              <a:solidFill>
                <a:schemeClr val="lt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63916603ff_0_78"/>
          <p:cNvSpPr txBox="1">
            <a:spLocks noGrp="1"/>
          </p:cNvSpPr>
          <p:nvPr>
            <p:ph type="title"/>
          </p:nvPr>
        </p:nvSpPr>
        <p:spPr>
          <a:xfrm>
            <a:off x="311700" y="248475"/>
            <a:ext cx="8520600" cy="40116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Engineering Design Challenge Parameters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274" name="Google Shape;274;g363916603ff_0_78"/>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275" name="Google Shape;275;g363916603ff_0_78"/>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276" name="Google Shape;276;g363916603ff_0_78"/>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277" name="Google Shape;277;g363916603ff_0_78"/>
          <p:cNvSpPr/>
          <p:nvPr/>
        </p:nvSpPr>
        <p:spPr>
          <a:xfrm>
            <a:off x="311730" y="735525"/>
            <a:ext cx="8648700" cy="4159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g363916603ff_0_78"/>
          <p:cNvSpPr txBox="1"/>
          <p:nvPr/>
        </p:nvSpPr>
        <p:spPr>
          <a:xfrm>
            <a:off x="450200" y="735525"/>
            <a:ext cx="8179200" cy="38073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Your design must fit on a notecard.</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Your goal is to create a gate that is both small and functional.</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Your circuit will be tested against a truth table.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You will need to be careful not to create short circuits.</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Instead of using switches, as shown in the diagrams, you will create gaps in your circuit that can be closed using fingers or jumper wires.</a:t>
            </a:r>
            <a:endParaRPr sz="2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100" dirty="0">
              <a:solidFill>
                <a:schemeClr val="lt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63916603ff_0_29"/>
          <p:cNvSpPr txBox="1">
            <a:spLocks noGrp="1"/>
          </p:cNvSpPr>
          <p:nvPr>
            <p:ph type="title"/>
          </p:nvPr>
        </p:nvSpPr>
        <p:spPr>
          <a:xfrm>
            <a:off x="311700" y="248475"/>
            <a:ext cx="8520600" cy="40116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Engineering Challenges: Smaller Electronics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284" name="Google Shape;284;g363916603ff_0_29"/>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285" name="Google Shape;285;g363916603ff_0_29"/>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286" name="Google Shape;286;g363916603ff_0_29"/>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287" name="Google Shape;287;g363916603ff_0_29"/>
          <p:cNvSpPr/>
          <p:nvPr/>
        </p:nvSpPr>
        <p:spPr>
          <a:xfrm>
            <a:off x="311730" y="735525"/>
            <a:ext cx="8648700" cy="41595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g363916603ff_0_29"/>
          <p:cNvSpPr txBox="1"/>
          <p:nvPr/>
        </p:nvSpPr>
        <p:spPr>
          <a:xfrm>
            <a:off x="558775" y="1029125"/>
            <a:ext cx="8179200" cy="2061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lt1"/>
              </a:buClr>
              <a:buSzPts val="2000"/>
              <a:buFont typeface="Open Sans"/>
              <a:buChar char="●"/>
            </a:pPr>
            <a:r>
              <a:rPr lang="en" sz="2000" dirty="0">
                <a:solidFill>
                  <a:schemeClr val="lt1"/>
                </a:solidFill>
                <a:latin typeface="Open Sans"/>
                <a:ea typeface="Open Sans"/>
                <a:cs typeface="Open Sans"/>
                <a:sym typeface="Open Sans"/>
              </a:rPr>
              <a:t>Microchip fabricators keep creating ways to fit more and more components into chips that take up smaller and smaller footprints.</a:t>
            </a:r>
            <a:endParaRPr sz="2000" dirty="0">
              <a:solidFill>
                <a:schemeClr val="lt1"/>
              </a:solidFill>
              <a:latin typeface="Open Sans"/>
              <a:ea typeface="Open Sans"/>
              <a:cs typeface="Open Sans"/>
              <a:sym typeface="Open Sans"/>
            </a:endParaRPr>
          </a:p>
          <a:p>
            <a:pPr marL="457200" lvl="0" indent="-355600" algn="l" rtl="0">
              <a:lnSpc>
                <a:spcPct val="115000"/>
              </a:lnSpc>
              <a:spcBef>
                <a:spcPts val="0"/>
              </a:spcBef>
              <a:spcAft>
                <a:spcPts val="0"/>
              </a:spcAft>
              <a:buClr>
                <a:schemeClr val="lt1"/>
              </a:buClr>
              <a:buSzPts val="2000"/>
              <a:buFont typeface="Open Sans"/>
              <a:buChar char="●"/>
            </a:pPr>
            <a:r>
              <a:rPr lang="en" sz="2000" dirty="0">
                <a:solidFill>
                  <a:schemeClr val="lt1"/>
                </a:solidFill>
                <a:latin typeface="Open Sans"/>
                <a:ea typeface="Open Sans"/>
                <a:cs typeface="Open Sans"/>
                <a:sym typeface="Open Sans"/>
              </a:rPr>
              <a:t>Transistors used in current microchips are in the range of 5-10 nanometers in size.</a:t>
            </a:r>
            <a:endParaRPr sz="2000" dirty="0">
              <a:solidFill>
                <a:schemeClr val="lt1"/>
              </a:solidFill>
              <a:latin typeface="Open Sans"/>
              <a:ea typeface="Open Sans"/>
              <a:cs typeface="Open Sans"/>
              <a:sym typeface="Open Sans"/>
            </a:endParaRPr>
          </a:p>
          <a:p>
            <a:pPr marL="457200" lvl="0" indent="-355600" algn="l" rtl="0">
              <a:lnSpc>
                <a:spcPct val="115000"/>
              </a:lnSpc>
              <a:spcBef>
                <a:spcPts val="0"/>
              </a:spcBef>
              <a:spcAft>
                <a:spcPts val="0"/>
              </a:spcAft>
              <a:buClr>
                <a:schemeClr val="lt1"/>
              </a:buClr>
              <a:buSzPts val="2000"/>
              <a:buFont typeface="Open Sans"/>
              <a:buChar char="●"/>
            </a:pPr>
            <a:r>
              <a:rPr lang="en" sz="2000" dirty="0">
                <a:solidFill>
                  <a:schemeClr val="lt1"/>
                </a:solidFill>
                <a:latin typeface="Open Sans"/>
                <a:ea typeface="Open Sans"/>
                <a:cs typeface="Open Sans"/>
                <a:sym typeface="Open Sans"/>
              </a:rPr>
              <a:t>For scale, a sheet of paper is about 100,000 nanometers thick.</a:t>
            </a:r>
            <a:endParaRPr sz="2000" dirty="0">
              <a:solidFill>
                <a:schemeClr val="lt1"/>
              </a:solidFill>
              <a:latin typeface="Open Sans"/>
              <a:ea typeface="Open Sans"/>
              <a:cs typeface="Open Sans"/>
              <a:sym typeface="Open Sans"/>
            </a:endParaRPr>
          </a:p>
          <a:p>
            <a:pPr marL="457200" lvl="0" indent="-355600" algn="l" rtl="0">
              <a:lnSpc>
                <a:spcPct val="115000"/>
              </a:lnSpc>
              <a:spcBef>
                <a:spcPts val="0"/>
              </a:spcBef>
              <a:spcAft>
                <a:spcPts val="0"/>
              </a:spcAft>
              <a:buClr>
                <a:schemeClr val="lt1"/>
              </a:buClr>
              <a:buSzPts val="2000"/>
              <a:buFont typeface="Open Sans"/>
              <a:buChar char="●"/>
            </a:pPr>
            <a:r>
              <a:rPr lang="en" sz="2000" dirty="0">
                <a:solidFill>
                  <a:schemeClr val="lt1"/>
                </a:solidFill>
                <a:latin typeface="Open Sans"/>
                <a:ea typeface="Open Sans"/>
                <a:cs typeface="Open Sans"/>
                <a:sym typeface="Open Sans"/>
              </a:rPr>
              <a:t>In order to fit more than a billion of these tiny transistors and other components into a chip the size of your thumbnail, the engineers use some special techniques that you can borrow for this activity.</a:t>
            </a:r>
            <a:endParaRPr sz="20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800" dirty="0">
              <a:solidFill>
                <a:schemeClr val="lt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63916603ff_0_42"/>
          <p:cNvSpPr txBox="1">
            <a:spLocks noGrp="1"/>
          </p:cNvSpPr>
          <p:nvPr>
            <p:ph type="title"/>
          </p:nvPr>
        </p:nvSpPr>
        <p:spPr>
          <a:xfrm>
            <a:off x="311700" y="248475"/>
            <a:ext cx="8520600" cy="40116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Engineering Solutions: Vertical Layering</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294" name="Google Shape;294;g363916603ff_0_42"/>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295" name="Google Shape;295;g363916603ff_0_42"/>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296" name="Google Shape;296;g363916603ff_0_42"/>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297" name="Google Shape;297;g363916603ff_0_42"/>
          <p:cNvSpPr/>
          <p:nvPr/>
        </p:nvSpPr>
        <p:spPr>
          <a:xfrm>
            <a:off x="311730" y="735525"/>
            <a:ext cx="8648700" cy="415950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Arial"/>
              <a:ea typeface="Arial"/>
              <a:cs typeface="Arial"/>
              <a:sym typeface="Arial"/>
            </a:endParaRPr>
          </a:p>
        </p:txBody>
      </p:sp>
      <p:sp>
        <p:nvSpPr>
          <p:cNvPr id="298" name="Google Shape;298;g363916603ff_0_42"/>
          <p:cNvSpPr txBox="1"/>
          <p:nvPr/>
        </p:nvSpPr>
        <p:spPr>
          <a:xfrm>
            <a:off x="2530450" y="880550"/>
            <a:ext cx="6332400" cy="2061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lt1"/>
              </a:buClr>
              <a:buSzPts val="1700"/>
              <a:buFont typeface="Open Sans"/>
              <a:buChar char="●"/>
            </a:pPr>
            <a:r>
              <a:rPr lang="en" sz="1700" dirty="0">
                <a:solidFill>
                  <a:schemeClr val="lt1"/>
                </a:solidFill>
                <a:latin typeface="Open Sans"/>
                <a:ea typeface="Open Sans"/>
                <a:cs typeface="Open Sans"/>
                <a:sym typeface="Open Sans"/>
              </a:rPr>
              <a:t>Microchip fabricators use vertical layering build chips up like a cake or skyscraper.</a:t>
            </a:r>
            <a:endParaRPr sz="1700" dirty="0">
              <a:solidFill>
                <a:schemeClr val="lt1"/>
              </a:solidFill>
              <a:latin typeface="Open Sans"/>
              <a:ea typeface="Open Sans"/>
              <a:cs typeface="Open Sans"/>
              <a:sym typeface="Open Sans"/>
            </a:endParaRPr>
          </a:p>
          <a:p>
            <a:pPr marL="457200" lvl="0" indent="-336550" algn="l" rtl="0">
              <a:lnSpc>
                <a:spcPct val="115000"/>
              </a:lnSpc>
              <a:spcBef>
                <a:spcPts val="0"/>
              </a:spcBef>
              <a:spcAft>
                <a:spcPts val="0"/>
              </a:spcAft>
              <a:buClr>
                <a:schemeClr val="lt1"/>
              </a:buClr>
              <a:buSzPts val="1700"/>
              <a:buFont typeface="Open Sans"/>
              <a:buChar char="●"/>
            </a:pPr>
            <a:r>
              <a:rPr lang="en" sz="1700" dirty="0">
                <a:solidFill>
                  <a:schemeClr val="lt1"/>
                </a:solidFill>
                <a:latin typeface="Open Sans"/>
                <a:ea typeface="Open Sans"/>
                <a:cs typeface="Open Sans"/>
                <a:sym typeface="Open Sans"/>
              </a:rPr>
              <a:t>Multiple layers are separated by insulating materials to prevent shorts but connected between layers where needed.</a:t>
            </a:r>
            <a:endParaRPr sz="1700" dirty="0">
              <a:solidFill>
                <a:schemeClr val="lt1"/>
              </a:solidFill>
              <a:latin typeface="Open Sans"/>
              <a:ea typeface="Open Sans"/>
              <a:cs typeface="Open Sans"/>
              <a:sym typeface="Open Sans"/>
            </a:endParaRPr>
          </a:p>
          <a:p>
            <a:pPr marL="457200" lvl="0" indent="-336550" algn="l" rtl="0">
              <a:lnSpc>
                <a:spcPct val="115000"/>
              </a:lnSpc>
              <a:spcBef>
                <a:spcPts val="0"/>
              </a:spcBef>
              <a:spcAft>
                <a:spcPts val="0"/>
              </a:spcAft>
              <a:buClr>
                <a:schemeClr val="lt1"/>
              </a:buClr>
              <a:buSzPts val="1700"/>
              <a:buFont typeface="Open Sans"/>
              <a:buChar char="●"/>
            </a:pPr>
            <a:r>
              <a:rPr lang="en" sz="1700" dirty="0">
                <a:solidFill>
                  <a:schemeClr val="lt1"/>
                </a:solidFill>
                <a:latin typeface="Open Sans"/>
                <a:ea typeface="Open Sans"/>
                <a:cs typeface="Open Sans"/>
                <a:sym typeface="Open Sans"/>
              </a:rPr>
              <a:t>What material from your supply list could you use as an insulator to place between layers of your circuit to prevent shorts?</a:t>
            </a:r>
            <a:endParaRPr sz="1700" dirty="0">
              <a:solidFill>
                <a:schemeClr val="lt1"/>
              </a:solidFill>
              <a:latin typeface="Open Sans"/>
              <a:ea typeface="Open Sans"/>
              <a:cs typeface="Open Sans"/>
              <a:sym typeface="Open Sans"/>
            </a:endParaRPr>
          </a:p>
          <a:p>
            <a:pPr marL="457200" lvl="0" indent="-336550" algn="l" rtl="0">
              <a:lnSpc>
                <a:spcPct val="115000"/>
              </a:lnSpc>
              <a:spcBef>
                <a:spcPts val="0"/>
              </a:spcBef>
              <a:spcAft>
                <a:spcPts val="0"/>
              </a:spcAft>
              <a:buClr>
                <a:schemeClr val="lt1"/>
              </a:buClr>
              <a:buSzPts val="1700"/>
              <a:buFont typeface="Open Sans"/>
              <a:buChar char="●"/>
            </a:pPr>
            <a:r>
              <a:rPr lang="en" sz="1700" dirty="0">
                <a:solidFill>
                  <a:schemeClr val="lt1"/>
                </a:solidFill>
                <a:latin typeface="Open Sans"/>
                <a:ea typeface="Open Sans"/>
                <a:cs typeface="Open Sans"/>
                <a:sym typeface="Open Sans"/>
              </a:rPr>
              <a:t>What material will act as your conductor, connecting critical circuit components both within and between layers as required by your design?</a:t>
            </a:r>
            <a:endParaRPr sz="17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800" dirty="0">
              <a:solidFill>
                <a:schemeClr val="lt1"/>
              </a:solidFill>
              <a:latin typeface="Open Sans"/>
              <a:ea typeface="Open Sans"/>
              <a:cs typeface="Open Sans"/>
              <a:sym typeface="Open Sans"/>
            </a:endParaRPr>
          </a:p>
        </p:txBody>
      </p:sp>
      <p:sp>
        <p:nvSpPr>
          <p:cNvPr id="299" name="Google Shape;299;g363916603ff_0_42"/>
          <p:cNvSpPr txBox="1"/>
          <p:nvPr/>
        </p:nvSpPr>
        <p:spPr>
          <a:xfrm>
            <a:off x="478975" y="4260150"/>
            <a:ext cx="38463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dirty="0">
                <a:solidFill>
                  <a:srgbClr val="CCCCCC"/>
                </a:solidFill>
                <a:latin typeface="Open Sans"/>
                <a:ea typeface="Open Sans"/>
                <a:cs typeface="Open Sans"/>
                <a:sym typeface="Open Sans"/>
              </a:rPr>
              <a:t>By Cepheiden - self made (from university scripts and scientific papers), CC BY 2.5, https://commons.wikimedia.org/w/index.php?curid=1445444</a:t>
            </a:r>
            <a:endParaRPr sz="900" dirty="0">
              <a:solidFill>
                <a:srgbClr val="CCCCCC"/>
              </a:solidFill>
            </a:endParaRPr>
          </a:p>
        </p:txBody>
      </p:sp>
      <p:pic>
        <p:nvPicPr>
          <p:cNvPr id="300" name="Google Shape;300;g363916603ff_0_42"/>
          <p:cNvPicPr preferRelativeResize="0"/>
          <p:nvPr/>
        </p:nvPicPr>
        <p:blipFill>
          <a:blip r:embed="rId3">
            <a:alphaModFix/>
          </a:blip>
          <a:stretch>
            <a:fillRect/>
          </a:stretch>
        </p:blipFill>
        <p:spPr>
          <a:xfrm>
            <a:off x="422773" y="989278"/>
            <a:ext cx="2291700" cy="3316623"/>
          </a:xfrm>
          <a:prstGeom prst="rect">
            <a:avLst/>
          </a:prstGeom>
          <a:solidFill>
            <a:srgbClr val="8D64AA"/>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63916603ff_0_87"/>
          <p:cNvSpPr txBox="1">
            <a:spLocks noGrp="1"/>
          </p:cNvSpPr>
          <p:nvPr>
            <p:ph type="title"/>
          </p:nvPr>
        </p:nvSpPr>
        <p:spPr>
          <a:xfrm>
            <a:off x="311700" y="248475"/>
            <a:ext cx="8520600" cy="40116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Engineering Solutions: Vias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306" name="Google Shape;306;g363916603ff_0_87"/>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307" name="Google Shape;307;g363916603ff_0_87"/>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308" name="Google Shape;308;g363916603ff_0_87"/>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309" name="Google Shape;309;g363916603ff_0_87"/>
          <p:cNvSpPr/>
          <p:nvPr/>
        </p:nvSpPr>
        <p:spPr>
          <a:xfrm>
            <a:off x="311730" y="735525"/>
            <a:ext cx="8648700" cy="41595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10" name="Google Shape;310;g363916603ff_0_87"/>
          <p:cNvSpPr txBox="1"/>
          <p:nvPr/>
        </p:nvSpPr>
        <p:spPr>
          <a:xfrm>
            <a:off x="558775" y="768500"/>
            <a:ext cx="4600800" cy="20610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lt1"/>
              </a:buClr>
              <a:buSzPts val="1500"/>
              <a:buFont typeface="Open Sans"/>
              <a:buChar char="●"/>
            </a:pPr>
            <a:r>
              <a:rPr lang="en" dirty="0">
                <a:solidFill>
                  <a:schemeClr val="lt1"/>
                </a:solidFill>
                <a:latin typeface="Open Sans"/>
                <a:ea typeface="Open Sans"/>
                <a:cs typeface="Open Sans"/>
                <a:sym typeface="Open Sans"/>
              </a:rPr>
              <a:t>Another technology used to fit complex circuitry into small spaces is printed circuit board (PCB) design.</a:t>
            </a:r>
            <a:endParaRPr dirty="0">
              <a:solidFill>
                <a:schemeClr val="lt1"/>
              </a:solidFill>
              <a:latin typeface="Open Sans"/>
              <a:ea typeface="Open Sans"/>
              <a:cs typeface="Open Sans"/>
              <a:sym typeface="Open Sans"/>
            </a:endParaRPr>
          </a:p>
          <a:p>
            <a:pPr marL="457200" lvl="0" indent="-323850" algn="l" rtl="0">
              <a:lnSpc>
                <a:spcPct val="115000"/>
              </a:lnSpc>
              <a:spcBef>
                <a:spcPts val="0"/>
              </a:spcBef>
              <a:spcAft>
                <a:spcPts val="0"/>
              </a:spcAft>
              <a:buClr>
                <a:schemeClr val="lt1"/>
              </a:buClr>
              <a:buSzPts val="1500"/>
              <a:buFont typeface="Open Sans"/>
              <a:buChar char="●"/>
            </a:pPr>
            <a:r>
              <a:rPr lang="en" dirty="0">
                <a:solidFill>
                  <a:schemeClr val="lt1"/>
                </a:solidFill>
                <a:latin typeface="Open Sans"/>
                <a:ea typeface="Open Sans"/>
                <a:cs typeface="Open Sans"/>
                <a:sym typeface="Open Sans"/>
              </a:rPr>
              <a:t>PCB designers create conductive pathways that connect electronic devices directly on a thin surface.</a:t>
            </a:r>
            <a:endParaRPr dirty="0">
              <a:solidFill>
                <a:schemeClr val="lt1"/>
              </a:solidFill>
              <a:latin typeface="Open Sans"/>
              <a:ea typeface="Open Sans"/>
              <a:cs typeface="Open Sans"/>
              <a:sym typeface="Open Sans"/>
            </a:endParaRPr>
          </a:p>
          <a:p>
            <a:pPr marL="457200" lvl="0" indent="-323850" algn="l" rtl="0">
              <a:lnSpc>
                <a:spcPct val="115000"/>
              </a:lnSpc>
              <a:spcBef>
                <a:spcPts val="0"/>
              </a:spcBef>
              <a:spcAft>
                <a:spcPts val="0"/>
              </a:spcAft>
              <a:buClr>
                <a:schemeClr val="lt1"/>
              </a:buClr>
              <a:buSzPts val="1500"/>
              <a:buFont typeface="Open Sans"/>
              <a:buChar char="●"/>
            </a:pPr>
            <a:r>
              <a:rPr lang="en" dirty="0">
                <a:solidFill>
                  <a:schemeClr val="lt1"/>
                </a:solidFill>
                <a:latin typeface="Open Sans"/>
                <a:ea typeface="Open Sans"/>
                <a:cs typeface="Open Sans"/>
                <a:sym typeface="Open Sans"/>
              </a:rPr>
              <a:t>A big challenge for PCB designers is making sure these conductive pathways don’t cross and create short circuits.</a:t>
            </a:r>
            <a:endParaRPr dirty="0">
              <a:solidFill>
                <a:schemeClr val="lt1"/>
              </a:solidFill>
              <a:latin typeface="Open Sans"/>
              <a:ea typeface="Open Sans"/>
              <a:cs typeface="Open Sans"/>
              <a:sym typeface="Open Sans"/>
            </a:endParaRPr>
          </a:p>
          <a:p>
            <a:pPr marL="457200" lvl="0" indent="-323850" algn="l" rtl="0">
              <a:lnSpc>
                <a:spcPct val="115000"/>
              </a:lnSpc>
              <a:spcBef>
                <a:spcPts val="0"/>
              </a:spcBef>
              <a:spcAft>
                <a:spcPts val="0"/>
              </a:spcAft>
              <a:buClr>
                <a:schemeClr val="lt1"/>
              </a:buClr>
              <a:buSzPts val="1500"/>
              <a:buFont typeface="Open Sans"/>
              <a:buChar char="●"/>
            </a:pPr>
            <a:r>
              <a:rPr lang="en" dirty="0">
                <a:solidFill>
                  <a:schemeClr val="lt1"/>
                </a:solidFill>
                <a:latin typeface="Open Sans"/>
                <a:ea typeface="Open Sans"/>
                <a:cs typeface="Open Sans"/>
                <a:sym typeface="Open Sans"/>
              </a:rPr>
              <a:t>One solution is creating vias. These are holes that pass through the board, acting similar to an over or underpass on a highway.</a:t>
            </a:r>
            <a:endParaRPr dirty="0">
              <a:solidFill>
                <a:schemeClr val="lt1"/>
              </a:solidFill>
              <a:latin typeface="Open Sans"/>
              <a:ea typeface="Open Sans"/>
              <a:cs typeface="Open Sans"/>
              <a:sym typeface="Open Sans"/>
            </a:endParaRPr>
          </a:p>
          <a:p>
            <a:pPr marL="457200" lvl="0" indent="-323850" algn="l" rtl="0">
              <a:lnSpc>
                <a:spcPct val="115000"/>
              </a:lnSpc>
              <a:spcBef>
                <a:spcPts val="0"/>
              </a:spcBef>
              <a:spcAft>
                <a:spcPts val="0"/>
              </a:spcAft>
              <a:buClr>
                <a:schemeClr val="lt1"/>
              </a:buClr>
              <a:buSzPts val="1500"/>
              <a:buFont typeface="Open Sans"/>
              <a:buChar char="●"/>
            </a:pPr>
            <a:r>
              <a:rPr lang="en" dirty="0">
                <a:solidFill>
                  <a:schemeClr val="lt1"/>
                </a:solidFill>
                <a:latin typeface="Open Sans"/>
                <a:ea typeface="Open Sans"/>
                <a:cs typeface="Open Sans"/>
                <a:sym typeface="Open Sans"/>
              </a:rPr>
              <a:t>These allow for conductive paths on both sides of the board and increase the number of available paths and connections.</a:t>
            </a:r>
            <a:endParaRPr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500" dirty="0">
              <a:solidFill>
                <a:schemeClr val="lt1"/>
              </a:solidFill>
              <a:latin typeface="Open Sans"/>
              <a:ea typeface="Open Sans"/>
              <a:cs typeface="Open Sans"/>
              <a:sym typeface="Open Sans"/>
            </a:endParaRPr>
          </a:p>
        </p:txBody>
      </p:sp>
      <p:pic>
        <p:nvPicPr>
          <p:cNvPr id="311" name="Google Shape;311;g363916603ff_0_87" descr="Blank Printed Circuit Board Tracks (Provided by Getty Images)"/>
          <p:cNvPicPr preferRelativeResize="0"/>
          <p:nvPr/>
        </p:nvPicPr>
        <p:blipFill>
          <a:blip r:embed="rId3">
            <a:alphaModFix/>
          </a:blip>
          <a:stretch>
            <a:fillRect/>
          </a:stretch>
        </p:blipFill>
        <p:spPr>
          <a:xfrm>
            <a:off x="5159575" y="994825"/>
            <a:ext cx="3554427" cy="2415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63916603ff_0_104"/>
          <p:cNvSpPr txBox="1">
            <a:spLocks noGrp="1"/>
          </p:cNvSpPr>
          <p:nvPr>
            <p:ph type="title"/>
          </p:nvPr>
        </p:nvSpPr>
        <p:spPr>
          <a:xfrm>
            <a:off x="311700" y="248475"/>
            <a:ext cx="8520600" cy="40116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Project Planning Meeting</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317" name="Google Shape;317;g363916603ff_0_10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318" name="Google Shape;318;g363916603ff_0_10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319" name="Google Shape;319;g363916603ff_0_10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320" name="Google Shape;320;g363916603ff_0_104"/>
          <p:cNvSpPr/>
          <p:nvPr/>
        </p:nvSpPr>
        <p:spPr>
          <a:xfrm>
            <a:off x="311730" y="735525"/>
            <a:ext cx="8648700" cy="41595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1" name="Google Shape;321;g363916603ff_0_104"/>
          <p:cNvSpPr txBox="1"/>
          <p:nvPr/>
        </p:nvSpPr>
        <p:spPr>
          <a:xfrm>
            <a:off x="2593550" y="705625"/>
            <a:ext cx="6200700" cy="350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dirty="0">
                <a:solidFill>
                  <a:schemeClr val="lt1"/>
                </a:solidFill>
                <a:latin typeface="Open Sans"/>
                <a:ea typeface="Open Sans"/>
                <a:cs typeface="Open Sans"/>
                <a:sym typeface="Open Sans"/>
              </a:rPr>
              <a:t>Click the link provided by your instructor to access your project’s Google Form.</a:t>
            </a:r>
            <a:endParaRPr sz="1300" dirty="0">
              <a:solidFill>
                <a:schemeClr val="lt1"/>
              </a:solidFill>
              <a:latin typeface="Open Sans"/>
              <a:ea typeface="Open Sans"/>
              <a:cs typeface="Open Sans"/>
              <a:sym typeface="Open Sans"/>
            </a:endParaRPr>
          </a:p>
          <a:p>
            <a:pPr marL="457200" lvl="0" indent="-311150" algn="l" rtl="0">
              <a:lnSpc>
                <a:spcPct val="115000"/>
              </a:lnSpc>
              <a:spcBef>
                <a:spcPts val="0"/>
              </a:spcBef>
              <a:spcAft>
                <a:spcPts val="0"/>
              </a:spcAft>
              <a:buClr>
                <a:schemeClr val="lt1"/>
              </a:buClr>
              <a:buSzPts val="1300"/>
              <a:buFont typeface="Open Sans"/>
              <a:buChar char="●"/>
            </a:pPr>
            <a:r>
              <a:rPr lang="en" sz="1300" dirty="0">
                <a:solidFill>
                  <a:schemeClr val="lt1"/>
                </a:solidFill>
                <a:latin typeface="Open Sans"/>
                <a:ea typeface="Open Sans"/>
                <a:cs typeface="Open Sans"/>
                <a:sym typeface="Open Sans"/>
              </a:rPr>
              <a:t>Click your role and follow the description on the form to figure out what kind of gate you need to build.</a:t>
            </a:r>
            <a:endParaRPr sz="1300" dirty="0">
              <a:solidFill>
                <a:schemeClr val="lt1"/>
              </a:solidFill>
              <a:latin typeface="Open Sans"/>
              <a:ea typeface="Open Sans"/>
              <a:cs typeface="Open Sans"/>
              <a:sym typeface="Open Sans"/>
            </a:endParaRPr>
          </a:p>
          <a:p>
            <a:pPr marL="457200" lvl="0" indent="-311150" algn="l" rtl="0">
              <a:lnSpc>
                <a:spcPct val="115000"/>
              </a:lnSpc>
              <a:spcBef>
                <a:spcPts val="0"/>
              </a:spcBef>
              <a:spcAft>
                <a:spcPts val="0"/>
              </a:spcAft>
              <a:buClr>
                <a:schemeClr val="lt1"/>
              </a:buClr>
              <a:buSzPts val="1300"/>
              <a:buFont typeface="Open Sans"/>
              <a:buChar char="●"/>
            </a:pPr>
            <a:r>
              <a:rPr lang="en" sz="1300" dirty="0">
                <a:solidFill>
                  <a:schemeClr val="lt1"/>
                </a:solidFill>
                <a:latin typeface="Open Sans"/>
                <a:ea typeface="Open Sans"/>
                <a:cs typeface="Open Sans"/>
                <a:sym typeface="Open Sans"/>
              </a:rPr>
              <a:t>Fill in the worksheet as you go. </a:t>
            </a:r>
            <a:endParaRPr sz="1300" dirty="0">
              <a:solidFill>
                <a:schemeClr val="lt1"/>
              </a:solidFill>
              <a:latin typeface="Open Sans"/>
              <a:ea typeface="Open Sans"/>
              <a:cs typeface="Open Sans"/>
              <a:sym typeface="Open Sans"/>
            </a:endParaRPr>
          </a:p>
          <a:p>
            <a:pPr marL="457200" lvl="0" indent="-311150" algn="l" rtl="0">
              <a:lnSpc>
                <a:spcPct val="115000"/>
              </a:lnSpc>
              <a:spcBef>
                <a:spcPts val="0"/>
              </a:spcBef>
              <a:spcAft>
                <a:spcPts val="0"/>
              </a:spcAft>
              <a:buClr>
                <a:schemeClr val="lt1"/>
              </a:buClr>
              <a:buSzPts val="1300"/>
              <a:buFont typeface="Open Sans"/>
              <a:buChar char="●"/>
            </a:pPr>
            <a:r>
              <a:rPr lang="en" sz="1300" dirty="0">
                <a:solidFill>
                  <a:schemeClr val="lt1"/>
                </a:solidFill>
                <a:latin typeface="Open Sans"/>
                <a:ea typeface="Open Sans"/>
                <a:cs typeface="Open Sans"/>
                <a:sym typeface="Open Sans"/>
              </a:rPr>
              <a:t>Once you have decided what kind of gate to build, lay out your components and plan how you will connect them before beginning. You may prototype by building a working gate on a breadboard or using Tinkercad if you want. However, your final gate must be on a notecard.</a:t>
            </a:r>
            <a:endParaRPr sz="1300" dirty="0">
              <a:solidFill>
                <a:schemeClr val="lt1"/>
              </a:solidFill>
              <a:latin typeface="Open Sans"/>
              <a:ea typeface="Open Sans"/>
              <a:cs typeface="Open Sans"/>
              <a:sym typeface="Open Sans"/>
            </a:endParaRPr>
          </a:p>
          <a:p>
            <a:pPr marL="457200" lvl="0" indent="-311150" algn="l" rtl="0">
              <a:lnSpc>
                <a:spcPct val="115000"/>
              </a:lnSpc>
              <a:spcBef>
                <a:spcPts val="0"/>
              </a:spcBef>
              <a:spcAft>
                <a:spcPts val="0"/>
              </a:spcAft>
              <a:buClr>
                <a:schemeClr val="lt1"/>
              </a:buClr>
              <a:buSzPts val="1300"/>
              <a:buFont typeface="Open Sans"/>
              <a:buChar char="●"/>
            </a:pPr>
            <a:r>
              <a:rPr lang="en" sz="1300" dirty="0">
                <a:solidFill>
                  <a:schemeClr val="lt1"/>
                </a:solidFill>
                <a:latin typeface="Open Sans"/>
                <a:ea typeface="Open Sans"/>
                <a:cs typeface="Open Sans"/>
                <a:sym typeface="Open Sans"/>
              </a:rPr>
              <a:t>Use a pencil to sketch your design for conductive pathways (copper tape) on your notecard first. Then lay down tape once you are satisfied with your design.</a:t>
            </a:r>
            <a:endParaRPr sz="1300" dirty="0">
              <a:solidFill>
                <a:schemeClr val="lt1"/>
              </a:solidFill>
              <a:latin typeface="Open Sans"/>
              <a:ea typeface="Open Sans"/>
              <a:cs typeface="Open Sans"/>
              <a:sym typeface="Open Sans"/>
            </a:endParaRPr>
          </a:p>
          <a:p>
            <a:pPr marL="457200" lvl="0" indent="-311150" algn="l" rtl="0">
              <a:lnSpc>
                <a:spcPct val="115000"/>
              </a:lnSpc>
              <a:spcBef>
                <a:spcPts val="0"/>
              </a:spcBef>
              <a:spcAft>
                <a:spcPts val="0"/>
              </a:spcAft>
              <a:buClr>
                <a:schemeClr val="lt1"/>
              </a:buClr>
              <a:buSzPts val="1300"/>
              <a:buFont typeface="Open Sans"/>
              <a:buChar char="●"/>
            </a:pPr>
            <a:r>
              <a:rPr lang="en" sz="1300" dirty="0">
                <a:solidFill>
                  <a:schemeClr val="lt1"/>
                </a:solidFill>
                <a:latin typeface="Open Sans"/>
                <a:ea typeface="Open Sans"/>
                <a:cs typeface="Open Sans"/>
                <a:sym typeface="Open Sans"/>
              </a:rPr>
              <a:t>Will you use vertical layering or vias? How will these be integrated into your design?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500" dirty="0">
              <a:solidFill>
                <a:schemeClr val="lt1"/>
              </a:solidFill>
              <a:latin typeface="Open Sans"/>
              <a:ea typeface="Open Sans"/>
              <a:cs typeface="Open Sans"/>
              <a:sym typeface="Open Sans"/>
            </a:endParaRPr>
          </a:p>
        </p:txBody>
      </p:sp>
      <p:pic>
        <p:nvPicPr>
          <p:cNvPr id="322" name="Google Shape;322;g363916603ff_0_104"/>
          <p:cNvPicPr preferRelativeResize="0"/>
          <p:nvPr/>
        </p:nvPicPr>
        <p:blipFill>
          <a:blip r:embed="rId3">
            <a:alphaModFix/>
          </a:blip>
          <a:stretch>
            <a:fillRect/>
          </a:stretch>
        </p:blipFill>
        <p:spPr>
          <a:xfrm>
            <a:off x="422775" y="835400"/>
            <a:ext cx="2073600" cy="2509125"/>
          </a:xfrm>
          <a:prstGeom prst="rect">
            <a:avLst/>
          </a:prstGeom>
          <a:solidFill>
            <a:srgbClr val="8D64AA"/>
          </a:solidFill>
          <a:ln>
            <a:noFill/>
          </a:ln>
        </p:spPr>
      </p:pic>
      <p:sp>
        <p:nvSpPr>
          <p:cNvPr id="323" name="Google Shape;323;g363916603ff_0_104"/>
          <p:cNvSpPr txBox="1"/>
          <p:nvPr/>
        </p:nvSpPr>
        <p:spPr>
          <a:xfrm>
            <a:off x="467550" y="4260150"/>
            <a:ext cx="84525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lt1"/>
                </a:solidFill>
              </a:rPr>
              <a:t>Be sure to discuss your parameters and design with your team. They may have knowledge that you need! </a:t>
            </a:r>
            <a:endParaRPr sz="1800" dirty="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363916603ff_0_51"/>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Materials List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329" name="Google Shape;329;g363916603ff_0_51"/>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330" name="Google Shape;330;g363916603ff_0_51"/>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331" name="Google Shape;331;g363916603ff_0_51"/>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332" name="Google Shape;332;g363916603ff_0_51"/>
          <p:cNvSpPr/>
          <p:nvPr/>
        </p:nvSpPr>
        <p:spPr>
          <a:xfrm>
            <a:off x="311730" y="742613"/>
            <a:ext cx="8648700" cy="4159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g363916603ff_0_51"/>
          <p:cNvSpPr txBox="1"/>
          <p:nvPr/>
        </p:nvSpPr>
        <p:spPr>
          <a:xfrm>
            <a:off x="450200" y="735525"/>
            <a:ext cx="8179200" cy="380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copper tape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masking tape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notecard</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LEDs</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9V battery and connector</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resistors</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2N2222 transistors</a:t>
            </a:r>
            <a:endParaRPr sz="2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100"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44f0fa8a46_1_1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u="sng" dirty="0">
                <a:solidFill>
                  <a:schemeClr val="hlink"/>
                </a:solidFill>
                <a:latin typeface="Open Sans"/>
                <a:ea typeface="Open Sans"/>
                <a:cs typeface="Open Sans"/>
                <a:sym typeface="Open Sans"/>
                <a:hlinkClick r:id="rId3"/>
              </a:rPr>
              <a:t>Transistors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75" name="Google Shape;75;g344f0fa8a46_1_10"/>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76" name="Google Shape;76;g344f0fa8a46_1_10"/>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77" name="Google Shape;77;g344f0fa8a46_1_10"/>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78" name="Google Shape;78;g344f0fa8a46_1_10"/>
          <p:cNvSpPr/>
          <p:nvPr/>
        </p:nvSpPr>
        <p:spPr>
          <a:xfrm>
            <a:off x="311730" y="735525"/>
            <a:ext cx="8648700" cy="4159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9" name="Google Shape;79;g344f0fa8a46_1_10"/>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80" name="Google Shape;80;g344f0fa8a46_1_10"/>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#8d64aa</a:t>
            </a:r>
            <a:endParaRPr sz="1100" b="1" i="0" u="none" strike="noStrike" cap="none" dirty="0">
              <a:solidFill>
                <a:srgbClr val="FFFFFF"/>
              </a:solidFill>
              <a:latin typeface="Open Sans"/>
              <a:ea typeface="Open Sans"/>
              <a:cs typeface="Open Sans"/>
              <a:sym typeface="Open Sans"/>
            </a:endParaRPr>
          </a:p>
        </p:txBody>
      </p:sp>
      <p:sp>
        <p:nvSpPr>
          <p:cNvPr id="81" name="Google Shape;81;g344f0fa8a46_1_10"/>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#f8a81b</a:t>
            </a:r>
            <a:endParaRPr sz="1100" b="1" i="0" u="none" strike="noStrike" cap="none" dirty="0">
              <a:solidFill>
                <a:srgbClr val="FFFFFF"/>
              </a:solidFill>
              <a:latin typeface="Open Sans"/>
              <a:ea typeface="Open Sans"/>
              <a:cs typeface="Open Sans"/>
              <a:sym typeface="Open Sans"/>
            </a:endParaRPr>
          </a:p>
        </p:txBody>
      </p:sp>
      <p:pic>
        <p:nvPicPr>
          <p:cNvPr id="82" name="Google Shape;82;g344f0fa8a46_1_10" descr="How does a transistor work? Our lives depend on this device.&#10;Support Veritasium on Patreon: http://bit.ly/VePatreon&#10;Subscribe to Veritasium - it's FREE! http://bit.ly/YSWpWm&#10;&#10;When I mentioned to people that I was doing a video on transistors, they would say &quot;as in a transistor radio?&quot; Yes! That's exactly what I mean, but it goes so much deeper than that. After the transistor was invented in 1947 one of the first available consumer technologies it was applied to was radios, so they could be made portable and higher quality. Hence the line in 'Brown-eyed Girl' - &quot;going down to the old mine with a transistor radio.&quot;&#10;&#10;But more important to our lives today, the transistor made possible the microcomputer revolution, and hence the Internet, and also TVs, mobile phones, fancy washing machines, dishwashers, calculators, satellites, projectors etc. etc. A transistor is based on semiconductor material, usually silicon, which is 'doped' with impurities to carefully change its electrical properties. These n and p-type semiconductors are then put together in different configurations to achieve a desired electrical result. And in the case of the transistor, this is to make a tiny electrical switch. These switches are then connected together to perform computations, store information, and basically make everything electrical work intelligently.&#10;&#10;Special thanks to PhD Comics for awesome animations: http://bit.ly/16ZXcVY&#10;&#10;And thanks to Henry Reich and Vanessa Hill for reviews of earlier drafts of this video.&#10;&#10;Music: Kevin MacLeod (incompetech.com) Decisions" title="How Does a Transistor Work?">
            <a:hlinkClick r:id="rId4"/>
          </p:cNvPr>
          <p:cNvPicPr preferRelativeResize="0"/>
          <p:nvPr/>
        </p:nvPicPr>
        <p:blipFill>
          <a:blip r:embed="rId5">
            <a:alphaModFix/>
          </a:blip>
          <a:stretch>
            <a:fillRect/>
          </a:stretch>
        </p:blipFill>
        <p:spPr>
          <a:xfrm>
            <a:off x="1091725" y="859300"/>
            <a:ext cx="6954550" cy="3911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363916603ff_0_69"/>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After each team member has built their gate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339" name="Google Shape;339;g363916603ff_0_69"/>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b="1" i="0" u="none" strike="noStrike" cap="none" dirty="0">
              <a:solidFill>
                <a:srgbClr val="FFFFFF"/>
              </a:solidFill>
              <a:latin typeface="Open Sans"/>
              <a:ea typeface="Open Sans"/>
              <a:cs typeface="Open Sans"/>
              <a:sym typeface="Open Sans"/>
            </a:endParaRPr>
          </a:p>
        </p:txBody>
      </p:sp>
      <p:sp>
        <p:nvSpPr>
          <p:cNvPr id="340" name="Google Shape;340;g363916603ff_0_69"/>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341" name="Google Shape;341;g363916603ff_0_69"/>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342" name="Google Shape;342;g363916603ff_0_69"/>
          <p:cNvSpPr/>
          <p:nvPr/>
        </p:nvSpPr>
        <p:spPr>
          <a:xfrm>
            <a:off x="311730" y="735525"/>
            <a:ext cx="8648700" cy="4159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Arial"/>
              <a:ea typeface="Arial"/>
              <a:cs typeface="Arial"/>
              <a:sym typeface="Arial"/>
            </a:endParaRPr>
          </a:p>
        </p:txBody>
      </p:sp>
      <p:sp>
        <p:nvSpPr>
          <p:cNvPr id="343" name="Google Shape;343;g363916603ff_0_69"/>
          <p:cNvSpPr txBox="1"/>
          <p:nvPr/>
        </p:nvSpPr>
        <p:spPr>
          <a:xfrm>
            <a:off x="311700" y="389850"/>
            <a:ext cx="8179200" cy="245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300" dirty="0">
              <a:solidFill>
                <a:schemeClr val="lt1"/>
              </a:solidFill>
              <a:latin typeface="Open Sans"/>
              <a:ea typeface="Open Sans"/>
              <a:cs typeface="Open Sans"/>
              <a:sym typeface="Open Sans"/>
            </a:endParaRPr>
          </a:p>
          <a:p>
            <a:pPr marL="457200" lvl="0" indent="-361950" algn="l" rtl="0">
              <a:lnSpc>
                <a:spcPct val="115000"/>
              </a:lnSpc>
              <a:spcBef>
                <a:spcPts val="0"/>
              </a:spcBef>
              <a:spcAft>
                <a:spcPts val="0"/>
              </a:spcAft>
              <a:buClr>
                <a:schemeClr val="lt1"/>
              </a:buClr>
              <a:buSzPts val="2100"/>
              <a:buFont typeface="Open Sans"/>
              <a:buChar char="●"/>
            </a:pPr>
            <a:r>
              <a:rPr lang="en" sz="2000" dirty="0">
                <a:solidFill>
                  <a:schemeClr val="lt1"/>
                </a:solidFill>
                <a:latin typeface="Open Sans"/>
                <a:ea typeface="Open Sans"/>
                <a:cs typeface="Open Sans"/>
                <a:sym typeface="Open Sans"/>
              </a:rPr>
              <a:t>Discuss how to integrate the individual gates into a larger design that will meet the needs of the project.</a:t>
            </a:r>
            <a:endParaRPr sz="2000" dirty="0">
              <a:solidFill>
                <a:schemeClr val="lt1"/>
              </a:solidFill>
              <a:latin typeface="Open Sans"/>
              <a:ea typeface="Open Sans"/>
              <a:cs typeface="Open Sans"/>
              <a:sym typeface="Open Sans"/>
            </a:endParaRPr>
          </a:p>
          <a:p>
            <a:pPr marL="457200" lvl="0" indent="-361950" algn="l" rtl="0">
              <a:lnSpc>
                <a:spcPct val="115000"/>
              </a:lnSpc>
              <a:spcBef>
                <a:spcPts val="0"/>
              </a:spcBef>
              <a:spcAft>
                <a:spcPts val="0"/>
              </a:spcAft>
              <a:buClr>
                <a:schemeClr val="lt1"/>
              </a:buClr>
              <a:buSzPts val="2100"/>
              <a:buFont typeface="Open Sans"/>
              <a:buChar char="●"/>
            </a:pPr>
            <a:r>
              <a:rPr lang="en" sz="2000" dirty="0">
                <a:solidFill>
                  <a:schemeClr val="lt1"/>
                </a:solidFill>
                <a:latin typeface="Open Sans"/>
                <a:ea typeface="Open Sans"/>
                <a:cs typeface="Open Sans"/>
                <a:sym typeface="Open Sans"/>
              </a:rPr>
              <a:t>Work together to sketch the integrated circuit using the symbols for each logic gate.</a:t>
            </a:r>
            <a:endParaRPr sz="2000" dirty="0">
              <a:solidFill>
                <a:schemeClr val="lt1"/>
              </a:solidFill>
              <a:latin typeface="Open Sans"/>
              <a:ea typeface="Open Sans"/>
              <a:cs typeface="Open Sans"/>
              <a:sym typeface="Open Sans"/>
            </a:endParaRPr>
          </a:p>
          <a:p>
            <a:pPr marL="457200" lvl="0" indent="-361950" algn="l" rtl="0">
              <a:lnSpc>
                <a:spcPct val="115000"/>
              </a:lnSpc>
              <a:spcBef>
                <a:spcPts val="0"/>
              </a:spcBef>
              <a:spcAft>
                <a:spcPts val="0"/>
              </a:spcAft>
              <a:buClr>
                <a:schemeClr val="lt1"/>
              </a:buClr>
              <a:buSzPts val="2100"/>
              <a:buFont typeface="Open Sans"/>
              <a:buChar char="●"/>
            </a:pPr>
            <a:r>
              <a:rPr lang="en" sz="2000" dirty="0">
                <a:solidFill>
                  <a:schemeClr val="lt1"/>
                </a:solidFill>
                <a:latin typeface="Open Sans"/>
                <a:ea typeface="Open Sans"/>
                <a:cs typeface="Open Sans"/>
                <a:sym typeface="Open Sans"/>
              </a:rPr>
              <a:t>Work together to create a flow diagram or tables that explain how the gates work together to create the desired outcome. </a:t>
            </a:r>
            <a:endParaRPr sz="2000" dirty="0">
              <a:solidFill>
                <a:schemeClr val="lt1"/>
              </a:solidFill>
              <a:latin typeface="Open Sans"/>
              <a:ea typeface="Open Sans"/>
              <a:cs typeface="Open Sans"/>
              <a:sym typeface="Open Sans"/>
            </a:endParaRPr>
          </a:p>
          <a:p>
            <a:pPr marL="457200" lvl="0" indent="-361950" algn="l" rtl="0">
              <a:lnSpc>
                <a:spcPct val="115000"/>
              </a:lnSpc>
              <a:spcBef>
                <a:spcPts val="0"/>
              </a:spcBef>
              <a:spcAft>
                <a:spcPts val="0"/>
              </a:spcAft>
              <a:buClr>
                <a:schemeClr val="lt1"/>
              </a:buClr>
              <a:buSzPts val="2100"/>
              <a:buFont typeface="Open Sans"/>
              <a:buChar char="●"/>
            </a:pPr>
            <a:r>
              <a:rPr lang="en" sz="2000" dirty="0">
                <a:solidFill>
                  <a:schemeClr val="lt1"/>
                </a:solidFill>
                <a:latin typeface="Open Sans"/>
                <a:ea typeface="Open Sans"/>
                <a:cs typeface="Open Sans"/>
                <a:sym typeface="Open Sans"/>
              </a:rPr>
              <a:t>Combine the gates as described in the design and test against the flow diagram/truth tables. </a:t>
            </a:r>
            <a:endParaRPr sz="2000" dirty="0">
              <a:solidFill>
                <a:schemeClr val="lt1"/>
              </a:solidFill>
              <a:latin typeface="Open Sans"/>
              <a:ea typeface="Open Sans"/>
              <a:cs typeface="Open Sans"/>
              <a:sym typeface="Open Sans"/>
            </a:endParaRPr>
          </a:p>
          <a:p>
            <a:pPr marL="457200" lvl="0" indent="-361950" algn="l" rtl="0">
              <a:lnSpc>
                <a:spcPct val="115000"/>
              </a:lnSpc>
              <a:spcBef>
                <a:spcPts val="0"/>
              </a:spcBef>
              <a:spcAft>
                <a:spcPts val="0"/>
              </a:spcAft>
              <a:buClr>
                <a:schemeClr val="lt1"/>
              </a:buClr>
              <a:buSzPts val="2100"/>
              <a:buFont typeface="Open Sans"/>
              <a:buChar char="●"/>
            </a:pPr>
            <a:r>
              <a:rPr lang="en" sz="2000" dirty="0">
                <a:solidFill>
                  <a:schemeClr val="lt1"/>
                </a:solidFill>
                <a:latin typeface="Open Sans"/>
                <a:ea typeface="Open Sans"/>
                <a:cs typeface="Open Sans"/>
                <a:sym typeface="Open Sans"/>
              </a:rPr>
              <a:t>Troubleshoot and iterate as needed to create a working gate.</a:t>
            </a:r>
            <a:endParaRPr sz="2000" dirty="0">
              <a:solidFill>
                <a:schemeClr val="lt1"/>
              </a:solidFill>
              <a:latin typeface="Open Sans"/>
              <a:ea typeface="Open Sans"/>
              <a:cs typeface="Open Sans"/>
              <a:sym typeface="Open Sans"/>
            </a:endParaRPr>
          </a:p>
          <a:p>
            <a:pPr marL="457200" lvl="0" indent="-361950" algn="l" rtl="0">
              <a:lnSpc>
                <a:spcPct val="115000"/>
              </a:lnSpc>
              <a:spcBef>
                <a:spcPts val="0"/>
              </a:spcBef>
              <a:spcAft>
                <a:spcPts val="0"/>
              </a:spcAft>
              <a:buClr>
                <a:schemeClr val="lt1"/>
              </a:buClr>
              <a:buSzPts val="2100"/>
              <a:buFont typeface="Open Sans"/>
              <a:buChar char="●"/>
            </a:pPr>
            <a:r>
              <a:rPr lang="en" sz="2000" dirty="0">
                <a:solidFill>
                  <a:schemeClr val="lt1"/>
                </a:solidFill>
                <a:latin typeface="Open Sans"/>
                <a:ea typeface="Open Sans"/>
                <a:cs typeface="Open Sans"/>
                <a:sym typeface="Open Sans"/>
              </a:rPr>
              <a:t>Share information and strategies with other teams.</a:t>
            </a:r>
            <a:endParaRPr sz="20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100" dirty="0">
              <a:solidFill>
                <a:schemeClr val="lt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363916603ff_0_116"/>
          <p:cNvSpPr txBox="1">
            <a:spLocks noGrp="1"/>
          </p:cNvSpPr>
          <p:nvPr>
            <p:ph type="title"/>
          </p:nvPr>
        </p:nvSpPr>
        <p:spPr>
          <a:xfrm>
            <a:off x="311700" y="166255"/>
            <a:ext cx="8520600" cy="409390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Post-Project Debrief</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349" name="Google Shape;349;g363916603ff_0_116"/>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350" name="Google Shape;350;g363916603ff_0_116"/>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351" name="Google Shape;351;g363916603ff_0_116"/>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352" name="Google Shape;352;g363916603ff_0_116"/>
          <p:cNvSpPr/>
          <p:nvPr/>
        </p:nvSpPr>
        <p:spPr>
          <a:xfrm>
            <a:off x="311730" y="735525"/>
            <a:ext cx="8648700" cy="4159500"/>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3" name="Google Shape;353;g363916603ff_0_116"/>
          <p:cNvSpPr txBox="1"/>
          <p:nvPr/>
        </p:nvSpPr>
        <p:spPr>
          <a:xfrm>
            <a:off x="311700" y="735525"/>
            <a:ext cx="8412300" cy="362825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dirty="0">
                <a:solidFill>
                  <a:schemeClr val="lt1"/>
                </a:solidFill>
                <a:latin typeface="Open Sans"/>
                <a:ea typeface="Open Sans"/>
                <a:cs typeface="Open Sans"/>
                <a:sym typeface="Open Sans"/>
              </a:rPr>
              <a:t>Discuss these questions with your team. Be ready to share out!</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What was the most challenging part of this project?</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What solutions did your team come up with to address this challenge?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What was the most interesting or rewarding part of this challenge?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What is something you learned from this challenge?</a:t>
            </a:r>
            <a:endParaRPr sz="2300" dirty="0">
              <a:solidFill>
                <a:schemeClr val="lt1"/>
              </a:solidFill>
              <a:latin typeface="Open Sans"/>
              <a:ea typeface="Open Sans"/>
              <a:cs typeface="Open Sans"/>
              <a:sym typeface="Open Sans"/>
            </a:endParaRPr>
          </a:p>
          <a:p>
            <a:pPr marL="457200" lvl="0" indent="-374650" algn="l" rtl="0">
              <a:lnSpc>
                <a:spcPct val="115000"/>
              </a:lnSpc>
              <a:spcBef>
                <a:spcPts val="0"/>
              </a:spcBef>
              <a:spcAft>
                <a:spcPts val="0"/>
              </a:spcAft>
              <a:buClr>
                <a:schemeClr val="lt1"/>
              </a:buClr>
              <a:buSzPts val="2300"/>
              <a:buFont typeface="Open Sans"/>
              <a:buChar char="●"/>
            </a:pPr>
            <a:r>
              <a:rPr lang="en" sz="2300" dirty="0">
                <a:solidFill>
                  <a:schemeClr val="lt1"/>
                </a:solidFill>
                <a:latin typeface="Open Sans"/>
                <a:ea typeface="Open Sans"/>
                <a:cs typeface="Open Sans"/>
                <a:sym typeface="Open Sans"/>
              </a:rPr>
              <a:t>What is a question you have about microchip or PCB design after completing this challenge?</a:t>
            </a:r>
            <a:endParaRPr sz="2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500" dirty="0">
              <a:solidFill>
                <a:schemeClr val="lt1"/>
              </a:solidFill>
              <a:latin typeface="Open Sans"/>
              <a:ea typeface="Open Sans"/>
              <a:cs typeface="Open Sans"/>
              <a:sym typeface="Open Sans"/>
            </a:endParaRPr>
          </a:p>
        </p:txBody>
      </p:sp>
      <p:sp>
        <p:nvSpPr>
          <p:cNvPr id="354" name="Google Shape;354;g363916603ff_0_116"/>
          <p:cNvSpPr txBox="1"/>
          <p:nvPr/>
        </p:nvSpPr>
        <p:spPr>
          <a:xfrm>
            <a:off x="467550" y="4260150"/>
            <a:ext cx="84525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363916603ff_0_2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Resources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360" name="Google Shape;360;g363916603ff_0_20"/>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361" name="Google Shape;361;g363916603ff_0_20"/>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dirty="0">
                <a:solidFill>
                  <a:srgbClr val="B7B7B7"/>
                </a:solidFill>
                <a:latin typeface="Open Sans"/>
                <a:ea typeface="Open Sans"/>
                <a:cs typeface="Open Sans"/>
                <a:sym typeface="Open Sans"/>
              </a:rPr>
              <a:t>Captions should be shown like this...</a:t>
            </a:r>
            <a:endParaRPr sz="1100" b="0" i="0" u="none" strike="noStrike" cap="none" dirty="0">
              <a:solidFill>
                <a:srgbClr val="B7B7B7"/>
              </a:solidFill>
              <a:latin typeface="Open Sans"/>
              <a:ea typeface="Open Sans"/>
              <a:cs typeface="Open Sans"/>
              <a:sym typeface="Open Sans"/>
            </a:endParaRPr>
          </a:p>
        </p:txBody>
      </p:sp>
      <p:sp>
        <p:nvSpPr>
          <p:cNvPr id="362" name="Google Shape;362;g363916603ff_0_20"/>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363" name="Google Shape;363;g363916603ff_0_20"/>
          <p:cNvSpPr/>
          <p:nvPr/>
        </p:nvSpPr>
        <p:spPr>
          <a:xfrm>
            <a:off x="311730" y="735525"/>
            <a:ext cx="8648700" cy="4159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4" name="Google Shape;364;g363916603ff_0_20"/>
          <p:cNvSpPr txBox="1"/>
          <p:nvPr/>
        </p:nvSpPr>
        <p:spPr>
          <a:xfrm>
            <a:off x="558775" y="1029125"/>
            <a:ext cx="8179200" cy="2061000"/>
          </a:xfrm>
          <a:prstGeom prst="rect">
            <a:avLst/>
          </a:prstGeom>
          <a:noFill/>
          <a:ln>
            <a:noFill/>
          </a:ln>
        </p:spPr>
        <p:txBody>
          <a:bodyPr spcFirstLastPara="1" wrap="square" lIns="91425" tIns="91425" rIns="91425" bIns="91425" anchor="t" anchorCtr="0">
            <a:noAutofit/>
          </a:bodyPr>
          <a:lstStyle/>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3"/>
              </a:rPr>
              <a:t>https://circuitdigest.com/article/npn-transistors</a:t>
            </a:r>
            <a:r>
              <a:rPr lang="en" dirty="0">
                <a:solidFill>
                  <a:schemeClr val="lt1"/>
                </a:solidFill>
                <a:latin typeface="Open Sans"/>
                <a:ea typeface="Open Sans"/>
                <a:cs typeface="Open Sans"/>
                <a:sym typeface="Open Sans"/>
              </a:rPr>
              <a:t>  </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4"/>
              </a:rPr>
              <a:t>https://www.tinkercad.com/dashboard</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5"/>
              </a:rPr>
              <a:t>https://www.circuit-diagram.org</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6"/>
              </a:rPr>
              <a:t>https://news.mit.edu/2024/mit-engineers-grow-high-rise-3d-chips-1218</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7"/>
              </a:rPr>
              <a:t>https://www.nano.gov/nanotech-101/what/nano-size#:~:text=A%20sheet%20of%20paper%20is,fingernail%20grows%20in%20one%20second</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8"/>
              </a:rPr>
              <a:t>https://www.asml.com/en/technology/all-about-microchips/microchip-basics</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9"/>
              </a:rPr>
              <a:t>By Cepheiden - self made (from university scripts and scientific papers), CC BY 2.5,</a:t>
            </a:r>
            <a:r>
              <a:rPr lang="en" dirty="0">
                <a:solidFill>
                  <a:schemeClr val="lt1"/>
                </a:solidFill>
                <a:latin typeface="Open Sans"/>
                <a:ea typeface="Open Sans"/>
                <a:cs typeface="Open Sans"/>
                <a:sym typeface="Open Sans"/>
              </a:rPr>
              <a:t> </a:t>
            </a:r>
            <a:r>
              <a:rPr lang="en" u="sng" dirty="0">
                <a:solidFill>
                  <a:schemeClr val="hlink"/>
                </a:solidFill>
                <a:latin typeface="Open Sans"/>
                <a:ea typeface="Open Sans"/>
                <a:cs typeface="Open Sans"/>
                <a:sym typeface="Open Sans"/>
                <a:hlinkClick r:id="rId9"/>
              </a:rPr>
              <a:t>https://commons.wikimedia.org/w/index.php?curid=1445444</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10"/>
              </a:rPr>
              <a:t>https://learn.sparkfun.com/tutorials/pcb-basics/all</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11"/>
              </a:rPr>
              <a:t>https://learn.sparkfun.com/tutorials/light-emitting-diodes-leds</a:t>
            </a:r>
            <a:endParaRPr dirty="0">
              <a:solidFill>
                <a:schemeClr val="lt1"/>
              </a:solidFill>
              <a:latin typeface="Open Sans"/>
              <a:ea typeface="Open Sans"/>
              <a:cs typeface="Open Sans"/>
              <a:sym typeface="Open Sans"/>
            </a:endParaRPr>
          </a:p>
          <a:p>
            <a:pPr marL="292100" lvl="0" indent="-285750" algn="l" rtl="0">
              <a:lnSpc>
                <a:spcPct val="115000"/>
              </a:lnSpc>
              <a:spcBef>
                <a:spcPts val="0"/>
              </a:spcBef>
              <a:spcAft>
                <a:spcPts val="0"/>
              </a:spcAft>
              <a:buClr>
                <a:schemeClr val="lt1"/>
              </a:buClr>
              <a:buSzPct val="157000"/>
              <a:buFont typeface="Arial" panose="020B0604020202020204" pitchFamily="34" charset="0"/>
              <a:buChar char="•"/>
            </a:pPr>
            <a:r>
              <a:rPr lang="en" u="sng" dirty="0">
                <a:solidFill>
                  <a:schemeClr val="hlink"/>
                </a:solidFill>
                <a:latin typeface="Open Sans"/>
                <a:ea typeface="Open Sans"/>
                <a:cs typeface="Open Sans"/>
                <a:sym typeface="Open Sans"/>
                <a:hlinkClick r:id="rId12"/>
              </a:rPr>
              <a:t>https://www.ledsupply.com/blog/how-does-a-5mm-led-work/?srsltid=AfmBOopgzRk10e2-PgzxEQhwMixh_aekDvhvoG-ZXRoksJ4k1KKRqgD8</a:t>
            </a:r>
            <a:endParaRPr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100" dirty="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44f0fa8a46_1_25"/>
          <p:cNvSpPr/>
          <p:nvPr/>
        </p:nvSpPr>
        <p:spPr>
          <a:xfrm>
            <a:off x="311700" y="805575"/>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g344f0fa8a46_1_25"/>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Key Concepts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900" b="1" dirty="0">
                <a:solidFill>
                  <a:schemeClr val="lt1"/>
                </a:solidFill>
                <a:latin typeface="Open Sans"/>
                <a:ea typeface="Open Sans"/>
                <a:cs typeface="Open Sans"/>
                <a:sym typeface="Open Sans"/>
              </a:rPr>
              <a:t>Transistors act as switches.</a:t>
            </a: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900" b="1" dirty="0">
                <a:solidFill>
                  <a:schemeClr val="lt1"/>
                </a:solidFill>
                <a:latin typeface="Open Sans"/>
                <a:ea typeface="Open Sans"/>
                <a:cs typeface="Open Sans"/>
                <a:sym typeface="Open Sans"/>
              </a:rPr>
              <a:t>They are controlled by electrical inputs instead of a human operator.</a:t>
            </a: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900" b="1" dirty="0">
                <a:solidFill>
                  <a:schemeClr val="lt1"/>
                </a:solidFill>
                <a:latin typeface="Open Sans"/>
                <a:ea typeface="Open Sans"/>
                <a:cs typeface="Open Sans"/>
                <a:sym typeface="Open Sans"/>
              </a:rPr>
              <a:t>They are integral to modern computers and smart devices.</a:t>
            </a: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900" b="1" dirty="0">
                <a:solidFill>
                  <a:schemeClr val="lt1"/>
                </a:solidFill>
                <a:latin typeface="Open Sans"/>
                <a:ea typeface="Open Sans"/>
                <a:cs typeface="Open Sans"/>
                <a:sym typeface="Open Sans"/>
              </a:rPr>
              <a:t>Transistors can be made much smaller than traditional switches.</a:t>
            </a: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900" b="1" dirty="0">
                <a:solidFill>
                  <a:schemeClr val="lt1"/>
                </a:solidFill>
                <a:latin typeface="Open Sans"/>
                <a:ea typeface="Open Sans"/>
                <a:cs typeface="Open Sans"/>
                <a:sym typeface="Open Sans"/>
              </a:rPr>
              <a:t>They are the devices that allow for the binary on and off or 1 and 0 states used in computer logic, decision making, and programming. </a:t>
            </a:r>
            <a:endParaRPr sz="1900" b="1"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1fa74b9ea_0_15"/>
          <p:cNvSpPr/>
          <p:nvPr/>
        </p:nvSpPr>
        <p:spPr>
          <a:xfrm>
            <a:off x="311700" y="780975"/>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4" name="Google Shape;94;g371fa74b9ea_0_15"/>
          <p:cNvSpPr txBox="1">
            <a:spLocks noGrp="1"/>
          </p:cNvSpPr>
          <p:nvPr>
            <p:ph type="title"/>
          </p:nvPr>
        </p:nvSpPr>
        <p:spPr>
          <a:xfrm>
            <a:off x="311700" y="118550"/>
            <a:ext cx="3390900" cy="414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Key Points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Notice the transistor has a flat side and a round side. </a:t>
            </a:r>
            <a:endParaRPr sz="1900" b="1"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Use this to help you figure out which wires connect to which pins.</a:t>
            </a:r>
            <a:endParaRPr sz="1900" b="1"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The Collector and Base pins each connect to the + supply voltage.</a:t>
            </a:r>
            <a:endParaRPr sz="1900" b="1"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The Emitter connects to the negative (ground).</a:t>
            </a:r>
            <a:endParaRPr sz="1900" b="1" dirty="0">
              <a:solidFill>
                <a:schemeClr val="lt1"/>
              </a:solidFill>
              <a:latin typeface="Open Sans"/>
              <a:ea typeface="Open Sans"/>
              <a:cs typeface="Open Sans"/>
              <a:sym typeface="Open Sans"/>
            </a:endParaRPr>
          </a:p>
        </p:txBody>
      </p:sp>
      <p:pic>
        <p:nvPicPr>
          <p:cNvPr id="95" name="Google Shape;95;g371fa74b9ea_0_15"/>
          <p:cNvPicPr preferRelativeResize="0"/>
          <p:nvPr/>
        </p:nvPicPr>
        <p:blipFill>
          <a:blip r:embed="rId3">
            <a:alphaModFix/>
          </a:blip>
          <a:stretch>
            <a:fillRect/>
          </a:stretch>
        </p:blipFill>
        <p:spPr>
          <a:xfrm>
            <a:off x="3702725" y="1108425"/>
            <a:ext cx="1959575" cy="2926650"/>
          </a:xfrm>
          <a:prstGeom prst="rect">
            <a:avLst/>
          </a:prstGeom>
          <a:solidFill>
            <a:srgbClr val="6091BA"/>
          </a:solidFill>
          <a:ln>
            <a:noFill/>
          </a:ln>
        </p:spPr>
      </p:pic>
      <p:pic>
        <p:nvPicPr>
          <p:cNvPr id="96" name="Google Shape;96;g371fa74b9ea_0_15"/>
          <p:cNvPicPr preferRelativeResize="0"/>
          <p:nvPr/>
        </p:nvPicPr>
        <p:blipFill>
          <a:blip r:embed="rId4">
            <a:alphaModFix/>
          </a:blip>
          <a:stretch>
            <a:fillRect/>
          </a:stretch>
        </p:blipFill>
        <p:spPr>
          <a:xfrm>
            <a:off x="5692963" y="1052713"/>
            <a:ext cx="3095625" cy="3724275"/>
          </a:xfrm>
          <a:prstGeom prst="rect">
            <a:avLst/>
          </a:prstGeom>
          <a:solidFill>
            <a:srgbClr val="6091BA"/>
          </a:solidFill>
          <a:ln>
            <a:noFill/>
          </a:ln>
        </p:spPr>
      </p:pic>
      <p:sp>
        <p:nvSpPr>
          <p:cNvPr id="97" name="Google Shape;97;g371fa74b9ea_0_15"/>
          <p:cNvSpPr txBox="1"/>
          <p:nvPr/>
        </p:nvSpPr>
        <p:spPr>
          <a:xfrm>
            <a:off x="3702725" y="4228400"/>
            <a:ext cx="1990200" cy="40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rgbClr val="B7B7B7"/>
                </a:solidFill>
                <a:latin typeface="Open Sans"/>
                <a:ea typeface="Open Sans"/>
                <a:cs typeface="Open Sans"/>
                <a:sym typeface="Open Sans"/>
              </a:rPr>
              <a:t>Images from Circuit Digest</a:t>
            </a:r>
            <a:endParaRPr sz="1800"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7658fb3505_1_6"/>
          <p:cNvSpPr/>
          <p:nvPr/>
        </p:nvSpPr>
        <p:spPr>
          <a:xfrm>
            <a:off x="311700" y="780975"/>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3" name="Google Shape;103;g37658fb3505_1_6"/>
          <p:cNvSpPr txBox="1">
            <a:spLocks noGrp="1"/>
          </p:cNvSpPr>
          <p:nvPr>
            <p:ph type="title"/>
          </p:nvPr>
        </p:nvSpPr>
        <p:spPr>
          <a:xfrm>
            <a:off x="311700" y="118550"/>
            <a:ext cx="3390900" cy="414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Key Points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LEDs have polarity, which means each leg functions differently. They must be placed in a circuit correctly to light up.  </a:t>
            </a: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900" b="1"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Pay close attention when you are putting them into a circuit. </a:t>
            </a:r>
            <a:endParaRPr sz="1900" b="1" dirty="0">
              <a:solidFill>
                <a:schemeClr val="lt1"/>
              </a:solidFill>
              <a:latin typeface="Open Sans"/>
              <a:ea typeface="Open Sans"/>
              <a:cs typeface="Open Sans"/>
              <a:sym typeface="Open Sans"/>
            </a:endParaRPr>
          </a:p>
        </p:txBody>
      </p:sp>
      <p:sp>
        <p:nvSpPr>
          <p:cNvPr id="104" name="Google Shape;104;g37658fb3505_1_6"/>
          <p:cNvSpPr txBox="1"/>
          <p:nvPr/>
        </p:nvSpPr>
        <p:spPr>
          <a:xfrm>
            <a:off x="3702725" y="4228400"/>
            <a:ext cx="1990200" cy="40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rgbClr val="B7B7B7"/>
                </a:solidFill>
                <a:latin typeface="Open Sans"/>
                <a:ea typeface="Open Sans"/>
                <a:cs typeface="Open Sans"/>
                <a:sym typeface="Open Sans"/>
              </a:rPr>
              <a:t>Images from Spark Fun</a:t>
            </a:r>
            <a:endParaRPr sz="1800" dirty="0">
              <a:solidFill>
                <a:schemeClr val="dk2"/>
              </a:solidFill>
            </a:endParaRPr>
          </a:p>
        </p:txBody>
      </p:sp>
      <p:sp>
        <p:nvSpPr>
          <p:cNvPr id="105" name="Google Shape;105;g37658fb3505_1_6"/>
          <p:cNvSpPr/>
          <p:nvPr/>
        </p:nvSpPr>
        <p:spPr>
          <a:xfrm>
            <a:off x="6591950" y="1090425"/>
            <a:ext cx="2189100" cy="1654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06" name="Google Shape;106;g37658fb3505_1_6"/>
          <p:cNvPicPr preferRelativeResize="0"/>
          <p:nvPr/>
        </p:nvPicPr>
        <p:blipFill rotWithShape="1">
          <a:blip r:embed="rId3">
            <a:alphaModFix/>
          </a:blip>
          <a:srcRect t="40334"/>
          <a:stretch/>
        </p:blipFill>
        <p:spPr>
          <a:xfrm>
            <a:off x="6734000" y="1183075"/>
            <a:ext cx="1905000" cy="1295750"/>
          </a:xfrm>
          <a:prstGeom prst="rect">
            <a:avLst/>
          </a:prstGeom>
          <a:noFill/>
          <a:ln>
            <a:noFill/>
          </a:ln>
        </p:spPr>
      </p:pic>
      <p:pic>
        <p:nvPicPr>
          <p:cNvPr id="107" name="Google Shape;107;g37658fb3505_1_6"/>
          <p:cNvPicPr preferRelativeResize="0"/>
          <p:nvPr/>
        </p:nvPicPr>
        <p:blipFill>
          <a:blip r:embed="rId4">
            <a:alphaModFix/>
          </a:blip>
          <a:stretch>
            <a:fillRect/>
          </a:stretch>
        </p:blipFill>
        <p:spPr>
          <a:xfrm>
            <a:off x="6591950" y="2850800"/>
            <a:ext cx="1905000" cy="1905000"/>
          </a:xfrm>
          <a:prstGeom prst="rect">
            <a:avLst/>
          </a:prstGeom>
          <a:noFill/>
          <a:ln>
            <a:noFill/>
          </a:ln>
        </p:spPr>
      </p:pic>
      <p:pic>
        <p:nvPicPr>
          <p:cNvPr id="108" name="Google Shape;108;g37658fb3505_1_6"/>
          <p:cNvPicPr preferRelativeResize="0"/>
          <p:nvPr/>
        </p:nvPicPr>
        <p:blipFill>
          <a:blip r:embed="rId5">
            <a:alphaModFix/>
          </a:blip>
          <a:stretch>
            <a:fillRect/>
          </a:stretch>
        </p:blipFill>
        <p:spPr>
          <a:xfrm rot="5400000">
            <a:off x="3346675" y="1183703"/>
            <a:ext cx="3743249" cy="201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7658fb3505_2_0"/>
          <p:cNvSpPr/>
          <p:nvPr/>
        </p:nvSpPr>
        <p:spPr>
          <a:xfrm>
            <a:off x="311700" y="780975"/>
            <a:ext cx="8592900" cy="41820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4" name="Google Shape;114;g37658fb3505_2_0"/>
          <p:cNvSpPr txBox="1">
            <a:spLocks noGrp="1"/>
          </p:cNvSpPr>
          <p:nvPr>
            <p:ph type="title"/>
          </p:nvPr>
        </p:nvSpPr>
        <p:spPr>
          <a:xfrm>
            <a:off x="311700" y="118550"/>
            <a:ext cx="2645700" cy="414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Key Points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The positive side of an LED is the anode; it is the longer lead.</a:t>
            </a:r>
            <a:endParaRPr sz="1900" b="1" dirty="0">
              <a:solidFill>
                <a:schemeClr val="lt1"/>
              </a:solidFill>
              <a:latin typeface="Open Sans"/>
              <a:ea typeface="Open Sans"/>
              <a:cs typeface="Open Sans"/>
              <a:sym typeface="Open Sans"/>
            </a:endParaRPr>
          </a:p>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The negative side of the LED is the cathode; it is the shorter lead, with the flat side of the lens. </a:t>
            </a: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900" b="1" dirty="0">
              <a:solidFill>
                <a:schemeClr val="lt1"/>
              </a:solidFill>
              <a:latin typeface="Open Sans"/>
              <a:ea typeface="Open Sans"/>
              <a:cs typeface="Open Sans"/>
              <a:sym typeface="Open Sans"/>
            </a:endParaRPr>
          </a:p>
        </p:txBody>
      </p:sp>
      <p:pic>
        <p:nvPicPr>
          <p:cNvPr id="115" name="Google Shape;115;g37658fb3505_2_0"/>
          <p:cNvPicPr preferRelativeResize="0"/>
          <p:nvPr/>
        </p:nvPicPr>
        <p:blipFill>
          <a:blip r:embed="rId3">
            <a:alphaModFix/>
          </a:blip>
          <a:stretch>
            <a:fillRect/>
          </a:stretch>
        </p:blipFill>
        <p:spPr>
          <a:xfrm>
            <a:off x="2957400" y="889575"/>
            <a:ext cx="5547425" cy="2721675"/>
          </a:xfrm>
          <a:prstGeom prst="rect">
            <a:avLst/>
          </a:prstGeom>
          <a:noFill/>
          <a:ln>
            <a:noFill/>
          </a:ln>
        </p:spPr>
      </p:pic>
      <p:sp>
        <p:nvSpPr>
          <p:cNvPr id="116" name="Google Shape;116;g37658fb3505_2_0"/>
          <p:cNvSpPr txBox="1"/>
          <p:nvPr/>
        </p:nvSpPr>
        <p:spPr>
          <a:xfrm>
            <a:off x="4509050" y="4490875"/>
            <a:ext cx="467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dirty="0">
              <a:solidFill>
                <a:schemeClr val="dk2"/>
              </a:solidFill>
            </a:endParaRPr>
          </a:p>
        </p:txBody>
      </p:sp>
      <p:sp>
        <p:nvSpPr>
          <p:cNvPr id="117" name="Google Shape;117;g37658fb3505_2_0"/>
          <p:cNvSpPr txBox="1"/>
          <p:nvPr/>
        </p:nvSpPr>
        <p:spPr>
          <a:xfrm>
            <a:off x="6699550" y="3356975"/>
            <a:ext cx="1990200" cy="40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rgbClr val="B7B7B7"/>
                </a:solidFill>
                <a:latin typeface="Open Sans"/>
                <a:ea typeface="Open Sans"/>
                <a:cs typeface="Open Sans"/>
                <a:sym typeface="Open Sans"/>
              </a:rPr>
              <a:t>Images from LED supply</a:t>
            </a:r>
            <a:endParaRPr sz="1800" dirty="0">
              <a:solidFill>
                <a:schemeClr val="dk2"/>
              </a:solidFill>
            </a:endParaRPr>
          </a:p>
        </p:txBody>
      </p:sp>
      <p:sp>
        <p:nvSpPr>
          <p:cNvPr id="118" name="Google Shape;118;g37658fb3505_2_0"/>
          <p:cNvSpPr txBox="1"/>
          <p:nvPr/>
        </p:nvSpPr>
        <p:spPr>
          <a:xfrm>
            <a:off x="2957525" y="4017475"/>
            <a:ext cx="5547300" cy="9351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chemeClr val="lt1"/>
              </a:buClr>
              <a:buSzPts val="1900"/>
              <a:buFont typeface="Open Sans"/>
              <a:buChar char="●"/>
            </a:pPr>
            <a:r>
              <a:rPr lang="en" sz="1900" b="1" dirty="0">
                <a:solidFill>
                  <a:schemeClr val="lt1"/>
                </a:solidFill>
                <a:latin typeface="Open Sans"/>
                <a:ea typeface="Open Sans"/>
                <a:cs typeface="Open Sans"/>
                <a:sym typeface="Open Sans"/>
              </a:rPr>
              <a:t>Use this to help you figure out which wires connect to which pins/leads.</a:t>
            </a:r>
            <a:endParaRPr sz="1900" b="1"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900" b="1" dirty="0">
              <a:solidFill>
                <a:schemeClr val="lt1"/>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44f0fa8a46_1_4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u="sng" dirty="0">
                <a:solidFill>
                  <a:schemeClr val="hlink"/>
                </a:solidFill>
                <a:latin typeface="Open Sans"/>
                <a:ea typeface="Open Sans"/>
                <a:cs typeface="Open Sans"/>
                <a:sym typeface="Open Sans"/>
                <a:hlinkClick r:id="rId3"/>
              </a:rPr>
              <a:t>How do transistors relate to decision making?</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Body copy goes here….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Open Sans for the typeface.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Use only these colors: Black, White and...</a:t>
            </a:r>
            <a:endParaRPr sz="1400" dirty="0">
              <a:solidFill>
                <a:srgbClr val="000000"/>
              </a:solidFill>
              <a:latin typeface="Open Sans"/>
              <a:ea typeface="Open Sans"/>
              <a:cs typeface="Open Sans"/>
              <a:sym typeface="Open Sans"/>
            </a:endParaRPr>
          </a:p>
        </p:txBody>
      </p:sp>
      <p:sp>
        <p:nvSpPr>
          <p:cNvPr id="124" name="Google Shape;124;g344f0fa8a46_1_40"/>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dirty="0">
              <a:solidFill>
                <a:srgbClr val="FFFFFF"/>
              </a:solidFill>
              <a:latin typeface="Open Sans"/>
              <a:ea typeface="Open Sans"/>
              <a:cs typeface="Open Sans"/>
              <a:sym typeface="Open Sans"/>
            </a:endParaRPr>
          </a:p>
        </p:txBody>
      </p:sp>
      <p:sp>
        <p:nvSpPr>
          <p:cNvPr id="125" name="Google Shape;125;g344f0fa8a46_1_40"/>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126" name="Google Shape;126;g344f0fa8a46_1_40"/>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#9fcc3b</a:t>
            </a:r>
            <a:endParaRPr sz="1100" b="1" i="0" u="none" strike="noStrike" cap="none" dirty="0">
              <a:solidFill>
                <a:srgbClr val="FFFFFF"/>
              </a:solidFill>
              <a:latin typeface="Open Sans"/>
              <a:ea typeface="Open Sans"/>
              <a:cs typeface="Open Sans"/>
              <a:sym typeface="Open Sans"/>
            </a:endParaRPr>
          </a:p>
        </p:txBody>
      </p:sp>
      <p:sp>
        <p:nvSpPr>
          <p:cNvPr id="127" name="Google Shape;127;g344f0fa8a46_1_40"/>
          <p:cNvSpPr/>
          <p:nvPr/>
        </p:nvSpPr>
        <p:spPr>
          <a:xfrm>
            <a:off x="311740" y="781948"/>
            <a:ext cx="8667300" cy="41964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8" name="Google Shape;128;g344f0fa8a46_1_40"/>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#8d64aa</a:t>
            </a:r>
            <a:endParaRPr sz="1100" b="1" i="0" u="none" strike="noStrike" cap="none" dirty="0">
              <a:solidFill>
                <a:srgbClr val="FFFFFF"/>
              </a:solidFill>
              <a:latin typeface="Open Sans"/>
              <a:ea typeface="Open Sans"/>
              <a:cs typeface="Open Sans"/>
              <a:sym typeface="Open Sans"/>
            </a:endParaRPr>
          </a:p>
        </p:txBody>
      </p:sp>
      <p:sp>
        <p:nvSpPr>
          <p:cNvPr id="129" name="Google Shape;129;g344f0fa8a46_1_40"/>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#f8a81b</a:t>
            </a:r>
            <a:endParaRPr sz="1100" b="1" i="0" u="none" strike="noStrike" cap="none" dirty="0">
              <a:solidFill>
                <a:srgbClr val="FFFFFF"/>
              </a:solidFill>
              <a:latin typeface="Open Sans"/>
              <a:ea typeface="Open Sans"/>
              <a:cs typeface="Open Sans"/>
              <a:sym typeface="Open Sans"/>
            </a:endParaRPr>
          </a:p>
        </p:txBody>
      </p:sp>
      <p:pic>
        <p:nvPicPr>
          <p:cNvPr id="130" name="Google Shape;130;g344f0fa8a46_1_40" descr="View full lesson: http://ed.ted.com/lessons/how-transistors-work-gokul-j-krishnan&#10;&#10;Modern computers are revolutionizing our lives, performing tasks unimaginable only decades ago. This was made possible by a long series of innovations, but there’s one foundational invention that almost everything else relies upon: the transistor. Gokul J. Krishnan describes what a transistor is and how this small device enables all the amazing things computers can do. &#10;&#10;Lesson by Gokul J. Krishna, animation by Augenblick Studios." title="How transistors work - Gokul J. Krishnan">
            <a:hlinkClick r:id="rId4"/>
          </p:cNvPr>
          <p:cNvPicPr preferRelativeResize="0"/>
          <p:nvPr/>
        </p:nvPicPr>
        <p:blipFill>
          <a:blip r:embed="rId5">
            <a:alphaModFix/>
          </a:blip>
          <a:stretch>
            <a:fillRect/>
          </a:stretch>
        </p:blipFill>
        <p:spPr>
          <a:xfrm>
            <a:off x="941849" y="781950"/>
            <a:ext cx="7322200" cy="4118750"/>
          </a:xfrm>
          <a:prstGeom prst="rect">
            <a:avLst/>
          </a:prstGeom>
          <a:solidFill>
            <a:srgbClr val="8D64AA"/>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44f0fa8a46_1_59"/>
          <p:cNvSpPr/>
          <p:nvPr/>
        </p:nvSpPr>
        <p:spPr>
          <a:xfrm>
            <a:off x="311725" y="874775"/>
            <a:ext cx="8435100" cy="4122300"/>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6" name="Google Shape;136;g344f0fa8a46_1_59"/>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b="1" dirty="0">
                <a:solidFill>
                  <a:srgbClr val="6091BA"/>
                </a:solidFill>
                <a:latin typeface="Open Sans"/>
                <a:ea typeface="Open Sans"/>
                <a:cs typeface="Open Sans"/>
                <a:sym typeface="Open Sans"/>
              </a:rPr>
              <a:t>Types of Logic Gates and Their Schematic Symbols</a:t>
            </a:r>
            <a:endParaRPr sz="2600" b="1" dirty="0">
              <a:solidFill>
                <a:srgbClr val="6091BA"/>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000" dirty="0">
              <a:solidFill>
                <a:srgbClr val="000000"/>
              </a:solidFill>
              <a:latin typeface="Open Sans"/>
              <a:ea typeface="Open Sans"/>
              <a:cs typeface="Open Sans"/>
              <a:sym typeface="Open Sans"/>
            </a:endParaRPr>
          </a:p>
        </p:txBody>
      </p:sp>
      <p:sp>
        <p:nvSpPr>
          <p:cNvPr id="137" name="Google Shape;137;g344f0fa8a46_1_59"/>
          <p:cNvSpPr txBox="1"/>
          <p:nvPr/>
        </p:nvSpPr>
        <p:spPr>
          <a:xfrm>
            <a:off x="3928300" y="1049975"/>
            <a:ext cx="4456500" cy="363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800" b="1" dirty="0">
                <a:solidFill>
                  <a:srgbClr val="FFFFFF"/>
                </a:solidFill>
                <a:latin typeface="Open Sans"/>
                <a:ea typeface="Open Sans"/>
                <a:cs typeface="Open Sans"/>
                <a:sym typeface="Open Sans"/>
              </a:rPr>
              <a:t>The three logic gates we will be focusing on for this lesson are the AND, OR, and NOT gates.</a:t>
            </a: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 sz="1800" b="1" dirty="0">
                <a:solidFill>
                  <a:srgbClr val="FFFFFF"/>
                </a:solidFill>
                <a:latin typeface="Open Sans"/>
                <a:ea typeface="Open Sans"/>
                <a:cs typeface="Open Sans"/>
                <a:sym typeface="Open Sans"/>
              </a:rPr>
              <a:t>When you read the symbols to the left, A and B stand for electrical inputs and X stands for electrical output.</a:t>
            </a: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r>
              <a:rPr lang="en" sz="1800" b="1" dirty="0">
                <a:solidFill>
                  <a:srgbClr val="FFFFFF"/>
                </a:solidFill>
                <a:latin typeface="Open Sans"/>
                <a:ea typeface="Open Sans"/>
                <a:cs typeface="Open Sans"/>
                <a:sym typeface="Open Sans"/>
              </a:rPr>
              <a:t>When creating your own schematics, other letters may be used.</a:t>
            </a: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sz="1800" b="1" dirty="0">
              <a:solidFill>
                <a:srgbClr val="FFFFFF"/>
              </a:solidFill>
              <a:latin typeface="Open Sans"/>
              <a:ea typeface="Open Sans"/>
              <a:cs typeface="Open Sans"/>
              <a:sym typeface="Open Sans"/>
            </a:endParaRPr>
          </a:p>
          <a:p>
            <a:pPr marL="457200" marR="0" lvl="0" indent="0" algn="ctr" rtl="0">
              <a:lnSpc>
                <a:spcPct val="115000"/>
              </a:lnSpc>
              <a:spcBef>
                <a:spcPts val="0"/>
              </a:spcBef>
              <a:spcAft>
                <a:spcPts val="0"/>
              </a:spcAft>
              <a:buNone/>
            </a:pPr>
            <a:endParaRPr sz="18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p:txBody>
      </p:sp>
      <p:pic>
        <p:nvPicPr>
          <p:cNvPr id="138" name="Google Shape;138;g344f0fa8a46_1_59"/>
          <p:cNvPicPr preferRelativeResize="0"/>
          <p:nvPr/>
        </p:nvPicPr>
        <p:blipFill>
          <a:blip r:embed="rId3">
            <a:alphaModFix/>
          </a:blip>
          <a:stretch>
            <a:fillRect/>
          </a:stretch>
        </p:blipFill>
        <p:spPr>
          <a:xfrm>
            <a:off x="513641" y="1049975"/>
            <a:ext cx="3163019" cy="3771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1341</TotalTime>
  <Words>2388</Words>
  <Application>Microsoft Macintosh PowerPoint</Application>
  <PresentationFormat>On-screen Show (16:9)</PresentationFormat>
  <Paragraphs>329</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Open Sans</vt:lpstr>
      <vt:lpstr>Arial</vt:lpstr>
      <vt:lpstr>Simple Light</vt:lpstr>
      <vt:lpstr>PowerPoint Presentation</vt:lpstr>
      <vt:lpstr>What is it? Rules of the game:   You can only ask yes-or-no questions. Each team gets one question per round. If you think you know what it is,  don’t give it away. Instead, ask leading  (or misleading) questions. At the end of the rounds, each team  discusses their final guess about what it is and writes their guess on a  whiteboard.</vt:lpstr>
      <vt:lpstr>Transistors Body copy goes here….  Use only Open Sans for the typeface.  Use only these colors: Black, White and...</vt:lpstr>
      <vt:lpstr>Key Concepts  Transistors act as switches.  They are controlled by electrical inputs instead of a human operator.  They are integral to modern computers and smart devices.  Transistors can be made much smaller than traditional switches.  They are the devices that allow for the binary on and off or 1 and 0 states used in computer logic, decision making, and programming. </vt:lpstr>
      <vt:lpstr>Key Points  Notice the transistor has a flat side and a round side.  Use this to help you figure out which wires connect to which pins. The Collector and Base pins each connect to the + supply voltage. The Emitter connects to the negative (ground).</vt:lpstr>
      <vt:lpstr>Key Points  LEDs have polarity, which means each leg functions differently. They must be placed in a circuit correctly to light up.    Pay close attention when you are putting them into a circuit. </vt:lpstr>
      <vt:lpstr>Key Points  The positive side of an LED is the anode; it is the longer lead. The negative side of the LED is the cathode; it is the shorter lead, with the flat side of the lens.  </vt:lpstr>
      <vt:lpstr>How do transistors relate to decision making? Body copy goes here….  Use only Open Sans for the typeface.  Use only these colors: Black, White and...</vt:lpstr>
      <vt:lpstr>Types of Logic Gates and Their Schematic Symbols </vt:lpstr>
      <vt:lpstr>AND Gates Body copy goes here….  Use only Open Sans for the typeface.  Use only these colors: Black, White and...</vt:lpstr>
      <vt:lpstr>AND Gate Schematic Body copy goes here….  Use only Open Sans for the typeface.  Use only these colors: Black, White and...</vt:lpstr>
      <vt:lpstr>AND Gate Breadboard Example Body copy goes here….  Use only Open Sans for the typeface.  Use only these colors: Black, White and...</vt:lpstr>
      <vt:lpstr>AND Gate Example: Student Built Body copy goes here….  Use only Open Sans for the typeface.  Use only these colors: Black, White and...</vt:lpstr>
      <vt:lpstr>OR Gate </vt:lpstr>
      <vt:lpstr>OR Gate Schematic </vt:lpstr>
      <vt:lpstr>OR Gate Breadboard Example </vt:lpstr>
      <vt:lpstr>OR Gate Example: Student Built </vt:lpstr>
      <vt:lpstr>NOT Gate   Also known as inverters. If the input is high, then the output is low. If the input is low, then the output is high.</vt:lpstr>
      <vt:lpstr>NOT Gate Schematic  </vt:lpstr>
      <vt:lpstr>NOT Gate Breadboard Example  </vt:lpstr>
      <vt:lpstr>NOT Gate Example: Student Built  </vt:lpstr>
      <vt:lpstr>Engineering Design Challenge Body copy goes here….  Use only Open Sans for the typeface.  Use only these colors: Black, White and...</vt:lpstr>
      <vt:lpstr>For this challenge each team member will… Body copy goes here….  Use only Open Sans for the typeface.  Use only these colors: Black, White and...</vt:lpstr>
      <vt:lpstr>Engineering Design Challenge Parameters Body copy goes here….  Use only Open Sans for the typeface.  Use only these colors: Black, White and...</vt:lpstr>
      <vt:lpstr>Engineering Challenges: Smaller Electronics Body copy goes here….  Use only Open Sans for the typeface.  Use only these colors: Black, White and...</vt:lpstr>
      <vt:lpstr>Engineering Solutions: Vertical Layering Body copy goes here….  Use only Open Sans for the typeface.  Use only these colors: Black, White and...</vt:lpstr>
      <vt:lpstr>Engineering Solutions: Vias Body copy goes here….  Use only Open Sans for the typeface.  Use only these colors: Black, White and...</vt:lpstr>
      <vt:lpstr>Project Planning Meeting Body copy goes here….  Use only Open Sans for the typeface.  Use only these colors: Black, White and...</vt:lpstr>
      <vt:lpstr>Materials List Body copy goes here….  Use only Open Sans for the typeface.  Use only these colors: Black, White and...</vt:lpstr>
      <vt:lpstr>After each team member has built their gate Body copy goes here….  Use only Open Sans for the typeface.  Use only these colors: Black, White and...</vt:lpstr>
      <vt:lpstr>Post-Project Debrief  Use only Open Sans for the typeface.  Use only these colors: Black, White and...</vt:lpstr>
      <vt:lpstr>Resources Body copy goes here….  Use only Open Sans for the typeface.  Use only these colors: Black, White 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Dua Naim Chaker</dc:creator>
  <cp:lastModifiedBy>Beth McElroy</cp:lastModifiedBy>
  <cp:revision>11</cp:revision>
  <dcterms:modified xsi:type="dcterms:W3CDTF">2026-03-30T16:34:02Z</dcterms:modified>
</cp:coreProperties>
</file>