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67" r:id="rId3"/>
    <p:sldId id="273" r:id="rId4"/>
    <p:sldId id="259" r:id="rId5"/>
    <p:sldId id="260" r:id="rId6"/>
    <p:sldId id="261" r:id="rId7"/>
    <p:sldId id="262" r:id="rId8"/>
    <p:sldId id="263" r:id="rId9"/>
    <p:sldId id="264" r:id="rId10"/>
    <p:sldId id="265" r:id="rId11"/>
    <p:sldId id="266" r:id="rId12"/>
    <p:sldId id="268" r:id="rId13"/>
    <p:sldId id="271" r:id="rId14"/>
    <p:sldId id="269" r:id="rId15"/>
  </p:sldIdLst>
  <p:sldSz cx="9144000" cy="5143500" type="screen16x9"/>
  <p:notesSz cx="6858000" cy="9144000"/>
  <p:embeddedFontLst>
    <p:embeddedFont>
      <p:font typeface="Open Sans" panose="020B080603050402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4" autoAdjust="0"/>
    <p:restoredTop sz="94660"/>
  </p:normalViewPr>
  <p:slideViewPr>
    <p:cSldViewPr snapToGrid="0">
      <p:cViewPr varScale="1">
        <p:scale>
          <a:sx n="150" d="100"/>
          <a:sy n="150" d="100"/>
        </p:scale>
        <p:origin x="510"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1812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2938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3372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7504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451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479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8122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6918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3556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9131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7628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7440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972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37000"/>
          </a:blip>
          <a:srcRect t="4925" b="-5448"/>
          <a:stretch/>
        </p:blipFill>
        <p:spPr>
          <a:xfrm>
            <a:off x="-206913" y="158474"/>
            <a:ext cx="9190377" cy="5438551"/>
          </a:xfrm>
          <a:prstGeom prst="rect">
            <a:avLst/>
          </a:prstGeom>
          <a:noFill/>
          <a:ln>
            <a:noFill/>
          </a:ln>
        </p:spPr>
      </p:pic>
      <p:pic>
        <p:nvPicPr>
          <p:cNvPr id="56" name="Google Shape;56;p13"/>
          <p:cNvPicPr preferRelativeResize="0"/>
          <p:nvPr/>
        </p:nvPicPr>
        <p:blipFill>
          <a:blip r:embed="rId4">
            <a:alphaModFix/>
          </a:blip>
          <a:stretch>
            <a:fillRect/>
          </a:stretch>
        </p:blipFill>
        <p:spPr>
          <a:xfrm>
            <a:off x="160536" y="4663675"/>
            <a:ext cx="8822928" cy="402275"/>
          </a:xfrm>
          <a:prstGeom prst="rect">
            <a:avLst/>
          </a:prstGeom>
          <a:noFill/>
          <a:ln>
            <a:noFill/>
          </a:ln>
        </p:spPr>
      </p:pic>
      <p:pic>
        <p:nvPicPr>
          <p:cNvPr id="57" name="Google Shape;57;p13"/>
          <p:cNvPicPr preferRelativeResize="0"/>
          <p:nvPr/>
        </p:nvPicPr>
        <p:blipFill>
          <a:blip r:embed="rId5">
            <a:alphaModFix/>
          </a:blip>
          <a:stretch>
            <a:fillRect/>
          </a:stretch>
        </p:blipFill>
        <p:spPr>
          <a:xfrm>
            <a:off x="484463" y="2670200"/>
            <a:ext cx="8175075" cy="813975"/>
          </a:xfrm>
          <a:prstGeom prst="rect">
            <a:avLst/>
          </a:prstGeom>
          <a:noFill/>
          <a:ln>
            <a:noFill/>
          </a:ln>
        </p:spPr>
      </p:pic>
      <p:sp>
        <p:nvSpPr>
          <p:cNvPr id="58" name="Google Shape;58;p13"/>
          <p:cNvSpPr txBox="1"/>
          <p:nvPr/>
        </p:nvSpPr>
        <p:spPr>
          <a:xfrm>
            <a:off x="862625" y="2877750"/>
            <a:ext cx="7417800" cy="30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dirty="0">
                <a:solidFill>
                  <a:srgbClr val="FFFFFF"/>
                </a:solidFill>
                <a:latin typeface="Open Sans"/>
                <a:ea typeface="Open Sans"/>
                <a:cs typeface="Open Sans"/>
                <a:sym typeface="Open Sans"/>
              </a:rPr>
              <a:t>Fabricating a Focus Tool (Not a </a:t>
            </a:r>
            <a:r>
              <a:rPr lang="en" sz="1600" b="1">
                <a:solidFill>
                  <a:srgbClr val="FFFFFF"/>
                </a:solidFill>
                <a:latin typeface="Open Sans"/>
                <a:ea typeface="Open Sans"/>
                <a:cs typeface="Open Sans"/>
                <a:sym typeface="Open Sans"/>
              </a:rPr>
              <a:t>Fidget Spinner!)</a:t>
            </a:r>
            <a:endParaRPr sz="1600" b="1" dirty="0">
              <a:solidFill>
                <a:srgbClr val="FFFFFF"/>
              </a:solidFill>
              <a:latin typeface="Open Sans"/>
              <a:ea typeface="Open Sans"/>
              <a:cs typeface="Open Sans"/>
              <a:sym typeface="Open Sans"/>
            </a:endParaRPr>
          </a:p>
        </p:txBody>
      </p:sp>
      <p:pic>
        <p:nvPicPr>
          <p:cNvPr id="2" name="Picture 1">
            <a:extLst>
              <a:ext uri="{FF2B5EF4-FFF2-40B4-BE49-F238E27FC236}">
                <a16:creationId xmlns:a16="http://schemas.microsoft.com/office/drawing/2014/main" id="{22196677-3664-0228-5359-5DAA3E8962EF}"/>
              </a:ext>
            </a:extLst>
          </p:cNvPr>
          <p:cNvPicPr>
            <a:picLocks noChangeAspect="1"/>
          </p:cNvPicPr>
          <p:nvPr/>
        </p:nvPicPr>
        <p:blipFill>
          <a:blip r:embed="rId6"/>
          <a:stretch>
            <a:fillRect/>
          </a:stretch>
        </p:blipFill>
        <p:spPr>
          <a:xfrm>
            <a:off x="275508" y="1527055"/>
            <a:ext cx="8546609" cy="10393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solidFill>
                  <a:srgbClr val="6091BA"/>
                </a:solidFill>
                <a:latin typeface="Open Sans"/>
                <a:ea typeface="Open Sans"/>
                <a:cs typeface="Open Sans"/>
                <a:sym typeface="Open Sans"/>
              </a:rPr>
              <a:t>Reflection (Make sure to answer all 3!)</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None/>
            </a:pPr>
            <a:br>
              <a:rPr lang="en-US" sz="1400" dirty="0">
                <a:solidFill>
                  <a:srgbClr val="000000"/>
                </a:solidFill>
                <a:latin typeface="Open Sans"/>
                <a:ea typeface="Open Sans"/>
                <a:cs typeface="Open Sans"/>
                <a:sym typeface="Open Sans"/>
              </a:rPr>
            </a:br>
            <a:r>
              <a:rPr lang="en-US" sz="2000" dirty="0">
                <a:solidFill>
                  <a:srgbClr val="000000"/>
                </a:solidFill>
                <a:latin typeface="Open Sans"/>
                <a:ea typeface="Open Sans"/>
                <a:cs typeface="Open Sans"/>
                <a:sym typeface="Open Sans"/>
              </a:rPr>
              <a:t>What went well with your focus tool prototype design? </a:t>
            </a:r>
            <a:br>
              <a:rPr lang="en-US" sz="2000" dirty="0">
                <a:solidFill>
                  <a:srgbClr val="000000"/>
                </a:solidFill>
                <a:latin typeface="Open Sans"/>
                <a:ea typeface="Open Sans"/>
                <a:cs typeface="Open Sans"/>
                <a:sym typeface="Open Sans"/>
              </a:rPr>
            </a:br>
            <a:br>
              <a:rPr lang="en-US" sz="2000" dirty="0">
                <a:solidFill>
                  <a:srgbClr val="000000"/>
                </a:solidFill>
                <a:latin typeface="Open Sans"/>
                <a:ea typeface="Open Sans"/>
                <a:cs typeface="Open Sans"/>
                <a:sym typeface="Open Sans"/>
              </a:rPr>
            </a:br>
            <a:r>
              <a:rPr lang="en-US" sz="2000" dirty="0">
                <a:solidFill>
                  <a:srgbClr val="000000"/>
                </a:solidFill>
                <a:latin typeface="Open Sans"/>
                <a:ea typeface="Open Sans"/>
                <a:cs typeface="Open Sans"/>
                <a:sym typeface="Open Sans"/>
              </a:rPr>
              <a:t>What would you do differently, if given more time and materials to make the adjustments? </a:t>
            </a:r>
            <a:br>
              <a:rPr lang="en-US" sz="2000" dirty="0">
                <a:solidFill>
                  <a:srgbClr val="000000"/>
                </a:solidFill>
                <a:latin typeface="Open Sans"/>
                <a:ea typeface="Open Sans"/>
                <a:cs typeface="Open Sans"/>
                <a:sym typeface="Open Sans"/>
              </a:rPr>
            </a:br>
            <a:br>
              <a:rPr lang="en-US" sz="2000" dirty="0">
                <a:solidFill>
                  <a:srgbClr val="000000"/>
                </a:solidFill>
                <a:latin typeface="Open Sans"/>
                <a:ea typeface="Open Sans"/>
                <a:cs typeface="Open Sans"/>
                <a:sym typeface="Open Sans"/>
              </a:rPr>
            </a:br>
            <a:r>
              <a:rPr lang="en-US" sz="2000" dirty="0">
                <a:solidFill>
                  <a:srgbClr val="000000"/>
                </a:solidFill>
                <a:latin typeface="Open Sans"/>
                <a:ea typeface="Open Sans"/>
                <a:cs typeface="Open Sans"/>
                <a:sym typeface="Open Sans"/>
              </a:rPr>
              <a:t>What were the steps you took in designing your focus tool?</a:t>
            </a:r>
          </a:p>
        </p:txBody>
      </p:sp>
    </p:spTree>
    <p:extLst>
      <p:ext uri="{BB962C8B-B14F-4D97-AF65-F5344CB8AC3E}">
        <p14:creationId xmlns:p14="http://schemas.microsoft.com/office/powerpoint/2010/main" val="3529847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solidFill>
                  <a:srgbClr val="6091BA"/>
                </a:solidFill>
                <a:latin typeface="Open Sans"/>
                <a:ea typeface="Open Sans"/>
                <a:cs typeface="Open Sans"/>
                <a:sym typeface="Open Sans"/>
              </a:rPr>
              <a:t>Presentation</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None/>
            </a:pPr>
            <a:br>
              <a:rPr lang="en-US" sz="1400" dirty="0">
                <a:solidFill>
                  <a:srgbClr val="000000"/>
                </a:solidFill>
                <a:latin typeface="Open Sans"/>
                <a:ea typeface="Open Sans"/>
                <a:cs typeface="Open Sans"/>
                <a:sym typeface="Open Sans"/>
              </a:rPr>
            </a:br>
            <a:r>
              <a:rPr lang="en-US" sz="2400" dirty="0">
                <a:solidFill>
                  <a:srgbClr val="000000"/>
                </a:solidFill>
                <a:latin typeface="Open Sans"/>
                <a:ea typeface="Open Sans"/>
                <a:cs typeface="Open Sans"/>
                <a:sym typeface="Open Sans"/>
              </a:rPr>
              <a:t>1. Share! Prototype presentation with reflection</a:t>
            </a:r>
            <a:br>
              <a:rPr lang="en-US" sz="2400" dirty="0">
                <a:solidFill>
                  <a:srgbClr val="000000"/>
                </a:solidFill>
                <a:latin typeface="Open Sans"/>
                <a:ea typeface="Open Sans"/>
                <a:cs typeface="Open Sans"/>
                <a:sym typeface="Open Sans"/>
              </a:rPr>
            </a:br>
            <a:br>
              <a:rPr lang="en-US" sz="2400" dirty="0">
                <a:solidFill>
                  <a:srgbClr val="000000"/>
                </a:solidFill>
                <a:latin typeface="Open Sans"/>
                <a:ea typeface="Open Sans"/>
                <a:cs typeface="Open Sans"/>
                <a:sym typeface="Open Sans"/>
              </a:rPr>
            </a:br>
            <a:r>
              <a:rPr lang="en-US" sz="2400" dirty="0">
                <a:solidFill>
                  <a:srgbClr val="000000"/>
                </a:solidFill>
                <a:latin typeface="Open Sans"/>
                <a:ea typeface="Open Sans"/>
                <a:cs typeface="Open Sans"/>
                <a:sym typeface="Open Sans"/>
              </a:rPr>
              <a:t>2. Appropriate Feedback – Comments and Suggestions </a:t>
            </a:r>
            <a:br>
              <a:rPr lang="en-US" sz="2400" dirty="0">
                <a:solidFill>
                  <a:srgbClr val="000000"/>
                </a:solidFill>
                <a:latin typeface="Open Sans"/>
                <a:ea typeface="Open Sans"/>
                <a:cs typeface="Open Sans"/>
                <a:sym typeface="Open Sans"/>
              </a:rPr>
            </a:br>
            <a:br>
              <a:rPr lang="en-US" sz="2400" dirty="0">
                <a:solidFill>
                  <a:srgbClr val="000000"/>
                </a:solidFill>
                <a:latin typeface="Open Sans"/>
                <a:ea typeface="Open Sans"/>
                <a:cs typeface="Open Sans"/>
                <a:sym typeface="Open Sans"/>
              </a:rPr>
            </a:br>
            <a:r>
              <a:rPr lang="en-US" sz="2400" dirty="0">
                <a:solidFill>
                  <a:srgbClr val="000000"/>
                </a:solidFill>
                <a:latin typeface="Open Sans"/>
                <a:ea typeface="Open Sans"/>
                <a:cs typeface="Open Sans"/>
                <a:sym typeface="Open Sans"/>
              </a:rPr>
              <a:t>3. Repeat with the next person</a:t>
            </a:r>
          </a:p>
        </p:txBody>
      </p:sp>
    </p:spTree>
    <p:extLst>
      <p:ext uri="{BB962C8B-B14F-4D97-AF65-F5344CB8AC3E}">
        <p14:creationId xmlns:p14="http://schemas.microsoft.com/office/powerpoint/2010/main" val="1750022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solidFill>
                  <a:srgbClr val="6091BA"/>
                </a:solidFill>
                <a:latin typeface="Open Sans"/>
                <a:ea typeface="Open Sans"/>
                <a:cs typeface="Open Sans"/>
                <a:sym typeface="Open Sans"/>
              </a:rPr>
              <a:t>What steps did you take to create your design?</a:t>
            </a:r>
            <a:endParaRPr sz="2400" b="1" dirty="0">
              <a:solidFill>
                <a:srgbClr val="6091BA"/>
              </a:solidFill>
              <a:latin typeface="Open Sans"/>
              <a:ea typeface="Open Sans"/>
              <a:cs typeface="Open Sans"/>
              <a:sym typeface="Open Sans"/>
            </a:endParaRPr>
          </a:p>
        </p:txBody>
      </p:sp>
      <p:pic>
        <p:nvPicPr>
          <p:cNvPr id="2" name="Picture 1">
            <a:extLst>
              <a:ext uri="{FF2B5EF4-FFF2-40B4-BE49-F238E27FC236}">
                <a16:creationId xmlns:a16="http://schemas.microsoft.com/office/drawing/2014/main" id="{104D67FA-67F1-A10B-D598-3DF455E15478}"/>
              </a:ext>
            </a:extLst>
          </p:cNvPr>
          <p:cNvPicPr>
            <a:picLocks noChangeAspect="1"/>
          </p:cNvPicPr>
          <p:nvPr/>
        </p:nvPicPr>
        <p:blipFill>
          <a:blip r:embed="rId3"/>
          <a:stretch>
            <a:fillRect/>
          </a:stretch>
        </p:blipFill>
        <p:spPr>
          <a:xfrm>
            <a:off x="1974500" y="1085222"/>
            <a:ext cx="4617775" cy="2597499"/>
          </a:xfrm>
          <a:prstGeom prst="rect">
            <a:avLst/>
          </a:prstGeom>
        </p:spPr>
      </p:pic>
      <p:sp>
        <p:nvSpPr>
          <p:cNvPr id="5" name="Google Shape;67;p14">
            <a:extLst>
              <a:ext uri="{FF2B5EF4-FFF2-40B4-BE49-F238E27FC236}">
                <a16:creationId xmlns:a16="http://schemas.microsoft.com/office/drawing/2014/main" id="{A2A08891-1C45-2315-6184-5ABD1988125B}"/>
              </a:ext>
            </a:extLst>
          </p:cNvPr>
          <p:cNvSpPr txBox="1"/>
          <p:nvPr/>
        </p:nvSpPr>
        <p:spPr>
          <a:xfrm>
            <a:off x="2887637" y="3883193"/>
            <a:ext cx="2791500" cy="57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dirty="0">
                <a:solidFill>
                  <a:srgbClr val="B7B7B7"/>
                </a:solidFill>
                <a:latin typeface="Open Sans"/>
                <a:ea typeface="Open Sans"/>
                <a:cs typeface="Open Sans"/>
                <a:sym typeface="Open Sans"/>
              </a:rPr>
              <a:t>Engineers take many steps when designing and creating!</a:t>
            </a:r>
            <a:endParaRPr sz="1100" dirty="0">
              <a:solidFill>
                <a:srgbClr val="B7B7B7"/>
              </a:solidFill>
              <a:latin typeface="Open Sans"/>
              <a:ea typeface="Open Sans"/>
              <a:cs typeface="Open Sans"/>
              <a:sym typeface="Open Sans"/>
            </a:endParaRPr>
          </a:p>
        </p:txBody>
      </p:sp>
    </p:spTree>
    <p:extLst>
      <p:ext uri="{BB962C8B-B14F-4D97-AF65-F5344CB8AC3E}">
        <p14:creationId xmlns:p14="http://schemas.microsoft.com/office/powerpoint/2010/main" val="1860722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solidFill>
                  <a:srgbClr val="6091BA"/>
                </a:solidFill>
                <a:latin typeface="Open Sans"/>
                <a:ea typeface="Open Sans"/>
                <a:cs typeface="Open Sans"/>
                <a:sym typeface="Open Sans"/>
              </a:rPr>
              <a:t>Civil Engineers</a:t>
            </a:r>
            <a:endParaRPr sz="2400" b="1" dirty="0">
              <a:solidFill>
                <a:srgbClr val="6091BA"/>
              </a:solidFill>
              <a:latin typeface="Open Sans"/>
              <a:ea typeface="Open Sans"/>
              <a:cs typeface="Open Sans"/>
              <a:sym typeface="Open Sans"/>
            </a:endParaRPr>
          </a:p>
        </p:txBody>
      </p:sp>
      <p:pic>
        <p:nvPicPr>
          <p:cNvPr id="2" name="Picture 1">
            <a:extLst>
              <a:ext uri="{FF2B5EF4-FFF2-40B4-BE49-F238E27FC236}">
                <a16:creationId xmlns:a16="http://schemas.microsoft.com/office/drawing/2014/main" id="{ACFB3F83-BD76-E4DF-36F8-4423E4B798E1}"/>
              </a:ext>
            </a:extLst>
          </p:cNvPr>
          <p:cNvPicPr>
            <a:picLocks noChangeAspect="1"/>
          </p:cNvPicPr>
          <p:nvPr/>
        </p:nvPicPr>
        <p:blipFill>
          <a:blip r:embed="rId3"/>
          <a:stretch>
            <a:fillRect/>
          </a:stretch>
        </p:blipFill>
        <p:spPr>
          <a:xfrm>
            <a:off x="4049283" y="814912"/>
            <a:ext cx="3833647" cy="3348488"/>
          </a:xfrm>
          <a:prstGeom prst="rect">
            <a:avLst/>
          </a:prstGeom>
        </p:spPr>
      </p:pic>
      <p:pic>
        <p:nvPicPr>
          <p:cNvPr id="3" name="Picture 2">
            <a:extLst>
              <a:ext uri="{FF2B5EF4-FFF2-40B4-BE49-F238E27FC236}">
                <a16:creationId xmlns:a16="http://schemas.microsoft.com/office/drawing/2014/main" id="{12E1F0F9-3B18-56A8-899F-52335AEF568D}"/>
              </a:ext>
            </a:extLst>
          </p:cNvPr>
          <p:cNvPicPr>
            <a:picLocks noChangeAspect="1"/>
          </p:cNvPicPr>
          <p:nvPr/>
        </p:nvPicPr>
        <p:blipFill>
          <a:blip r:embed="rId4"/>
          <a:stretch>
            <a:fillRect/>
          </a:stretch>
        </p:blipFill>
        <p:spPr>
          <a:xfrm>
            <a:off x="538273" y="1252441"/>
            <a:ext cx="2785350" cy="2654560"/>
          </a:xfrm>
          <a:prstGeom prst="rect">
            <a:avLst/>
          </a:prstGeom>
        </p:spPr>
      </p:pic>
      <p:sp>
        <p:nvSpPr>
          <p:cNvPr id="6" name="Google Shape;67;p14">
            <a:extLst>
              <a:ext uri="{FF2B5EF4-FFF2-40B4-BE49-F238E27FC236}">
                <a16:creationId xmlns:a16="http://schemas.microsoft.com/office/drawing/2014/main" id="{A17A2204-F25F-B540-539B-FF5160C86E05}"/>
              </a:ext>
            </a:extLst>
          </p:cNvPr>
          <p:cNvSpPr txBox="1"/>
          <p:nvPr/>
        </p:nvSpPr>
        <p:spPr>
          <a:xfrm>
            <a:off x="4151709" y="4260161"/>
            <a:ext cx="3731221" cy="57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dirty="0">
                <a:solidFill>
                  <a:srgbClr val="B7B7B7"/>
                </a:solidFill>
                <a:latin typeface="Open Sans"/>
                <a:ea typeface="Open Sans"/>
                <a:cs typeface="Open Sans"/>
                <a:sym typeface="Open Sans"/>
              </a:rPr>
              <a:t>Engineers need to come up with designs to help people travel over the water.</a:t>
            </a:r>
            <a:endParaRPr sz="1100" dirty="0">
              <a:solidFill>
                <a:srgbClr val="B7B7B7"/>
              </a:solidFill>
              <a:latin typeface="Open Sans"/>
              <a:ea typeface="Open Sans"/>
              <a:cs typeface="Open Sans"/>
              <a:sym typeface="Open Sans"/>
            </a:endParaRPr>
          </a:p>
        </p:txBody>
      </p:sp>
      <p:sp>
        <p:nvSpPr>
          <p:cNvPr id="7" name="Google Shape;67;p14">
            <a:extLst>
              <a:ext uri="{FF2B5EF4-FFF2-40B4-BE49-F238E27FC236}">
                <a16:creationId xmlns:a16="http://schemas.microsoft.com/office/drawing/2014/main" id="{5DBBBB49-DA61-7206-93A5-2D1D1BCF2F5F}"/>
              </a:ext>
            </a:extLst>
          </p:cNvPr>
          <p:cNvSpPr txBox="1"/>
          <p:nvPr/>
        </p:nvSpPr>
        <p:spPr>
          <a:xfrm>
            <a:off x="532123" y="4150541"/>
            <a:ext cx="2791500" cy="57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dirty="0">
                <a:solidFill>
                  <a:srgbClr val="B7B7B7"/>
                </a:solidFill>
                <a:latin typeface="Open Sans"/>
                <a:ea typeface="Open Sans"/>
                <a:cs typeface="Open Sans"/>
                <a:sym typeface="Open Sans"/>
              </a:rPr>
              <a:t>Would this be a good material to build a bridge?</a:t>
            </a:r>
            <a:endParaRPr sz="1100" dirty="0">
              <a:solidFill>
                <a:srgbClr val="B7B7B7"/>
              </a:solidFill>
              <a:latin typeface="Open Sans"/>
              <a:ea typeface="Open Sans"/>
              <a:cs typeface="Open Sans"/>
              <a:sym typeface="Open Sans"/>
            </a:endParaRPr>
          </a:p>
        </p:txBody>
      </p:sp>
    </p:spTree>
    <p:extLst>
      <p:ext uri="{BB962C8B-B14F-4D97-AF65-F5344CB8AC3E}">
        <p14:creationId xmlns:p14="http://schemas.microsoft.com/office/powerpoint/2010/main" val="2538029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solidFill>
                  <a:srgbClr val="6091BA"/>
                </a:solidFill>
                <a:latin typeface="Open Sans"/>
                <a:ea typeface="Open Sans"/>
                <a:cs typeface="Open Sans"/>
                <a:sym typeface="Open Sans"/>
              </a:rPr>
              <a:t>Engineering Design Process</a:t>
            </a:r>
            <a:endParaRPr lang="en-US" sz="1400" dirty="0">
              <a:solidFill>
                <a:srgbClr val="000000"/>
              </a:solidFill>
              <a:latin typeface="Open Sans"/>
              <a:ea typeface="Open Sans"/>
              <a:cs typeface="Open Sans"/>
              <a:sym typeface="Open Sans"/>
            </a:endParaRPr>
          </a:p>
        </p:txBody>
      </p:sp>
      <p:pic>
        <p:nvPicPr>
          <p:cNvPr id="2" name="Picture 1">
            <a:extLst>
              <a:ext uri="{FF2B5EF4-FFF2-40B4-BE49-F238E27FC236}">
                <a16:creationId xmlns:a16="http://schemas.microsoft.com/office/drawing/2014/main" id="{BE27DB60-B0DF-44D8-E7F8-251B026FC61B}"/>
              </a:ext>
            </a:extLst>
          </p:cNvPr>
          <p:cNvPicPr>
            <a:picLocks noChangeAspect="1"/>
          </p:cNvPicPr>
          <p:nvPr/>
        </p:nvPicPr>
        <p:blipFill>
          <a:blip r:embed="rId3"/>
          <a:stretch>
            <a:fillRect/>
          </a:stretch>
        </p:blipFill>
        <p:spPr>
          <a:xfrm>
            <a:off x="3910791" y="305624"/>
            <a:ext cx="4146310" cy="4149969"/>
          </a:xfrm>
          <a:prstGeom prst="rect">
            <a:avLst/>
          </a:prstGeom>
        </p:spPr>
      </p:pic>
      <p:sp>
        <p:nvSpPr>
          <p:cNvPr id="7" name="Google Shape;67;p14">
            <a:extLst>
              <a:ext uri="{FF2B5EF4-FFF2-40B4-BE49-F238E27FC236}">
                <a16:creationId xmlns:a16="http://schemas.microsoft.com/office/drawing/2014/main" id="{F2CFFD4D-7488-654B-A8F7-10D005DE7A41}"/>
              </a:ext>
            </a:extLst>
          </p:cNvPr>
          <p:cNvSpPr txBox="1"/>
          <p:nvPr/>
        </p:nvSpPr>
        <p:spPr>
          <a:xfrm>
            <a:off x="4679249" y="4288339"/>
            <a:ext cx="2791500" cy="57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100" dirty="0">
                <a:solidFill>
                  <a:srgbClr val="B7B7B7"/>
                </a:solidFill>
                <a:latin typeface="Open Sans"/>
                <a:ea typeface="Open Sans"/>
                <a:cs typeface="Open Sans"/>
                <a:sym typeface="Open Sans"/>
              </a:rPr>
              <a:t>The cycle of the Engineering Design Process</a:t>
            </a:r>
            <a:endParaRPr sz="1100" dirty="0">
              <a:solidFill>
                <a:srgbClr val="B7B7B7"/>
              </a:solidFill>
              <a:latin typeface="Open Sans"/>
              <a:ea typeface="Open Sans"/>
              <a:cs typeface="Open Sans"/>
              <a:sym typeface="Open Sans"/>
            </a:endParaRPr>
          </a:p>
        </p:txBody>
      </p:sp>
    </p:spTree>
    <p:extLst>
      <p:ext uri="{BB962C8B-B14F-4D97-AF65-F5344CB8AC3E}">
        <p14:creationId xmlns:p14="http://schemas.microsoft.com/office/powerpoint/2010/main" val="126931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dirty="0">
                <a:solidFill>
                  <a:srgbClr val="6091BA"/>
                </a:solidFill>
                <a:latin typeface="Open Sans"/>
                <a:ea typeface="Open Sans"/>
                <a:cs typeface="Open Sans"/>
                <a:sym typeface="Open Sans"/>
              </a:rPr>
              <a:t>Raise your hand if…</a:t>
            </a:r>
            <a:br>
              <a:rPr lang="en" sz="2400" b="1" dirty="0">
                <a:solidFill>
                  <a:srgbClr val="6091BA"/>
                </a:solidFill>
                <a:latin typeface="Open Sans"/>
                <a:ea typeface="Open Sans"/>
                <a:cs typeface="Open Sans"/>
                <a:sym typeface="Open Sans"/>
              </a:rPr>
            </a:br>
            <a:br>
              <a:rPr lang="en" sz="2400" b="1" dirty="0">
                <a:solidFill>
                  <a:srgbClr val="6091BA"/>
                </a:solidFill>
                <a:latin typeface="Open Sans"/>
                <a:ea typeface="Open Sans"/>
                <a:cs typeface="Open Sans"/>
                <a:sym typeface="Open Sans"/>
              </a:rPr>
            </a:br>
            <a:r>
              <a:rPr lang="en-US" sz="1800" dirty="0">
                <a:solidFill>
                  <a:schemeClr val="tx1"/>
                </a:solidFill>
                <a:latin typeface="Arial" panose="020B0604020202020204" pitchFamily="34" charset="0"/>
                <a:ea typeface="Cambria" panose="02040503050406030204" pitchFamily="18" charset="0"/>
                <a:cs typeface="Open Sans"/>
                <a:sym typeface="Open Sans"/>
              </a:rPr>
              <a:t>…y</a:t>
            </a:r>
            <a:r>
              <a:rPr lang="en-US" sz="1800" dirty="0">
                <a:effectLst/>
                <a:latin typeface="Arial" panose="020B0604020202020204" pitchFamily="34" charset="0"/>
                <a:ea typeface="Cambria" panose="02040503050406030204" pitchFamily="18" charset="0"/>
              </a:rPr>
              <a:t>ou have ever had trouble focusing during class.</a:t>
            </a:r>
            <a:br>
              <a:rPr lang="en-US" sz="1800" dirty="0">
                <a:effectLst/>
                <a:latin typeface="Arial" panose="020B0604020202020204" pitchFamily="34" charset="0"/>
                <a:ea typeface="Cambria" panose="02040503050406030204" pitchFamily="18" charset="0"/>
              </a:rPr>
            </a:br>
            <a:br>
              <a:rPr lang="en-US" sz="1800" dirty="0">
                <a:effectLst/>
                <a:latin typeface="Arial" panose="020B0604020202020204" pitchFamily="34" charset="0"/>
                <a:ea typeface="Cambria" panose="02040503050406030204" pitchFamily="18" charset="0"/>
              </a:rPr>
            </a:br>
            <a:r>
              <a:rPr lang="en-US" sz="1800" dirty="0">
                <a:effectLst/>
                <a:latin typeface="Arial" panose="020B0604020202020204" pitchFamily="34" charset="0"/>
                <a:ea typeface="Cambria" panose="02040503050406030204" pitchFamily="18" charset="0"/>
              </a:rPr>
              <a:t>…you have zoned out and realized you had not idea what the teacher was just saying about the lesson. </a:t>
            </a:r>
            <a:br>
              <a:rPr lang="en-US" sz="1800" dirty="0">
                <a:effectLst/>
                <a:latin typeface="Arial" panose="020B0604020202020204" pitchFamily="34" charset="0"/>
                <a:ea typeface="Cambria" panose="02040503050406030204" pitchFamily="18" charset="0"/>
              </a:rPr>
            </a:br>
            <a:br>
              <a:rPr lang="en-US" sz="1800" dirty="0">
                <a:effectLst/>
                <a:latin typeface="Arial" panose="020B0604020202020204" pitchFamily="34" charset="0"/>
                <a:ea typeface="Cambria" panose="02040503050406030204" pitchFamily="18" charset="0"/>
              </a:rPr>
            </a:br>
            <a:r>
              <a:rPr lang="en-US" sz="1800" dirty="0">
                <a:effectLst/>
                <a:latin typeface="Arial" panose="020B0604020202020204" pitchFamily="34" charset="0"/>
                <a:ea typeface="Cambria" panose="02040503050406030204" pitchFamily="18" charset="0"/>
              </a:rPr>
              <a:t>…you have ever been distracted in the classroom.</a:t>
            </a:r>
            <a:br>
              <a:rPr lang="en-US" sz="2000" dirty="0">
                <a:solidFill>
                  <a:srgbClr val="000000"/>
                </a:solidFill>
                <a:latin typeface="Open Sans"/>
                <a:ea typeface="Open Sans"/>
                <a:cs typeface="Open Sans"/>
                <a:sym typeface="Open Sans"/>
              </a:rPr>
            </a:br>
            <a:endParaRPr sz="20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endParaRPr sz="1400" dirty="0">
              <a:solidFill>
                <a:srgbClr val="000000"/>
              </a:solidFill>
              <a:latin typeface="Open Sans"/>
              <a:ea typeface="Open Sans"/>
              <a:cs typeface="Open Sans"/>
              <a:sym typeface="Open Sans"/>
            </a:endParaRPr>
          </a:p>
        </p:txBody>
      </p:sp>
      <p:sp>
        <p:nvSpPr>
          <p:cNvPr id="75" name="Google Shape;75;p14"/>
          <p:cNvSpPr txBox="1"/>
          <p:nvPr/>
        </p:nvSpPr>
        <p:spPr>
          <a:xfrm>
            <a:off x="4048653" y="2492550"/>
            <a:ext cx="1040700" cy="356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b="1">
                <a:solidFill>
                  <a:srgbClr val="FFFFFF"/>
                </a:solidFill>
                <a:latin typeface="Open Sans"/>
                <a:ea typeface="Open Sans"/>
                <a:cs typeface="Open Sans"/>
                <a:sym typeface="Open Sans"/>
              </a:rPr>
              <a:t>#f8a81b</a:t>
            </a:r>
            <a:endParaRPr sz="1100" b="1">
              <a:solidFill>
                <a:srgbClr val="FFFFFF"/>
              </a:solidFill>
              <a:latin typeface="Open Sans"/>
              <a:ea typeface="Open Sans"/>
              <a:cs typeface="Open Sans"/>
              <a:sym typeface="Open Sans"/>
            </a:endParaRPr>
          </a:p>
        </p:txBody>
      </p:sp>
    </p:spTree>
    <p:extLst>
      <p:ext uri="{BB962C8B-B14F-4D97-AF65-F5344CB8AC3E}">
        <p14:creationId xmlns:p14="http://schemas.microsoft.com/office/powerpoint/2010/main" val="3858344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dirty="0">
                <a:solidFill>
                  <a:srgbClr val="6091BA"/>
                </a:solidFill>
                <a:latin typeface="Open Sans"/>
                <a:ea typeface="Open Sans"/>
                <a:cs typeface="Open Sans"/>
                <a:sym typeface="Open Sans"/>
              </a:rPr>
              <a:t>Phenomena Observation</a:t>
            </a:r>
            <a:br>
              <a:rPr lang="en" sz="2400" b="1" dirty="0">
                <a:solidFill>
                  <a:srgbClr val="6091BA"/>
                </a:solidFill>
                <a:latin typeface="Open Sans"/>
                <a:ea typeface="Open Sans"/>
                <a:cs typeface="Open Sans"/>
                <a:sym typeface="Open Sans"/>
              </a:rPr>
            </a:br>
            <a:br>
              <a:rPr lang="en" sz="2400" b="1" dirty="0">
                <a:solidFill>
                  <a:srgbClr val="6091BA"/>
                </a:solidFill>
                <a:latin typeface="Open Sans"/>
                <a:ea typeface="Open Sans"/>
                <a:cs typeface="Open Sans"/>
                <a:sym typeface="Open Sans"/>
              </a:rPr>
            </a:br>
            <a:r>
              <a:rPr lang="en-US" sz="1800" dirty="0">
                <a:effectLst/>
                <a:latin typeface="Arial" panose="020B0604020202020204" pitchFamily="34" charset="0"/>
                <a:ea typeface="Cambria" panose="02040503050406030204" pitchFamily="18" charset="0"/>
              </a:rPr>
              <a:t>Jordyn is sitting in class, doodling on the side of her notebook page. She realizes she has not been listening to what the teacher has been saying. She looks around the classroom. She sees Daniel, with his eyes on the teacher, only looking away to write down notes in his journal. She sees Izzy, bouncing his knee, flipping through his textbook. Durward is tapping his shoes with his pencil, like he is playing the drum. Kymani is picking at his fingernails, while looking at the teacher. Collette is twirling her ponytail around her fingers while looking out the window. After looking around the classroom, she finally looks back at her teacher and begins taking notes again. </a:t>
            </a:r>
            <a:br>
              <a:rPr lang="en-US" sz="2000" dirty="0">
                <a:solidFill>
                  <a:srgbClr val="000000"/>
                </a:solidFill>
                <a:latin typeface="Open Sans"/>
                <a:ea typeface="Open Sans"/>
                <a:cs typeface="Open Sans"/>
                <a:sym typeface="Open Sans"/>
              </a:rPr>
            </a:br>
            <a:endParaRPr sz="20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endParaRPr sz="1400" dirty="0">
              <a:solidFill>
                <a:srgbClr val="000000"/>
              </a:solidFill>
              <a:latin typeface="Open Sans"/>
              <a:ea typeface="Open Sans"/>
              <a:cs typeface="Open Sans"/>
              <a:sym typeface="Open Sans"/>
            </a:endParaRPr>
          </a:p>
        </p:txBody>
      </p:sp>
    </p:spTree>
    <p:extLst>
      <p:ext uri="{BB962C8B-B14F-4D97-AF65-F5344CB8AC3E}">
        <p14:creationId xmlns:p14="http://schemas.microsoft.com/office/powerpoint/2010/main" val="1372289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US" sz="2400" b="1" dirty="0">
                <a:solidFill>
                  <a:srgbClr val="6091BA"/>
                </a:solidFill>
                <a:latin typeface="Open Sans"/>
                <a:ea typeface="Open Sans"/>
                <a:cs typeface="Open Sans"/>
                <a:sym typeface="Open Sans"/>
              </a:rPr>
              <a:t>How many of you have ever had trouble focusing during class?</a:t>
            </a:r>
            <a:br>
              <a:rPr lang="en-US" sz="2400" b="1" dirty="0">
                <a:solidFill>
                  <a:srgbClr val="6091BA"/>
                </a:solidFill>
                <a:latin typeface="Open Sans"/>
                <a:ea typeface="Open Sans"/>
                <a:cs typeface="Open Sans"/>
                <a:sym typeface="Open Sans"/>
              </a:rPr>
            </a:br>
            <a:br>
              <a:rPr lang="en-US" sz="2400" b="1" dirty="0">
                <a:solidFill>
                  <a:srgbClr val="6091BA"/>
                </a:solidFill>
                <a:latin typeface="Open Sans"/>
                <a:ea typeface="Open Sans"/>
                <a:cs typeface="Open Sans"/>
                <a:sym typeface="Open Sans"/>
              </a:rPr>
            </a:br>
            <a:br>
              <a:rPr lang="en-US" sz="2400" b="1" dirty="0">
                <a:solidFill>
                  <a:srgbClr val="6091BA"/>
                </a:solidFill>
                <a:latin typeface="Open Sans"/>
                <a:ea typeface="Open Sans"/>
                <a:cs typeface="Open Sans"/>
                <a:sym typeface="Open Sans"/>
              </a:rPr>
            </a:br>
            <a:endParaRPr sz="1400" dirty="0">
              <a:solidFill>
                <a:srgbClr val="000000"/>
              </a:solidFill>
              <a:latin typeface="Open Sans"/>
              <a:ea typeface="Open Sans"/>
              <a:cs typeface="Open Sans"/>
              <a:sym typeface="Open Sans"/>
            </a:endParaRPr>
          </a:p>
        </p:txBody>
      </p:sp>
      <p:sp>
        <p:nvSpPr>
          <p:cNvPr id="2" name="TextBox 1">
            <a:extLst>
              <a:ext uri="{FF2B5EF4-FFF2-40B4-BE49-F238E27FC236}">
                <a16:creationId xmlns:a16="http://schemas.microsoft.com/office/drawing/2014/main" id="{C644E784-02DF-97B9-F196-56DE37E65954}"/>
              </a:ext>
            </a:extLst>
          </p:cNvPr>
          <p:cNvSpPr txBox="1"/>
          <p:nvPr/>
        </p:nvSpPr>
        <p:spPr>
          <a:xfrm>
            <a:off x="311700" y="2048530"/>
            <a:ext cx="8520600" cy="707886"/>
          </a:xfrm>
          <a:prstGeom prst="rect">
            <a:avLst/>
          </a:prstGeom>
          <a:noFill/>
        </p:spPr>
        <p:txBody>
          <a:bodyPr wrap="square" rtlCol="0">
            <a:spAutoFit/>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What kind of tool can you create that would help you focus while at your seat?</a:t>
            </a:r>
          </a:p>
        </p:txBody>
      </p:sp>
    </p:spTree>
    <p:extLst>
      <p:ext uri="{BB962C8B-B14F-4D97-AF65-F5344CB8AC3E}">
        <p14:creationId xmlns:p14="http://schemas.microsoft.com/office/powerpoint/2010/main" val="298514373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
                    </p:tgtEl>
                  </p:cond>
                </p:stCondLst>
                <p:endSync evt="end" delay="0">
                  <p:rtn val="all"/>
                </p:endSync>
                <p:childTnLst>
                  <p:par>
                    <p:cTn id="11" fill="hold">
                      <p:stCondLst>
                        <p:cond delay="0"/>
                      </p:stCondLst>
                      <p:childTnLst>
                        <p:par>
                          <p:cTn id="12" fill="hold">
                            <p:stCondLst>
                              <p:cond delay="0"/>
                            </p:stCondLst>
                            <p:childTnLst>
                              <p:par>
                                <p:cTn id="13" presetID="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
                  </p:tgtEl>
                </p:cond>
              </p:nextCondLst>
            </p:seq>
          </p:childTnLst>
        </p:cTn>
      </p:par>
    </p:tnLst>
    <p:bldLst>
      <p:bldP spid="63"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solidFill>
                  <a:srgbClr val="6091BA"/>
                </a:solidFill>
                <a:latin typeface="Open Sans"/>
                <a:ea typeface="Open Sans"/>
                <a:cs typeface="Open Sans"/>
                <a:sym typeface="Open Sans"/>
              </a:rPr>
              <a:t>Research Time!</a:t>
            </a:r>
            <a:br>
              <a:rPr lang="en-US" sz="2400" b="1" dirty="0">
                <a:solidFill>
                  <a:srgbClr val="6091BA"/>
                </a:solidFill>
                <a:latin typeface="Open Sans"/>
                <a:ea typeface="Open Sans"/>
                <a:cs typeface="Open Sans"/>
                <a:sym typeface="Open Sans"/>
              </a:rPr>
            </a:br>
            <a:endParaRPr sz="2400" b="1" dirty="0">
              <a:solidFill>
                <a:srgbClr val="6091BA"/>
              </a:solidFill>
              <a:latin typeface="Open Sans"/>
              <a:ea typeface="Open Sans"/>
              <a:cs typeface="Open Sans"/>
              <a:sym typeface="Open Sans"/>
            </a:endParaRPr>
          </a:p>
          <a:p>
            <a:pPr lvl="0" algn="l" rtl="0">
              <a:lnSpc>
                <a:spcPct val="115000"/>
              </a:lnSpc>
              <a:spcBef>
                <a:spcPts val="0"/>
              </a:spcBef>
              <a:spcAft>
                <a:spcPts val="0"/>
              </a:spcAft>
            </a:pPr>
            <a:r>
              <a:rPr lang="en-US" sz="2000" dirty="0">
                <a:solidFill>
                  <a:srgbClr val="000000"/>
                </a:solidFill>
                <a:latin typeface="Open Sans"/>
                <a:ea typeface="Open Sans"/>
                <a:cs typeface="Open Sans"/>
                <a:sym typeface="Open Sans"/>
              </a:rPr>
              <a:t>What do these tools have in common? </a:t>
            </a:r>
            <a:br>
              <a:rPr lang="en-US" sz="2000" dirty="0">
                <a:solidFill>
                  <a:srgbClr val="000000"/>
                </a:solidFill>
                <a:latin typeface="Open Sans"/>
                <a:ea typeface="Open Sans"/>
                <a:cs typeface="Open Sans"/>
                <a:sym typeface="Open Sans"/>
              </a:rPr>
            </a:br>
            <a:br>
              <a:rPr lang="en-US" sz="2000" dirty="0">
                <a:solidFill>
                  <a:srgbClr val="000000"/>
                </a:solidFill>
                <a:latin typeface="Open Sans"/>
                <a:ea typeface="Open Sans"/>
                <a:cs typeface="Open Sans"/>
                <a:sym typeface="Open Sans"/>
              </a:rPr>
            </a:br>
            <a:r>
              <a:rPr lang="en-US" sz="2000" dirty="0">
                <a:solidFill>
                  <a:srgbClr val="000000"/>
                </a:solidFill>
                <a:latin typeface="Open Sans"/>
                <a:ea typeface="Open Sans"/>
                <a:cs typeface="Open Sans"/>
                <a:sym typeface="Open Sans"/>
              </a:rPr>
              <a:t>What aspects of these tools do you WANT to incorporate? </a:t>
            </a:r>
            <a:br>
              <a:rPr lang="en-US" sz="2000" dirty="0">
                <a:solidFill>
                  <a:srgbClr val="000000"/>
                </a:solidFill>
                <a:latin typeface="Open Sans"/>
                <a:ea typeface="Open Sans"/>
                <a:cs typeface="Open Sans"/>
                <a:sym typeface="Open Sans"/>
              </a:rPr>
            </a:br>
            <a:br>
              <a:rPr lang="en-US" sz="2000" dirty="0">
                <a:solidFill>
                  <a:srgbClr val="000000"/>
                </a:solidFill>
                <a:latin typeface="Open Sans"/>
                <a:ea typeface="Open Sans"/>
                <a:cs typeface="Open Sans"/>
                <a:sym typeface="Open Sans"/>
              </a:rPr>
            </a:br>
            <a:r>
              <a:rPr lang="en-US" sz="2000" dirty="0">
                <a:solidFill>
                  <a:srgbClr val="000000"/>
                </a:solidFill>
                <a:latin typeface="Open Sans"/>
                <a:ea typeface="Open Sans"/>
                <a:cs typeface="Open Sans"/>
                <a:sym typeface="Open Sans"/>
              </a:rPr>
              <a:t>What aspects of these tools do you want to make sure NOT to incorporate?</a:t>
            </a:r>
          </a:p>
        </p:txBody>
      </p:sp>
    </p:spTree>
    <p:extLst>
      <p:ext uri="{BB962C8B-B14F-4D97-AF65-F5344CB8AC3E}">
        <p14:creationId xmlns:p14="http://schemas.microsoft.com/office/powerpoint/2010/main" val="3888772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solidFill>
                  <a:srgbClr val="6091BA"/>
                </a:solidFill>
                <a:latin typeface="Open Sans"/>
                <a:ea typeface="Open Sans"/>
                <a:cs typeface="Open Sans"/>
                <a:sym typeface="Open Sans"/>
              </a:rPr>
              <a:t>Turn and Talk</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None/>
            </a:pPr>
            <a:br>
              <a:rPr lang="en" sz="1400" dirty="0">
                <a:solidFill>
                  <a:srgbClr val="000000"/>
                </a:solidFill>
                <a:latin typeface="Open Sans"/>
                <a:ea typeface="Open Sans"/>
                <a:cs typeface="Open Sans"/>
                <a:sym typeface="Open Sans"/>
              </a:rPr>
            </a:br>
            <a:r>
              <a:rPr lang="en-US" sz="2000" dirty="0">
                <a:solidFill>
                  <a:srgbClr val="000000"/>
                </a:solidFill>
                <a:latin typeface="Open Sans"/>
                <a:ea typeface="Open Sans"/>
                <a:cs typeface="Open Sans"/>
                <a:sym typeface="Open Sans"/>
              </a:rPr>
              <a:t>What did you notice while you were looking through these tools? </a:t>
            </a:r>
            <a:br>
              <a:rPr lang="en-US" sz="2000" dirty="0">
                <a:solidFill>
                  <a:srgbClr val="000000"/>
                </a:solidFill>
                <a:latin typeface="Open Sans"/>
                <a:ea typeface="Open Sans"/>
                <a:cs typeface="Open Sans"/>
                <a:sym typeface="Open Sans"/>
              </a:rPr>
            </a:br>
            <a:br>
              <a:rPr lang="en-US" sz="2000" dirty="0">
                <a:solidFill>
                  <a:srgbClr val="000000"/>
                </a:solidFill>
                <a:latin typeface="Open Sans"/>
                <a:ea typeface="Open Sans"/>
                <a:cs typeface="Open Sans"/>
                <a:sym typeface="Open Sans"/>
              </a:rPr>
            </a:br>
            <a:r>
              <a:rPr lang="en-US" sz="2000" dirty="0">
                <a:solidFill>
                  <a:srgbClr val="000000"/>
                </a:solidFill>
                <a:latin typeface="Open Sans"/>
                <a:ea typeface="Open Sans"/>
                <a:cs typeface="Open Sans"/>
                <a:sym typeface="Open Sans"/>
              </a:rPr>
              <a:t>Did they have anything in common? </a:t>
            </a:r>
            <a:br>
              <a:rPr lang="en-US" sz="2000" dirty="0">
                <a:solidFill>
                  <a:srgbClr val="000000"/>
                </a:solidFill>
                <a:latin typeface="Open Sans"/>
                <a:ea typeface="Open Sans"/>
                <a:cs typeface="Open Sans"/>
                <a:sym typeface="Open Sans"/>
              </a:rPr>
            </a:br>
            <a:br>
              <a:rPr lang="en-US" sz="2000" dirty="0">
                <a:solidFill>
                  <a:srgbClr val="000000"/>
                </a:solidFill>
                <a:latin typeface="Open Sans"/>
                <a:ea typeface="Open Sans"/>
                <a:cs typeface="Open Sans"/>
                <a:sym typeface="Open Sans"/>
              </a:rPr>
            </a:br>
            <a:r>
              <a:rPr lang="en-US" sz="2000" dirty="0">
                <a:solidFill>
                  <a:srgbClr val="000000"/>
                </a:solidFill>
                <a:latin typeface="Open Sans"/>
                <a:ea typeface="Open Sans"/>
                <a:cs typeface="Open Sans"/>
                <a:sym typeface="Open Sans"/>
              </a:rPr>
              <a:t>Were there any aspects you thought you did not want to include in your own design?</a:t>
            </a:r>
            <a:br>
              <a:rPr lang="en-US" sz="1400" dirty="0">
                <a:solidFill>
                  <a:srgbClr val="000000"/>
                </a:solidFill>
                <a:latin typeface="Open Sans"/>
                <a:ea typeface="Open Sans"/>
                <a:cs typeface="Open Sans"/>
                <a:sym typeface="Open Sans"/>
              </a:rPr>
            </a:br>
            <a:endParaRPr sz="1400" dirty="0">
              <a:solidFill>
                <a:srgbClr val="000000"/>
              </a:solidFill>
              <a:latin typeface="Open Sans"/>
              <a:ea typeface="Open Sans"/>
              <a:cs typeface="Open Sans"/>
              <a:sym typeface="Open Sans"/>
            </a:endParaRPr>
          </a:p>
        </p:txBody>
      </p:sp>
    </p:spTree>
    <p:extLst>
      <p:ext uri="{BB962C8B-B14F-4D97-AF65-F5344CB8AC3E}">
        <p14:creationId xmlns:p14="http://schemas.microsoft.com/office/powerpoint/2010/main" val="3222009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solidFill>
                  <a:srgbClr val="6091BA"/>
                </a:solidFill>
                <a:latin typeface="Open Sans"/>
                <a:ea typeface="Open Sans"/>
                <a:cs typeface="Open Sans"/>
                <a:sym typeface="Open Sans"/>
              </a:rPr>
              <a:t>Constraints</a:t>
            </a:r>
            <a:br>
              <a:rPr lang="en-US" sz="2400" b="1" dirty="0">
                <a:solidFill>
                  <a:srgbClr val="6091BA"/>
                </a:solidFill>
                <a:latin typeface="Open Sans"/>
                <a:ea typeface="Open Sans"/>
                <a:cs typeface="Open Sans"/>
                <a:sym typeface="Open Sans"/>
              </a:rPr>
            </a:br>
            <a:endParaRPr sz="2400" b="1" dirty="0">
              <a:solidFill>
                <a:srgbClr val="6091BA"/>
              </a:solidFill>
              <a:latin typeface="Open Sans"/>
              <a:ea typeface="Open Sans"/>
              <a:cs typeface="Open Sans"/>
              <a:sym typeface="Open Sans"/>
            </a:endParaRPr>
          </a:p>
          <a:p>
            <a:pPr lvl="0" algn="l" rtl="0">
              <a:lnSpc>
                <a:spcPct val="115000"/>
              </a:lnSpc>
              <a:spcBef>
                <a:spcPts val="0"/>
              </a:spcBef>
              <a:spcAft>
                <a:spcPts val="0"/>
              </a:spcAft>
            </a:pPr>
            <a:r>
              <a:rPr lang="en-US" sz="2000" dirty="0">
                <a:solidFill>
                  <a:srgbClr val="000000"/>
                </a:solidFill>
                <a:latin typeface="Open Sans"/>
                <a:ea typeface="Open Sans"/>
                <a:cs typeface="Open Sans"/>
                <a:sym typeface="Open Sans"/>
              </a:rPr>
              <a:t>It can’t create noise! </a:t>
            </a:r>
            <a:br>
              <a:rPr lang="en-US" sz="2000" dirty="0">
                <a:solidFill>
                  <a:srgbClr val="000000"/>
                </a:solidFill>
                <a:latin typeface="Open Sans"/>
                <a:ea typeface="Open Sans"/>
                <a:cs typeface="Open Sans"/>
                <a:sym typeface="Open Sans"/>
              </a:rPr>
            </a:br>
            <a:br>
              <a:rPr lang="en-US" sz="2000" dirty="0">
                <a:solidFill>
                  <a:srgbClr val="000000"/>
                </a:solidFill>
                <a:latin typeface="Open Sans"/>
                <a:ea typeface="Open Sans"/>
                <a:cs typeface="Open Sans"/>
                <a:sym typeface="Open Sans"/>
              </a:rPr>
            </a:br>
            <a:r>
              <a:rPr lang="en-US" sz="2000" dirty="0">
                <a:solidFill>
                  <a:srgbClr val="000000"/>
                </a:solidFill>
                <a:latin typeface="Open Sans"/>
                <a:ea typeface="Open Sans"/>
                <a:cs typeface="Open Sans"/>
                <a:sym typeface="Open Sans"/>
              </a:rPr>
              <a:t>It must be able to be used, without looking at it.</a:t>
            </a:r>
            <a:br>
              <a:rPr lang="en-US" sz="2000" dirty="0">
                <a:solidFill>
                  <a:srgbClr val="000000"/>
                </a:solidFill>
                <a:latin typeface="Open Sans"/>
                <a:ea typeface="Open Sans"/>
                <a:cs typeface="Open Sans"/>
                <a:sym typeface="Open Sans"/>
              </a:rPr>
            </a:br>
            <a:br>
              <a:rPr lang="en-US" sz="2000" dirty="0">
                <a:solidFill>
                  <a:srgbClr val="000000"/>
                </a:solidFill>
                <a:latin typeface="Open Sans"/>
                <a:ea typeface="Open Sans"/>
                <a:cs typeface="Open Sans"/>
                <a:sym typeface="Open Sans"/>
              </a:rPr>
            </a:br>
            <a:r>
              <a:rPr lang="en-US" sz="2000" dirty="0">
                <a:solidFill>
                  <a:srgbClr val="000000"/>
                </a:solidFill>
                <a:latin typeface="Open Sans"/>
                <a:ea typeface="Open Sans"/>
                <a:cs typeface="Open Sans"/>
                <a:sym typeface="Open Sans"/>
              </a:rPr>
              <a:t>It must fit at your seat, no bigger than a pencil box. </a:t>
            </a:r>
            <a:br>
              <a:rPr lang="en-US" sz="2000" dirty="0">
                <a:solidFill>
                  <a:srgbClr val="000000"/>
                </a:solidFill>
                <a:latin typeface="Open Sans"/>
                <a:ea typeface="Open Sans"/>
                <a:cs typeface="Open Sans"/>
                <a:sym typeface="Open Sans"/>
              </a:rPr>
            </a:br>
            <a:br>
              <a:rPr lang="en-US" sz="2000" dirty="0">
                <a:solidFill>
                  <a:srgbClr val="000000"/>
                </a:solidFill>
                <a:latin typeface="Open Sans"/>
                <a:ea typeface="Open Sans"/>
                <a:cs typeface="Open Sans"/>
                <a:sym typeface="Open Sans"/>
              </a:rPr>
            </a:br>
            <a:r>
              <a:rPr lang="en-US" sz="2000" dirty="0">
                <a:solidFill>
                  <a:srgbClr val="000000"/>
                </a:solidFill>
                <a:latin typeface="Open Sans"/>
                <a:ea typeface="Open Sans"/>
                <a:cs typeface="Open Sans"/>
                <a:sym typeface="Open Sans"/>
              </a:rPr>
              <a:t>It must be created with the provided materials the teacher will share.</a:t>
            </a:r>
            <a:br>
              <a:rPr lang="en-US" sz="2000" dirty="0">
                <a:solidFill>
                  <a:srgbClr val="000000"/>
                </a:solidFill>
                <a:latin typeface="Open Sans"/>
                <a:ea typeface="Open Sans"/>
                <a:cs typeface="Open Sans"/>
                <a:sym typeface="Open Sans"/>
              </a:rPr>
            </a:br>
            <a:br>
              <a:rPr lang="en-US" sz="2000" dirty="0">
                <a:solidFill>
                  <a:srgbClr val="000000"/>
                </a:solidFill>
                <a:latin typeface="Open Sans"/>
                <a:ea typeface="Open Sans"/>
                <a:cs typeface="Open Sans"/>
                <a:sym typeface="Open Sans"/>
              </a:rPr>
            </a:br>
            <a:endParaRPr lang="en-US" sz="2000" dirty="0">
              <a:solidFill>
                <a:srgbClr val="000000"/>
              </a:solidFill>
              <a:latin typeface="Open Sans"/>
              <a:ea typeface="Open Sans"/>
              <a:cs typeface="Open Sans"/>
              <a:sym typeface="Open Sans"/>
            </a:endParaRPr>
          </a:p>
        </p:txBody>
      </p:sp>
    </p:spTree>
    <p:extLst>
      <p:ext uri="{BB962C8B-B14F-4D97-AF65-F5344CB8AC3E}">
        <p14:creationId xmlns:p14="http://schemas.microsoft.com/office/powerpoint/2010/main" val="3343139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solidFill>
                  <a:srgbClr val="6091BA"/>
                </a:solidFill>
                <a:latin typeface="Open Sans"/>
                <a:ea typeface="Open Sans"/>
                <a:cs typeface="Open Sans"/>
                <a:sym typeface="Open Sans"/>
              </a:rPr>
              <a:t>Materials</a:t>
            </a:r>
            <a:endParaRPr sz="2400" b="1" dirty="0">
              <a:solidFill>
                <a:srgbClr val="6091BA"/>
              </a:solidFill>
              <a:latin typeface="Open Sans"/>
              <a:ea typeface="Open Sans"/>
              <a:cs typeface="Open Sans"/>
              <a:sym typeface="Open Sans"/>
            </a:endParaRPr>
          </a:p>
        </p:txBody>
      </p:sp>
      <p:sp>
        <p:nvSpPr>
          <p:cNvPr id="67" name="Google Shape;67;p14"/>
          <p:cNvSpPr txBox="1"/>
          <p:nvPr/>
        </p:nvSpPr>
        <p:spPr>
          <a:xfrm>
            <a:off x="2200589" y="3973961"/>
            <a:ext cx="4466492" cy="572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dirty="0">
                <a:solidFill>
                  <a:srgbClr val="B7B7B7"/>
                </a:solidFill>
                <a:latin typeface="Open Sans"/>
                <a:ea typeface="Open Sans"/>
                <a:cs typeface="Open Sans"/>
                <a:sym typeface="Open Sans"/>
              </a:rPr>
              <a:t>You will get to work with a variety of materials today. Make sure to use them SAFELY!</a:t>
            </a:r>
            <a:endParaRPr sz="1100" dirty="0">
              <a:solidFill>
                <a:srgbClr val="B7B7B7"/>
              </a:solidFill>
              <a:latin typeface="Open Sans"/>
              <a:ea typeface="Open Sans"/>
              <a:cs typeface="Open Sans"/>
              <a:sym typeface="Open Sans"/>
            </a:endParaRPr>
          </a:p>
        </p:txBody>
      </p:sp>
      <p:pic>
        <p:nvPicPr>
          <p:cNvPr id="2" name="Picture 1">
            <a:extLst>
              <a:ext uri="{FF2B5EF4-FFF2-40B4-BE49-F238E27FC236}">
                <a16:creationId xmlns:a16="http://schemas.microsoft.com/office/drawing/2014/main" id="{DF4D84A3-7BBC-3D46-A18A-D51F20C943A8}"/>
              </a:ext>
            </a:extLst>
          </p:cNvPr>
          <p:cNvPicPr>
            <a:picLocks noChangeAspect="1"/>
          </p:cNvPicPr>
          <p:nvPr/>
        </p:nvPicPr>
        <p:blipFill>
          <a:blip r:embed="rId3"/>
          <a:stretch>
            <a:fillRect/>
          </a:stretch>
        </p:blipFill>
        <p:spPr>
          <a:xfrm>
            <a:off x="2144457" y="997799"/>
            <a:ext cx="4162183" cy="2780730"/>
          </a:xfrm>
          <a:prstGeom prst="rect">
            <a:avLst/>
          </a:prstGeom>
        </p:spPr>
      </p:pic>
    </p:spTree>
    <p:extLst>
      <p:ext uri="{BB962C8B-B14F-4D97-AF65-F5344CB8AC3E}">
        <p14:creationId xmlns:p14="http://schemas.microsoft.com/office/powerpoint/2010/main" val="3024028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lvl="0" algn="l" rtl="0">
              <a:lnSpc>
                <a:spcPct val="115000"/>
              </a:lnSpc>
              <a:spcBef>
                <a:spcPts val="0"/>
              </a:spcBef>
              <a:spcAft>
                <a:spcPts val="0"/>
              </a:spcAft>
            </a:pPr>
            <a:r>
              <a:rPr lang="en" sz="2400" b="1" dirty="0">
                <a:solidFill>
                  <a:srgbClr val="6091BA"/>
                </a:solidFill>
                <a:latin typeface="Open Sans"/>
                <a:ea typeface="Open Sans"/>
                <a:cs typeface="Open Sans"/>
                <a:sym typeface="Open Sans"/>
              </a:rPr>
              <a:t>Design, Design, Design</a:t>
            </a:r>
            <a:br>
              <a:rPr lang="en" sz="2400" b="1" dirty="0">
                <a:solidFill>
                  <a:srgbClr val="6091BA"/>
                </a:solidFill>
                <a:latin typeface="Open Sans"/>
                <a:ea typeface="Open Sans"/>
                <a:cs typeface="Open Sans"/>
                <a:sym typeface="Open Sans"/>
              </a:rPr>
            </a:br>
            <a:br>
              <a:rPr lang="en" sz="2400" b="1" dirty="0">
                <a:solidFill>
                  <a:srgbClr val="6091BA"/>
                </a:solidFill>
                <a:latin typeface="Open Sans"/>
                <a:ea typeface="Open Sans"/>
                <a:cs typeface="Open Sans"/>
                <a:sym typeface="Open Sans"/>
              </a:rPr>
            </a:br>
            <a:r>
              <a:rPr lang="en" sz="2000" dirty="0">
                <a:solidFill>
                  <a:schemeClr val="tx1"/>
                </a:solidFill>
                <a:latin typeface="Open Sans"/>
                <a:ea typeface="Open Sans"/>
                <a:cs typeface="Open Sans"/>
                <a:sym typeface="Open Sans"/>
              </a:rPr>
              <a:t>1. </a:t>
            </a:r>
            <a:r>
              <a:rPr lang="en-US" sz="2000" dirty="0">
                <a:solidFill>
                  <a:schemeClr val="tx1"/>
                </a:solidFill>
                <a:latin typeface="Open Sans"/>
                <a:ea typeface="Open Sans"/>
                <a:cs typeface="Open Sans"/>
                <a:sym typeface="Open Sans"/>
              </a:rPr>
              <a:t>You will draw out a few different designs of possible focus tools. </a:t>
            </a:r>
            <a:br>
              <a:rPr lang="en-US" sz="2000" dirty="0">
                <a:solidFill>
                  <a:schemeClr val="tx1"/>
                </a:solidFill>
                <a:latin typeface="Open Sans"/>
                <a:ea typeface="Open Sans"/>
                <a:cs typeface="Open Sans"/>
                <a:sym typeface="Open Sans"/>
              </a:rPr>
            </a:br>
            <a:br>
              <a:rPr lang="en-US" sz="2000" dirty="0">
                <a:solidFill>
                  <a:schemeClr val="tx1"/>
                </a:solidFill>
                <a:latin typeface="Open Sans"/>
                <a:ea typeface="Open Sans"/>
                <a:cs typeface="Open Sans"/>
                <a:sym typeface="Open Sans"/>
              </a:rPr>
            </a:br>
            <a:r>
              <a:rPr lang="en-US" sz="2000" dirty="0">
                <a:solidFill>
                  <a:schemeClr val="tx1"/>
                </a:solidFill>
                <a:latin typeface="Open Sans"/>
                <a:ea typeface="Open Sans"/>
                <a:cs typeface="Open Sans"/>
                <a:sym typeface="Open Sans"/>
              </a:rPr>
              <a:t>2. Choose the best one.</a:t>
            </a:r>
            <a:br>
              <a:rPr lang="en-US" sz="2000" dirty="0">
                <a:solidFill>
                  <a:schemeClr val="tx1"/>
                </a:solidFill>
                <a:latin typeface="Open Sans"/>
                <a:ea typeface="Open Sans"/>
                <a:cs typeface="Open Sans"/>
                <a:sym typeface="Open Sans"/>
              </a:rPr>
            </a:br>
            <a:br>
              <a:rPr lang="en-US" sz="2000" dirty="0">
                <a:solidFill>
                  <a:schemeClr val="tx1"/>
                </a:solidFill>
                <a:latin typeface="Open Sans"/>
                <a:ea typeface="Open Sans"/>
                <a:cs typeface="Open Sans"/>
                <a:sym typeface="Open Sans"/>
              </a:rPr>
            </a:br>
            <a:r>
              <a:rPr lang="en-US" sz="2000" dirty="0">
                <a:solidFill>
                  <a:schemeClr val="tx1"/>
                </a:solidFill>
                <a:latin typeface="Open Sans"/>
                <a:ea typeface="Open Sans"/>
                <a:cs typeface="Open Sans"/>
                <a:sym typeface="Open Sans"/>
              </a:rPr>
              <a:t>3. Write out a list of materials you will need from the materials you were shown earlier.</a:t>
            </a:r>
            <a:br>
              <a:rPr lang="en-US" sz="2000" dirty="0">
                <a:solidFill>
                  <a:schemeClr val="tx1"/>
                </a:solidFill>
                <a:latin typeface="Open Sans"/>
                <a:ea typeface="Open Sans"/>
                <a:cs typeface="Open Sans"/>
                <a:sym typeface="Open Sans"/>
              </a:rPr>
            </a:br>
            <a:br>
              <a:rPr lang="en-US" sz="2000" dirty="0">
                <a:solidFill>
                  <a:schemeClr val="tx1"/>
                </a:solidFill>
                <a:latin typeface="Open Sans"/>
                <a:ea typeface="Open Sans"/>
                <a:cs typeface="Open Sans"/>
                <a:sym typeface="Open Sans"/>
              </a:rPr>
            </a:br>
            <a:r>
              <a:rPr lang="en-US" sz="2000" dirty="0">
                <a:solidFill>
                  <a:schemeClr val="tx1"/>
                </a:solidFill>
                <a:latin typeface="Open Sans"/>
                <a:ea typeface="Open Sans"/>
                <a:cs typeface="Open Sans"/>
                <a:sym typeface="Open Sans"/>
              </a:rPr>
              <a:t>4. Show the teacher your design and material list before you can begin.</a:t>
            </a:r>
            <a:br>
              <a:rPr lang="en-US" sz="2400" b="1" dirty="0">
                <a:solidFill>
                  <a:srgbClr val="6091BA"/>
                </a:solidFill>
                <a:latin typeface="Open Sans"/>
                <a:ea typeface="Open Sans"/>
                <a:cs typeface="Open Sans"/>
                <a:sym typeface="Open Sans"/>
              </a:rPr>
            </a:br>
            <a:endParaRPr sz="2400" b="1" dirty="0">
              <a:solidFill>
                <a:srgbClr val="6091BA"/>
              </a:solidFill>
              <a:latin typeface="Open Sans"/>
              <a:ea typeface="Open Sans"/>
              <a:cs typeface="Open Sans"/>
              <a:sym typeface="Open Sans"/>
            </a:endParaRPr>
          </a:p>
        </p:txBody>
      </p:sp>
    </p:spTree>
    <p:extLst>
      <p:ext uri="{BB962C8B-B14F-4D97-AF65-F5344CB8AC3E}">
        <p14:creationId xmlns:p14="http://schemas.microsoft.com/office/powerpoint/2010/main" val="220427614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1551</TotalTime>
  <Words>606</Words>
  <Application>Microsoft Office PowerPoint</Application>
  <PresentationFormat>On-screen Show (16:9)</PresentationFormat>
  <Paragraphs>26</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Open Sans</vt:lpstr>
      <vt:lpstr>Arial</vt:lpstr>
      <vt:lpstr>Simple Light</vt:lpstr>
      <vt:lpstr>PowerPoint Presentation</vt:lpstr>
      <vt:lpstr>Raise your hand if…  …you have ever had trouble focusing during class.  …you have zoned out and realized you had not idea what the teacher was just saying about the lesson.   …you have ever been distracted in the classroom.  </vt:lpstr>
      <vt:lpstr>Phenomena Observation  Jordyn is sitting in class, doodling on the side of her notebook page. She realizes she has not been listening to what the teacher has been saying. She looks around the classroom. She sees Daniel, with his eyes on the teacher, only looking away to write down notes in his journal. She sees Izzy, bouncing his knee, flipping through his textbook. Durward is tapping his shoes with his pencil, like he is playing the drum. Kymani is picking at his fingernails, while looking at the teacher. Collette is twirling her ponytail around her fingers while looking out the window. After looking around the classroom, she finally looks back at her teacher and begins taking notes again.   </vt:lpstr>
      <vt:lpstr>How many of you have ever had trouble focusing during class?   </vt:lpstr>
      <vt:lpstr>Research Time!  What do these tools have in common?   What aspects of these tools do you WANT to incorporate?   What aspects of these tools do you want to make sure NOT to incorporate?</vt:lpstr>
      <vt:lpstr>Turn and Talk  What did you notice while you were looking through these tools?   Did they have anything in common?   Were there any aspects you thought you did not want to include in your own design? </vt:lpstr>
      <vt:lpstr>Constraints  It can’t create noise!   It must be able to be used, without looking at it.  It must fit at your seat, no bigger than a pencil box.   It must be created with the provided materials the teacher will share.  </vt:lpstr>
      <vt:lpstr>Materials</vt:lpstr>
      <vt:lpstr>Design, Design, Design  1. You will draw out a few different designs of possible focus tools.   2. Choose the best one.  3. Write out a list of materials you will need from the materials you were shown earlier.  4. Show the teacher your design and material list before you can begin. </vt:lpstr>
      <vt:lpstr>Reflection (Make sure to answer all 3!)  What went well with your focus tool prototype design?   What would you do differently, if given more time and materials to make the adjustments?   What were the steps you took in designing your focus tool?</vt:lpstr>
      <vt:lpstr>Presentation  1. Share! Prototype presentation with reflection  2. Appropriate Feedback – Comments and Suggestions   3. Repeat with the next person</vt:lpstr>
      <vt:lpstr>What steps did you take to create your design?</vt:lpstr>
      <vt:lpstr>Civil Engineers</vt:lpstr>
      <vt:lpstr>Engineering Design Process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Zain Alexander Iqbal</cp:lastModifiedBy>
  <cp:revision>9</cp:revision>
  <dcterms:modified xsi:type="dcterms:W3CDTF">2023-01-13T20:35:29Z</dcterms:modified>
</cp:coreProperties>
</file>