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60" r:id="rId3"/>
    <p:sldId id="272" r:id="rId4"/>
    <p:sldId id="265" r:id="rId5"/>
    <p:sldId id="268" r:id="rId6"/>
    <p:sldId id="261" r:id="rId7"/>
    <p:sldId id="259" r:id="rId8"/>
    <p:sldId id="266" r:id="rId9"/>
    <p:sldId id="257" r:id="rId10"/>
    <p:sldId id="262" r:id="rId11"/>
    <p:sldId id="267" r:id="rId12"/>
    <p:sldId id="269" r:id="rId13"/>
    <p:sldId id="271" r:id="rId14"/>
    <p:sldId id="264" r:id="rId15"/>
    <p:sldId id="273" r:id="rId16"/>
    <p:sldId id="270" r:id="rId17"/>
    <p:sldId id="274" r:id="rId18"/>
    <p:sldId id="276" r:id="rId19"/>
    <p:sldId id="275" r:id="rId20"/>
  </p:sldIdLst>
  <p:sldSz cx="9144000" cy="5143500" type="screen16x9"/>
  <p:notesSz cx="6858000" cy="9144000"/>
  <p:embeddedFontLst>
    <p:embeddedFont>
      <p:font typeface="Open Sans" panose="020B080603050402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50" d="100"/>
          <a:sy n="150" d="100"/>
        </p:scale>
        <p:origin x="510"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ci Davis" userId="ecad78d73374f629" providerId="LiveId" clId="{2ABF1CC1-BD25-42ED-B7E2-0778D4A7C987}"/>
    <pc:docChg chg="delSld">
      <pc:chgData name="Shaci Davis" userId="ecad78d73374f629" providerId="LiveId" clId="{2ABF1CC1-BD25-42ED-B7E2-0778D4A7C987}" dt="2022-07-28T12:43:26.309" v="0" actId="2696"/>
      <pc:docMkLst>
        <pc:docMk/>
      </pc:docMkLst>
      <pc:sldChg chg="del">
        <pc:chgData name="Shaci Davis" userId="ecad78d73374f629" providerId="LiveId" clId="{2ABF1CC1-BD25-42ED-B7E2-0778D4A7C987}" dt="2022-07-28T12:43:26.309" v="0" actId="2696"/>
        <pc:sldMkLst>
          <pc:docMk/>
          <pc:sldMk cId="3407689791" sldId="27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5931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3383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825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676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51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501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136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4732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3547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480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209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2816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3106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9751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6369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197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567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picpedia.org/highway-signs/e/engineering.html"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freepngimg.com/png/37689-penci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pixabay.com/de/checkliste-aufgabe-zu-tun-liste-1295319/"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pixabay.com/en/gears-gear-shape-motor-engine-2427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freepngimg.com/png/37689-penci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freepngimg.com/png/32352-kiss-smiley-clipar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freesvg.org/notebook-paper"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l34C7MgfyF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puloh.com/blog/5-things-short-people-should-start-living-wit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37000"/>
          </a:blip>
          <a:srcRect t="4925" b="-5448"/>
          <a:stretch/>
        </p:blipFill>
        <p:spPr>
          <a:xfrm>
            <a:off x="-46375" y="0"/>
            <a:ext cx="9190377" cy="5438551"/>
          </a:xfrm>
          <a:prstGeom prst="rect">
            <a:avLst/>
          </a:prstGeom>
          <a:noFill/>
          <a:ln>
            <a:noFill/>
          </a:ln>
        </p:spPr>
      </p:pic>
      <p:pic>
        <p:nvPicPr>
          <p:cNvPr id="56" name="Google Shape;56;p13"/>
          <p:cNvPicPr preferRelativeResize="0"/>
          <p:nvPr/>
        </p:nvPicPr>
        <p:blipFill>
          <a:blip r:embed="rId4">
            <a:alphaModFix/>
          </a:blip>
          <a:stretch>
            <a:fillRect/>
          </a:stretch>
        </p:blipFill>
        <p:spPr>
          <a:xfrm>
            <a:off x="160536" y="4663675"/>
            <a:ext cx="8822928" cy="402275"/>
          </a:xfrm>
          <a:prstGeom prst="rect">
            <a:avLst/>
          </a:prstGeom>
          <a:noFill/>
          <a:ln>
            <a:noFill/>
          </a:ln>
        </p:spPr>
      </p:pic>
      <p:pic>
        <p:nvPicPr>
          <p:cNvPr id="57" name="Google Shape;57;p13"/>
          <p:cNvPicPr preferRelativeResize="0"/>
          <p:nvPr/>
        </p:nvPicPr>
        <p:blipFill>
          <a:blip r:embed="rId5">
            <a:alphaModFix/>
          </a:blip>
          <a:stretch>
            <a:fillRect/>
          </a:stretch>
        </p:blipFill>
        <p:spPr>
          <a:xfrm>
            <a:off x="484463" y="2670200"/>
            <a:ext cx="8175075" cy="813975"/>
          </a:xfrm>
          <a:prstGeom prst="rect">
            <a:avLst/>
          </a:prstGeom>
          <a:noFill/>
          <a:ln>
            <a:noFill/>
          </a:ln>
        </p:spPr>
      </p:pic>
      <p:sp>
        <p:nvSpPr>
          <p:cNvPr id="58" name="Google Shape;58;p13"/>
          <p:cNvSpPr txBox="1"/>
          <p:nvPr/>
        </p:nvSpPr>
        <p:spPr>
          <a:xfrm>
            <a:off x="863100" y="2877750"/>
            <a:ext cx="74178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solidFill>
                  <a:srgbClr val="FFFFFF"/>
                </a:solidFill>
                <a:latin typeface="Open Sans"/>
                <a:ea typeface="Open Sans"/>
                <a:cs typeface="Open Sans"/>
                <a:sym typeface="Open Sans"/>
              </a:rPr>
              <a:t>The Power in Prosthetics Activity</a:t>
            </a:r>
            <a:endParaRPr sz="1600" b="1" dirty="0">
              <a:solidFill>
                <a:srgbClr val="FFFFFF"/>
              </a:solidFill>
              <a:latin typeface="Open Sans"/>
              <a:ea typeface="Open Sans"/>
              <a:cs typeface="Open Sans"/>
              <a:sym typeface="Open Sans"/>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0686" y="1137427"/>
            <a:ext cx="6052226" cy="114783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0"/>
            <a:ext cx="8520600" cy="4624799"/>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u="sng" dirty="0">
                <a:solidFill>
                  <a:srgbClr val="6091BA"/>
                </a:solidFill>
                <a:latin typeface="Open Sans"/>
                <a:ea typeface="Open Sans"/>
                <a:cs typeface="Open Sans"/>
                <a:sym typeface="Open Sans"/>
              </a:rPr>
              <a:t>Let’s review the materials:</a:t>
            </a:r>
            <a:r>
              <a:rPr lang="en" sz="1800" dirty="0">
                <a:solidFill>
                  <a:srgbClr val="6091BA"/>
                </a:solidFill>
                <a:latin typeface="Open Sans"/>
                <a:ea typeface="Open Sans"/>
                <a:cs typeface="Open Sans"/>
                <a:sym typeface="Open Sans"/>
              </a:rPr>
              <a:t> </a:t>
            </a:r>
            <a:r>
              <a:rPr lang="en" sz="1600" dirty="0">
                <a:solidFill>
                  <a:srgbClr val="6091BA"/>
                </a:solidFill>
                <a:latin typeface="Open Sans"/>
                <a:ea typeface="Open Sans"/>
                <a:cs typeface="Open Sans"/>
                <a:sym typeface="Open Sans"/>
              </a:rPr>
              <a:t>(remember to check off materials as you grab them)</a:t>
            </a:r>
            <a:br>
              <a:rPr lang="en" sz="1600" dirty="0">
                <a:solidFill>
                  <a:srgbClr val="6091BA"/>
                </a:solidFill>
                <a:latin typeface="Open Sans"/>
                <a:ea typeface="Open Sans"/>
                <a:cs typeface="Open Sans"/>
                <a:sym typeface="Open Sans"/>
              </a:rPr>
            </a:br>
            <a:br>
              <a:rPr lang="en" sz="1800" b="1" u="sng" dirty="0">
                <a:solidFill>
                  <a:srgbClr val="6091BA"/>
                </a:solidFill>
                <a:latin typeface="Open Sans"/>
                <a:ea typeface="Open Sans"/>
                <a:cs typeface="Open Sans"/>
                <a:sym typeface="Open Sans"/>
              </a:rPr>
            </a:br>
            <a:br>
              <a:rPr lang="en" sz="2400" b="1" u="sng" dirty="0">
                <a:solidFill>
                  <a:srgbClr val="6091BA"/>
                </a:solidFill>
                <a:latin typeface="Open Sans"/>
                <a:ea typeface="Open Sans"/>
                <a:cs typeface="Open Sans"/>
                <a:sym typeface="Open Sans"/>
              </a:rPr>
            </a:br>
            <a:r>
              <a:rPr lang="en" sz="2400" b="1" u="sng" dirty="0">
                <a:solidFill>
                  <a:srgbClr val="6091BA"/>
                </a:solidFill>
                <a:latin typeface="Open Sans"/>
                <a:ea typeface="Open Sans"/>
                <a:cs typeface="Open Sans"/>
                <a:sym typeface="Open Sans"/>
              </a:rPr>
              <a:t>                                                  </a:t>
            </a:r>
            <a:endParaRPr sz="24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graphicFrame>
        <p:nvGraphicFramePr>
          <p:cNvPr id="2" name="Table 2">
            <a:extLst>
              <a:ext uri="{FF2B5EF4-FFF2-40B4-BE49-F238E27FC236}">
                <a16:creationId xmlns:a16="http://schemas.microsoft.com/office/drawing/2014/main" id="{F9176506-25FC-6A98-994B-CC99E453AF81}"/>
              </a:ext>
            </a:extLst>
          </p:cNvPr>
          <p:cNvGraphicFramePr>
            <a:graphicFrameLocks noGrp="1"/>
          </p:cNvGraphicFramePr>
          <p:nvPr>
            <p:extLst>
              <p:ext uri="{D42A27DB-BD31-4B8C-83A1-F6EECF244321}">
                <p14:modId xmlns:p14="http://schemas.microsoft.com/office/powerpoint/2010/main" val="526813735"/>
              </p:ext>
            </p:extLst>
          </p:nvPr>
        </p:nvGraphicFramePr>
        <p:xfrm>
          <a:off x="1400961" y="746620"/>
          <a:ext cx="6219040" cy="3219490"/>
        </p:xfrm>
        <a:graphic>
          <a:graphicData uri="http://schemas.openxmlformats.org/drawingml/2006/table">
            <a:tbl>
              <a:tblPr firstRow="1" bandRow="1">
                <a:tableStyleId>{5C22544A-7EE6-4342-B048-85BDC9FD1C3A}</a:tableStyleId>
              </a:tblPr>
              <a:tblGrid>
                <a:gridCol w="3109520">
                  <a:extLst>
                    <a:ext uri="{9D8B030D-6E8A-4147-A177-3AD203B41FA5}">
                      <a16:colId xmlns:a16="http://schemas.microsoft.com/office/drawing/2014/main" val="2306299420"/>
                    </a:ext>
                  </a:extLst>
                </a:gridCol>
                <a:gridCol w="3109520">
                  <a:extLst>
                    <a:ext uri="{9D8B030D-6E8A-4147-A177-3AD203B41FA5}">
                      <a16:colId xmlns:a16="http://schemas.microsoft.com/office/drawing/2014/main" val="3109981993"/>
                    </a:ext>
                  </a:extLst>
                </a:gridCol>
              </a:tblGrid>
              <a:tr h="791316">
                <a:tc>
                  <a:txBody>
                    <a:bodyPr/>
                    <a:lstStyle/>
                    <a:p>
                      <a:pPr marL="285750" indent="-285750">
                        <a:buFont typeface="Arial" panose="020B0604020202020204" pitchFamily="34" charset="0"/>
                        <a:buChar char="•"/>
                      </a:pPr>
                      <a:r>
                        <a:rPr lang="en-US" b="0" dirty="0">
                          <a:solidFill>
                            <a:schemeClr val="tx1"/>
                          </a:solidFill>
                        </a:rPr>
                        <a:t>Pre-cut hand tracings (choose cardstock, construction paper, OR cardboard)</a:t>
                      </a:r>
                    </a:p>
                  </a:txBody>
                  <a:tcPr/>
                </a:tc>
                <a:tc>
                  <a:txBody>
                    <a:bodyPr/>
                    <a:lstStyle/>
                    <a:p>
                      <a:pPr marL="285750" indent="-285750">
                        <a:buFont typeface="Arial" panose="020B0604020202020204" pitchFamily="34" charset="0"/>
                        <a:buChar char="•"/>
                      </a:pPr>
                      <a:r>
                        <a:rPr lang="en-US" b="0" dirty="0">
                          <a:solidFill>
                            <a:schemeClr val="tx1"/>
                          </a:solidFill>
                        </a:rPr>
                        <a:t>4 pieces of masking tape</a:t>
                      </a:r>
                    </a:p>
                  </a:txBody>
                  <a:tcPr/>
                </a:tc>
                <a:extLst>
                  <a:ext uri="{0D108BD9-81ED-4DB2-BD59-A6C34878D82A}">
                    <a16:rowId xmlns:a16="http://schemas.microsoft.com/office/drawing/2014/main" val="2732404824"/>
                  </a:ext>
                </a:extLst>
              </a:tr>
              <a:tr h="346882">
                <a:tc>
                  <a:txBody>
                    <a:bodyPr/>
                    <a:lstStyle/>
                    <a:p>
                      <a:pPr marL="285750" indent="-285750">
                        <a:buFont typeface="Arial" panose="020B0604020202020204" pitchFamily="34" charset="0"/>
                        <a:buChar char="•"/>
                      </a:pPr>
                      <a:r>
                        <a:rPr lang="en-US" b="0" dirty="0">
                          <a:solidFill>
                            <a:schemeClr val="tx1"/>
                          </a:solidFill>
                        </a:rPr>
                        <a:t>scissors</a:t>
                      </a:r>
                    </a:p>
                  </a:txBody>
                  <a:tcPr/>
                </a:tc>
                <a:tc>
                  <a:txBody>
                    <a:bodyPr/>
                    <a:lstStyle/>
                    <a:p>
                      <a:pPr marL="285750" indent="-285750">
                        <a:buFont typeface="Arial" panose="020B0604020202020204" pitchFamily="34" charset="0"/>
                        <a:buChar char="•"/>
                      </a:pPr>
                      <a:r>
                        <a:rPr lang="en-US" b="0" dirty="0">
                          <a:solidFill>
                            <a:schemeClr val="tx1"/>
                          </a:solidFill>
                        </a:rPr>
                        <a:t>whiteboard eraser</a:t>
                      </a:r>
                    </a:p>
                  </a:txBody>
                  <a:tcPr/>
                </a:tc>
                <a:extLst>
                  <a:ext uri="{0D108BD9-81ED-4DB2-BD59-A6C34878D82A}">
                    <a16:rowId xmlns:a16="http://schemas.microsoft.com/office/drawing/2014/main" val="2391647520"/>
                  </a:ext>
                </a:extLst>
              </a:tr>
              <a:tr h="346882">
                <a:tc>
                  <a:txBody>
                    <a:bodyPr/>
                    <a:lstStyle/>
                    <a:p>
                      <a:pPr marL="285750" indent="-285750">
                        <a:buFont typeface="Arial" panose="020B0604020202020204" pitchFamily="34" charset="0"/>
                        <a:buChar char="•"/>
                      </a:pPr>
                      <a:r>
                        <a:rPr lang="en-US" b="0" dirty="0">
                          <a:solidFill>
                            <a:schemeClr val="tx1"/>
                          </a:solidFill>
                        </a:rPr>
                        <a:t>ruler (optional)</a:t>
                      </a:r>
                    </a:p>
                  </a:txBody>
                  <a:tcPr/>
                </a:tc>
                <a:tc>
                  <a:txBody>
                    <a:bodyPr/>
                    <a:lstStyle/>
                    <a:p>
                      <a:pPr marL="285750" indent="-285750">
                        <a:buFont typeface="Arial" panose="020B0604020202020204" pitchFamily="34" charset="0"/>
                        <a:buChar char="•"/>
                      </a:pPr>
                      <a:r>
                        <a:rPr lang="en-US" b="0" dirty="0">
                          <a:solidFill>
                            <a:schemeClr val="tx1"/>
                          </a:solidFill>
                        </a:rPr>
                        <a:t>glue </a:t>
                      </a:r>
                    </a:p>
                  </a:txBody>
                  <a:tcPr/>
                </a:tc>
                <a:extLst>
                  <a:ext uri="{0D108BD9-81ED-4DB2-BD59-A6C34878D82A}">
                    <a16:rowId xmlns:a16="http://schemas.microsoft.com/office/drawing/2014/main" val="3242102174"/>
                  </a:ext>
                </a:extLst>
              </a:tr>
              <a:tr h="346882">
                <a:tc>
                  <a:txBody>
                    <a:bodyPr/>
                    <a:lstStyle/>
                    <a:p>
                      <a:pPr marL="285750" indent="-285750">
                        <a:buFont typeface="Arial" panose="020B0604020202020204" pitchFamily="34" charset="0"/>
                        <a:buChar char="•"/>
                      </a:pPr>
                      <a:r>
                        <a:rPr lang="en-US" b="0" dirty="0">
                          <a:solidFill>
                            <a:schemeClr val="tx1"/>
                          </a:solidFill>
                        </a:rPr>
                        <a:t>thread</a:t>
                      </a:r>
                    </a:p>
                  </a:txBody>
                  <a:tcPr/>
                </a:tc>
                <a:tc>
                  <a:txBody>
                    <a:bodyPr/>
                    <a:lstStyle/>
                    <a:p>
                      <a:pPr marL="285750" indent="-285750">
                        <a:buFont typeface="Arial" panose="020B0604020202020204" pitchFamily="34" charset="0"/>
                        <a:buChar char="•"/>
                      </a:pPr>
                      <a:r>
                        <a:rPr lang="en-US" b="0" dirty="0">
                          <a:solidFill>
                            <a:schemeClr val="tx1"/>
                          </a:solidFill>
                        </a:rPr>
                        <a:t>5 small colored drinking straws</a:t>
                      </a:r>
                    </a:p>
                  </a:txBody>
                  <a:tcPr/>
                </a:tc>
                <a:extLst>
                  <a:ext uri="{0D108BD9-81ED-4DB2-BD59-A6C34878D82A}">
                    <a16:rowId xmlns:a16="http://schemas.microsoft.com/office/drawing/2014/main" val="1174954867"/>
                  </a:ext>
                </a:extLst>
              </a:tr>
              <a:tr h="346882">
                <a:tc>
                  <a:txBody>
                    <a:bodyPr/>
                    <a:lstStyle/>
                    <a:p>
                      <a:pPr marL="285750" indent="-285750">
                        <a:buFont typeface="Arial" panose="020B0604020202020204" pitchFamily="34" charset="0"/>
                        <a:buChar char="•"/>
                      </a:pPr>
                      <a:r>
                        <a:rPr lang="en-US" b="0" dirty="0">
                          <a:solidFill>
                            <a:schemeClr val="tx1"/>
                          </a:solidFill>
                        </a:rPr>
                        <a:t>large straw</a:t>
                      </a:r>
                    </a:p>
                  </a:txBody>
                  <a:tcPr/>
                </a:tc>
                <a:tc>
                  <a:txBody>
                    <a:bodyPr/>
                    <a:lstStyle/>
                    <a:p>
                      <a:pPr marL="285750" indent="-285750">
                        <a:buFont typeface="Arial" panose="020B0604020202020204" pitchFamily="34" charset="0"/>
                        <a:buChar char="•"/>
                      </a:pPr>
                      <a:r>
                        <a:rPr lang="en-US" b="0" dirty="0">
                          <a:solidFill>
                            <a:schemeClr val="tx1"/>
                          </a:solidFill>
                        </a:rPr>
                        <a:t>small Styrofoam cup</a:t>
                      </a:r>
                    </a:p>
                  </a:txBody>
                  <a:tcPr/>
                </a:tc>
                <a:extLst>
                  <a:ext uri="{0D108BD9-81ED-4DB2-BD59-A6C34878D82A}">
                    <a16:rowId xmlns:a16="http://schemas.microsoft.com/office/drawing/2014/main" val="3643902378"/>
                  </a:ext>
                </a:extLst>
              </a:tr>
              <a:tr h="346882">
                <a:tc>
                  <a:txBody>
                    <a:bodyPr/>
                    <a:lstStyle/>
                    <a:p>
                      <a:pPr marL="285750" indent="-285750">
                        <a:buFont typeface="Arial" panose="020B0604020202020204" pitchFamily="34" charset="0"/>
                        <a:buChar char="•"/>
                      </a:pPr>
                      <a:r>
                        <a:rPr lang="en-US" b="0" dirty="0">
                          <a:solidFill>
                            <a:schemeClr val="tx1"/>
                          </a:solidFill>
                        </a:rPr>
                        <a:t>large foam die</a:t>
                      </a:r>
                    </a:p>
                  </a:txBody>
                  <a:tcPr/>
                </a:tc>
                <a:tc>
                  <a:txBody>
                    <a:bodyPr/>
                    <a:lstStyle/>
                    <a:p>
                      <a:pPr marL="285750" indent="-285750">
                        <a:buFont typeface="Arial" panose="020B0604020202020204" pitchFamily="34" charset="0"/>
                        <a:buChar char="•"/>
                      </a:pPr>
                      <a:r>
                        <a:rPr lang="en-US" b="0" dirty="0">
                          <a:solidFill>
                            <a:schemeClr val="tx1"/>
                          </a:solidFill>
                        </a:rPr>
                        <a:t>science notebook</a:t>
                      </a:r>
                    </a:p>
                  </a:txBody>
                  <a:tcPr/>
                </a:tc>
                <a:extLst>
                  <a:ext uri="{0D108BD9-81ED-4DB2-BD59-A6C34878D82A}">
                    <a16:rowId xmlns:a16="http://schemas.microsoft.com/office/drawing/2014/main" val="670082534"/>
                  </a:ext>
                </a:extLst>
              </a:tr>
              <a:tr h="346882">
                <a:tc>
                  <a:txBody>
                    <a:bodyPr/>
                    <a:lstStyle/>
                    <a:p>
                      <a:pPr marL="285750" indent="-285750">
                        <a:buFont typeface="Arial" panose="020B0604020202020204" pitchFamily="34" charset="0"/>
                        <a:buChar char="•"/>
                      </a:pPr>
                      <a:r>
                        <a:rPr lang="en-US" b="0" dirty="0">
                          <a:solidFill>
                            <a:schemeClr val="tx1"/>
                          </a:solidFill>
                        </a:rPr>
                        <a:t>pencils (2)</a:t>
                      </a:r>
                    </a:p>
                  </a:txBody>
                  <a:tcPr/>
                </a:tc>
                <a:tc>
                  <a:txBody>
                    <a:bodyPr/>
                    <a:lstStyle/>
                    <a:p>
                      <a:pPr marL="285750" indent="-285750">
                        <a:buFont typeface="Arial" panose="020B0604020202020204" pitchFamily="34" charset="0"/>
                        <a:buChar char="•"/>
                      </a:pPr>
                      <a:r>
                        <a:rPr lang="en-US" b="0" dirty="0">
                          <a:solidFill>
                            <a:schemeClr val="tx1"/>
                          </a:solidFill>
                        </a:rPr>
                        <a:t>5 pieces of twine string</a:t>
                      </a:r>
                    </a:p>
                  </a:txBody>
                  <a:tcPr/>
                </a:tc>
                <a:extLst>
                  <a:ext uri="{0D108BD9-81ED-4DB2-BD59-A6C34878D82A}">
                    <a16:rowId xmlns:a16="http://schemas.microsoft.com/office/drawing/2014/main" val="192559716"/>
                  </a:ext>
                </a:extLst>
              </a:tr>
              <a:tr h="346882">
                <a:tc>
                  <a:txBody>
                    <a:bodyPr/>
                    <a:lstStyle/>
                    <a:p>
                      <a:pPr marL="285750" indent="-285750">
                        <a:buFont typeface="Arial" panose="020B0604020202020204" pitchFamily="34" charset="0"/>
                        <a:buChar char="•"/>
                      </a:pPr>
                      <a:r>
                        <a:rPr lang="en-US" b="0" dirty="0">
                          <a:solidFill>
                            <a:schemeClr val="tx1"/>
                          </a:solidFill>
                        </a:rPr>
                        <a:t>Latex gloves (1 per group)</a:t>
                      </a:r>
                    </a:p>
                  </a:txBody>
                  <a:tcPr/>
                </a:tc>
                <a:tc>
                  <a:txBody>
                    <a:bodyPr/>
                    <a:lstStyle/>
                    <a:p>
                      <a:pPr marL="285750" indent="-285750">
                        <a:buFont typeface="Arial" panose="020B0604020202020204" pitchFamily="34" charset="0"/>
                        <a:buChar char="•"/>
                      </a:pPr>
                      <a:endParaRPr lang="en-US" b="0" dirty="0">
                        <a:solidFill>
                          <a:schemeClr val="tx1"/>
                        </a:solidFill>
                      </a:endParaRPr>
                    </a:p>
                  </a:txBody>
                  <a:tcPr/>
                </a:tc>
                <a:extLst>
                  <a:ext uri="{0D108BD9-81ED-4DB2-BD59-A6C34878D82A}">
                    <a16:rowId xmlns:a16="http://schemas.microsoft.com/office/drawing/2014/main" val="4076896236"/>
                  </a:ext>
                </a:extLst>
              </a:tr>
            </a:tbl>
          </a:graphicData>
        </a:graphic>
      </p:graphicFrame>
      <p:sp>
        <p:nvSpPr>
          <p:cNvPr id="3" name="Double Wave 2">
            <a:extLst>
              <a:ext uri="{FF2B5EF4-FFF2-40B4-BE49-F238E27FC236}">
                <a16:creationId xmlns:a16="http://schemas.microsoft.com/office/drawing/2014/main" id="{59647029-C246-05FD-0246-E9D1CF8BC9E0}"/>
              </a:ext>
            </a:extLst>
          </p:cNvPr>
          <p:cNvSpPr/>
          <p:nvPr/>
        </p:nvSpPr>
        <p:spPr>
          <a:xfrm>
            <a:off x="2416029" y="4077632"/>
            <a:ext cx="4418202" cy="573393"/>
          </a:xfrm>
          <a:prstGeom prst="doubleWav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3ABE40E-4C1B-0D26-1A57-9AA48BF9679A}"/>
              </a:ext>
            </a:extLst>
          </p:cNvPr>
          <p:cNvSpPr txBox="1"/>
          <p:nvPr/>
        </p:nvSpPr>
        <p:spPr>
          <a:xfrm flipH="1">
            <a:off x="2592198" y="4077632"/>
            <a:ext cx="4052792" cy="461665"/>
          </a:xfrm>
          <a:prstGeom prst="rect">
            <a:avLst/>
          </a:prstGeom>
          <a:noFill/>
        </p:spPr>
        <p:txBody>
          <a:bodyPr wrap="square" rtlCol="0">
            <a:spAutoFit/>
          </a:bodyPr>
          <a:lstStyle/>
          <a:p>
            <a:r>
              <a:rPr lang="en-US" sz="1200" u="sng" dirty="0"/>
              <a:t>Remember to grab ONLY what you will need—you don’t have to choose everything that’s available!</a:t>
            </a:r>
          </a:p>
        </p:txBody>
      </p:sp>
    </p:spTree>
    <p:extLst>
      <p:ext uri="{BB962C8B-B14F-4D97-AF65-F5344CB8AC3E}">
        <p14:creationId xmlns:p14="http://schemas.microsoft.com/office/powerpoint/2010/main" val="4069236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u="sng" dirty="0">
                <a:solidFill>
                  <a:srgbClr val="6091BA"/>
                </a:solidFill>
                <a:latin typeface="Open Sans"/>
                <a:ea typeface="Open Sans"/>
                <a:cs typeface="Open Sans"/>
                <a:sym typeface="Open Sans"/>
              </a:rPr>
              <a:t>Constraints:</a:t>
            </a:r>
            <a:br>
              <a:rPr lang="en" sz="2400" b="1" u="sng"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1. </a:t>
            </a:r>
            <a:r>
              <a:rPr lang="en" sz="1200" dirty="0">
                <a:solidFill>
                  <a:srgbClr val="6091BA"/>
                </a:solidFill>
                <a:latin typeface="Open Sans"/>
                <a:ea typeface="Open Sans"/>
                <a:cs typeface="Open Sans"/>
                <a:sym typeface="Open Sans"/>
              </a:rPr>
              <a:t>You </a:t>
            </a:r>
            <a:r>
              <a:rPr lang="en" sz="1200" u="sng" dirty="0">
                <a:solidFill>
                  <a:srgbClr val="6091BA"/>
                </a:solidFill>
                <a:latin typeface="Open Sans"/>
                <a:ea typeface="Open Sans"/>
                <a:cs typeface="Open Sans"/>
                <a:sym typeface="Open Sans"/>
              </a:rPr>
              <a:t>MUST</a:t>
            </a:r>
            <a:r>
              <a:rPr lang="en" sz="1200" dirty="0">
                <a:solidFill>
                  <a:srgbClr val="6091BA"/>
                </a:solidFill>
                <a:latin typeface="Open Sans"/>
                <a:ea typeface="Open Sans"/>
                <a:cs typeface="Open Sans"/>
                <a:sym typeface="Open Sans"/>
              </a:rPr>
              <a:t> plan for your prototype (worksheet) and show</a:t>
            </a:r>
            <a:br>
              <a:rPr lang="en" sz="1200" dirty="0">
                <a:solidFill>
                  <a:srgbClr val="6091BA"/>
                </a:solidFill>
                <a:latin typeface="Open Sans"/>
                <a:ea typeface="Open Sans"/>
                <a:cs typeface="Open Sans"/>
                <a:sym typeface="Open Sans"/>
              </a:rPr>
            </a:br>
            <a:r>
              <a:rPr lang="en" sz="1200" dirty="0">
                <a:solidFill>
                  <a:srgbClr val="6091BA"/>
                </a:solidFill>
                <a:latin typeface="Open Sans"/>
                <a:ea typeface="Open Sans"/>
                <a:cs typeface="Open Sans"/>
                <a:sym typeface="Open Sans"/>
              </a:rPr>
              <a:t> to me BEFORE collecting materials. </a:t>
            </a:r>
            <a:br>
              <a:rPr lang="en" sz="1200" dirty="0">
                <a:solidFill>
                  <a:srgbClr val="6091BA"/>
                </a:solidFill>
                <a:latin typeface="Open Sans"/>
                <a:ea typeface="Open Sans"/>
                <a:cs typeface="Open Sans"/>
                <a:sym typeface="Open Sans"/>
              </a:rPr>
            </a:br>
            <a:br>
              <a:rPr lang="en" sz="1200" dirty="0">
                <a:solidFill>
                  <a:srgbClr val="6091BA"/>
                </a:solidFill>
                <a:latin typeface="Open Sans"/>
                <a:ea typeface="Open Sans"/>
                <a:cs typeface="Open Sans"/>
                <a:sym typeface="Open Sans"/>
              </a:rPr>
            </a:br>
            <a:r>
              <a:rPr lang="en" sz="1200" dirty="0">
                <a:solidFill>
                  <a:srgbClr val="6091BA"/>
                </a:solidFill>
                <a:latin typeface="Open Sans"/>
                <a:ea typeface="Open Sans"/>
                <a:cs typeface="Open Sans"/>
                <a:sym typeface="Open Sans"/>
              </a:rPr>
              <a:t>2. You </a:t>
            </a:r>
            <a:r>
              <a:rPr lang="en" sz="1200" u="sng" dirty="0">
                <a:solidFill>
                  <a:srgbClr val="6091BA"/>
                </a:solidFill>
                <a:latin typeface="Open Sans"/>
                <a:ea typeface="Open Sans"/>
                <a:cs typeface="Open Sans"/>
                <a:sym typeface="Open Sans"/>
              </a:rPr>
              <a:t>MUST</a:t>
            </a:r>
            <a:r>
              <a:rPr lang="en" sz="1200" dirty="0">
                <a:solidFill>
                  <a:srgbClr val="6091BA"/>
                </a:solidFill>
                <a:latin typeface="Open Sans"/>
                <a:ea typeface="Open Sans"/>
                <a:cs typeface="Open Sans"/>
                <a:sym typeface="Open Sans"/>
              </a:rPr>
              <a:t> keep track of your used materials by </a:t>
            </a:r>
            <a:br>
              <a:rPr lang="en" sz="1200" dirty="0">
                <a:solidFill>
                  <a:srgbClr val="6091BA"/>
                </a:solidFill>
                <a:latin typeface="Open Sans"/>
                <a:ea typeface="Open Sans"/>
                <a:cs typeface="Open Sans"/>
                <a:sym typeface="Open Sans"/>
              </a:rPr>
            </a:br>
            <a:r>
              <a:rPr lang="en" sz="1200" dirty="0">
                <a:solidFill>
                  <a:srgbClr val="6091BA"/>
                </a:solidFill>
                <a:latin typeface="Open Sans"/>
                <a:ea typeface="Open Sans"/>
                <a:cs typeface="Open Sans"/>
                <a:sym typeface="Open Sans"/>
              </a:rPr>
              <a:t> checking them off on the planning worksheet OR</a:t>
            </a:r>
            <a:br>
              <a:rPr lang="en" sz="1200" dirty="0">
                <a:solidFill>
                  <a:srgbClr val="6091BA"/>
                </a:solidFill>
                <a:latin typeface="Open Sans"/>
                <a:ea typeface="Open Sans"/>
                <a:cs typeface="Open Sans"/>
                <a:sym typeface="Open Sans"/>
              </a:rPr>
            </a:br>
            <a:r>
              <a:rPr lang="en" sz="1200" dirty="0">
                <a:solidFill>
                  <a:srgbClr val="6091BA"/>
                </a:solidFill>
                <a:latin typeface="Open Sans"/>
                <a:ea typeface="Open Sans"/>
                <a:cs typeface="Open Sans"/>
                <a:sym typeface="Open Sans"/>
              </a:rPr>
              <a:t> recording them in your science notebook.</a:t>
            </a:r>
            <a:br>
              <a:rPr lang="en" sz="1200" dirty="0">
                <a:solidFill>
                  <a:srgbClr val="6091BA"/>
                </a:solidFill>
                <a:latin typeface="Open Sans"/>
                <a:ea typeface="Open Sans"/>
                <a:cs typeface="Open Sans"/>
                <a:sym typeface="Open Sans"/>
              </a:rPr>
            </a:br>
            <a:br>
              <a:rPr lang="en" sz="1200" dirty="0">
                <a:solidFill>
                  <a:srgbClr val="6091BA"/>
                </a:solidFill>
                <a:latin typeface="Open Sans"/>
                <a:ea typeface="Open Sans"/>
                <a:cs typeface="Open Sans"/>
                <a:sym typeface="Open Sans"/>
              </a:rPr>
            </a:br>
            <a:r>
              <a:rPr lang="en" sz="1200" dirty="0">
                <a:solidFill>
                  <a:srgbClr val="6091BA"/>
                </a:solidFill>
                <a:latin typeface="Open Sans"/>
                <a:ea typeface="Open Sans"/>
                <a:cs typeface="Open Sans"/>
                <a:sym typeface="Open Sans"/>
              </a:rPr>
              <a:t>3. For your prototype, you may choose cardboard, cardstock, OR </a:t>
            </a:r>
            <a:br>
              <a:rPr lang="en" sz="1200" dirty="0">
                <a:solidFill>
                  <a:srgbClr val="6091BA"/>
                </a:solidFill>
                <a:latin typeface="Open Sans"/>
                <a:ea typeface="Open Sans"/>
                <a:cs typeface="Open Sans"/>
                <a:sym typeface="Open Sans"/>
              </a:rPr>
            </a:br>
            <a:r>
              <a:rPr lang="en" sz="1200" dirty="0">
                <a:solidFill>
                  <a:srgbClr val="6091BA"/>
                </a:solidFill>
                <a:latin typeface="Open Sans"/>
                <a:ea typeface="Open Sans"/>
                <a:cs typeface="Open Sans"/>
                <a:sym typeface="Open Sans"/>
              </a:rPr>
              <a:t>construction paper (cannot choose more than one).</a:t>
            </a:r>
            <a:br>
              <a:rPr lang="en" sz="1200" dirty="0">
                <a:solidFill>
                  <a:srgbClr val="6091BA"/>
                </a:solidFill>
                <a:latin typeface="Open Sans"/>
                <a:ea typeface="Open Sans"/>
                <a:cs typeface="Open Sans"/>
                <a:sym typeface="Open Sans"/>
              </a:rPr>
            </a:br>
            <a:br>
              <a:rPr lang="en" sz="1200" dirty="0">
                <a:solidFill>
                  <a:srgbClr val="6091BA"/>
                </a:solidFill>
                <a:latin typeface="Open Sans"/>
                <a:ea typeface="Open Sans"/>
                <a:cs typeface="Open Sans"/>
                <a:sym typeface="Open Sans"/>
              </a:rPr>
            </a:br>
            <a:r>
              <a:rPr lang="en" sz="1200" dirty="0">
                <a:solidFill>
                  <a:srgbClr val="6091BA"/>
                </a:solidFill>
                <a:latin typeface="Open Sans"/>
                <a:ea typeface="Open Sans"/>
                <a:cs typeface="Open Sans"/>
                <a:sym typeface="Open Sans"/>
              </a:rPr>
              <a:t>4. You may only use the selected amount of materials listed (for example, you CANNOT use more than 4 pieces of masking tape).</a:t>
            </a:r>
            <a:br>
              <a:rPr lang="en" sz="1200" dirty="0">
                <a:solidFill>
                  <a:srgbClr val="6091BA"/>
                </a:solidFill>
                <a:latin typeface="Open Sans"/>
                <a:ea typeface="Open Sans"/>
                <a:cs typeface="Open Sans"/>
                <a:sym typeface="Open Sans"/>
              </a:rPr>
            </a:br>
            <a:br>
              <a:rPr lang="en" sz="1200" dirty="0">
                <a:solidFill>
                  <a:srgbClr val="6091BA"/>
                </a:solidFill>
                <a:latin typeface="Open Sans"/>
                <a:ea typeface="Open Sans"/>
                <a:cs typeface="Open Sans"/>
                <a:sym typeface="Open Sans"/>
              </a:rPr>
            </a:br>
            <a:r>
              <a:rPr lang="en" sz="1200" dirty="0">
                <a:solidFill>
                  <a:srgbClr val="6091BA"/>
                </a:solidFill>
                <a:latin typeface="Open Sans"/>
                <a:ea typeface="Open Sans"/>
                <a:cs typeface="Open Sans"/>
                <a:sym typeface="Open Sans"/>
              </a:rPr>
              <a:t>5. Materials that are listed as “optional” will be used as needed (you cannot use an extreme amount).</a:t>
            </a:r>
            <a:br>
              <a:rPr lang="en" sz="1200" dirty="0">
                <a:solidFill>
                  <a:srgbClr val="6091BA"/>
                </a:solidFill>
                <a:latin typeface="Open Sans"/>
                <a:ea typeface="Open Sans"/>
                <a:cs typeface="Open Sans"/>
                <a:sym typeface="Open Sans"/>
              </a:rPr>
            </a:br>
            <a:br>
              <a:rPr lang="en" sz="1200" dirty="0">
                <a:solidFill>
                  <a:srgbClr val="6091BA"/>
                </a:solidFill>
                <a:latin typeface="Open Sans"/>
                <a:ea typeface="Open Sans"/>
                <a:cs typeface="Open Sans"/>
                <a:sym typeface="Open Sans"/>
              </a:rPr>
            </a:br>
            <a:r>
              <a:rPr lang="en" sz="1200" dirty="0">
                <a:solidFill>
                  <a:srgbClr val="6091BA"/>
                </a:solidFill>
                <a:latin typeface="Open Sans"/>
                <a:ea typeface="Open Sans"/>
                <a:cs typeface="Open Sans"/>
                <a:sym typeface="Open Sans"/>
              </a:rPr>
              <a:t>6. You </a:t>
            </a:r>
            <a:r>
              <a:rPr lang="en" sz="1200" u="sng" dirty="0">
                <a:solidFill>
                  <a:srgbClr val="6091BA"/>
                </a:solidFill>
                <a:latin typeface="Open Sans"/>
                <a:ea typeface="Open Sans"/>
                <a:cs typeface="Open Sans"/>
                <a:sym typeface="Open Sans"/>
              </a:rPr>
              <a:t>MUST</a:t>
            </a:r>
            <a:r>
              <a:rPr lang="en" sz="1200" dirty="0">
                <a:solidFill>
                  <a:srgbClr val="6091BA"/>
                </a:solidFill>
                <a:latin typeface="Open Sans"/>
                <a:ea typeface="Open Sans"/>
                <a:cs typeface="Open Sans"/>
                <a:sym typeface="Open Sans"/>
              </a:rPr>
              <a:t> record your observations in your notebooks.</a:t>
            </a:r>
            <a:br>
              <a:rPr lang="en" sz="1200" dirty="0">
                <a:solidFill>
                  <a:srgbClr val="6091BA"/>
                </a:solidFill>
                <a:latin typeface="Open Sans"/>
                <a:ea typeface="Open Sans"/>
                <a:cs typeface="Open Sans"/>
                <a:sym typeface="Open Sans"/>
              </a:rPr>
            </a:br>
            <a:br>
              <a:rPr lang="en" sz="1400" dirty="0">
                <a:solidFill>
                  <a:srgbClr val="6091BA"/>
                </a:solidFill>
                <a:latin typeface="Open Sans"/>
                <a:ea typeface="Open Sans"/>
                <a:cs typeface="Open Sans"/>
                <a:sym typeface="Open Sans"/>
              </a:rPr>
            </a:br>
            <a:br>
              <a:rPr lang="en" sz="2400" b="1" u="sng" dirty="0">
                <a:solidFill>
                  <a:srgbClr val="6091BA"/>
                </a:solidFill>
                <a:latin typeface="Open Sans"/>
                <a:ea typeface="Open Sans"/>
                <a:cs typeface="Open Sans"/>
                <a:sym typeface="Open Sans"/>
              </a:rPr>
            </a:br>
            <a:endParaRPr sz="24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pic>
        <p:nvPicPr>
          <p:cNvPr id="1026" name="Picture 2" descr="Constraints Stock Illustrations – 1,120 Constraints Stock Illustrations,  Vectors &amp; Clipart - Dreamstime">
            <a:extLst>
              <a:ext uri="{FF2B5EF4-FFF2-40B4-BE49-F238E27FC236}">
                <a16:creationId xmlns:a16="http://schemas.microsoft.com/office/drawing/2014/main" id="{3EC6D94D-BA37-BE14-E248-265FA4722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397" y="883339"/>
            <a:ext cx="2762016" cy="2016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29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u="sng" dirty="0">
                <a:solidFill>
                  <a:srgbClr val="6091BA"/>
                </a:solidFill>
                <a:latin typeface="Open Sans"/>
                <a:ea typeface="Open Sans"/>
                <a:cs typeface="Open Sans"/>
                <a:sym typeface="Open Sans"/>
              </a:rPr>
              <a:t>L</a:t>
            </a:r>
            <a:r>
              <a:rPr lang="en-US" sz="2400" b="1" u="sng" dirty="0">
                <a:solidFill>
                  <a:srgbClr val="6091BA"/>
                </a:solidFill>
                <a:latin typeface="Open Sans"/>
                <a:ea typeface="Open Sans"/>
                <a:cs typeface="Open Sans"/>
                <a:sym typeface="Open Sans"/>
              </a:rPr>
              <a:t>e</a:t>
            </a:r>
            <a:r>
              <a:rPr lang="en" sz="2400" b="1" u="sng" dirty="0">
                <a:solidFill>
                  <a:srgbClr val="6091BA"/>
                </a:solidFill>
                <a:latin typeface="Open Sans"/>
                <a:ea typeface="Open Sans"/>
                <a:cs typeface="Open Sans"/>
                <a:sym typeface="Open Sans"/>
              </a:rPr>
              <a:t>t’s Begin…</a:t>
            </a:r>
            <a:br>
              <a:rPr lang="en" sz="2400" b="1" u="sng"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1. </a:t>
            </a:r>
            <a:r>
              <a:rPr lang="en" sz="1600" dirty="0">
                <a:solidFill>
                  <a:srgbClr val="6091BA"/>
                </a:solidFill>
                <a:latin typeface="Open Sans"/>
                <a:ea typeface="Open Sans"/>
                <a:cs typeface="Open Sans"/>
                <a:sym typeface="Open Sans"/>
              </a:rPr>
              <a:t>You will be paired into groups of two. If there is an</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 odd number, one group may have three members.</a:t>
            </a:r>
            <a:br>
              <a:rPr lang="en" sz="1600" dirty="0">
                <a:solidFill>
                  <a:srgbClr val="6091BA"/>
                </a:solidFill>
                <a:latin typeface="Open Sans"/>
                <a:ea typeface="Open Sans"/>
                <a:cs typeface="Open Sans"/>
                <a:sym typeface="Open Sans"/>
              </a:rPr>
            </a:b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2. Begin planning your prototype on your planning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 sheet. Reme</a:t>
            </a:r>
            <a:r>
              <a:rPr lang="en-US" sz="1600" dirty="0">
                <a:solidFill>
                  <a:srgbClr val="6091BA"/>
                </a:solidFill>
                <a:latin typeface="Open Sans"/>
                <a:ea typeface="Open Sans"/>
                <a:cs typeface="Open Sans"/>
                <a:sym typeface="Open Sans"/>
              </a:rPr>
              <a:t>m</a:t>
            </a:r>
            <a:r>
              <a:rPr lang="en" sz="1600" dirty="0">
                <a:solidFill>
                  <a:srgbClr val="6091BA"/>
                </a:solidFill>
                <a:latin typeface="Open Sans"/>
                <a:ea typeface="Open Sans"/>
                <a:cs typeface="Open Sans"/>
                <a:sym typeface="Open Sans"/>
              </a:rPr>
              <a:t>ber to label your drawings and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 record all observations in your notebooks.</a:t>
            </a:r>
            <a:br>
              <a:rPr lang="en" sz="1600" dirty="0">
                <a:solidFill>
                  <a:srgbClr val="6091BA"/>
                </a:solidFill>
                <a:latin typeface="Open Sans"/>
                <a:ea typeface="Open Sans"/>
                <a:cs typeface="Open Sans"/>
                <a:sym typeface="Open Sans"/>
              </a:rPr>
            </a:b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3. While planning, discuss within your groups what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 materials you will need.</a:t>
            </a:r>
            <a:br>
              <a:rPr lang="en" sz="1600" dirty="0">
                <a:solidFill>
                  <a:srgbClr val="6091BA"/>
                </a:solidFill>
                <a:latin typeface="Open Sans"/>
                <a:ea typeface="Open Sans"/>
                <a:cs typeface="Open Sans"/>
                <a:sym typeface="Open Sans"/>
              </a:rPr>
            </a:b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4. When your plan is complete, raise your hands so that I can review your plan BEFORE you grab your materials. Remember to keep track of the materials that you use. </a:t>
            </a:r>
            <a:br>
              <a:rPr lang="en" sz="2000" b="1" u="sng" dirty="0">
                <a:solidFill>
                  <a:srgbClr val="6091BA"/>
                </a:solidFill>
                <a:latin typeface="Open Sans"/>
                <a:ea typeface="Open Sans"/>
                <a:cs typeface="Open Sans"/>
                <a:sym typeface="Open Sans"/>
              </a:rPr>
            </a:br>
            <a:br>
              <a:rPr lang="en" sz="2400" b="1" u="sng" dirty="0">
                <a:solidFill>
                  <a:srgbClr val="6091BA"/>
                </a:solidFill>
                <a:latin typeface="Open Sans"/>
                <a:ea typeface="Open Sans"/>
                <a:cs typeface="Open Sans"/>
                <a:sym typeface="Open Sans"/>
              </a:rPr>
            </a:br>
            <a:endParaRPr sz="24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pic>
        <p:nvPicPr>
          <p:cNvPr id="6" name="Picture 5" descr="A picture containing text, sky, outdoor, sign&#10;&#10;Description automatically generated">
            <a:extLst>
              <a:ext uri="{FF2B5EF4-FFF2-40B4-BE49-F238E27FC236}">
                <a16:creationId xmlns:a16="http://schemas.microsoft.com/office/drawing/2014/main" id="{0C467EA1-52C0-0FC0-33E8-D45A0967E22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823892" y="386137"/>
            <a:ext cx="3167706" cy="2109164"/>
          </a:xfrm>
          <a:prstGeom prst="rect">
            <a:avLst/>
          </a:prstGeom>
        </p:spPr>
      </p:pic>
      <p:sp>
        <p:nvSpPr>
          <p:cNvPr id="8" name="Explosion: 14 Points 7">
            <a:extLst>
              <a:ext uri="{FF2B5EF4-FFF2-40B4-BE49-F238E27FC236}">
                <a16:creationId xmlns:a16="http://schemas.microsoft.com/office/drawing/2014/main" id="{6DE50FAC-401F-B75A-5738-8B265CD62644}"/>
              </a:ext>
            </a:extLst>
          </p:cNvPr>
          <p:cNvSpPr/>
          <p:nvPr/>
        </p:nvSpPr>
        <p:spPr>
          <a:xfrm rot="1091216">
            <a:off x="5486518" y="2011517"/>
            <a:ext cx="2500173" cy="1906080"/>
          </a:xfrm>
          <a:prstGeom prst="irregularSeal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1F09B25-1407-C863-0B40-118B6C4E4DFB}"/>
              </a:ext>
            </a:extLst>
          </p:cNvPr>
          <p:cNvSpPr txBox="1"/>
          <p:nvPr/>
        </p:nvSpPr>
        <p:spPr>
          <a:xfrm rot="644140" flipH="1">
            <a:off x="5840221" y="2732532"/>
            <a:ext cx="1792768" cy="707886"/>
          </a:xfrm>
          <a:prstGeom prst="rect">
            <a:avLst/>
          </a:prstGeom>
          <a:noFill/>
        </p:spPr>
        <p:txBody>
          <a:bodyPr wrap="square" rtlCol="0">
            <a:spAutoFit/>
          </a:bodyPr>
          <a:lstStyle/>
          <a:p>
            <a:r>
              <a:rPr lang="en-US" sz="800" b="1" dirty="0"/>
              <a:t>Remember! If there is a change in your plans and/or materials, you MUST share them with me and record those changes in your notebooks!</a:t>
            </a:r>
          </a:p>
        </p:txBody>
      </p:sp>
    </p:spTree>
    <p:extLst>
      <p:ext uri="{BB962C8B-B14F-4D97-AF65-F5344CB8AC3E}">
        <p14:creationId xmlns:p14="http://schemas.microsoft.com/office/powerpoint/2010/main" val="2505878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u="sng" dirty="0">
                <a:solidFill>
                  <a:srgbClr val="6091BA"/>
                </a:solidFill>
                <a:latin typeface="Open Sans"/>
                <a:ea typeface="Open Sans"/>
                <a:cs typeface="Open Sans"/>
                <a:sym typeface="Open Sans"/>
              </a:rPr>
              <a:t>Testing:</a:t>
            </a:r>
            <a:br>
              <a:rPr lang="en" sz="2400" b="1" u="sng"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1</a:t>
            </a:r>
            <a:r>
              <a:rPr lang="en" sz="1600" dirty="0">
                <a:solidFill>
                  <a:srgbClr val="6091BA"/>
                </a:solidFill>
                <a:latin typeface="Open Sans"/>
                <a:ea typeface="Open Sans"/>
                <a:cs typeface="Open Sans"/>
                <a:sym typeface="Open Sans"/>
              </a:rPr>
              <a:t>. </a:t>
            </a:r>
            <a:r>
              <a:rPr lang="en" sz="1400" dirty="0">
                <a:solidFill>
                  <a:srgbClr val="6091BA"/>
                </a:solidFill>
                <a:latin typeface="Open Sans"/>
                <a:ea typeface="Open Sans"/>
                <a:cs typeface="Open Sans"/>
                <a:sym typeface="Open Sans"/>
              </a:rPr>
              <a:t>After building your prototype, you will test it to </a:t>
            </a:r>
            <a:br>
              <a:rPr lang="en" sz="1400" dirty="0">
                <a:solidFill>
                  <a:srgbClr val="6091BA"/>
                </a:solidFill>
                <a:latin typeface="Open Sans"/>
                <a:ea typeface="Open Sans"/>
                <a:cs typeface="Open Sans"/>
                <a:sym typeface="Open Sans"/>
              </a:rPr>
            </a:br>
            <a:r>
              <a:rPr lang="en" sz="1400" dirty="0">
                <a:solidFill>
                  <a:srgbClr val="6091BA"/>
                </a:solidFill>
                <a:latin typeface="Open Sans"/>
                <a:ea typeface="Open Sans"/>
                <a:cs typeface="Open Sans"/>
                <a:sym typeface="Open Sans"/>
              </a:rPr>
              <a:t> see if it is functional.</a:t>
            </a:r>
            <a:br>
              <a:rPr lang="en" sz="1400" dirty="0">
                <a:solidFill>
                  <a:srgbClr val="6091BA"/>
                </a:solidFill>
                <a:latin typeface="Open Sans"/>
                <a:ea typeface="Open Sans"/>
                <a:cs typeface="Open Sans"/>
                <a:sym typeface="Open Sans"/>
              </a:rPr>
            </a:br>
            <a:br>
              <a:rPr lang="en" sz="1400" dirty="0">
                <a:solidFill>
                  <a:srgbClr val="6091BA"/>
                </a:solidFill>
                <a:latin typeface="Open Sans"/>
                <a:ea typeface="Open Sans"/>
                <a:cs typeface="Open Sans"/>
                <a:sym typeface="Open Sans"/>
              </a:rPr>
            </a:br>
            <a:r>
              <a:rPr lang="en" sz="1400" dirty="0">
                <a:solidFill>
                  <a:srgbClr val="6091BA"/>
                </a:solidFill>
                <a:latin typeface="Open Sans"/>
                <a:ea typeface="Open Sans"/>
                <a:cs typeface="Open Sans"/>
                <a:sym typeface="Open Sans"/>
              </a:rPr>
              <a:t>2. You will test your prototype by using it to pick up</a:t>
            </a:r>
            <a:br>
              <a:rPr lang="en" sz="1400" dirty="0">
                <a:solidFill>
                  <a:srgbClr val="6091BA"/>
                </a:solidFill>
                <a:latin typeface="Open Sans"/>
                <a:ea typeface="Open Sans"/>
                <a:cs typeface="Open Sans"/>
                <a:sym typeface="Open Sans"/>
              </a:rPr>
            </a:br>
            <a:r>
              <a:rPr lang="en" sz="1400" dirty="0">
                <a:solidFill>
                  <a:srgbClr val="6091BA"/>
                </a:solidFill>
                <a:latin typeface="Open Sans"/>
                <a:ea typeface="Open Sans"/>
                <a:cs typeface="Open Sans"/>
                <a:sym typeface="Open Sans"/>
              </a:rPr>
              <a:t> a small, empty Styrofoam cup, a foam die, and a</a:t>
            </a:r>
            <a:br>
              <a:rPr lang="en" sz="1400" dirty="0">
                <a:solidFill>
                  <a:srgbClr val="6091BA"/>
                </a:solidFill>
                <a:latin typeface="Open Sans"/>
                <a:ea typeface="Open Sans"/>
                <a:cs typeface="Open Sans"/>
                <a:sym typeface="Open Sans"/>
              </a:rPr>
            </a:br>
            <a:r>
              <a:rPr lang="en" sz="1400" dirty="0">
                <a:solidFill>
                  <a:srgbClr val="6091BA"/>
                </a:solidFill>
                <a:latin typeface="Open Sans"/>
                <a:ea typeface="Open Sans"/>
                <a:cs typeface="Open Sans"/>
                <a:sym typeface="Open Sans"/>
              </a:rPr>
              <a:t> whiteboard eraser.</a:t>
            </a:r>
            <a:br>
              <a:rPr lang="en" sz="1400" dirty="0">
                <a:solidFill>
                  <a:srgbClr val="6091BA"/>
                </a:solidFill>
                <a:latin typeface="Open Sans"/>
                <a:ea typeface="Open Sans"/>
                <a:cs typeface="Open Sans"/>
                <a:sym typeface="Open Sans"/>
              </a:rPr>
            </a:br>
            <a:br>
              <a:rPr lang="en" sz="1400" dirty="0">
                <a:solidFill>
                  <a:srgbClr val="6091BA"/>
                </a:solidFill>
                <a:latin typeface="Open Sans"/>
                <a:ea typeface="Open Sans"/>
                <a:cs typeface="Open Sans"/>
                <a:sym typeface="Open Sans"/>
              </a:rPr>
            </a:br>
            <a:r>
              <a:rPr lang="en" sz="1400" dirty="0">
                <a:solidFill>
                  <a:srgbClr val="6091BA"/>
                </a:solidFill>
                <a:latin typeface="Open Sans"/>
                <a:ea typeface="Open Sans"/>
                <a:cs typeface="Open Sans"/>
                <a:sym typeface="Open Sans"/>
              </a:rPr>
              <a:t>3. After testing, remember to record your observations</a:t>
            </a:r>
            <a:br>
              <a:rPr lang="en" sz="1400" dirty="0">
                <a:solidFill>
                  <a:srgbClr val="6091BA"/>
                </a:solidFill>
                <a:latin typeface="Open Sans"/>
                <a:ea typeface="Open Sans"/>
                <a:cs typeface="Open Sans"/>
                <a:sym typeface="Open Sans"/>
              </a:rPr>
            </a:br>
            <a:r>
              <a:rPr lang="en" sz="1400" dirty="0">
                <a:solidFill>
                  <a:srgbClr val="6091BA"/>
                </a:solidFill>
                <a:latin typeface="Open Sans"/>
                <a:ea typeface="Open Sans"/>
                <a:cs typeface="Open Sans"/>
                <a:sym typeface="Open Sans"/>
              </a:rPr>
              <a:t> in your notebooks. </a:t>
            </a:r>
            <a:br>
              <a:rPr lang="en" sz="1400" dirty="0">
                <a:solidFill>
                  <a:srgbClr val="6091BA"/>
                </a:solidFill>
                <a:latin typeface="Open Sans"/>
                <a:ea typeface="Open Sans"/>
                <a:cs typeface="Open Sans"/>
                <a:sym typeface="Open Sans"/>
              </a:rPr>
            </a:br>
            <a:br>
              <a:rPr lang="en" sz="1400" dirty="0">
                <a:solidFill>
                  <a:srgbClr val="6091BA"/>
                </a:solidFill>
                <a:latin typeface="Open Sans"/>
                <a:ea typeface="Open Sans"/>
                <a:cs typeface="Open Sans"/>
                <a:sym typeface="Open Sans"/>
              </a:rPr>
            </a:br>
            <a:r>
              <a:rPr lang="en" sz="1400" dirty="0">
                <a:solidFill>
                  <a:srgbClr val="6091BA"/>
                </a:solidFill>
                <a:latin typeface="Open Sans"/>
                <a:ea typeface="Open Sans"/>
                <a:cs typeface="Open Sans"/>
                <a:sym typeface="Open Sans"/>
              </a:rPr>
              <a:t>4. If your prototype fails testing (if it cannot pick up most or all items), discuss with your partner improvements that should be made to your prototype to make it functional. </a:t>
            </a:r>
            <a:br>
              <a:rPr lang="en" sz="1400" dirty="0">
                <a:solidFill>
                  <a:srgbClr val="6091BA"/>
                </a:solidFill>
                <a:latin typeface="Open Sans"/>
                <a:ea typeface="Open Sans"/>
                <a:cs typeface="Open Sans"/>
                <a:sym typeface="Open Sans"/>
              </a:rPr>
            </a:br>
            <a:br>
              <a:rPr lang="en" sz="1400" dirty="0">
                <a:solidFill>
                  <a:srgbClr val="6091BA"/>
                </a:solidFill>
                <a:latin typeface="Open Sans"/>
                <a:ea typeface="Open Sans"/>
                <a:cs typeface="Open Sans"/>
                <a:sym typeface="Open Sans"/>
              </a:rPr>
            </a:br>
            <a:r>
              <a:rPr lang="en" sz="1400" dirty="0">
                <a:solidFill>
                  <a:srgbClr val="6091BA"/>
                </a:solidFill>
                <a:latin typeface="Open Sans"/>
                <a:ea typeface="Open Sans"/>
                <a:cs typeface="Open Sans"/>
                <a:sym typeface="Open Sans"/>
              </a:rPr>
              <a:t>5. If your protoype passes testing, discuss within in your groups what made your prototype successful, then record your successes in your notebooks. </a:t>
            </a:r>
            <a:br>
              <a:rPr lang="en" sz="1800" b="1" u="sng" dirty="0">
                <a:solidFill>
                  <a:srgbClr val="6091BA"/>
                </a:solidFill>
                <a:latin typeface="Open Sans"/>
                <a:ea typeface="Open Sans"/>
                <a:cs typeface="Open Sans"/>
                <a:sym typeface="Open Sans"/>
              </a:rPr>
            </a:br>
            <a:endParaRPr sz="18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sp>
        <p:nvSpPr>
          <p:cNvPr id="2" name="Explosion: 8 Points 1">
            <a:extLst>
              <a:ext uri="{FF2B5EF4-FFF2-40B4-BE49-F238E27FC236}">
                <a16:creationId xmlns:a16="http://schemas.microsoft.com/office/drawing/2014/main" id="{827A5CAB-7796-3CC8-BB7C-EE34159D01BC}"/>
              </a:ext>
            </a:extLst>
          </p:cNvPr>
          <p:cNvSpPr/>
          <p:nvPr/>
        </p:nvSpPr>
        <p:spPr>
          <a:xfrm>
            <a:off x="5931017" y="282761"/>
            <a:ext cx="3174781" cy="3002272"/>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F095836-3AF8-A8A8-4632-86FCD02ACB2A}"/>
              </a:ext>
            </a:extLst>
          </p:cNvPr>
          <p:cNvSpPr txBox="1"/>
          <p:nvPr/>
        </p:nvSpPr>
        <p:spPr>
          <a:xfrm rot="734977" flipH="1">
            <a:off x="6665025" y="1308744"/>
            <a:ext cx="2010311" cy="1061829"/>
          </a:xfrm>
          <a:prstGeom prst="rect">
            <a:avLst/>
          </a:prstGeom>
          <a:noFill/>
        </p:spPr>
        <p:txBody>
          <a:bodyPr wrap="square" rtlCol="0">
            <a:spAutoFit/>
          </a:bodyPr>
          <a:lstStyle/>
          <a:p>
            <a:r>
              <a:rPr lang="en-US" sz="1050" b="1" i="1" dirty="0"/>
              <a:t>Remember to discuss improvements with me before making them. Improvements should also be noted in your science notebooks!</a:t>
            </a:r>
          </a:p>
        </p:txBody>
      </p:sp>
    </p:spTree>
    <p:extLst>
      <p:ext uri="{BB962C8B-B14F-4D97-AF65-F5344CB8AC3E}">
        <p14:creationId xmlns:p14="http://schemas.microsoft.com/office/powerpoint/2010/main" val="342117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u="sng" dirty="0">
                <a:solidFill>
                  <a:srgbClr val="6091BA"/>
                </a:solidFill>
                <a:latin typeface="Open Sans"/>
                <a:ea typeface="Open Sans"/>
                <a:cs typeface="Open Sans"/>
                <a:sym typeface="Open Sans"/>
              </a:rPr>
              <a:t>Reflections:</a:t>
            </a:r>
            <a:br>
              <a:rPr lang="en" sz="2400" b="1" u="sng"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-You will complete a reflections activity after </a:t>
            </a: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 testing/making improvements to</a:t>
            </a: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 your</a:t>
            </a:r>
            <a:r>
              <a:rPr lang="en-US" sz="1800" dirty="0">
                <a:solidFill>
                  <a:srgbClr val="6091BA"/>
                </a:solidFill>
                <a:latin typeface="Open Sans"/>
                <a:ea typeface="Open Sans"/>
                <a:cs typeface="Open Sans"/>
                <a:sym typeface="Open Sans"/>
              </a:rPr>
              <a:t> prototype (to be completed by each</a:t>
            </a:r>
            <a:br>
              <a:rPr lang="en-US" sz="1800" dirty="0">
                <a:solidFill>
                  <a:srgbClr val="6091BA"/>
                </a:solidFill>
                <a:latin typeface="Open Sans"/>
                <a:ea typeface="Open Sans"/>
                <a:cs typeface="Open Sans"/>
                <a:sym typeface="Open Sans"/>
              </a:rPr>
            </a:br>
            <a:r>
              <a:rPr lang="en-US" sz="1800" dirty="0">
                <a:solidFill>
                  <a:srgbClr val="6091BA"/>
                </a:solidFill>
                <a:latin typeface="Open Sans"/>
                <a:ea typeface="Open Sans"/>
                <a:cs typeface="Open Sans"/>
                <a:sym typeface="Open Sans"/>
              </a:rPr>
              <a:t> student). </a:t>
            </a:r>
            <a:br>
              <a:rPr lang="en-US" sz="1800" dirty="0">
                <a:solidFill>
                  <a:srgbClr val="6091BA"/>
                </a:solidFill>
                <a:latin typeface="Open Sans"/>
                <a:ea typeface="Open Sans"/>
                <a:cs typeface="Open Sans"/>
                <a:sym typeface="Open Sans"/>
              </a:rPr>
            </a:br>
            <a:br>
              <a:rPr lang="en-US" sz="1800" dirty="0">
                <a:solidFill>
                  <a:srgbClr val="6091BA"/>
                </a:solidFill>
                <a:latin typeface="Open Sans"/>
                <a:ea typeface="Open Sans"/>
                <a:cs typeface="Open Sans"/>
                <a:sym typeface="Open Sans"/>
              </a:rPr>
            </a:br>
            <a:r>
              <a:rPr lang="en-US" sz="1800" dirty="0">
                <a:solidFill>
                  <a:srgbClr val="6091BA"/>
                </a:solidFill>
                <a:latin typeface="Open Sans"/>
                <a:ea typeface="Open Sans"/>
                <a:cs typeface="Open Sans"/>
                <a:sym typeface="Open Sans"/>
              </a:rPr>
              <a:t>-Remember to discuss each question with your </a:t>
            </a:r>
            <a:br>
              <a:rPr lang="en-US" sz="1800" dirty="0">
                <a:solidFill>
                  <a:srgbClr val="6091BA"/>
                </a:solidFill>
                <a:latin typeface="Open Sans"/>
                <a:ea typeface="Open Sans"/>
                <a:cs typeface="Open Sans"/>
                <a:sym typeface="Open Sans"/>
              </a:rPr>
            </a:br>
            <a:r>
              <a:rPr lang="en-US" sz="1800" dirty="0">
                <a:solidFill>
                  <a:srgbClr val="6091BA"/>
                </a:solidFill>
                <a:latin typeface="Open Sans"/>
                <a:ea typeface="Open Sans"/>
                <a:cs typeface="Open Sans"/>
                <a:sym typeface="Open Sans"/>
              </a:rPr>
              <a:t> partner before recording your answers. </a:t>
            </a:r>
            <a:br>
              <a:rPr lang="en-US" sz="1800" dirty="0">
                <a:solidFill>
                  <a:srgbClr val="6091BA"/>
                </a:solidFill>
                <a:latin typeface="Open Sans"/>
                <a:ea typeface="Open Sans"/>
                <a:cs typeface="Open Sans"/>
                <a:sym typeface="Open Sans"/>
              </a:rPr>
            </a:br>
            <a:br>
              <a:rPr lang="en-US" sz="1800" dirty="0">
                <a:solidFill>
                  <a:srgbClr val="6091BA"/>
                </a:solidFill>
                <a:latin typeface="Open Sans"/>
                <a:ea typeface="Open Sans"/>
                <a:cs typeface="Open Sans"/>
                <a:sym typeface="Open Sans"/>
              </a:rPr>
            </a:br>
            <a:r>
              <a:rPr lang="en-US" sz="1800" dirty="0">
                <a:solidFill>
                  <a:srgbClr val="6091BA"/>
                </a:solidFill>
                <a:latin typeface="Open Sans"/>
                <a:ea typeface="Open Sans"/>
                <a:cs typeface="Open Sans"/>
                <a:sym typeface="Open Sans"/>
              </a:rPr>
              <a:t>-Reflections will be turned in when complete. </a:t>
            </a:r>
            <a:endParaRPr sz="24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pic>
        <p:nvPicPr>
          <p:cNvPr id="3" name="Picture 2" descr="A close-up of a cigarette&#10;&#10;Description automatically generated with medium confidence">
            <a:extLst>
              <a:ext uri="{FF2B5EF4-FFF2-40B4-BE49-F238E27FC236}">
                <a16:creationId xmlns:a16="http://schemas.microsoft.com/office/drawing/2014/main" id="{2BE3B8FD-F570-78CE-1CB3-EA3B27553C7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07853" y="1052261"/>
            <a:ext cx="2438400" cy="2438400"/>
          </a:xfrm>
          <a:prstGeom prst="rect">
            <a:avLst/>
          </a:prstGeom>
        </p:spPr>
      </p:pic>
    </p:spTree>
    <p:extLst>
      <p:ext uri="{BB962C8B-B14F-4D97-AF65-F5344CB8AC3E}">
        <p14:creationId xmlns:p14="http://schemas.microsoft.com/office/powerpoint/2010/main" val="1559345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lvl="0" algn="l" rtl="0">
              <a:lnSpc>
                <a:spcPct val="115000"/>
              </a:lnSpc>
              <a:spcBef>
                <a:spcPts val="0"/>
              </a:spcBef>
              <a:spcAft>
                <a:spcPts val="0"/>
              </a:spcAft>
            </a:pPr>
            <a:r>
              <a:rPr lang="en" sz="2400" b="1" u="sng" dirty="0">
                <a:solidFill>
                  <a:srgbClr val="6091BA"/>
                </a:solidFill>
                <a:latin typeface="Open Sans"/>
                <a:ea typeface="Open Sans"/>
                <a:cs typeface="Open Sans"/>
                <a:sym typeface="Open Sans"/>
              </a:rPr>
              <a:t>Sharing:</a:t>
            </a:r>
            <a:br>
              <a:rPr lang="en" sz="2400" b="1" u="sng"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-Each group will present their prototype to the class</a:t>
            </a: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 (this includes sharing observations that were </a:t>
            </a: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 recorded in your science notebooks) </a:t>
            </a:r>
            <a:br>
              <a:rPr lang="en" sz="1800" dirty="0">
                <a:solidFill>
                  <a:srgbClr val="6091BA"/>
                </a:solidFill>
                <a:latin typeface="Open Sans"/>
                <a:ea typeface="Open Sans"/>
                <a:cs typeface="Open Sans"/>
                <a:sym typeface="Open Sans"/>
              </a:rPr>
            </a:b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-Groups will also share any improvements that were</a:t>
            </a: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 made to their prototype</a:t>
            </a:r>
            <a:br>
              <a:rPr lang="en" sz="1800" dirty="0">
                <a:solidFill>
                  <a:srgbClr val="6091BA"/>
                </a:solidFill>
                <a:latin typeface="Open Sans"/>
                <a:ea typeface="Open Sans"/>
                <a:cs typeface="Open Sans"/>
                <a:sym typeface="Open Sans"/>
              </a:rPr>
            </a:b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-Students will use a rubric to evaluate th</a:t>
            </a:r>
            <a:r>
              <a:rPr lang="en-US" sz="1800" dirty="0" err="1">
                <a:solidFill>
                  <a:srgbClr val="6091BA"/>
                </a:solidFill>
                <a:latin typeface="Open Sans"/>
                <a:ea typeface="Open Sans"/>
                <a:cs typeface="Open Sans"/>
                <a:sym typeface="Open Sans"/>
              </a:rPr>
              <a:t>ei</a:t>
            </a:r>
            <a:r>
              <a:rPr lang="en" sz="1800" dirty="0">
                <a:solidFill>
                  <a:srgbClr val="6091BA"/>
                </a:solidFill>
                <a:latin typeface="Open Sans"/>
                <a:ea typeface="Open Sans"/>
                <a:cs typeface="Open Sans"/>
                <a:sym typeface="Open Sans"/>
              </a:rPr>
              <a:t>r</a:t>
            </a: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 peers </a:t>
            </a:r>
            <a:r>
              <a:rPr lang="en" sz="2400" b="1" u="sng" dirty="0">
                <a:solidFill>
                  <a:srgbClr val="6091BA"/>
                </a:solidFill>
                <a:latin typeface="Open Sans"/>
                <a:ea typeface="Open Sans"/>
                <a:cs typeface="Open Sans"/>
                <a:sym typeface="Open Sans"/>
              </a:rPr>
              <a:t> </a:t>
            </a:r>
            <a:br>
              <a:rPr lang="en" sz="2400" b="1" u="sng" dirty="0">
                <a:solidFill>
                  <a:srgbClr val="6091BA"/>
                </a:solidFill>
                <a:latin typeface="Open Sans"/>
                <a:ea typeface="Open Sans"/>
                <a:cs typeface="Open Sans"/>
                <a:sym typeface="Open Sans"/>
              </a:rPr>
            </a:br>
            <a:endParaRPr sz="24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sp>
        <p:nvSpPr>
          <p:cNvPr id="2" name="Explosion: 8 Points 1">
            <a:extLst>
              <a:ext uri="{FF2B5EF4-FFF2-40B4-BE49-F238E27FC236}">
                <a16:creationId xmlns:a16="http://schemas.microsoft.com/office/drawing/2014/main" id="{DBEBBC4D-B658-223B-7026-2D5284505203}"/>
              </a:ext>
            </a:extLst>
          </p:cNvPr>
          <p:cNvSpPr/>
          <p:nvPr/>
        </p:nvSpPr>
        <p:spPr>
          <a:xfrm flipV="1">
            <a:off x="5217952" y="3419330"/>
            <a:ext cx="2017133" cy="1771126"/>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A2EDEA-2AED-06EE-89CE-8EA7B0AE80FC}"/>
              </a:ext>
            </a:extLst>
          </p:cNvPr>
          <p:cNvSpPr txBox="1"/>
          <p:nvPr/>
        </p:nvSpPr>
        <p:spPr>
          <a:xfrm rot="980630">
            <a:off x="5675152" y="4044200"/>
            <a:ext cx="1367405" cy="830997"/>
          </a:xfrm>
          <a:prstGeom prst="rect">
            <a:avLst/>
          </a:prstGeom>
          <a:noFill/>
        </p:spPr>
        <p:txBody>
          <a:bodyPr wrap="square" rtlCol="0">
            <a:spAutoFit/>
          </a:bodyPr>
          <a:lstStyle/>
          <a:p>
            <a:r>
              <a:rPr lang="en-US" sz="1200" dirty="0"/>
              <a:t>A </a:t>
            </a:r>
            <a:r>
              <a:rPr lang="en-US" sz="1200" b="1" dirty="0"/>
              <a:t>rubric</a:t>
            </a:r>
            <a:r>
              <a:rPr lang="en-US" sz="1200" dirty="0"/>
              <a:t> is a guideline used to evaluate an activity </a:t>
            </a:r>
          </a:p>
        </p:txBody>
      </p:sp>
      <p:pic>
        <p:nvPicPr>
          <p:cNvPr id="8" name="Picture 7" descr="Shape&#10;&#10;Description automatically generated with low confidence">
            <a:extLst>
              <a:ext uri="{FF2B5EF4-FFF2-40B4-BE49-F238E27FC236}">
                <a16:creationId xmlns:a16="http://schemas.microsoft.com/office/drawing/2014/main" id="{2387F92D-FC0A-34D8-487A-5610247F640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58855" y="482298"/>
            <a:ext cx="2286237" cy="2463285"/>
          </a:xfrm>
          <a:prstGeom prst="rect">
            <a:avLst/>
          </a:prstGeom>
        </p:spPr>
      </p:pic>
    </p:spTree>
    <p:extLst>
      <p:ext uri="{BB962C8B-B14F-4D97-AF65-F5344CB8AC3E}">
        <p14:creationId xmlns:p14="http://schemas.microsoft.com/office/powerpoint/2010/main" val="22938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u="sng" dirty="0">
                <a:solidFill>
                  <a:srgbClr val="6091BA"/>
                </a:solidFill>
                <a:latin typeface="Open Sans"/>
                <a:ea typeface="Open Sans"/>
                <a:cs typeface="Open Sans"/>
                <a:sym typeface="Open Sans"/>
              </a:rPr>
              <a:t>Any Questions:</a:t>
            </a:r>
            <a:br>
              <a:rPr lang="en" sz="2400" b="1" dirty="0">
                <a:solidFill>
                  <a:srgbClr val="6091BA"/>
                </a:solidFill>
                <a:latin typeface="Open Sans"/>
                <a:ea typeface="Open Sans"/>
                <a:cs typeface="Open Sans"/>
                <a:sym typeface="Open Sans"/>
              </a:rPr>
            </a:br>
            <a:br>
              <a:rPr lang="en" sz="2400" b="1" dirty="0">
                <a:solidFill>
                  <a:srgbClr val="6091BA"/>
                </a:solidFill>
                <a:latin typeface="Open Sans"/>
                <a:ea typeface="Open Sans"/>
                <a:cs typeface="Open Sans"/>
                <a:sym typeface="Open Sans"/>
              </a:rPr>
            </a:br>
            <a:br>
              <a:rPr lang="en" sz="2400" b="1" dirty="0">
                <a:solidFill>
                  <a:srgbClr val="6091BA"/>
                </a:solidFill>
                <a:latin typeface="Open Sans"/>
                <a:ea typeface="Open Sans"/>
                <a:cs typeface="Open Sans"/>
                <a:sym typeface="Open Sans"/>
              </a:rPr>
            </a:br>
            <a:r>
              <a:rPr lang="en" sz="2400" b="1" dirty="0">
                <a:solidFill>
                  <a:srgbClr val="6091BA"/>
                </a:solidFill>
                <a:latin typeface="Open Sans"/>
                <a:ea typeface="Open Sans"/>
                <a:cs typeface="Open Sans"/>
                <a:sym typeface="Open Sans"/>
              </a:rPr>
              <a:t>                     READY, SET, BUILD ENGINEERS!!</a:t>
            </a:r>
            <a:br>
              <a:rPr lang="en" sz="2400" b="1" u="sng" dirty="0">
                <a:solidFill>
                  <a:srgbClr val="6091BA"/>
                </a:solidFill>
                <a:latin typeface="Open Sans"/>
                <a:ea typeface="Open Sans"/>
                <a:cs typeface="Open Sans"/>
                <a:sym typeface="Open Sans"/>
              </a:rPr>
            </a:br>
            <a:br>
              <a:rPr lang="en" sz="2400" b="1" u="sng" dirty="0">
                <a:solidFill>
                  <a:srgbClr val="6091BA"/>
                </a:solidFill>
                <a:latin typeface="Open Sans"/>
                <a:ea typeface="Open Sans"/>
                <a:cs typeface="Open Sans"/>
                <a:sym typeface="Open Sans"/>
              </a:rPr>
            </a:br>
            <a:r>
              <a:rPr lang="en" sz="2400" b="1" u="sng" dirty="0">
                <a:solidFill>
                  <a:srgbClr val="6091BA"/>
                </a:solidFill>
                <a:latin typeface="Open Sans"/>
                <a:ea typeface="Open Sans"/>
                <a:cs typeface="Open Sans"/>
                <a:sym typeface="Open Sans"/>
              </a:rPr>
              <a:t>                               </a:t>
            </a:r>
            <a:br>
              <a:rPr lang="en" sz="2400" b="1" u="sng" dirty="0">
                <a:solidFill>
                  <a:srgbClr val="6091BA"/>
                </a:solidFill>
                <a:latin typeface="Open Sans"/>
                <a:ea typeface="Open Sans"/>
                <a:cs typeface="Open Sans"/>
                <a:sym typeface="Open Sans"/>
              </a:rPr>
            </a:br>
            <a:endParaRPr sz="24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pic>
        <p:nvPicPr>
          <p:cNvPr id="3074" name="Picture 2" descr="Kids Construction Hat Images – Browse 6,030 Stock Photos, Vectors, and  Video | Adobe Stock">
            <a:extLst>
              <a:ext uri="{FF2B5EF4-FFF2-40B4-BE49-F238E27FC236}">
                <a16:creationId xmlns:a16="http://schemas.microsoft.com/office/drawing/2014/main" id="{D2D0A416-ED90-C932-275A-5701CAEB43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263" y="2403311"/>
            <a:ext cx="3094750" cy="185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739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u="sng" dirty="0">
                <a:solidFill>
                  <a:srgbClr val="6091BA"/>
                </a:solidFill>
                <a:latin typeface="Open Sans"/>
                <a:ea typeface="Open Sans"/>
                <a:cs typeface="Open Sans"/>
                <a:sym typeface="Open Sans"/>
              </a:rPr>
              <a:t>Protocol: </a:t>
            </a:r>
            <a:r>
              <a:rPr lang="en" sz="1200" dirty="0">
                <a:solidFill>
                  <a:srgbClr val="6091BA"/>
                </a:solidFill>
                <a:latin typeface="Open Sans"/>
                <a:ea typeface="Open Sans"/>
                <a:cs typeface="Open Sans"/>
                <a:sym typeface="Open Sans"/>
              </a:rPr>
              <a:t>(</a:t>
            </a:r>
            <a:r>
              <a:rPr lang="en" sz="1200" i="1" u="sng" dirty="0">
                <a:solidFill>
                  <a:srgbClr val="6091BA"/>
                </a:solidFill>
                <a:latin typeface="Open Sans"/>
                <a:ea typeface="Open Sans"/>
                <a:cs typeface="Open Sans"/>
                <a:sym typeface="Open Sans"/>
              </a:rPr>
              <a:t>a system of rules that explain the correct conduct and procedures to be followed for an activity</a:t>
            </a:r>
            <a:r>
              <a:rPr lang="en" sz="1200" dirty="0">
                <a:solidFill>
                  <a:srgbClr val="6091BA"/>
                </a:solidFill>
                <a:latin typeface="Open Sans"/>
                <a:ea typeface="Open Sans"/>
                <a:cs typeface="Open Sans"/>
                <a:sym typeface="Open Sans"/>
              </a:rPr>
              <a:t>)</a:t>
            </a:r>
            <a:br>
              <a:rPr lang="en" sz="1200" b="1" u="sng" dirty="0">
                <a:solidFill>
                  <a:srgbClr val="6091BA"/>
                </a:solidFill>
                <a:latin typeface="Open Sans"/>
                <a:ea typeface="Open Sans"/>
                <a:cs typeface="Open Sans"/>
                <a:sym typeface="Open Sans"/>
              </a:rPr>
            </a:br>
            <a:r>
              <a:rPr lang="en" sz="1100" dirty="0">
                <a:solidFill>
                  <a:srgbClr val="6091BA"/>
                </a:solidFill>
                <a:latin typeface="Open Sans"/>
                <a:ea typeface="Open Sans"/>
                <a:cs typeface="Open Sans"/>
                <a:sym typeface="Open Sans"/>
              </a:rPr>
              <a:t>1. Paired into groups</a:t>
            </a:r>
            <a:br>
              <a:rPr lang="en" sz="1100" dirty="0">
                <a:solidFill>
                  <a:srgbClr val="6091BA"/>
                </a:solidFill>
                <a:latin typeface="Open Sans"/>
                <a:ea typeface="Open Sans"/>
                <a:cs typeface="Open Sans"/>
                <a:sym typeface="Open Sans"/>
              </a:rPr>
            </a:br>
            <a:br>
              <a:rPr lang="en" sz="1100" dirty="0">
                <a:solidFill>
                  <a:srgbClr val="6091BA"/>
                </a:solidFill>
                <a:latin typeface="Open Sans"/>
                <a:ea typeface="Open Sans"/>
                <a:cs typeface="Open Sans"/>
                <a:sym typeface="Open Sans"/>
              </a:rPr>
            </a:br>
            <a:r>
              <a:rPr lang="en" sz="1100" dirty="0">
                <a:solidFill>
                  <a:srgbClr val="6091BA"/>
                </a:solidFill>
                <a:latin typeface="Open Sans"/>
                <a:ea typeface="Open Sans"/>
                <a:cs typeface="Open Sans"/>
                <a:sym typeface="Open Sans"/>
              </a:rPr>
              <a:t>2. Review materials your group will use (record reasonings in your notebooks)</a:t>
            </a:r>
            <a:br>
              <a:rPr lang="en" sz="1100" dirty="0">
                <a:solidFill>
                  <a:srgbClr val="6091BA"/>
                </a:solidFill>
                <a:latin typeface="Open Sans"/>
                <a:ea typeface="Open Sans"/>
                <a:cs typeface="Open Sans"/>
                <a:sym typeface="Open Sans"/>
              </a:rPr>
            </a:br>
            <a:br>
              <a:rPr lang="en" sz="1100" dirty="0">
                <a:solidFill>
                  <a:srgbClr val="6091BA"/>
                </a:solidFill>
                <a:latin typeface="Open Sans"/>
                <a:ea typeface="Open Sans"/>
                <a:cs typeface="Open Sans"/>
                <a:sym typeface="Open Sans"/>
              </a:rPr>
            </a:br>
            <a:r>
              <a:rPr lang="en" sz="1100" dirty="0">
                <a:solidFill>
                  <a:srgbClr val="6091BA"/>
                </a:solidFill>
                <a:latin typeface="Open Sans"/>
                <a:ea typeface="Open Sans"/>
                <a:cs typeface="Open Sans"/>
                <a:sym typeface="Open Sans"/>
              </a:rPr>
              <a:t>3. Begin planning for your prototype (record any observations in your notebooks)—SHOW TO THE TEACHER WHEN COMPLETE!!</a:t>
            </a:r>
            <a:br>
              <a:rPr lang="en" sz="1100" dirty="0">
                <a:solidFill>
                  <a:srgbClr val="6091BA"/>
                </a:solidFill>
                <a:latin typeface="Open Sans"/>
                <a:ea typeface="Open Sans"/>
                <a:cs typeface="Open Sans"/>
                <a:sym typeface="Open Sans"/>
              </a:rPr>
            </a:br>
            <a:br>
              <a:rPr lang="en" sz="1100" dirty="0">
                <a:solidFill>
                  <a:srgbClr val="6091BA"/>
                </a:solidFill>
                <a:latin typeface="Open Sans"/>
                <a:ea typeface="Open Sans"/>
                <a:cs typeface="Open Sans"/>
                <a:sym typeface="Open Sans"/>
              </a:rPr>
            </a:br>
            <a:r>
              <a:rPr lang="en" sz="1100" dirty="0">
                <a:solidFill>
                  <a:srgbClr val="6091BA"/>
                </a:solidFill>
                <a:latin typeface="Open Sans"/>
                <a:ea typeface="Open Sans"/>
                <a:cs typeface="Open Sans"/>
                <a:sym typeface="Open Sans"/>
              </a:rPr>
              <a:t>4. Grab your materials (remember to keep track of materials used)</a:t>
            </a:r>
            <a:br>
              <a:rPr lang="en" sz="1100" dirty="0">
                <a:solidFill>
                  <a:srgbClr val="6091BA"/>
                </a:solidFill>
                <a:latin typeface="Open Sans"/>
                <a:ea typeface="Open Sans"/>
                <a:cs typeface="Open Sans"/>
                <a:sym typeface="Open Sans"/>
              </a:rPr>
            </a:br>
            <a:br>
              <a:rPr lang="en" sz="1100" dirty="0">
                <a:solidFill>
                  <a:srgbClr val="6091BA"/>
                </a:solidFill>
                <a:latin typeface="Open Sans"/>
                <a:ea typeface="Open Sans"/>
                <a:cs typeface="Open Sans"/>
                <a:sym typeface="Open Sans"/>
              </a:rPr>
            </a:br>
            <a:r>
              <a:rPr lang="en" sz="1100" dirty="0">
                <a:solidFill>
                  <a:srgbClr val="6091BA"/>
                </a:solidFill>
                <a:latin typeface="Open Sans"/>
                <a:ea typeface="Open Sans"/>
                <a:cs typeface="Open Sans"/>
                <a:sym typeface="Open Sans"/>
              </a:rPr>
              <a:t>5. Begin building your prototype from your plan (record observations!)</a:t>
            </a:r>
            <a:br>
              <a:rPr lang="en" sz="1100" dirty="0">
                <a:solidFill>
                  <a:srgbClr val="6091BA"/>
                </a:solidFill>
                <a:latin typeface="Open Sans"/>
                <a:ea typeface="Open Sans"/>
                <a:cs typeface="Open Sans"/>
                <a:sym typeface="Open Sans"/>
              </a:rPr>
            </a:br>
            <a:br>
              <a:rPr lang="en" sz="1100" dirty="0">
                <a:solidFill>
                  <a:srgbClr val="6091BA"/>
                </a:solidFill>
                <a:latin typeface="Open Sans"/>
                <a:ea typeface="Open Sans"/>
                <a:cs typeface="Open Sans"/>
                <a:sym typeface="Open Sans"/>
              </a:rPr>
            </a:br>
            <a:r>
              <a:rPr lang="en" sz="1100" dirty="0">
                <a:solidFill>
                  <a:srgbClr val="6091BA"/>
                </a:solidFill>
                <a:latin typeface="Open Sans"/>
                <a:ea typeface="Open Sans"/>
                <a:cs typeface="Open Sans"/>
                <a:sym typeface="Open Sans"/>
              </a:rPr>
              <a:t>6. Test your prototype (record observations)—SHARE YOR RESULTS WITH THE TEACHER</a:t>
            </a:r>
            <a:br>
              <a:rPr lang="en" sz="1100" dirty="0">
                <a:solidFill>
                  <a:srgbClr val="6091BA"/>
                </a:solidFill>
                <a:latin typeface="Open Sans"/>
                <a:ea typeface="Open Sans"/>
                <a:cs typeface="Open Sans"/>
                <a:sym typeface="Open Sans"/>
              </a:rPr>
            </a:br>
            <a:br>
              <a:rPr lang="en" sz="1100" dirty="0">
                <a:solidFill>
                  <a:srgbClr val="6091BA"/>
                </a:solidFill>
                <a:latin typeface="Open Sans"/>
                <a:ea typeface="Open Sans"/>
                <a:cs typeface="Open Sans"/>
                <a:sym typeface="Open Sans"/>
              </a:rPr>
            </a:br>
            <a:r>
              <a:rPr lang="en" sz="1100" dirty="0">
                <a:solidFill>
                  <a:srgbClr val="6091BA"/>
                </a:solidFill>
                <a:latin typeface="Open Sans"/>
                <a:ea typeface="Open Sans"/>
                <a:cs typeface="Open Sans"/>
                <a:sym typeface="Open Sans"/>
              </a:rPr>
              <a:t>7. Make improvements if needed (record improvements in your notebooks!)</a:t>
            </a:r>
            <a:br>
              <a:rPr lang="en" sz="1100" dirty="0">
                <a:solidFill>
                  <a:srgbClr val="6091BA"/>
                </a:solidFill>
                <a:latin typeface="Open Sans"/>
                <a:ea typeface="Open Sans"/>
                <a:cs typeface="Open Sans"/>
                <a:sym typeface="Open Sans"/>
              </a:rPr>
            </a:br>
            <a:br>
              <a:rPr lang="en" sz="1100" dirty="0">
                <a:solidFill>
                  <a:srgbClr val="6091BA"/>
                </a:solidFill>
                <a:latin typeface="Open Sans"/>
                <a:ea typeface="Open Sans"/>
                <a:cs typeface="Open Sans"/>
                <a:sym typeface="Open Sans"/>
              </a:rPr>
            </a:br>
            <a:r>
              <a:rPr lang="en" sz="1100" dirty="0">
                <a:solidFill>
                  <a:srgbClr val="6091BA"/>
                </a:solidFill>
                <a:latin typeface="Open Sans"/>
                <a:ea typeface="Open Sans"/>
                <a:cs typeface="Open Sans"/>
                <a:sym typeface="Open Sans"/>
              </a:rPr>
              <a:t>8. Complete the reflection activity</a:t>
            </a:r>
            <a:br>
              <a:rPr lang="en" sz="1100" dirty="0">
                <a:solidFill>
                  <a:srgbClr val="6091BA"/>
                </a:solidFill>
                <a:latin typeface="Open Sans"/>
                <a:ea typeface="Open Sans"/>
                <a:cs typeface="Open Sans"/>
                <a:sym typeface="Open Sans"/>
              </a:rPr>
            </a:br>
            <a:br>
              <a:rPr lang="en" sz="1100" dirty="0">
                <a:solidFill>
                  <a:srgbClr val="6091BA"/>
                </a:solidFill>
                <a:latin typeface="Open Sans"/>
                <a:ea typeface="Open Sans"/>
                <a:cs typeface="Open Sans"/>
                <a:sym typeface="Open Sans"/>
              </a:rPr>
            </a:br>
            <a:r>
              <a:rPr lang="en" sz="1100" dirty="0">
                <a:solidFill>
                  <a:srgbClr val="6091BA"/>
                </a:solidFill>
                <a:latin typeface="Open Sans"/>
                <a:ea typeface="Open Sans"/>
                <a:cs typeface="Open Sans"/>
                <a:sym typeface="Open Sans"/>
              </a:rPr>
              <a:t>9. Share your prototype and observations with the class</a:t>
            </a:r>
            <a:br>
              <a:rPr lang="en" sz="1100" dirty="0">
                <a:solidFill>
                  <a:srgbClr val="6091BA"/>
                </a:solidFill>
                <a:latin typeface="Open Sans"/>
                <a:ea typeface="Open Sans"/>
                <a:cs typeface="Open Sans"/>
                <a:sym typeface="Open Sans"/>
              </a:rPr>
            </a:br>
            <a:br>
              <a:rPr lang="en" sz="1100" dirty="0">
                <a:solidFill>
                  <a:srgbClr val="6091BA"/>
                </a:solidFill>
                <a:latin typeface="Open Sans"/>
                <a:ea typeface="Open Sans"/>
                <a:cs typeface="Open Sans"/>
                <a:sym typeface="Open Sans"/>
              </a:rPr>
            </a:br>
            <a:r>
              <a:rPr lang="en" sz="1100" dirty="0">
                <a:solidFill>
                  <a:srgbClr val="6091BA"/>
                </a:solidFill>
                <a:latin typeface="Open Sans"/>
                <a:ea typeface="Open Sans"/>
                <a:cs typeface="Open Sans"/>
                <a:sym typeface="Open Sans"/>
              </a:rPr>
              <a:t>10. Complete exit ticket</a:t>
            </a:r>
            <a:br>
              <a:rPr lang="en" sz="1100" b="1" u="sng" dirty="0">
                <a:solidFill>
                  <a:srgbClr val="6091BA"/>
                </a:solidFill>
                <a:latin typeface="Open Sans"/>
                <a:ea typeface="Open Sans"/>
                <a:cs typeface="Open Sans"/>
                <a:sym typeface="Open Sans"/>
              </a:rPr>
            </a:br>
            <a:endParaRPr sz="11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4197232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u="sng" dirty="0">
                <a:solidFill>
                  <a:srgbClr val="6091BA"/>
                </a:solidFill>
                <a:latin typeface="Open Sans"/>
                <a:ea typeface="Open Sans"/>
                <a:cs typeface="Open Sans"/>
                <a:sym typeface="Open Sans"/>
              </a:rPr>
              <a:t>Let’s Discuss…</a:t>
            </a:r>
            <a:br>
              <a:rPr lang="en" sz="2400" b="1" u="sng"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During today’s activity, how did you…</a:t>
            </a:r>
            <a:endParaRPr sz="24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sp>
        <p:nvSpPr>
          <p:cNvPr id="68" name="Google Shape;68;p14"/>
          <p:cNvSpPr/>
          <p:nvPr/>
        </p:nvSpPr>
        <p:spPr>
          <a:xfrm>
            <a:off x="406859" y="1339503"/>
            <a:ext cx="1040700" cy="1040700"/>
          </a:xfrm>
          <a:prstGeom prst="rect">
            <a:avLst/>
          </a:prstGeom>
          <a:solidFill>
            <a:srgbClr val="60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1815483" y="1387427"/>
            <a:ext cx="1040700" cy="1040700"/>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14"/>
          <p:cNvSpPr txBox="1"/>
          <p:nvPr/>
        </p:nvSpPr>
        <p:spPr>
          <a:xfrm>
            <a:off x="1815483" y="1524706"/>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Research the problem?</a:t>
            </a:r>
            <a:endParaRPr sz="1100" b="1" dirty="0">
              <a:solidFill>
                <a:srgbClr val="FFFFFF"/>
              </a:solidFill>
              <a:latin typeface="Open Sans"/>
              <a:ea typeface="Open Sans"/>
              <a:cs typeface="Open Sans"/>
              <a:sym typeface="Open Sans"/>
            </a:endParaRPr>
          </a:p>
        </p:txBody>
      </p:sp>
      <p:sp>
        <p:nvSpPr>
          <p:cNvPr id="72" name="Google Shape;72;p14"/>
          <p:cNvSpPr/>
          <p:nvPr/>
        </p:nvSpPr>
        <p:spPr>
          <a:xfrm>
            <a:off x="3279175" y="1387427"/>
            <a:ext cx="1040700" cy="1040700"/>
          </a:xfrm>
          <a:prstGeom prst="rect">
            <a:avLst/>
          </a:prstGeom>
          <a:solidFill>
            <a:srgbClr val="8D6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txBox="1"/>
          <p:nvPr/>
        </p:nvSpPr>
        <p:spPr>
          <a:xfrm>
            <a:off x="3290028" y="1524706"/>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Imagine possible solutions?</a:t>
            </a:r>
            <a:endParaRPr sz="1100" b="1" dirty="0">
              <a:solidFill>
                <a:srgbClr val="FFFFFF"/>
              </a:solidFill>
              <a:latin typeface="Open Sans"/>
              <a:ea typeface="Open Sans"/>
              <a:cs typeface="Open Sans"/>
              <a:sym typeface="Open Sans"/>
            </a:endParaRPr>
          </a:p>
        </p:txBody>
      </p:sp>
      <p:sp>
        <p:nvSpPr>
          <p:cNvPr id="74" name="Google Shape;74;p14"/>
          <p:cNvSpPr/>
          <p:nvPr/>
        </p:nvSpPr>
        <p:spPr>
          <a:xfrm>
            <a:off x="4683259" y="1378279"/>
            <a:ext cx="1040700" cy="1040700"/>
          </a:xfrm>
          <a:prstGeom prst="rect">
            <a:avLst/>
          </a:prstGeom>
          <a:solidFill>
            <a:srgbClr val="F8A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txBox="1"/>
          <p:nvPr/>
        </p:nvSpPr>
        <p:spPr>
          <a:xfrm>
            <a:off x="4702000" y="1542529"/>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Plan by selecting a solution?</a:t>
            </a:r>
            <a:endParaRPr sz="1100" b="1" dirty="0">
              <a:solidFill>
                <a:srgbClr val="FFFFFF"/>
              </a:solidFill>
              <a:latin typeface="Open Sans"/>
              <a:ea typeface="Open Sans"/>
              <a:cs typeface="Open Sans"/>
              <a:sym typeface="Open Sans"/>
            </a:endParaRPr>
          </a:p>
        </p:txBody>
      </p:sp>
      <p:sp>
        <p:nvSpPr>
          <p:cNvPr id="15" name="Google Shape;69;p14">
            <a:extLst>
              <a:ext uri="{FF2B5EF4-FFF2-40B4-BE49-F238E27FC236}">
                <a16:creationId xmlns:a16="http://schemas.microsoft.com/office/drawing/2014/main" id="{EF5625AC-F22B-FA25-B645-E56BDF3C3030}"/>
              </a:ext>
            </a:extLst>
          </p:cNvPr>
          <p:cNvSpPr txBox="1"/>
          <p:nvPr/>
        </p:nvSpPr>
        <p:spPr>
          <a:xfrm>
            <a:off x="406859" y="141920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Ask to identify the need?</a:t>
            </a:r>
            <a:endParaRPr sz="1100" b="1" dirty="0">
              <a:solidFill>
                <a:srgbClr val="FFFFFF"/>
              </a:solidFill>
              <a:latin typeface="Open Sans"/>
              <a:ea typeface="Open Sans"/>
              <a:cs typeface="Open Sans"/>
              <a:sym typeface="Open Sans"/>
            </a:endParaRPr>
          </a:p>
        </p:txBody>
      </p:sp>
      <p:sp>
        <p:nvSpPr>
          <p:cNvPr id="16" name="Google Shape;68;p14">
            <a:extLst>
              <a:ext uri="{FF2B5EF4-FFF2-40B4-BE49-F238E27FC236}">
                <a16:creationId xmlns:a16="http://schemas.microsoft.com/office/drawing/2014/main" id="{BB3681BC-B7E3-D2D1-7F60-338A0204C223}"/>
              </a:ext>
            </a:extLst>
          </p:cNvPr>
          <p:cNvSpPr/>
          <p:nvPr/>
        </p:nvSpPr>
        <p:spPr>
          <a:xfrm>
            <a:off x="825619" y="2592377"/>
            <a:ext cx="1040700" cy="1040700"/>
          </a:xfrm>
          <a:prstGeom prst="rect">
            <a:avLst/>
          </a:prstGeom>
          <a:solidFill>
            <a:srgbClr val="60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p14">
            <a:extLst>
              <a:ext uri="{FF2B5EF4-FFF2-40B4-BE49-F238E27FC236}">
                <a16:creationId xmlns:a16="http://schemas.microsoft.com/office/drawing/2014/main" id="{9A546E77-F646-A810-993C-8BC21F089D0B}"/>
              </a:ext>
            </a:extLst>
          </p:cNvPr>
          <p:cNvSpPr txBox="1"/>
          <p:nvPr/>
        </p:nvSpPr>
        <p:spPr>
          <a:xfrm>
            <a:off x="782716" y="2838554"/>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Create a prototype?</a:t>
            </a:r>
            <a:endParaRPr sz="1100" b="1" dirty="0">
              <a:solidFill>
                <a:srgbClr val="FFFFFF"/>
              </a:solidFill>
              <a:latin typeface="Open Sans"/>
              <a:ea typeface="Open Sans"/>
              <a:cs typeface="Open Sans"/>
              <a:sym typeface="Open Sans"/>
            </a:endParaRPr>
          </a:p>
        </p:txBody>
      </p:sp>
      <p:sp>
        <p:nvSpPr>
          <p:cNvPr id="18" name="Google Shape;70;p14">
            <a:extLst>
              <a:ext uri="{FF2B5EF4-FFF2-40B4-BE49-F238E27FC236}">
                <a16:creationId xmlns:a16="http://schemas.microsoft.com/office/drawing/2014/main" id="{F9948BE0-43B9-511C-02C0-D42D0BDD5B48}"/>
              </a:ext>
            </a:extLst>
          </p:cNvPr>
          <p:cNvSpPr/>
          <p:nvPr/>
        </p:nvSpPr>
        <p:spPr>
          <a:xfrm>
            <a:off x="2445673" y="2606496"/>
            <a:ext cx="1040700" cy="1040700"/>
          </a:xfrm>
          <a:prstGeom prst="rect">
            <a:avLst/>
          </a:prstGeom>
          <a:solidFill>
            <a:srgbClr val="9FC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71;p14">
            <a:extLst>
              <a:ext uri="{FF2B5EF4-FFF2-40B4-BE49-F238E27FC236}">
                <a16:creationId xmlns:a16="http://schemas.microsoft.com/office/drawing/2014/main" id="{1957337C-C8D0-7808-E11E-97A5882DBE59}"/>
              </a:ext>
            </a:extLst>
          </p:cNvPr>
          <p:cNvSpPr txBox="1"/>
          <p:nvPr/>
        </p:nvSpPr>
        <p:spPr>
          <a:xfrm>
            <a:off x="2461302" y="2794764"/>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Test the prototype?</a:t>
            </a:r>
            <a:endParaRPr sz="1100" b="1" dirty="0">
              <a:solidFill>
                <a:srgbClr val="FFFFFF"/>
              </a:solidFill>
              <a:latin typeface="Open Sans"/>
              <a:ea typeface="Open Sans"/>
              <a:cs typeface="Open Sans"/>
              <a:sym typeface="Open Sans"/>
            </a:endParaRPr>
          </a:p>
        </p:txBody>
      </p:sp>
      <p:sp>
        <p:nvSpPr>
          <p:cNvPr id="20" name="Google Shape;72;p14">
            <a:extLst>
              <a:ext uri="{FF2B5EF4-FFF2-40B4-BE49-F238E27FC236}">
                <a16:creationId xmlns:a16="http://schemas.microsoft.com/office/drawing/2014/main" id="{B54AE521-A937-D8DC-4165-B8A301C44209}"/>
              </a:ext>
            </a:extLst>
          </p:cNvPr>
          <p:cNvSpPr/>
          <p:nvPr/>
        </p:nvSpPr>
        <p:spPr>
          <a:xfrm>
            <a:off x="3928142" y="2592377"/>
            <a:ext cx="1040700" cy="1040700"/>
          </a:xfrm>
          <a:prstGeom prst="rect">
            <a:avLst/>
          </a:prstGeom>
          <a:solidFill>
            <a:srgbClr val="8D6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73;p14">
            <a:extLst>
              <a:ext uri="{FF2B5EF4-FFF2-40B4-BE49-F238E27FC236}">
                <a16:creationId xmlns:a16="http://schemas.microsoft.com/office/drawing/2014/main" id="{D44E5293-740E-B2A5-3C3B-CDB2328F6274}"/>
              </a:ext>
            </a:extLst>
          </p:cNvPr>
          <p:cNvSpPr txBox="1"/>
          <p:nvPr/>
        </p:nvSpPr>
        <p:spPr>
          <a:xfrm>
            <a:off x="3928142" y="2683615"/>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Improve and Redesign?</a:t>
            </a:r>
            <a:endParaRPr sz="1100" b="1" dirty="0">
              <a:solidFill>
                <a:srgbClr val="FFFFFF"/>
              </a:solidFill>
              <a:latin typeface="Open Sans"/>
              <a:ea typeface="Open Sans"/>
              <a:cs typeface="Open Sans"/>
              <a:sym typeface="Open Sans"/>
            </a:endParaRPr>
          </a:p>
        </p:txBody>
      </p:sp>
      <p:pic>
        <p:nvPicPr>
          <p:cNvPr id="3" name="Picture 2" descr="Icon&#10;&#10;Description automatically generated">
            <a:extLst>
              <a:ext uri="{FF2B5EF4-FFF2-40B4-BE49-F238E27FC236}">
                <a16:creationId xmlns:a16="http://schemas.microsoft.com/office/drawing/2014/main" id="{6E4EC82B-F58F-1C43-9522-D8E8F634718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30363" y="413850"/>
            <a:ext cx="1924127" cy="2010699"/>
          </a:xfrm>
          <a:prstGeom prst="rect">
            <a:avLst/>
          </a:prstGeom>
        </p:spPr>
      </p:pic>
      <p:sp>
        <p:nvSpPr>
          <p:cNvPr id="4" name="TextBox 3">
            <a:extLst>
              <a:ext uri="{FF2B5EF4-FFF2-40B4-BE49-F238E27FC236}">
                <a16:creationId xmlns:a16="http://schemas.microsoft.com/office/drawing/2014/main" id="{9CD3DD2F-72D4-605B-39F9-CA72D8EC4D10}"/>
              </a:ext>
            </a:extLst>
          </p:cNvPr>
          <p:cNvSpPr txBox="1"/>
          <p:nvPr/>
        </p:nvSpPr>
        <p:spPr>
          <a:xfrm flipH="1">
            <a:off x="7097086" y="3991140"/>
            <a:ext cx="2122414" cy="400110"/>
          </a:xfrm>
          <a:prstGeom prst="rect">
            <a:avLst/>
          </a:prstGeom>
          <a:noFill/>
        </p:spPr>
        <p:txBody>
          <a:bodyPr wrap="square" rtlCol="0">
            <a:spAutoFit/>
          </a:bodyPr>
          <a:lstStyle/>
          <a:p>
            <a:r>
              <a:rPr lang="en-US" sz="2000" b="1" dirty="0"/>
              <a:t>Questions?</a:t>
            </a:r>
          </a:p>
        </p:txBody>
      </p:sp>
    </p:spTree>
    <p:extLst>
      <p:ext uri="{BB962C8B-B14F-4D97-AF65-F5344CB8AC3E}">
        <p14:creationId xmlns:p14="http://schemas.microsoft.com/office/powerpoint/2010/main" val="1712236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u="sng" dirty="0">
                <a:solidFill>
                  <a:srgbClr val="6091BA"/>
                </a:solidFill>
                <a:latin typeface="Open Sans"/>
                <a:ea typeface="Open Sans"/>
                <a:cs typeface="Open Sans"/>
                <a:sym typeface="Open Sans"/>
              </a:rPr>
              <a:t>Exit Ticket:</a:t>
            </a:r>
            <a:br>
              <a:rPr lang="en" sz="2400" b="1" u="sng" dirty="0">
                <a:solidFill>
                  <a:srgbClr val="6091BA"/>
                </a:solidFill>
                <a:latin typeface="Open Sans"/>
                <a:ea typeface="Open Sans"/>
                <a:cs typeface="Open Sans"/>
                <a:sym typeface="Open Sans"/>
              </a:rPr>
            </a:br>
            <a:br>
              <a:rPr lang="en" sz="2400" b="1" u="sng" dirty="0">
                <a:solidFill>
                  <a:srgbClr val="6091BA"/>
                </a:solidFill>
                <a:latin typeface="Open Sans"/>
                <a:ea typeface="Open Sans"/>
                <a:cs typeface="Open Sans"/>
                <a:sym typeface="Open Sans"/>
              </a:rPr>
            </a:br>
            <a:r>
              <a:rPr lang="en" sz="2400" dirty="0">
                <a:solidFill>
                  <a:srgbClr val="6091BA"/>
                </a:solidFill>
                <a:latin typeface="Open Sans"/>
                <a:ea typeface="Open Sans"/>
                <a:cs typeface="Open Sans"/>
                <a:sym typeface="Open Sans"/>
              </a:rPr>
              <a:t>Use the descriptions in the box to </a:t>
            </a:r>
            <a:br>
              <a:rPr lang="en" sz="2400" dirty="0">
                <a:solidFill>
                  <a:srgbClr val="6091BA"/>
                </a:solidFill>
                <a:latin typeface="Open Sans"/>
                <a:ea typeface="Open Sans"/>
                <a:cs typeface="Open Sans"/>
                <a:sym typeface="Open Sans"/>
              </a:rPr>
            </a:br>
            <a:r>
              <a:rPr lang="en" sz="2400" dirty="0">
                <a:solidFill>
                  <a:srgbClr val="6091BA"/>
                </a:solidFill>
                <a:latin typeface="Open Sans"/>
                <a:ea typeface="Open Sans"/>
                <a:cs typeface="Open Sans"/>
                <a:sym typeface="Open Sans"/>
              </a:rPr>
              <a:t> complete each statement by writing</a:t>
            </a:r>
            <a:br>
              <a:rPr lang="en" sz="2400" dirty="0">
                <a:solidFill>
                  <a:srgbClr val="6091BA"/>
                </a:solidFill>
                <a:latin typeface="Open Sans"/>
                <a:ea typeface="Open Sans"/>
                <a:cs typeface="Open Sans"/>
                <a:sym typeface="Open Sans"/>
              </a:rPr>
            </a:br>
            <a:r>
              <a:rPr lang="en" sz="2400" dirty="0">
                <a:solidFill>
                  <a:srgbClr val="6091BA"/>
                </a:solidFill>
                <a:latin typeface="Open Sans"/>
                <a:ea typeface="Open Sans"/>
                <a:cs typeface="Open Sans"/>
                <a:sym typeface="Open Sans"/>
              </a:rPr>
              <a:t>them on the blank lines. </a:t>
            </a:r>
            <a:br>
              <a:rPr lang="en" sz="2400" dirty="0">
                <a:solidFill>
                  <a:srgbClr val="6091BA"/>
                </a:solidFill>
                <a:latin typeface="Open Sans"/>
                <a:ea typeface="Open Sans"/>
                <a:cs typeface="Open Sans"/>
                <a:sym typeface="Open Sans"/>
              </a:rPr>
            </a:br>
            <a:br>
              <a:rPr lang="en" sz="2400" dirty="0">
                <a:solidFill>
                  <a:srgbClr val="6091BA"/>
                </a:solidFill>
                <a:latin typeface="Open Sans"/>
                <a:ea typeface="Open Sans"/>
                <a:cs typeface="Open Sans"/>
                <a:sym typeface="Open Sans"/>
              </a:rPr>
            </a:br>
            <a:r>
              <a:rPr lang="en" sz="2400" dirty="0">
                <a:solidFill>
                  <a:srgbClr val="6091BA"/>
                </a:solidFill>
                <a:latin typeface="Open Sans"/>
                <a:ea typeface="Open Sans"/>
                <a:cs typeface="Open Sans"/>
                <a:sym typeface="Open Sans"/>
              </a:rPr>
              <a:t>Turn in your exit tickets when</a:t>
            </a:r>
            <a:br>
              <a:rPr lang="en" sz="2400" dirty="0">
                <a:solidFill>
                  <a:srgbClr val="6091BA"/>
                </a:solidFill>
                <a:latin typeface="Open Sans"/>
                <a:ea typeface="Open Sans"/>
                <a:cs typeface="Open Sans"/>
                <a:sym typeface="Open Sans"/>
              </a:rPr>
            </a:br>
            <a:r>
              <a:rPr lang="en" sz="2400" dirty="0">
                <a:solidFill>
                  <a:srgbClr val="6091BA"/>
                </a:solidFill>
                <a:latin typeface="Open Sans"/>
                <a:ea typeface="Open Sans"/>
                <a:cs typeface="Open Sans"/>
                <a:sym typeface="Open Sans"/>
              </a:rPr>
              <a:t>complete. </a:t>
            </a:r>
            <a:endParaRPr sz="24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pic>
        <p:nvPicPr>
          <p:cNvPr id="3" name="Picture 2" descr="A close-up of a cigarette&#10;&#10;Description automatically generated with medium confidence">
            <a:extLst>
              <a:ext uri="{FF2B5EF4-FFF2-40B4-BE49-F238E27FC236}">
                <a16:creationId xmlns:a16="http://schemas.microsoft.com/office/drawing/2014/main" id="{ABBFDF94-68CE-91B5-9BBA-8364FCCFD23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266576" y="678541"/>
            <a:ext cx="2337732" cy="2337732"/>
          </a:xfrm>
          <a:prstGeom prst="rect">
            <a:avLst/>
          </a:prstGeom>
        </p:spPr>
      </p:pic>
    </p:spTree>
    <p:extLst>
      <p:ext uri="{BB962C8B-B14F-4D97-AF65-F5344CB8AC3E}">
        <p14:creationId xmlns:p14="http://schemas.microsoft.com/office/powerpoint/2010/main" val="1877438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lvl="0" algn="l" rtl="0">
              <a:lnSpc>
                <a:spcPct val="115000"/>
              </a:lnSpc>
              <a:spcBef>
                <a:spcPts val="0"/>
              </a:spcBef>
              <a:spcAft>
                <a:spcPts val="0"/>
              </a:spcAft>
            </a:pPr>
            <a:r>
              <a:rPr lang="en" sz="2400" b="1" u="sng" dirty="0">
                <a:solidFill>
                  <a:srgbClr val="6091BA"/>
                </a:solidFill>
                <a:latin typeface="Open Sans"/>
                <a:ea typeface="Open Sans"/>
                <a:cs typeface="Open Sans"/>
                <a:sym typeface="Open Sans"/>
              </a:rPr>
              <a:t>Learning Objectives:</a:t>
            </a:r>
            <a:br>
              <a:rPr lang="en" sz="2400" b="1" u="sng" dirty="0">
                <a:solidFill>
                  <a:srgbClr val="6091BA"/>
                </a:solidFill>
                <a:latin typeface="Open Sans"/>
                <a:ea typeface="Open Sans"/>
                <a:cs typeface="Open Sans"/>
                <a:sym typeface="Open Sans"/>
              </a:rPr>
            </a:br>
            <a:br>
              <a:rPr lang="en" sz="2400" b="1" dirty="0">
                <a:solidFill>
                  <a:srgbClr val="6091BA"/>
                </a:solidFill>
                <a:latin typeface="Open Sans"/>
                <a:ea typeface="Open Sans"/>
                <a:cs typeface="Open Sans"/>
                <a:sym typeface="Open Sans"/>
              </a:rPr>
            </a:br>
            <a:r>
              <a:rPr lang="en" sz="1800" b="1" dirty="0">
                <a:solidFill>
                  <a:srgbClr val="6091BA"/>
                </a:solidFill>
                <a:latin typeface="Open Sans"/>
                <a:ea typeface="Open Sans"/>
                <a:cs typeface="Open Sans"/>
                <a:sym typeface="Open Sans"/>
              </a:rPr>
              <a:t>After this activity, you will be able to:</a:t>
            </a:r>
            <a:br>
              <a:rPr lang="en" sz="1800" b="1" dirty="0">
                <a:solidFill>
                  <a:srgbClr val="6091BA"/>
                </a:solidFill>
                <a:latin typeface="Open Sans"/>
                <a:ea typeface="Open Sans"/>
                <a:cs typeface="Open Sans"/>
                <a:sym typeface="Open Sans"/>
              </a:rPr>
            </a:br>
            <a:br>
              <a:rPr lang="en" sz="1800" b="1" dirty="0">
                <a:solidFill>
                  <a:srgbClr val="6091BA"/>
                </a:solidFill>
                <a:latin typeface="Open Sans"/>
                <a:ea typeface="Open Sans"/>
                <a:cs typeface="Open Sans"/>
                <a:sym typeface="Open Sans"/>
              </a:rPr>
            </a:br>
            <a:r>
              <a:rPr lang="en" sz="1800" b="1" dirty="0">
                <a:solidFill>
                  <a:srgbClr val="6091BA"/>
                </a:solidFill>
                <a:latin typeface="Open Sans"/>
                <a:ea typeface="Open Sans"/>
                <a:cs typeface="Open Sans"/>
                <a:sym typeface="Open Sans"/>
              </a:rPr>
              <a:t>1. Explain and demonstrate the engineering</a:t>
            </a:r>
            <a:br>
              <a:rPr lang="en" sz="1800" b="1" dirty="0">
                <a:solidFill>
                  <a:srgbClr val="6091BA"/>
                </a:solidFill>
                <a:latin typeface="Open Sans"/>
                <a:ea typeface="Open Sans"/>
                <a:cs typeface="Open Sans"/>
                <a:sym typeface="Open Sans"/>
              </a:rPr>
            </a:br>
            <a:r>
              <a:rPr lang="en" sz="1800" b="1" dirty="0">
                <a:solidFill>
                  <a:srgbClr val="6091BA"/>
                </a:solidFill>
                <a:latin typeface="Open Sans"/>
                <a:ea typeface="Open Sans"/>
                <a:cs typeface="Open Sans"/>
                <a:sym typeface="Open Sans"/>
              </a:rPr>
              <a:t>   design process.</a:t>
            </a:r>
            <a:br>
              <a:rPr lang="en" sz="1800" b="1" dirty="0">
                <a:solidFill>
                  <a:srgbClr val="6091BA"/>
                </a:solidFill>
                <a:latin typeface="Open Sans"/>
                <a:ea typeface="Open Sans"/>
                <a:cs typeface="Open Sans"/>
                <a:sym typeface="Open Sans"/>
              </a:rPr>
            </a:br>
            <a:br>
              <a:rPr lang="en" sz="1800" b="1" dirty="0">
                <a:solidFill>
                  <a:srgbClr val="6091BA"/>
                </a:solidFill>
                <a:latin typeface="Open Sans"/>
                <a:ea typeface="Open Sans"/>
                <a:cs typeface="Open Sans"/>
                <a:sym typeface="Open Sans"/>
              </a:rPr>
            </a:br>
            <a:r>
              <a:rPr lang="en" sz="1800" b="1" dirty="0">
                <a:solidFill>
                  <a:srgbClr val="6091BA"/>
                </a:solidFill>
                <a:latin typeface="Open Sans"/>
                <a:ea typeface="Open Sans"/>
                <a:cs typeface="Open Sans"/>
                <a:sym typeface="Open Sans"/>
              </a:rPr>
              <a:t>2. Use the engineering design process to </a:t>
            </a:r>
            <a:br>
              <a:rPr lang="en" sz="1800" b="1" dirty="0">
                <a:solidFill>
                  <a:srgbClr val="6091BA"/>
                </a:solidFill>
                <a:latin typeface="Open Sans"/>
                <a:ea typeface="Open Sans"/>
                <a:cs typeface="Open Sans"/>
                <a:sym typeface="Open Sans"/>
              </a:rPr>
            </a:br>
            <a:r>
              <a:rPr lang="en" sz="1800" b="1" dirty="0">
                <a:solidFill>
                  <a:srgbClr val="6091BA"/>
                </a:solidFill>
                <a:latin typeface="Open Sans"/>
                <a:ea typeface="Open Sans"/>
                <a:cs typeface="Open Sans"/>
                <a:sym typeface="Open Sans"/>
              </a:rPr>
              <a:t>    solve real-world problems. </a:t>
            </a:r>
            <a:br>
              <a:rPr lang="en" sz="1800" b="1" dirty="0">
                <a:solidFill>
                  <a:srgbClr val="6091BA"/>
                </a:solidFill>
                <a:latin typeface="Open Sans"/>
                <a:ea typeface="Open Sans"/>
                <a:cs typeface="Open Sans"/>
                <a:sym typeface="Open Sans"/>
              </a:rPr>
            </a:br>
            <a:br>
              <a:rPr lang="en" sz="1800" b="1" dirty="0">
                <a:solidFill>
                  <a:srgbClr val="6091BA"/>
                </a:solidFill>
                <a:latin typeface="Open Sans"/>
                <a:ea typeface="Open Sans"/>
                <a:cs typeface="Open Sans"/>
                <a:sym typeface="Open Sans"/>
              </a:rPr>
            </a:br>
            <a:r>
              <a:rPr lang="en" sz="1800" b="1" dirty="0">
                <a:solidFill>
                  <a:srgbClr val="6091BA"/>
                </a:solidFill>
                <a:latin typeface="Open Sans"/>
                <a:ea typeface="Open Sans"/>
                <a:cs typeface="Open Sans"/>
                <a:sym typeface="Open Sans"/>
              </a:rPr>
              <a:t>3. Calculate and demonstrate sizes of measurements using a ruler (optional). </a:t>
            </a:r>
            <a:br>
              <a:rPr lang="en" sz="1800" b="1" dirty="0">
                <a:solidFill>
                  <a:srgbClr val="6091BA"/>
                </a:solidFill>
                <a:latin typeface="Open Sans"/>
                <a:ea typeface="Open Sans"/>
                <a:cs typeface="Open Sans"/>
                <a:sym typeface="Open Sans"/>
              </a:rPr>
            </a:br>
            <a:r>
              <a:rPr lang="en" sz="2000" b="1" dirty="0">
                <a:solidFill>
                  <a:srgbClr val="6091BA"/>
                </a:solidFill>
                <a:latin typeface="Open Sans"/>
                <a:ea typeface="Open Sans"/>
                <a:cs typeface="Open Sans"/>
                <a:sym typeface="Open Sans"/>
              </a:rPr>
              <a:t>	</a:t>
            </a:r>
            <a:br>
              <a:rPr lang="en" sz="2000" b="1" dirty="0">
                <a:solidFill>
                  <a:srgbClr val="6091BA"/>
                </a:solidFill>
                <a:latin typeface="Open Sans"/>
                <a:ea typeface="Open Sans"/>
                <a:cs typeface="Open Sans"/>
                <a:sym typeface="Open Sans"/>
              </a:rPr>
            </a:b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sp>
        <p:nvSpPr>
          <p:cNvPr id="65" name="Google Shape;65;p14"/>
          <p:cNvSpPr/>
          <p:nvPr/>
        </p:nvSpPr>
        <p:spPr>
          <a:xfrm>
            <a:off x="6040800" y="447325"/>
            <a:ext cx="2791500" cy="2791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dirty="0">
                <a:solidFill>
                  <a:srgbClr val="FFFFFF"/>
                </a:solidFill>
                <a:latin typeface="Open Sans"/>
                <a:ea typeface="Open Sans"/>
                <a:cs typeface="Open Sans"/>
                <a:sym typeface="Open Sans"/>
              </a:rPr>
              <a:t>Photos should be a </a:t>
            </a:r>
            <a:endParaRPr b="1" dirty="0">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None/>
            </a:pPr>
            <a:r>
              <a:rPr lang="en" b="1" dirty="0">
                <a:solidFill>
                  <a:srgbClr val="FFFFFF"/>
                </a:solidFill>
                <a:latin typeface="Open Sans"/>
                <a:ea typeface="Open Sans"/>
                <a:cs typeface="Open Sans"/>
                <a:sym typeface="Open Sans"/>
              </a:rPr>
              <a:t>square like this.</a:t>
            </a:r>
            <a:endParaRPr b="1" dirty="0">
              <a:solidFill>
                <a:srgbClr val="FFFFFF"/>
              </a:solidFill>
              <a:latin typeface="Open Sans"/>
              <a:ea typeface="Open Sans"/>
              <a:cs typeface="Open Sans"/>
              <a:sym typeface="Open Sans"/>
            </a:endParaRPr>
          </a:p>
        </p:txBody>
      </p:sp>
      <p:sp>
        <p:nvSpPr>
          <p:cNvPr id="67" name="Google Shape;67;p14"/>
          <p:cNvSpPr txBox="1"/>
          <p:nvPr/>
        </p:nvSpPr>
        <p:spPr>
          <a:xfrm>
            <a:off x="6040800" y="3287950"/>
            <a:ext cx="2791500" cy="57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dirty="0">
              <a:solidFill>
                <a:srgbClr val="B7B7B7"/>
              </a:solidFill>
              <a:latin typeface="Open Sans"/>
              <a:ea typeface="Open Sans"/>
              <a:cs typeface="Open Sans"/>
              <a:sym typeface="Open Sans"/>
            </a:endParaRPr>
          </a:p>
        </p:txBody>
      </p:sp>
      <p:pic>
        <p:nvPicPr>
          <p:cNvPr id="3" name="Picture 2" descr="School girls enjoying a science experiment">
            <a:extLst>
              <a:ext uri="{FF2B5EF4-FFF2-40B4-BE49-F238E27FC236}">
                <a16:creationId xmlns:a16="http://schemas.microsoft.com/office/drawing/2014/main" id="{BCEC49C7-F588-A47B-5978-1FB4DF237438}"/>
              </a:ext>
            </a:extLst>
          </p:cNvPr>
          <p:cNvPicPr>
            <a:picLocks noChangeAspect="1"/>
          </p:cNvPicPr>
          <p:nvPr/>
        </p:nvPicPr>
        <p:blipFill>
          <a:blip r:embed="rId3"/>
          <a:stretch>
            <a:fillRect/>
          </a:stretch>
        </p:blipFill>
        <p:spPr>
          <a:xfrm>
            <a:off x="5836530" y="447325"/>
            <a:ext cx="3155068" cy="2791500"/>
          </a:xfrm>
          <a:prstGeom prst="rect">
            <a:avLst/>
          </a:prstGeom>
        </p:spPr>
      </p:pic>
    </p:spTree>
    <p:extLst>
      <p:ext uri="{BB962C8B-B14F-4D97-AF65-F5344CB8AC3E}">
        <p14:creationId xmlns:p14="http://schemas.microsoft.com/office/powerpoint/2010/main" val="1457689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u="sng" dirty="0">
                <a:solidFill>
                  <a:srgbClr val="6091BA"/>
                </a:solidFill>
                <a:latin typeface="Open Sans"/>
                <a:ea typeface="Open Sans"/>
                <a:cs typeface="Open Sans"/>
                <a:sym typeface="Open Sans"/>
              </a:rPr>
              <a:t>What is the Engineering Design Process?</a:t>
            </a:r>
            <a:br>
              <a:rPr lang="en" sz="2400" b="1" u="sng" dirty="0">
                <a:solidFill>
                  <a:srgbClr val="6091BA"/>
                </a:solidFill>
                <a:latin typeface="Open Sans"/>
                <a:ea typeface="Open Sans"/>
                <a:cs typeface="Open Sans"/>
                <a:sym typeface="Open Sans"/>
              </a:rPr>
            </a:br>
            <a:endParaRPr sz="24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pic>
        <p:nvPicPr>
          <p:cNvPr id="1026" name="Picture 2" descr="Engineering Design Proc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819" y="658369"/>
            <a:ext cx="3869740" cy="386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035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2000" b="1" u="sng" dirty="0">
                <a:solidFill>
                  <a:srgbClr val="6091BA"/>
                </a:solidFill>
                <a:latin typeface="Open Sans"/>
                <a:ea typeface="Open Sans"/>
                <a:cs typeface="Open Sans"/>
                <a:sym typeface="Open Sans"/>
              </a:rPr>
              <a:t>Vocabulary: </a:t>
            </a:r>
            <a:r>
              <a:rPr lang="en" sz="2000" dirty="0">
                <a:solidFill>
                  <a:srgbClr val="6091BA"/>
                </a:solidFill>
                <a:latin typeface="Open Sans"/>
                <a:ea typeface="Open Sans"/>
                <a:cs typeface="Open Sans"/>
                <a:sym typeface="Open Sans"/>
              </a:rPr>
              <a:t>Words in today’s activity</a:t>
            </a:r>
            <a:endParaRPr sz="1200" dirty="0">
              <a:solidFill>
                <a:srgbClr val="000000"/>
              </a:solidFill>
              <a:latin typeface="Open Sans"/>
              <a:ea typeface="Open Sans"/>
              <a:cs typeface="Open Sans"/>
              <a:sym typeface="Open Sans"/>
            </a:endParaRPr>
          </a:p>
        </p:txBody>
      </p:sp>
      <p:sp>
        <p:nvSpPr>
          <p:cNvPr id="71" name="Google Shape;71;p14"/>
          <p:cNvSpPr txBox="1"/>
          <p:nvPr/>
        </p:nvSpPr>
        <p:spPr>
          <a:xfrm>
            <a:off x="1626119"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a:solidFill>
                  <a:srgbClr val="FFFFFF"/>
                </a:solidFill>
                <a:latin typeface="Open Sans"/>
                <a:ea typeface="Open Sans"/>
                <a:cs typeface="Open Sans"/>
                <a:sym typeface="Open Sans"/>
              </a:rPr>
              <a:t>#fcc3b</a:t>
            </a:r>
            <a:endParaRPr sz="1100" b="1" dirty="0">
              <a:solidFill>
                <a:srgbClr val="FFFFFF"/>
              </a:solidFill>
              <a:latin typeface="Open Sans"/>
              <a:ea typeface="Open Sans"/>
              <a:cs typeface="Open Sans"/>
              <a:sym typeface="Open Sans"/>
            </a:endParaRPr>
          </a:p>
        </p:txBody>
      </p:sp>
      <p:sp>
        <p:nvSpPr>
          <p:cNvPr id="73" name="Google Shape;73;p14"/>
          <p:cNvSpPr txBox="1"/>
          <p:nvPr/>
        </p:nvSpPr>
        <p:spPr>
          <a:xfrm>
            <a:off x="28294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#8d64aa</a:t>
            </a:r>
            <a:endParaRPr sz="1100" b="1">
              <a:solidFill>
                <a:srgbClr val="FFFFFF"/>
              </a:solidFill>
              <a:latin typeface="Open Sans"/>
              <a:ea typeface="Open Sans"/>
              <a:cs typeface="Open Sans"/>
              <a:sym typeface="Open Sans"/>
            </a:endParaRPr>
          </a:p>
        </p:txBody>
      </p:sp>
      <p:sp>
        <p:nvSpPr>
          <p:cNvPr id="75" name="Google Shape;75;p14"/>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a:solidFill>
                  <a:srgbClr val="FFFFFF"/>
                </a:solidFill>
                <a:latin typeface="Open Sans"/>
                <a:ea typeface="Open Sans"/>
                <a:cs typeface="Open Sans"/>
                <a:sym typeface="Open Sans"/>
              </a:rPr>
              <a:t>#f8a81b</a:t>
            </a:r>
            <a:endParaRPr sz="1100" b="1">
              <a:solidFill>
                <a:srgbClr val="FFFFFF"/>
              </a:solidFill>
              <a:latin typeface="Open Sans"/>
              <a:ea typeface="Open Sans"/>
              <a:cs typeface="Open Sans"/>
              <a:sym typeface="Open Sans"/>
            </a:endParaRPr>
          </a:p>
        </p:txBody>
      </p:sp>
      <p:graphicFrame>
        <p:nvGraphicFramePr>
          <p:cNvPr id="2" name="Table 2">
            <a:extLst>
              <a:ext uri="{FF2B5EF4-FFF2-40B4-BE49-F238E27FC236}">
                <a16:creationId xmlns:a16="http://schemas.microsoft.com/office/drawing/2014/main" id="{CA320D55-6D0C-23C2-4234-B7E412370E5A}"/>
              </a:ext>
            </a:extLst>
          </p:cNvPr>
          <p:cNvGraphicFramePr>
            <a:graphicFrameLocks noGrp="1"/>
          </p:cNvGraphicFramePr>
          <p:nvPr>
            <p:extLst>
              <p:ext uri="{D42A27DB-BD31-4B8C-83A1-F6EECF244321}">
                <p14:modId xmlns:p14="http://schemas.microsoft.com/office/powerpoint/2010/main" val="904941719"/>
              </p:ext>
            </p:extLst>
          </p:nvPr>
        </p:nvGraphicFramePr>
        <p:xfrm>
          <a:off x="277629" y="798797"/>
          <a:ext cx="7372524" cy="3515425"/>
        </p:xfrm>
        <a:graphic>
          <a:graphicData uri="http://schemas.openxmlformats.org/drawingml/2006/table">
            <a:tbl>
              <a:tblPr firstRow="1" bandRow="1">
                <a:tableStyleId>{5C22544A-7EE6-4342-B048-85BDC9FD1C3A}</a:tableStyleId>
              </a:tblPr>
              <a:tblGrid>
                <a:gridCol w="3391623">
                  <a:extLst>
                    <a:ext uri="{9D8B030D-6E8A-4147-A177-3AD203B41FA5}">
                      <a16:colId xmlns:a16="http://schemas.microsoft.com/office/drawing/2014/main" val="338076314"/>
                    </a:ext>
                  </a:extLst>
                </a:gridCol>
                <a:gridCol w="3980901">
                  <a:extLst>
                    <a:ext uri="{9D8B030D-6E8A-4147-A177-3AD203B41FA5}">
                      <a16:colId xmlns:a16="http://schemas.microsoft.com/office/drawing/2014/main" val="3134018506"/>
                    </a:ext>
                  </a:extLst>
                </a:gridCol>
              </a:tblGrid>
              <a:tr h="118773">
                <a:tc>
                  <a:txBody>
                    <a:bodyPr/>
                    <a:lstStyle/>
                    <a:p>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Prototype</a:t>
                      </a:r>
                    </a:p>
                  </a:txBody>
                  <a:tcPr/>
                </a:tc>
                <a:tc>
                  <a:txBody>
                    <a:bodyPr/>
                    <a:lstStyle/>
                    <a:p>
                      <a:r>
                        <a:rPr lang="en-US" sz="1000" b="0" dirty="0">
                          <a:solidFill>
                            <a:schemeClr val="tx1"/>
                          </a:solidFill>
                        </a:rPr>
                        <a:t>Original type, form, or instance of some thing</a:t>
                      </a:r>
                    </a:p>
                  </a:txBody>
                  <a:tcPr/>
                </a:tc>
                <a:extLst>
                  <a:ext uri="{0D108BD9-81ED-4DB2-BD59-A6C34878D82A}">
                    <a16:rowId xmlns:a16="http://schemas.microsoft.com/office/drawing/2014/main" val="160608800"/>
                  </a:ext>
                </a:extLst>
              </a:tr>
              <a:tr h="599313">
                <a:tc>
                  <a:txBody>
                    <a:bodyPr/>
                    <a:lstStyle/>
                    <a:p>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biomedical engineer</a:t>
                      </a:r>
                    </a:p>
                  </a:txBody>
                  <a:tcPr/>
                </a:tc>
                <a:tc>
                  <a:txBody>
                    <a:bodyPr/>
                    <a:lstStyle/>
                    <a:p>
                      <a:r>
                        <a:rPr lang="en-US" sz="1000" dirty="0"/>
                        <a:t>An engineer that designs biomedical equipment and devices, such as replacements for body parts</a:t>
                      </a:r>
                    </a:p>
                  </a:txBody>
                  <a:tcPr/>
                </a:tc>
                <a:extLst>
                  <a:ext uri="{0D108BD9-81ED-4DB2-BD59-A6C34878D82A}">
                    <a16:rowId xmlns:a16="http://schemas.microsoft.com/office/drawing/2014/main" val="606860912"/>
                  </a:ext>
                </a:extLst>
              </a:tr>
              <a:tr h="463984">
                <a:tc>
                  <a:txBody>
                    <a:bodyPr/>
                    <a:lstStyle/>
                    <a:p>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engineering design process</a:t>
                      </a:r>
                    </a:p>
                  </a:txBody>
                  <a:tcPr/>
                </a:tc>
                <a:tc>
                  <a:txBody>
                    <a:bodyPr/>
                    <a:lstStyle/>
                    <a:p>
                      <a:r>
                        <a:rPr lang="en-US" sz="1000" dirty="0"/>
                        <a:t>Steps that engineers follow to come up with a solution to a problem </a:t>
                      </a:r>
                    </a:p>
                  </a:txBody>
                  <a:tcPr/>
                </a:tc>
                <a:extLst>
                  <a:ext uri="{0D108BD9-81ED-4DB2-BD59-A6C34878D82A}">
                    <a16:rowId xmlns:a16="http://schemas.microsoft.com/office/drawing/2014/main" val="1972778865"/>
                  </a:ext>
                </a:extLst>
              </a:tr>
              <a:tr h="463984">
                <a:tc>
                  <a:txBody>
                    <a:bodyPr/>
                    <a:lstStyle/>
                    <a:p>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amputation</a:t>
                      </a:r>
                    </a:p>
                  </a:txBody>
                  <a:tcPr/>
                </a:tc>
                <a:tc>
                  <a:txBody>
                    <a:bodyPr/>
                    <a:lstStyle/>
                    <a:p>
                      <a:r>
                        <a:rPr lang="en-US" sz="1000" dirty="0"/>
                        <a:t>An operation where a doctor has to cut off a body part because of a severe injury or infection</a:t>
                      </a:r>
                    </a:p>
                  </a:txBody>
                  <a:tcPr/>
                </a:tc>
                <a:extLst>
                  <a:ext uri="{0D108BD9-81ED-4DB2-BD59-A6C34878D82A}">
                    <a16:rowId xmlns:a16="http://schemas.microsoft.com/office/drawing/2014/main" val="2454778722"/>
                  </a:ext>
                </a:extLst>
              </a:tr>
              <a:tr h="328656">
                <a:tc>
                  <a:txBody>
                    <a:bodyPr/>
                    <a:lstStyle/>
                    <a:p>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functional</a:t>
                      </a:r>
                    </a:p>
                  </a:txBody>
                  <a:tcPr/>
                </a:tc>
                <a:tc>
                  <a:txBody>
                    <a:bodyPr/>
                    <a:lstStyle/>
                    <a:p>
                      <a:r>
                        <a:rPr lang="en-US" sz="1000" dirty="0"/>
                        <a:t>Capable of serving the purpose for which it was designed</a:t>
                      </a:r>
                    </a:p>
                  </a:txBody>
                  <a:tcPr/>
                </a:tc>
                <a:extLst>
                  <a:ext uri="{0D108BD9-81ED-4DB2-BD59-A6C34878D82A}">
                    <a16:rowId xmlns:a16="http://schemas.microsoft.com/office/drawing/2014/main" val="1470933777"/>
                  </a:ext>
                </a:extLst>
              </a:tr>
              <a:tr h="463984">
                <a:tc>
                  <a:txBody>
                    <a:bodyPr/>
                    <a:lstStyle/>
                    <a:p>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engineer</a:t>
                      </a:r>
                    </a:p>
                  </a:txBody>
                  <a:tcPr/>
                </a:tc>
                <a:tc>
                  <a:txBody>
                    <a:bodyPr/>
                    <a:lstStyle/>
                    <a:p>
                      <a:r>
                        <a:rPr lang="en-US" sz="1000" dirty="0"/>
                        <a:t>A person who designs, builds, or maintains engines, machines, or public works</a:t>
                      </a:r>
                    </a:p>
                  </a:txBody>
                  <a:tcPr/>
                </a:tc>
                <a:extLst>
                  <a:ext uri="{0D108BD9-81ED-4DB2-BD59-A6C34878D82A}">
                    <a16:rowId xmlns:a16="http://schemas.microsoft.com/office/drawing/2014/main" val="877526511"/>
                  </a:ext>
                </a:extLst>
              </a:tr>
              <a:tr h="463984">
                <a:tc>
                  <a:txBody>
                    <a:bodyPr/>
                    <a:lstStyle/>
                    <a:p>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quality of life</a:t>
                      </a:r>
                    </a:p>
                  </a:txBody>
                  <a:tcPr/>
                </a:tc>
                <a:tc>
                  <a:txBody>
                    <a:bodyPr/>
                    <a:lstStyle/>
                    <a:p>
                      <a:r>
                        <a:rPr lang="en-US" sz="1000" dirty="0"/>
                        <a:t>The standard of health, comfort, and happiness experienced by a person</a:t>
                      </a:r>
                    </a:p>
                  </a:txBody>
                  <a:tcPr/>
                </a:tc>
                <a:extLst>
                  <a:ext uri="{0D108BD9-81ED-4DB2-BD59-A6C34878D82A}">
                    <a16:rowId xmlns:a16="http://schemas.microsoft.com/office/drawing/2014/main" val="2976585950"/>
                  </a:ext>
                </a:extLst>
              </a:tr>
              <a:tr h="234036">
                <a:tc>
                  <a:txBody>
                    <a:bodyPr/>
                    <a:lstStyle/>
                    <a:p>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prosthetic</a:t>
                      </a:r>
                    </a:p>
                  </a:txBody>
                  <a:tcPr/>
                </a:tc>
                <a:tc>
                  <a:txBody>
                    <a:bodyPr/>
                    <a:lstStyle/>
                    <a:p>
                      <a:r>
                        <a:rPr lang="en-US" sz="1000" dirty="0"/>
                        <a:t>An artificial body part</a:t>
                      </a:r>
                    </a:p>
                  </a:txBody>
                  <a:tcPr/>
                </a:tc>
                <a:extLst>
                  <a:ext uri="{0D108BD9-81ED-4DB2-BD59-A6C34878D82A}">
                    <a16:rowId xmlns:a16="http://schemas.microsoft.com/office/drawing/2014/main" val="194360798"/>
                  </a:ext>
                </a:extLst>
              </a:tr>
              <a:tr h="234036">
                <a:tc>
                  <a:txBody>
                    <a:bodyPr/>
                    <a:lstStyle/>
                    <a:p>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constraint</a:t>
                      </a:r>
                    </a:p>
                  </a:txBody>
                  <a:tcPr/>
                </a:tc>
                <a:tc>
                  <a:txBody>
                    <a:bodyPr/>
                    <a:lstStyle/>
                    <a:p>
                      <a:r>
                        <a:rPr lang="en-US" sz="1000" dirty="0"/>
                        <a:t>A limitation or a restriction</a:t>
                      </a:r>
                    </a:p>
                  </a:txBody>
                  <a:tcPr/>
                </a:tc>
                <a:extLst>
                  <a:ext uri="{0D108BD9-81ED-4DB2-BD59-A6C34878D82A}">
                    <a16:rowId xmlns:a16="http://schemas.microsoft.com/office/drawing/2014/main" val="4084690083"/>
                  </a:ext>
                </a:extLst>
              </a:tr>
            </a:tbl>
          </a:graphicData>
        </a:graphic>
      </p:graphicFrame>
      <p:sp>
        <p:nvSpPr>
          <p:cNvPr id="3" name="Explosion: 8 Points 2">
            <a:extLst>
              <a:ext uri="{FF2B5EF4-FFF2-40B4-BE49-F238E27FC236}">
                <a16:creationId xmlns:a16="http://schemas.microsoft.com/office/drawing/2014/main" id="{A7CAAD4B-3658-9361-F11F-B002DBBED891}"/>
              </a:ext>
            </a:extLst>
          </p:cNvPr>
          <p:cNvSpPr/>
          <p:nvPr/>
        </p:nvSpPr>
        <p:spPr>
          <a:xfrm rot="553471" flipH="1" flipV="1">
            <a:off x="7325824" y="-46610"/>
            <a:ext cx="1754744" cy="1714514"/>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366116-1E4F-0D27-C9F4-7E43F4D39D3A}"/>
              </a:ext>
            </a:extLst>
          </p:cNvPr>
          <p:cNvSpPr txBox="1"/>
          <p:nvPr/>
        </p:nvSpPr>
        <p:spPr>
          <a:xfrm rot="842929">
            <a:off x="7730081" y="550034"/>
            <a:ext cx="1128032" cy="584775"/>
          </a:xfrm>
          <a:prstGeom prst="rect">
            <a:avLst/>
          </a:prstGeom>
          <a:noFill/>
        </p:spPr>
        <p:txBody>
          <a:bodyPr wrap="square" rtlCol="0">
            <a:spAutoFit/>
          </a:bodyPr>
          <a:lstStyle/>
          <a:p>
            <a:r>
              <a:rPr lang="en-US" sz="800" dirty="0"/>
              <a:t>“Kiss your brain” when you hear these words during our activity</a:t>
            </a:r>
          </a:p>
        </p:txBody>
      </p:sp>
      <p:pic>
        <p:nvPicPr>
          <p:cNvPr id="6" name="Picture 5" descr="Icon&#10;&#10;Description automatically generated with low confidence">
            <a:extLst>
              <a:ext uri="{FF2B5EF4-FFF2-40B4-BE49-F238E27FC236}">
                <a16:creationId xmlns:a16="http://schemas.microsoft.com/office/drawing/2014/main" id="{AA6E43D3-E556-52D1-7108-A73A536BC6F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01361" y="1420663"/>
            <a:ext cx="465010" cy="465010"/>
          </a:xfrm>
          <a:prstGeom prst="rect">
            <a:avLst/>
          </a:prstGeom>
        </p:spPr>
      </p:pic>
    </p:spTree>
    <p:extLst>
      <p:ext uri="{BB962C8B-B14F-4D97-AF65-F5344CB8AC3E}">
        <p14:creationId xmlns:p14="http://schemas.microsoft.com/office/powerpoint/2010/main" val="600444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b="1" u="sng" dirty="0">
                <a:solidFill>
                  <a:srgbClr val="6091BA"/>
                </a:solidFill>
                <a:latin typeface="Open Sans"/>
                <a:ea typeface="Open Sans"/>
                <a:cs typeface="Open Sans"/>
                <a:sym typeface="Open Sans"/>
              </a:rPr>
              <a:t>Science or Engineering Notebooks Example:</a:t>
            </a:r>
            <a:br>
              <a:rPr lang="en" sz="2000" b="1" u="sng" dirty="0">
                <a:solidFill>
                  <a:srgbClr val="6091BA"/>
                </a:solidFill>
                <a:latin typeface="Open Sans"/>
                <a:ea typeface="Open Sans"/>
                <a:cs typeface="Open Sans"/>
                <a:sym typeface="Open Sans"/>
              </a:rPr>
            </a:br>
            <a:endParaRPr sz="20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pic>
        <p:nvPicPr>
          <p:cNvPr id="3" name="Picture 2" descr="Chart, scatter chart&#10;&#10;Description automatically generated">
            <a:extLst>
              <a:ext uri="{FF2B5EF4-FFF2-40B4-BE49-F238E27FC236}">
                <a16:creationId xmlns:a16="http://schemas.microsoft.com/office/drawing/2014/main" id="{D83DBB07-7F3D-4A62-F5EE-EB1EC8E8BB6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38232" y="883339"/>
            <a:ext cx="3695182" cy="3695182"/>
          </a:xfrm>
          <a:prstGeom prst="rect">
            <a:avLst/>
          </a:prstGeom>
        </p:spPr>
      </p:pic>
      <p:sp>
        <p:nvSpPr>
          <p:cNvPr id="4" name="Explosion: 8 Points 3">
            <a:extLst>
              <a:ext uri="{FF2B5EF4-FFF2-40B4-BE49-F238E27FC236}">
                <a16:creationId xmlns:a16="http://schemas.microsoft.com/office/drawing/2014/main" id="{9EDDA8C3-13A0-55D5-F370-9FA744D0AC8F}"/>
              </a:ext>
            </a:extLst>
          </p:cNvPr>
          <p:cNvSpPr/>
          <p:nvPr/>
        </p:nvSpPr>
        <p:spPr>
          <a:xfrm>
            <a:off x="3137483" y="947956"/>
            <a:ext cx="755007" cy="57884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FB7F56F-E4D0-2062-96FD-25A99A3F796C}"/>
              </a:ext>
            </a:extLst>
          </p:cNvPr>
          <p:cNvSpPr txBox="1"/>
          <p:nvPr/>
        </p:nvSpPr>
        <p:spPr>
          <a:xfrm flipH="1">
            <a:off x="3250733" y="1110418"/>
            <a:ext cx="528506" cy="253916"/>
          </a:xfrm>
          <a:prstGeom prst="rect">
            <a:avLst/>
          </a:prstGeom>
          <a:noFill/>
        </p:spPr>
        <p:txBody>
          <a:bodyPr wrap="square" rtlCol="0">
            <a:spAutoFit/>
          </a:bodyPr>
          <a:lstStyle/>
          <a:p>
            <a:r>
              <a:rPr lang="en-US" sz="1050" b="1" dirty="0"/>
              <a:t>Date</a:t>
            </a:r>
          </a:p>
        </p:txBody>
      </p:sp>
      <p:sp>
        <p:nvSpPr>
          <p:cNvPr id="6" name="Explosion: 8 Points 5">
            <a:extLst>
              <a:ext uri="{FF2B5EF4-FFF2-40B4-BE49-F238E27FC236}">
                <a16:creationId xmlns:a16="http://schemas.microsoft.com/office/drawing/2014/main" id="{8E79C9A7-A324-677D-D38E-A697613B211F}"/>
              </a:ext>
            </a:extLst>
          </p:cNvPr>
          <p:cNvSpPr/>
          <p:nvPr/>
        </p:nvSpPr>
        <p:spPr>
          <a:xfrm>
            <a:off x="1765443" y="1110418"/>
            <a:ext cx="1272024" cy="839261"/>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0F3D61-B069-9142-3AEA-931FF5F53C66}"/>
              </a:ext>
            </a:extLst>
          </p:cNvPr>
          <p:cNvSpPr txBox="1"/>
          <p:nvPr/>
        </p:nvSpPr>
        <p:spPr>
          <a:xfrm>
            <a:off x="1895685" y="1372907"/>
            <a:ext cx="1095203" cy="307777"/>
          </a:xfrm>
          <a:prstGeom prst="rect">
            <a:avLst/>
          </a:prstGeom>
          <a:noFill/>
        </p:spPr>
        <p:txBody>
          <a:bodyPr wrap="square" rtlCol="0">
            <a:spAutoFit/>
          </a:bodyPr>
          <a:lstStyle/>
          <a:p>
            <a:r>
              <a:rPr lang="en-US" sz="700" b="1" dirty="0"/>
              <a:t>Header  (“The Power in Prosthetics”)</a:t>
            </a:r>
          </a:p>
        </p:txBody>
      </p:sp>
      <p:sp>
        <p:nvSpPr>
          <p:cNvPr id="8" name="Explosion: 8 Points 7">
            <a:extLst>
              <a:ext uri="{FF2B5EF4-FFF2-40B4-BE49-F238E27FC236}">
                <a16:creationId xmlns:a16="http://schemas.microsoft.com/office/drawing/2014/main" id="{10E0EC8D-6980-48CF-5FCB-F06D05864791}"/>
              </a:ext>
            </a:extLst>
          </p:cNvPr>
          <p:cNvSpPr/>
          <p:nvPr/>
        </p:nvSpPr>
        <p:spPr>
          <a:xfrm>
            <a:off x="1526797" y="1862009"/>
            <a:ext cx="989268" cy="8392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ED47C3-D8EB-D042-75AB-434ED92ED929}"/>
              </a:ext>
            </a:extLst>
          </p:cNvPr>
          <p:cNvSpPr txBox="1"/>
          <p:nvPr/>
        </p:nvSpPr>
        <p:spPr>
          <a:xfrm>
            <a:off x="1631456" y="2046559"/>
            <a:ext cx="1145310" cy="400110"/>
          </a:xfrm>
          <a:prstGeom prst="rect">
            <a:avLst/>
          </a:prstGeom>
          <a:noFill/>
        </p:spPr>
        <p:txBody>
          <a:bodyPr wrap="square" rtlCol="0">
            <a:spAutoFit/>
          </a:bodyPr>
          <a:lstStyle/>
          <a:p>
            <a:r>
              <a:rPr lang="en-US" sz="1000" b="1" dirty="0"/>
              <a:t>Title: My Observations</a:t>
            </a:r>
          </a:p>
        </p:txBody>
      </p:sp>
      <p:sp>
        <p:nvSpPr>
          <p:cNvPr id="10" name="Explosion: 8 Points 9">
            <a:extLst>
              <a:ext uri="{FF2B5EF4-FFF2-40B4-BE49-F238E27FC236}">
                <a16:creationId xmlns:a16="http://schemas.microsoft.com/office/drawing/2014/main" id="{704B156A-1953-62F3-D8C2-9439F395FBCB}"/>
              </a:ext>
            </a:extLst>
          </p:cNvPr>
          <p:cNvSpPr/>
          <p:nvPr/>
        </p:nvSpPr>
        <p:spPr>
          <a:xfrm>
            <a:off x="1975712" y="2882596"/>
            <a:ext cx="1665110" cy="154002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C34C266-D32E-11C7-0FF9-1C9C35D7F9AF}"/>
              </a:ext>
            </a:extLst>
          </p:cNvPr>
          <p:cNvSpPr txBox="1"/>
          <p:nvPr/>
        </p:nvSpPr>
        <p:spPr>
          <a:xfrm flipH="1">
            <a:off x="2273415" y="3348772"/>
            <a:ext cx="1172477" cy="600164"/>
          </a:xfrm>
          <a:prstGeom prst="rect">
            <a:avLst/>
          </a:prstGeom>
          <a:noFill/>
        </p:spPr>
        <p:txBody>
          <a:bodyPr wrap="square" rtlCol="0">
            <a:spAutoFit/>
          </a:bodyPr>
          <a:lstStyle/>
          <a:p>
            <a:r>
              <a:rPr lang="en-US" sz="1100" b="1" dirty="0"/>
              <a:t>You can bullet or number your entries</a:t>
            </a:r>
          </a:p>
        </p:txBody>
      </p:sp>
    </p:spTree>
    <p:extLst>
      <p:ext uri="{BB962C8B-B14F-4D97-AF65-F5344CB8AC3E}">
        <p14:creationId xmlns:p14="http://schemas.microsoft.com/office/powerpoint/2010/main" val="371330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2400" b="1" dirty="0">
                <a:solidFill>
                  <a:srgbClr val="6091BA"/>
                </a:solidFill>
                <a:latin typeface="Open Sans"/>
                <a:ea typeface="Open Sans"/>
                <a:cs typeface="Open Sans"/>
                <a:sym typeface="Open Sans"/>
              </a:rPr>
              <a:t>Let’s Watch…</a:t>
            </a:r>
            <a:br>
              <a:rPr lang="en" sz="2400" b="1" dirty="0">
                <a:solidFill>
                  <a:srgbClr val="6091BA"/>
                </a:solidFill>
                <a:latin typeface="Open Sans"/>
                <a:ea typeface="Open Sans"/>
                <a:cs typeface="Open Sans"/>
                <a:sym typeface="Open Sans"/>
              </a:rPr>
            </a:br>
            <a:br>
              <a:rPr lang="en" sz="2400" b="1"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Today, we will begin our lesson by watching a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quick video clip. As you are watching this video,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I want you to think of at least one wondering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question you have. We will share some of our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wondering questions after the video. </a:t>
            </a:r>
            <a:br>
              <a:rPr lang="en" sz="2400" b="1" dirty="0">
                <a:solidFill>
                  <a:srgbClr val="6091BA"/>
                </a:solidFill>
                <a:latin typeface="Open Sans"/>
                <a:ea typeface="Open Sans"/>
                <a:cs typeface="Open Sans"/>
                <a:sym typeface="Open Sans"/>
              </a:rPr>
            </a:br>
            <a:br>
              <a:rPr lang="en" sz="1000" b="1" dirty="0">
                <a:solidFill>
                  <a:srgbClr val="6091BA"/>
                </a:solidFill>
                <a:latin typeface="Open Sans"/>
                <a:ea typeface="Open Sans"/>
                <a:cs typeface="Open Sans"/>
                <a:sym typeface="Open Sans"/>
              </a:rPr>
            </a:br>
            <a:r>
              <a:rPr lang="en" sz="1000" b="1" i="1" dirty="0">
                <a:solidFill>
                  <a:srgbClr val="6091BA"/>
                </a:solidFill>
                <a:latin typeface="Open Sans"/>
                <a:ea typeface="Open Sans"/>
                <a:cs typeface="Open Sans"/>
                <a:sym typeface="Open Sans"/>
              </a:rPr>
              <a:t>*a “womdering question” is a question that you may have after watching the video*</a:t>
            </a:r>
            <a:br>
              <a:rPr lang="en" sz="2400" b="1" dirty="0">
                <a:solidFill>
                  <a:srgbClr val="6091BA"/>
                </a:solidFill>
                <a:latin typeface="Open Sans"/>
                <a:ea typeface="Open Sans"/>
                <a:cs typeface="Open Sans"/>
                <a:sym typeface="Open Sans"/>
              </a:rPr>
            </a:br>
            <a:r>
              <a:rPr lang="en" sz="2400" b="1" dirty="0">
                <a:solidFill>
                  <a:srgbClr val="6091BA"/>
                </a:solidFill>
                <a:latin typeface="Open Sans"/>
                <a:ea typeface="Open Sans"/>
                <a:cs typeface="Open Sans"/>
                <a:sym typeface="Open Sans"/>
                <a:hlinkClick r:id="rId3"/>
              </a:rPr>
              <a:t>The Rayna Dubose Story</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br>
              <a:rPr lang="en-US" sz="1400" dirty="0">
                <a:solidFill>
                  <a:srgbClr val="000000"/>
                </a:solidFill>
                <a:latin typeface="Open Sans"/>
                <a:ea typeface="Open Sans"/>
                <a:cs typeface="Open Sans"/>
                <a:sym typeface="Open Sans"/>
              </a:rPr>
            </a:br>
            <a:r>
              <a:rPr lang="en-US" sz="1400" b="1" dirty="0">
                <a:solidFill>
                  <a:schemeClr val="accent5">
                    <a:lumMod val="75000"/>
                  </a:schemeClr>
                </a:solidFill>
                <a:latin typeface="Open Sans"/>
                <a:ea typeface="Open Sans"/>
                <a:cs typeface="Open Sans"/>
                <a:sym typeface="Open Sans"/>
              </a:rPr>
              <a:t>I will give you a few moments to write your “wondering” question in your notebooks. We will share our questions out loud when you are done. I will write our questions down on the whiteboard. </a:t>
            </a:r>
            <a:endParaRPr sz="1400" dirty="0">
              <a:solidFill>
                <a:srgbClr val="000000"/>
              </a:solidFill>
              <a:latin typeface="Open Sans"/>
              <a:ea typeface="Open Sans"/>
              <a:cs typeface="Open Sans"/>
              <a:sym typeface="Open Sans"/>
            </a:endParaRPr>
          </a:p>
        </p:txBody>
      </p:sp>
      <p:sp>
        <p:nvSpPr>
          <p:cNvPr id="65" name="Google Shape;65;p14"/>
          <p:cNvSpPr/>
          <p:nvPr/>
        </p:nvSpPr>
        <p:spPr>
          <a:xfrm>
            <a:off x="6040800" y="447325"/>
            <a:ext cx="2791500" cy="2791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dirty="0">
                <a:solidFill>
                  <a:srgbClr val="FFFFFF"/>
                </a:solidFill>
                <a:latin typeface="Open Sans"/>
                <a:ea typeface="Open Sans"/>
                <a:cs typeface="Open Sans"/>
                <a:sym typeface="Open Sans"/>
              </a:rPr>
              <a:t>Photos should be a </a:t>
            </a:r>
            <a:endParaRPr b="1" dirty="0">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None/>
            </a:pPr>
            <a:r>
              <a:rPr lang="en" b="1" dirty="0">
                <a:solidFill>
                  <a:srgbClr val="FFFFFF"/>
                </a:solidFill>
                <a:latin typeface="Open Sans"/>
                <a:ea typeface="Open Sans"/>
                <a:cs typeface="Open Sans"/>
                <a:sym typeface="Open Sans"/>
              </a:rPr>
              <a:t>square like this.</a:t>
            </a:r>
            <a:endParaRPr b="1" dirty="0">
              <a:solidFill>
                <a:srgbClr val="FFFFFF"/>
              </a:solidFill>
              <a:latin typeface="Open Sans"/>
              <a:ea typeface="Open Sans"/>
              <a:cs typeface="Open Sans"/>
              <a:sym typeface="Open Sans"/>
            </a:endParaRPr>
          </a:p>
        </p:txBody>
      </p:sp>
      <p:pic>
        <p:nvPicPr>
          <p:cNvPr id="3" name="Picture 2" descr="A whistle hanging on a wall">
            <a:extLst>
              <a:ext uri="{FF2B5EF4-FFF2-40B4-BE49-F238E27FC236}">
                <a16:creationId xmlns:a16="http://schemas.microsoft.com/office/drawing/2014/main" id="{6A92C155-40C3-1193-3FD1-9185CEDCE6E5}"/>
              </a:ext>
            </a:extLst>
          </p:cNvPr>
          <p:cNvPicPr>
            <a:picLocks noChangeAspect="1"/>
          </p:cNvPicPr>
          <p:nvPr/>
        </p:nvPicPr>
        <p:blipFill>
          <a:blip r:embed="rId4"/>
          <a:stretch>
            <a:fillRect/>
          </a:stretch>
        </p:blipFill>
        <p:spPr>
          <a:xfrm>
            <a:off x="5842000" y="447325"/>
            <a:ext cx="3149597" cy="2649207"/>
          </a:xfrm>
          <a:prstGeom prst="rect">
            <a:avLst/>
          </a:prstGeom>
        </p:spPr>
      </p:pic>
    </p:spTree>
    <p:extLst>
      <p:ext uri="{BB962C8B-B14F-4D97-AF65-F5344CB8AC3E}">
        <p14:creationId xmlns:p14="http://schemas.microsoft.com/office/powerpoint/2010/main" val="2153070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3977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400" b="1" dirty="0">
                <a:solidFill>
                  <a:srgbClr val="6091BA"/>
                </a:solidFill>
                <a:latin typeface="Open Sans"/>
                <a:ea typeface="Open Sans"/>
                <a:cs typeface="Open Sans"/>
                <a:sym typeface="Open Sans"/>
              </a:rPr>
              <a:t>Phenomenon</a:t>
            </a:r>
            <a:br>
              <a:rPr lang="en" sz="2400" b="1" dirty="0">
                <a:solidFill>
                  <a:srgbClr val="6091BA"/>
                </a:solidFill>
                <a:latin typeface="Open Sans"/>
                <a:ea typeface="Open Sans"/>
                <a:cs typeface="Open Sans"/>
                <a:sym typeface="Open Sans"/>
              </a:rPr>
            </a:br>
            <a:br>
              <a:rPr lang="en" sz="11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Rayna Dubose was a freshman at Virginia Tech where she had</a:t>
            </a: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just finished her first season on the women’s basketball team. Just one </a:t>
            </a: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month after the season, Rayna fell into a coma due to bacteria meningitis</a:t>
            </a: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and blood infection sepsis. </a:t>
            </a:r>
            <a:br>
              <a:rPr lang="en" sz="1400" b="1" dirty="0">
                <a:solidFill>
                  <a:srgbClr val="6091BA"/>
                </a:solidFill>
                <a:latin typeface="Open Sans"/>
                <a:ea typeface="Open Sans"/>
                <a:cs typeface="Open Sans"/>
                <a:sym typeface="Open Sans"/>
              </a:rPr>
            </a:b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Because of her illness, her organs began to shut down. Gangrene, </a:t>
            </a: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death of the body’s tissues, affected her hands and feet.</a:t>
            </a:r>
            <a:br>
              <a:rPr lang="en" sz="1400" b="1" dirty="0">
                <a:solidFill>
                  <a:srgbClr val="6091BA"/>
                </a:solidFill>
                <a:latin typeface="Open Sans"/>
                <a:ea typeface="Open Sans"/>
                <a:cs typeface="Open Sans"/>
                <a:sym typeface="Open Sans"/>
              </a:rPr>
            </a:b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Doctors prescribed her medicine to save her life, but it could not save her </a:t>
            </a: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arms and legs. Doctors would need to amputate both of her arms and legs. </a:t>
            </a:r>
            <a:br>
              <a:rPr lang="en" sz="1400" b="1" dirty="0">
                <a:solidFill>
                  <a:srgbClr val="6091BA"/>
                </a:solidFill>
                <a:latin typeface="Open Sans"/>
                <a:ea typeface="Open Sans"/>
                <a:cs typeface="Open Sans"/>
                <a:sym typeface="Open Sans"/>
              </a:rPr>
            </a:b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A group of engineers were able to design prosthetics for Rayna’s legs. </a:t>
            </a: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Rayna still needs prosthetics for her arms to maintain her quality of life. </a:t>
            </a:r>
            <a:br>
              <a:rPr lang="en" sz="1400" b="1" dirty="0">
                <a:solidFill>
                  <a:srgbClr val="6091BA"/>
                </a:solidFill>
                <a:latin typeface="Open Sans"/>
                <a:ea typeface="Open Sans"/>
                <a:cs typeface="Open Sans"/>
                <a:sym typeface="Open Sans"/>
              </a:rPr>
            </a:b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Rayna’s doctors have come to you for your help! You are given the task of creating a functional prosthetic hand. The hand must have moveable parts to pick up a small</a:t>
            </a: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empty Styrofoam cup, a large foam die, and a whiteboard eraser. </a:t>
            </a:r>
            <a:br>
              <a:rPr lang="en" sz="1400" b="1" dirty="0">
                <a:solidFill>
                  <a:srgbClr val="6091BA"/>
                </a:solidFill>
                <a:latin typeface="Open Sans"/>
                <a:ea typeface="Open Sans"/>
                <a:cs typeface="Open Sans"/>
                <a:sym typeface="Open Sans"/>
              </a:rPr>
            </a:br>
            <a:br>
              <a:rPr lang="en" sz="1400" b="1" dirty="0">
                <a:solidFill>
                  <a:srgbClr val="6091BA"/>
                </a:solidFill>
                <a:latin typeface="Open Sans"/>
                <a:ea typeface="Open Sans"/>
                <a:cs typeface="Open Sans"/>
                <a:sym typeface="Open Sans"/>
              </a:rPr>
            </a:br>
            <a:r>
              <a:rPr lang="en" sz="1400" b="1" dirty="0">
                <a:solidFill>
                  <a:srgbClr val="6091BA"/>
                </a:solidFill>
                <a:latin typeface="Open Sans"/>
                <a:ea typeface="Open Sans"/>
                <a:cs typeface="Open Sans"/>
                <a:sym typeface="Open Sans"/>
              </a:rPr>
              <a:t>                                                             </a:t>
            </a:r>
            <a:endParaRPr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sp>
        <p:nvSpPr>
          <p:cNvPr id="65" name="Google Shape;65;p14"/>
          <p:cNvSpPr/>
          <p:nvPr/>
        </p:nvSpPr>
        <p:spPr>
          <a:xfrm>
            <a:off x="7093258" y="473958"/>
            <a:ext cx="1739042" cy="27915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descr="Silhouette of person with prosthetic leg jumping">
            <a:extLst>
              <a:ext uri="{FF2B5EF4-FFF2-40B4-BE49-F238E27FC236}">
                <a16:creationId xmlns:a16="http://schemas.microsoft.com/office/drawing/2014/main" id="{CE215A87-2F76-BC18-6407-B7BA7077AABD}"/>
              </a:ext>
            </a:extLst>
          </p:cNvPr>
          <p:cNvPicPr>
            <a:picLocks noChangeAspect="1"/>
          </p:cNvPicPr>
          <p:nvPr/>
        </p:nvPicPr>
        <p:blipFill>
          <a:blip r:embed="rId3"/>
          <a:stretch>
            <a:fillRect/>
          </a:stretch>
        </p:blipFill>
        <p:spPr>
          <a:xfrm>
            <a:off x="7093258" y="473958"/>
            <a:ext cx="1802167" cy="3048370"/>
          </a:xfrm>
          <a:prstGeom prst="rect">
            <a:avLst/>
          </a:prstGeom>
        </p:spPr>
      </p:pic>
    </p:spTree>
    <p:extLst>
      <p:ext uri="{BB962C8B-B14F-4D97-AF65-F5344CB8AC3E}">
        <p14:creationId xmlns:p14="http://schemas.microsoft.com/office/powerpoint/2010/main" val="213399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65983"/>
            <a:ext cx="8520600" cy="3977400"/>
          </a:xfrm>
          <a:prstGeom prst="rect">
            <a:avLst/>
          </a:prstGeom>
        </p:spPr>
        <p:txBody>
          <a:bodyPr spcFirstLastPara="1" wrap="square" lIns="91425" tIns="91425" rIns="91425" bIns="91425" anchor="t" anchorCtr="0">
            <a:noAutofit/>
          </a:bodyPr>
          <a:lstStyle/>
          <a:p>
            <a:pPr lvl="0" algn="l" rtl="0">
              <a:lnSpc>
                <a:spcPct val="115000"/>
              </a:lnSpc>
              <a:spcBef>
                <a:spcPts val="0"/>
              </a:spcBef>
              <a:spcAft>
                <a:spcPts val="0"/>
              </a:spcAft>
            </a:pPr>
            <a:r>
              <a:rPr lang="en" sz="2400" b="1" u="sng" dirty="0">
                <a:solidFill>
                  <a:srgbClr val="6091BA"/>
                </a:solidFill>
                <a:latin typeface="Open Sans"/>
                <a:ea typeface="Open Sans"/>
                <a:cs typeface="Open Sans"/>
                <a:sym typeface="Open Sans"/>
              </a:rPr>
              <a:t>Research:</a:t>
            </a:r>
            <a:br>
              <a:rPr lang="en" sz="2400" b="1" u="sng"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-I have some “grabber reacher” toys that I would like</a:t>
            </a: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 for you to look at.</a:t>
            </a:r>
            <a:br>
              <a:rPr lang="en" sz="1800" dirty="0">
                <a:solidFill>
                  <a:srgbClr val="6091BA"/>
                </a:solidFill>
                <a:latin typeface="Open Sans"/>
                <a:ea typeface="Open Sans"/>
                <a:cs typeface="Open Sans"/>
                <a:sym typeface="Open Sans"/>
              </a:rPr>
            </a:b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-I want you press the handles on the toys and </a:t>
            </a: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  observe how the toy is moving</a:t>
            </a:r>
            <a:br>
              <a:rPr lang="en" sz="1800" dirty="0">
                <a:solidFill>
                  <a:srgbClr val="6091BA"/>
                </a:solidFill>
                <a:latin typeface="Open Sans"/>
                <a:ea typeface="Open Sans"/>
                <a:cs typeface="Open Sans"/>
                <a:sym typeface="Open Sans"/>
              </a:rPr>
            </a:b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-What do you notice when you press the handle?</a:t>
            </a:r>
            <a:br>
              <a:rPr lang="en" sz="1800" dirty="0">
                <a:solidFill>
                  <a:srgbClr val="6091BA"/>
                </a:solidFill>
                <a:latin typeface="Open Sans"/>
                <a:ea typeface="Open Sans"/>
                <a:cs typeface="Open Sans"/>
                <a:sym typeface="Open Sans"/>
              </a:rPr>
            </a:br>
            <a:r>
              <a:rPr lang="en" sz="1800" dirty="0">
                <a:solidFill>
                  <a:srgbClr val="6091BA"/>
                </a:solidFill>
                <a:latin typeface="Open Sans"/>
                <a:ea typeface="Open Sans"/>
                <a:cs typeface="Open Sans"/>
                <a:sym typeface="Open Sans"/>
              </a:rPr>
              <a:t>  What is causing the toy to move? </a:t>
            </a:r>
            <a:br>
              <a:rPr lang="en" sz="1800" dirty="0">
                <a:solidFill>
                  <a:srgbClr val="6091BA"/>
                </a:solidFill>
                <a:latin typeface="Open Sans"/>
                <a:ea typeface="Open Sans"/>
                <a:cs typeface="Open Sans"/>
                <a:sym typeface="Open Sans"/>
              </a:rPr>
            </a:br>
            <a:br>
              <a:rPr lang="en" sz="1800" dirty="0">
                <a:solidFill>
                  <a:srgbClr val="6091BA"/>
                </a:solidFill>
                <a:latin typeface="Open Sans"/>
                <a:ea typeface="Open Sans"/>
                <a:cs typeface="Open Sans"/>
                <a:sym typeface="Open Sans"/>
              </a:rPr>
            </a:br>
            <a:r>
              <a:rPr lang="en" sz="1800" i="1" dirty="0">
                <a:solidFill>
                  <a:srgbClr val="6091BA"/>
                </a:solidFill>
                <a:latin typeface="Open Sans"/>
                <a:ea typeface="Open Sans"/>
                <a:cs typeface="Open Sans"/>
                <a:sym typeface="Open Sans"/>
              </a:rPr>
              <a:t>**Write at least </a:t>
            </a:r>
            <a:r>
              <a:rPr lang="en" sz="1800" i="1" u="sng" dirty="0">
                <a:solidFill>
                  <a:srgbClr val="6091BA"/>
                </a:solidFill>
                <a:latin typeface="Open Sans"/>
                <a:ea typeface="Open Sans"/>
                <a:cs typeface="Open Sans"/>
                <a:sym typeface="Open Sans"/>
              </a:rPr>
              <a:t>one</a:t>
            </a:r>
            <a:r>
              <a:rPr lang="en" sz="1800" i="1" dirty="0">
                <a:solidFill>
                  <a:srgbClr val="6091BA"/>
                </a:solidFill>
                <a:latin typeface="Open Sans"/>
                <a:ea typeface="Open Sans"/>
                <a:cs typeface="Open Sans"/>
                <a:sym typeface="Open Sans"/>
              </a:rPr>
              <a:t> observation of the toy in your notebooks. You will use your observations when you begin planning your own prototypes.  </a:t>
            </a:r>
            <a:br>
              <a:rPr lang="en" sz="2400" b="1" i="1" u="sng" dirty="0">
                <a:solidFill>
                  <a:srgbClr val="6091BA"/>
                </a:solidFill>
                <a:latin typeface="Open Sans"/>
                <a:ea typeface="Open Sans"/>
                <a:cs typeface="Open Sans"/>
                <a:sym typeface="Open Sans"/>
              </a:rPr>
            </a:br>
            <a:br>
              <a:rPr lang="en" sz="2400" b="1" i="1" u="sng" dirty="0">
                <a:solidFill>
                  <a:srgbClr val="6091BA"/>
                </a:solidFill>
                <a:latin typeface="Open Sans"/>
                <a:ea typeface="Open Sans"/>
                <a:cs typeface="Open Sans"/>
                <a:sym typeface="Open Sans"/>
              </a:rPr>
            </a:br>
            <a:br>
              <a:rPr lang="en" sz="2400" b="1" u="sng" dirty="0">
                <a:solidFill>
                  <a:srgbClr val="6091BA"/>
                </a:solidFill>
                <a:latin typeface="Open Sans"/>
                <a:ea typeface="Open Sans"/>
                <a:cs typeface="Open Sans"/>
                <a:sym typeface="Open Sans"/>
              </a:rPr>
            </a:br>
            <a:endParaRPr sz="2400" b="1" u="sng"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p:txBody>
      </p:sp>
      <p:sp>
        <p:nvSpPr>
          <p:cNvPr id="67" name="Google Shape;67;p14"/>
          <p:cNvSpPr txBox="1"/>
          <p:nvPr/>
        </p:nvSpPr>
        <p:spPr>
          <a:xfrm>
            <a:off x="6290343" y="2981763"/>
            <a:ext cx="2701255" cy="379776"/>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b="1" dirty="0">
                <a:solidFill>
                  <a:srgbClr val="B7B7B7"/>
                </a:solidFill>
                <a:latin typeface="Open Sans"/>
                <a:ea typeface="Open Sans"/>
                <a:cs typeface="Open Sans"/>
                <a:sym typeface="Open Sans"/>
              </a:rPr>
              <a:t>Example of a grabber toy</a:t>
            </a:r>
            <a:endParaRPr sz="1100" b="1" dirty="0">
              <a:solidFill>
                <a:srgbClr val="B7B7B7"/>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26D76E55-191A-A14C-1754-F0FDF735869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06990" y="729336"/>
            <a:ext cx="2252427" cy="2252427"/>
          </a:xfrm>
          <a:prstGeom prst="rect">
            <a:avLst/>
          </a:prstGeom>
        </p:spPr>
      </p:pic>
    </p:spTree>
    <p:extLst>
      <p:ext uri="{BB962C8B-B14F-4D97-AF65-F5344CB8AC3E}">
        <p14:creationId xmlns:p14="http://schemas.microsoft.com/office/powerpoint/2010/main" val="2654513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11700" y="282761"/>
            <a:ext cx="8520600" cy="4297628"/>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b="1" u="sng" dirty="0">
                <a:solidFill>
                  <a:srgbClr val="6091BA"/>
                </a:solidFill>
                <a:latin typeface="Open Sans"/>
                <a:ea typeface="Open Sans"/>
                <a:cs typeface="Open Sans"/>
                <a:sym typeface="Open Sans"/>
              </a:rPr>
              <a:t>Our Activity:</a:t>
            </a:r>
            <a:br>
              <a:rPr lang="en" sz="2400" b="1" u="sng"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Today, you and a partner will work together to build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your very own prototype for a prosthetic hand for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Rayna. After I place you into pairs, we will review the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constraints for the activity and the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materials that will be available to you to use to build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your prototype. You will discuss with your partner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the materials that your group will use for this activity. </a:t>
            </a:r>
            <a:br>
              <a:rPr lang="en" sz="1600" dirty="0">
                <a:solidFill>
                  <a:srgbClr val="6091BA"/>
                </a:solidFill>
                <a:latin typeface="Open Sans"/>
                <a:ea typeface="Open Sans"/>
                <a:cs typeface="Open Sans"/>
                <a:sym typeface="Open Sans"/>
              </a:rPr>
            </a:b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I will also provide each group with with a materials and planning</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 worksheet. You will use this worksheet to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draw and label your prototype. You will also have the </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materials listed on the worksheet. As your group collects the materials</a:t>
            </a:r>
            <a:br>
              <a:rPr lang="en" sz="1600" dirty="0">
                <a:solidFill>
                  <a:srgbClr val="6091BA"/>
                </a:solidFill>
                <a:latin typeface="Open Sans"/>
                <a:ea typeface="Open Sans"/>
                <a:cs typeface="Open Sans"/>
                <a:sym typeface="Open Sans"/>
              </a:rPr>
            </a:br>
            <a:r>
              <a:rPr lang="en" sz="1600" dirty="0">
                <a:solidFill>
                  <a:srgbClr val="6091BA"/>
                </a:solidFill>
                <a:latin typeface="Open Sans"/>
                <a:ea typeface="Open Sans"/>
                <a:cs typeface="Open Sans"/>
                <a:sym typeface="Open Sans"/>
              </a:rPr>
              <a:t>that you will use, mark or check them off on your worksheet. </a:t>
            </a:r>
            <a:endParaRPr sz="2400" b="1" u="sng" dirty="0">
              <a:solidFill>
                <a:srgbClr val="6091BA"/>
              </a:solidFill>
              <a:latin typeface="Open Sans"/>
              <a:ea typeface="Open Sans"/>
              <a:cs typeface="Open Sans"/>
              <a:sym typeface="Open Sans"/>
            </a:endParaRPr>
          </a:p>
        </p:txBody>
      </p:sp>
      <p:sp>
        <p:nvSpPr>
          <p:cNvPr id="66" name="Google Shape;66;p14"/>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rgbClr val="FFFFFF"/>
                </a:solidFill>
                <a:latin typeface="Open Sans"/>
                <a:ea typeface="Open Sans"/>
                <a:cs typeface="Open Sans"/>
                <a:sym typeface="Open Sans"/>
              </a:rPr>
              <a:t>Photos should be a </a:t>
            </a:r>
            <a:endParaRPr b="1">
              <a:solidFill>
                <a:srgbClr val="FFFFFF"/>
              </a:solidFill>
              <a:latin typeface="Open Sans"/>
              <a:ea typeface="Open Sans"/>
              <a:cs typeface="Open Sans"/>
              <a:sym typeface="Open Sans"/>
            </a:endParaRPr>
          </a:p>
          <a:p>
            <a:pPr marL="0" lvl="0" indent="0" algn="ctr" rtl="0">
              <a:lnSpc>
                <a:spcPct val="115000"/>
              </a:lnSpc>
              <a:spcBef>
                <a:spcPts val="0"/>
              </a:spcBef>
              <a:spcAft>
                <a:spcPts val="0"/>
              </a:spcAft>
              <a:buNone/>
            </a:pPr>
            <a:r>
              <a:rPr lang="en" b="1">
                <a:solidFill>
                  <a:srgbClr val="FFFFFF"/>
                </a:solidFill>
                <a:latin typeface="Open Sans"/>
                <a:ea typeface="Open Sans"/>
                <a:cs typeface="Open Sans"/>
                <a:sym typeface="Open Sans"/>
              </a:rPr>
              <a:t>square like this.</a:t>
            </a:r>
            <a:endParaRPr b="1">
              <a:solidFill>
                <a:srgbClr val="FFFFFF"/>
              </a:solidFill>
              <a:latin typeface="Open Sans"/>
              <a:ea typeface="Open Sans"/>
              <a:cs typeface="Open Sans"/>
              <a:sym typeface="Open Sans"/>
            </a:endParaRPr>
          </a:p>
        </p:txBody>
      </p:sp>
      <p:pic>
        <p:nvPicPr>
          <p:cNvPr id="3" name="Picture 2" descr="Students looking through a microscope">
            <a:extLst>
              <a:ext uri="{FF2B5EF4-FFF2-40B4-BE49-F238E27FC236}">
                <a16:creationId xmlns:a16="http://schemas.microsoft.com/office/drawing/2014/main" id="{23587C61-B5A0-DA7D-5444-0CBC2702699C}"/>
              </a:ext>
            </a:extLst>
          </p:cNvPr>
          <p:cNvPicPr>
            <a:picLocks noChangeAspect="1"/>
          </p:cNvPicPr>
          <p:nvPr/>
        </p:nvPicPr>
        <p:blipFill>
          <a:blip r:embed="rId3"/>
          <a:stretch>
            <a:fillRect/>
          </a:stretch>
        </p:blipFill>
        <p:spPr>
          <a:xfrm>
            <a:off x="6183421" y="282761"/>
            <a:ext cx="2648879" cy="2201491"/>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14764</TotalTime>
  <Words>1794</Words>
  <Application>Microsoft Office PowerPoint</Application>
  <PresentationFormat>On-screen Show (16:9)</PresentationFormat>
  <Paragraphs>80</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Open Sans</vt:lpstr>
      <vt:lpstr>Simple Light</vt:lpstr>
      <vt:lpstr>PowerPoint Presentation</vt:lpstr>
      <vt:lpstr>Learning Objectives:  After this activity, you will be able to:  1. Explain and demonstrate the engineering    design process.  2. Use the engineering design process to      solve real-world problems.   3. Calculate and demonstrate sizes of measurements using a ruler (optional).     </vt:lpstr>
      <vt:lpstr>What is the Engineering Design Process?  </vt:lpstr>
      <vt:lpstr>Vocabulary: Words in today’s activity</vt:lpstr>
      <vt:lpstr>Science or Engineering Notebooks Example:  </vt:lpstr>
      <vt:lpstr>Let’s Watch…  Today, we will begin our lesson by watching a  quick video clip. As you are watching this video,  I want you to think of at least one wondering  question you have. We will share some of our  wondering questions after the video.   *a “womdering question” is a question that you may have after watching the video* The Rayna Dubose Story  I will give you a few moments to write your “wondering” question in your notebooks. We will share our questions out loud when you are done. I will write our questions down on the whiteboard. </vt:lpstr>
      <vt:lpstr>Phenomenon  Rayna Dubose was a freshman at Virginia Tech where she had just finished her first season on the women’s basketball team. Just one  month after the season, Rayna fell into a coma due to bacteria meningitis and blood infection sepsis.   Because of her illness, her organs began to shut down. Gangrene,  death of the body’s tissues, affected her hands and feet.  Doctors prescribed her medicine to save her life, but it could not save her  arms and legs. Doctors would need to amputate both of her arms and legs.   A group of engineers were able to design prosthetics for Rayna’s legs.  Rayna still needs prosthetics for her arms to maintain her quality of life.   Rayna’s doctors have come to you for your help! You are given the task of creating a functional prosthetic hand. The hand must have moveable parts to pick up a small empty Styrofoam cup, a large foam die, and a whiteboard eraser.                                                                 </vt:lpstr>
      <vt:lpstr>Research: -I have some “grabber reacher” toys that I would like  for you to look at.  -I want you press the handles on the toys and    observe how the toy is moving  -What do you notice when you press the handle?   What is causing the toy to move?   **Write at least one observation of the toy in your notebooks. You will use your observations when you begin planning your own prototypes.      </vt:lpstr>
      <vt:lpstr>Our Activity: Today, you and a partner will work together to build  your very own prototype for a prosthetic hand for  Rayna. After I place you into pairs, we will review the  constraints for the activity and the  materials that will be available to you to use to build  your prototype. You will discuss with your partner  the materials that your group will use for this activity.   I will also provide each group with with a materials and planning  worksheet. You will use this worksheet to  draw and label your prototype. You will also have the  materials listed on the worksheet. As your group collects the materials that you will use, mark or check them off on your worksheet. </vt:lpstr>
      <vt:lpstr>Let’s review the materials: (remember to check off materials as you grab them)                                                      </vt:lpstr>
      <vt:lpstr>Constraints: 1. You MUST plan for your prototype (worksheet) and show  to me BEFORE collecting materials.   2. You MUST keep track of your used materials by   checking them off on the planning worksheet OR  recording them in your science notebook.  3. For your prototype, you may choose cardboard, cardstock, OR  construction paper (cannot choose more than one).  4. You may only use the selected amount of materials listed (for example, you CANNOT use more than 4 pieces of masking tape).  5. Materials that are listed as “optional” will be used as needed (you cannot use an extreme amount).  6. You MUST record your observations in your notebooks.    </vt:lpstr>
      <vt:lpstr>Let’s Begin… 1. You will be paired into groups of two. If there is an  odd number, one group may have three members.  2. Begin planning your prototype on your planning   sheet. Remember to label your drawings and   record all observations in your notebooks.  3. While planning, discuss within your groups what   materials you will need.  4. When your plan is complete, raise your hands so that I can review your plan BEFORE you grab your materials. Remember to keep track of the materials that you use.    </vt:lpstr>
      <vt:lpstr>Testing: 1. After building your prototype, you will test it to   see if it is functional.  2. You will test your prototype by using it to pick up  a small, empty Styrofoam cup, a foam die, and a  whiteboard eraser.  3. After testing, remember to record your observations  in your notebooks.   4. If your prototype fails testing (if it cannot pick up most or all items), discuss with your partner improvements that should be made to your prototype to make it functional.   5. If your protoype passes testing, discuss within in your groups what made your prototype successful, then record your successes in your notebooks.   </vt:lpstr>
      <vt:lpstr>Reflections: -You will complete a reflections activity after   testing/making improvements to  your prototype (to be completed by each  student).   -Remember to discuss each question with your   partner before recording your answers.   -Reflections will be turned in when complete.  </vt:lpstr>
      <vt:lpstr>Sharing: -Each group will present their prototype to the class  (this includes sharing observations that were   recorded in your science notebooks)   -Groups will also share any improvements that were  made to their prototype  -Students will use a rubric to evaluate their  peers    </vt:lpstr>
      <vt:lpstr>Any Questions:                        READY, SET, BUILD ENGINEERS!!                                   </vt:lpstr>
      <vt:lpstr>Protocol: (a system of rules that explain the correct conduct and procedures to be followed for an activity) 1. Paired into groups  2. Review materials your group will use (record reasonings in your notebooks)  3. Begin planning for your prototype (record any observations in your notebooks)—SHOW TO THE TEACHER WHEN COMPLETE!!  4. Grab your materials (remember to keep track of materials used)  5. Begin building your prototype from your plan (record observations!)  6. Test your prototype (record observations)—SHARE YOR RESULTS WITH THE TEACHER  7. Make improvements if needed (record improvements in your notebooks!)  8. Complete the reflection activity  9. Share your prototype and observations with the class  10. Complete exit ticket  </vt:lpstr>
      <vt:lpstr>Let’s Discuss… During today’s activity, how did you… </vt:lpstr>
      <vt:lpstr>Exit Ticket:  Use the descriptions in the box to   complete each statement by writing them on the blank lines.   Turn in your exit tickets when complete.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Zain Alexander Iqbal</cp:lastModifiedBy>
  <cp:revision>9</cp:revision>
  <dcterms:modified xsi:type="dcterms:W3CDTF">2023-04-03T19:39:56Z</dcterms:modified>
</cp:coreProperties>
</file>