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9" r:id="rId3"/>
    <p:sldId id="260" r:id="rId4"/>
    <p:sldId id="261" r:id="rId5"/>
    <p:sldId id="262" r:id="rId6"/>
    <p:sldId id="263" r:id="rId7"/>
    <p:sldId id="264" r:id="rId8"/>
    <p:sldId id="265" r:id="rId9"/>
  </p:sldIdLst>
  <p:sldSz cx="9144000" cy="5143500" type="screen16x9"/>
  <p:notesSz cx="6858000" cy="9144000"/>
  <p:embeddedFontLst>
    <p:embeddedFont>
      <p:font typeface="Open Sans" panose="020B0606030504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91BA"/>
    <a:srgbClr val="9ECD3A"/>
    <a:srgbClr val="F9A91A"/>
    <a:srgbClr val="8D64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70"/>
    <p:restoredTop sz="94687"/>
  </p:normalViewPr>
  <p:slideViewPr>
    <p:cSldViewPr snapToGrid="0">
      <p:cViewPr varScale="1">
        <p:scale>
          <a:sx n="84" d="100"/>
          <a:sy n="84" d="100"/>
        </p:scale>
        <p:origin x="696" y="4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29730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19200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35591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7a7a000f1f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7a7a000f1f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17941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43101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s://commons.wikimedia.org/wiki/File:Sparks_Meadow_in_July2.jpe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hyperlink" Target="https://commons.wikimedia.org/wiki/File:Wadi_Rum_Dry_Desert,_Jordan.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hyperlink" Target="https://commons.wikimedia.org/wiki/File:Magnifying_glass_icon_mgx2.sv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commons.wikimedia.org/wiki/File:Emergency_Light.gi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gif"/><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hyperlink" Target="https://commons.wikimedia.org/wiki/File:Emergency_Light.gif" TargetMode="External"/><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hyperlink" Target="https://commons.wikimedia.org/w/index.php?search=radishes&amp;title=Special:MediaSearch&amp;go=Go&amp;type=image"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0" y="0"/>
            <a:ext cx="9190377" cy="5438551"/>
          </a:xfrm>
          <a:prstGeom prst="rect">
            <a:avLst/>
          </a:prstGeom>
          <a:noFill/>
          <a:ln>
            <a:noFill/>
          </a:ln>
        </p:spPr>
      </p:pic>
      <p:pic>
        <p:nvPicPr>
          <p:cNvPr id="56" name="Google Shape;56;p13"/>
          <p:cNvPicPr preferRelativeResize="0"/>
          <p:nvPr/>
        </p:nvPicPr>
        <p:blipFill>
          <a:blip r:embed="rId4">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5">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600" b="1" dirty="0">
                <a:solidFill>
                  <a:srgbClr val="FFFFFF"/>
                </a:solidFill>
                <a:latin typeface="Open Sans"/>
                <a:ea typeface="Open Sans"/>
                <a:cs typeface="Open Sans"/>
                <a:sym typeface="Open Sans"/>
              </a:rPr>
              <a:t>A RAD(</a:t>
            </a:r>
            <a:r>
              <a:rPr lang="en" sz="1600" b="1" dirty="0" err="1">
                <a:solidFill>
                  <a:srgbClr val="FFFFFF"/>
                </a:solidFill>
                <a:latin typeface="Open Sans"/>
                <a:ea typeface="Open Sans"/>
                <a:cs typeface="Open Sans"/>
                <a:sym typeface="Open Sans"/>
              </a:rPr>
              <a:t>ish</a:t>
            </a:r>
            <a:r>
              <a:rPr lang="en" sz="1600" b="1" dirty="0">
                <a:solidFill>
                  <a:srgbClr val="FFFFFF"/>
                </a:solidFill>
                <a:latin typeface="Open Sans"/>
                <a:ea typeface="Open Sans"/>
                <a:cs typeface="Open Sans"/>
                <a:sym typeface="Open Sans"/>
              </a:rPr>
              <a:t>) HOME</a:t>
            </a:r>
            <a:endParaRPr sz="1600" b="1" dirty="0">
              <a:solidFill>
                <a:srgbClr val="FFFFFF"/>
              </a:solidFill>
              <a:latin typeface="Open Sans"/>
              <a:ea typeface="Open Sans"/>
              <a:cs typeface="Open Sans"/>
              <a:sym typeface="Open Sans"/>
            </a:endParaRPr>
          </a:p>
        </p:txBody>
      </p:sp>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91505" y="1312033"/>
            <a:ext cx="6290978" cy="119311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152402" y="304027"/>
            <a:ext cx="8520600" cy="39774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400" b="1" dirty="0">
                <a:solidFill>
                  <a:srgbClr val="6091BA"/>
                </a:solidFill>
                <a:latin typeface="Open Sans"/>
                <a:ea typeface="Open Sans"/>
                <a:cs typeface="Open Sans"/>
                <a:sym typeface="Open Sans"/>
              </a:rPr>
              <a:t>Spot the Difference</a:t>
            </a:r>
            <a:endParaRPr sz="2400" b="1" dirty="0">
              <a:solidFill>
                <a:srgbClr val="6091BA"/>
              </a:solidFill>
              <a:latin typeface="Open Sans"/>
              <a:ea typeface="Open Sans"/>
              <a:cs typeface="Open Sans"/>
              <a:sym typeface="Open Sans"/>
            </a:endParaRPr>
          </a:p>
        </p:txBody>
      </p:sp>
      <p:pic>
        <p:nvPicPr>
          <p:cNvPr id="64" name="Google Shape;64;p14"/>
          <p:cNvPicPr preferRelativeResize="0"/>
          <p:nvPr/>
        </p:nvPicPr>
        <p:blipFill>
          <a:blip r:embed="rId3">
            <a:alphaModFix/>
          </a:blip>
          <a:stretch>
            <a:fillRect/>
          </a:stretch>
        </p:blipFill>
        <p:spPr>
          <a:xfrm>
            <a:off x="152402" y="4651025"/>
            <a:ext cx="8839196" cy="403010"/>
          </a:xfrm>
          <a:prstGeom prst="rect">
            <a:avLst/>
          </a:prstGeom>
          <a:noFill/>
          <a:ln>
            <a:noFill/>
          </a:ln>
        </p:spPr>
      </p:pic>
      <p:sp>
        <p:nvSpPr>
          <p:cNvPr id="65" name="Google Shape;65;p14"/>
          <p:cNvSpPr/>
          <p:nvPr/>
        </p:nvSpPr>
        <p:spPr>
          <a:xfrm>
            <a:off x="5403372" y="1090622"/>
            <a:ext cx="2791500" cy="2791500"/>
          </a:xfrm>
          <a:prstGeom prst="rect">
            <a:avLst/>
          </a:prstGeom>
          <a:solidFill>
            <a:srgbClr val="B7B7B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4"/>
          <p:cNvSpPr txBox="1"/>
          <p:nvPr/>
        </p:nvSpPr>
        <p:spPr>
          <a:xfrm>
            <a:off x="943134" y="3939563"/>
            <a:ext cx="2791500" cy="572400"/>
          </a:xfrm>
          <a:prstGeom prst="rect">
            <a:avLst/>
          </a:prstGeom>
          <a:noFill/>
          <a:ln>
            <a:noFill/>
          </a:ln>
        </p:spPr>
        <p:txBody>
          <a:bodyPr spcFirstLastPara="1" wrap="square" lIns="91425" tIns="91425" rIns="91425" bIns="91425" anchor="t" anchorCtr="0">
            <a:noAutofit/>
          </a:bodyPr>
          <a:lstStyle/>
          <a:p>
            <a:pPr algn="ctr"/>
            <a:r>
              <a:rPr lang="en-US" u="sng" dirty="0">
                <a:solidFill>
                  <a:schemeClr val="bg2">
                    <a:lumMod val="40000"/>
                    <a:lumOff val="60000"/>
                  </a:schemeClr>
                </a:solidFill>
                <a:latin typeface="Open Sans" panose="020B0606030504020204" pitchFamily="34" charset="0"/>
                <a:ea typeface="Open Sans" panose="020B0606030504020204" pitchFamily="34" charset="0"/>
                <a:cs typeface="Open Sans" panose="020B0606030504020204" pitchFamily="34" charset="0"/>
                <a:hlinkClick r:id="rId4" tooltip="File:Wadi Rum Dry Desert, Jordan.jpg">
                  <a:extLst>
                    <a:ext uri="{A12FA001-AC4F-418D-AE19-62706E023703}">
                      <ahyp:hlinkClr xmlns="" xmlns:ahyp="http://schemas.microsoft.com/office/drawing/2018/hyperlinkcolor" val="tx"/>
                    </a:ext>
                  </a:extLst>
                </a:hlinkClick>
              </a:rPr>
              <a:t>Wadi Rum Dry Desert, Jordan</a:t>
            </a:r>
            <a:endParaRPr lang="en-US" u="sng" dirty="0">
              <a:solidFill>
                <a:schemeClr val="bg2">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9" name="Google Shape;69;p14"/>
          <p:cNvSpPr txBox="1"/>
          <p:nvPr/>
        </p:nvSpPr>
        <p:spPr>
          <a:xfrm>
            <a:off x="422784"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#6091ba</a:t>
            </a:r>
            <a:endParaRPr sz="1100" b="1">
              <a:solidFill>
                <a:srgbClr val="FFFFFF"/>
              </a:solidFill>
              <a:latin typeface="Open Sans"/>
              <a:ea typeface="Open Sans"/>
              <a:cs typeface="Open Sans"/>
              <a:sym typeface="Open Sans"/>
            </a:endParaRPr>
          </a:p>
        </p:txBody>
      </p:sp>
      <p:sp>
        <p:nvSpPr>
          <p:cNvPr id="71" name="Google Shape;71;p14"/>
          <p:cNvSpPr txBox="1"/>
          <p:nvPr/>
        </p:nvSpPr>
        <p:spPr>
          <a:xfrm>
            <a:off x="1626119" y="2492550"/>
            <a:ext cx="1040700" cy="3561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1100" b="1">
                <a:solidFill>
                  <a:srgbClr val="FFFFFF"/>
                </a:solidFill>
                <a:latin typeface="Open Sans"/>
                <a:ea typeface="Open Sans"/>
                <a:cs typeface="Open Sans"/>
                <a:sym typeface="Open Sans"/>
              </a:rPr>
              <a:t>#9fcc3b</a:t>
            </a:r>
            <a:endParaRPr sz="1100" b="1">
              <a:solidFill>
                <a:srgbClr val="FFFFFF"/>
              </a:solidFill>
              <a:latin typeface="Open Sans"/>
              <a:ea typeface="Open Sans"/>
              <a:cs typeface="Open Sans"/>
              <a:sym typeface="Open Sans"/>
            </a:endParaRPr>
          </a:p>
        </p:txBody>
      </p:sp>
      <p:pic>
        <p:nvPicPr>
          <p:cNvPr id="3" name="Picture 2" descr="A picture containing outdoor, ground, way, building material&#10;&#10;Description automatically generated">
            <a:extLst>
              <a:ext uri="{FF2B5EF4-FFF2-40B4-BE49-F238E27FC236}">
                <a16:creationId xmlns:a16="http://schemas.microsoft.com/office/drawing/2014/main" id="{0B069A43-61E5-3AD9-8A5D-7046BFE573BE}"/>
              </a:ext>
            </a:extLst>
          </p:cNvPr>
          <p:cNvPicPr>
            <a:picLocks noChangeAspect="1"/>
          </p:cNvPicPr>
          <p:nvPr/>
        </p:nvPicPr>
        <p:blipFill rotWithShape="1">
          <a:blip r:embed="rId5"/>
          <a:srcRect l="19781" r="13204"/>
          <a:stretch/>
        </p:blipFill>
        <p:spPr>
          <a:xfrm>
            <a:off x="943134" y="1102977"/>
            <a:ext cx="2791500" cy="2779145"/>
          </a:xfrm>
          <a:prstGeom prst="rect">
            <a:avLst/>
          </a:prstGeom>
          <a:ln w="19050">
            <a:solidFill>
              <a:srgbClr val="9ECD3A"/>
            </a:solidFill>
          </a:ln>
        </p:spPr>
      </p:pic>
      <p:pic>
        <p:nvPicPr>
          <p:cNvPr id="9" name="Picture 8" descr="A field of purple flowers&#10;&#10;Description automatically generated with medium confidence">
            <a:extLst>
              <a:ext uri="{FF2B5EF4-FFF2-40B4-BE49-F238E27FC236}">
                <a16:creationId xmlns:a16="http://schemas.microsoft.com/office/drawing/2014/main" id="{5B89D704-324C-4E5E-3A50-2502D97140F8}"/>
              </a:ext>
            </a:extLst>
          </p:cNvPr>
          <p:cNvPicPr>
            <a:picLocks noChangeAspect="1"/>
          </p:cNvPicPr>
          <p:nvPr/>
        </p:nvPicPr>
        <p:blipFill rotWithShape="1">
          <a:blip r:embed="rId6"/>
          <a:srcRect r="25573"/>
          <a:stretch/>
        </p:blipFill>
        <p:spPr>
          <a:xfrm>
            <a:off x="5403372" y="1078730"/>
            <a:ext cx="2791500" cy="2794587"/>
          </a:xfrm>
          <a:prstGeom prst="rect">
            <a:avLst/>
          </a:prstGeom>
          <a:ln w="19050">
            <a:solidFill>
              <a:srgbClr val="9ECD3A"/>
            </a:solidFill>
          </a:ln>
        </p:spPr>
      </p:pic>
      <p:sp>
        <p:nvSpPr>
          <p:cNvPr id="23" name="Google Shape;67;p14">
            <a:extLst>
              <a:ext uri="{FF2B5EF4-FFF2-40B4-BE49-F238E27FC236}">
                <a16:creationId xmlns:a16="http://schemas.microsoft.com/office/drawing/2014/main" id="{DA75A176-FD96-6807-E5ED-F1FE55136455}"/>
              </a:ext>
            </a:extLst>
          </p:cNvPr>
          <p:cNvSpPr txBox="1"/>
          <p:nvPr/>
        </p:nvSpPr>
        <p:spPr>
          <a:xfrm>
            <a:off x="5403372" y="3912455"/>
            <a:ext cx="2791500" cy="572400"/>
          </a:xfrm>
          <a:prstGeom prst="rect">
            <a:avLst/>
          </a:prstGeom>
          <a:noFill/>
          <a:ln>
            <a:noFill/>
          </a:ln>
        </p:spPr>
        <p:txBody>
          <a:bodyPr spcFirstLastPara="1" wrap="square" lIns="91425" tIns="91425" rIns="91425" bIns="91425" anchor="t" anchorCtr="0">
            <a:noAutofit/>
          </a:bodyPr>
          <a:lstStyle/>
          <a:p>
            <a:pPr algn="ctr"/>
            <a:r>
              <a:rPr lang="en-US" dirty="0">
                <a:solidFill>
                  <a:schemeClr val="bg2">
                    <a:lumMod val="40000"/>
                    <a:lumOff val="60000"/>
                  </a:schemeClr>
                </a:solidFill>
                <a:latin typeface="Open Sans" panose="020B0606030504020204" pitchFamily="34" charset="0"/>
                <a:ea typeface="Open Sans" panose="020B0606030504020204" pitchFamily="34" charset="0"/>
                <a:cs typeface="Open Sans" panose="020B0606030504020204" pitchFamily="34" charset="0"/>
                <a:hlinkClick r:id="rId7" tooltip="File:Sparks Meadow in July2.jpeg">
                  <a:extLst>
                    <a:ext uri="{A12FA001-AC4F-418D-AE19-62706E023703}">
                      <ahyp:hlinkClr xmlns="" xmlns:ahyp="http://schemas.microsoft.com/office/drawing/2018/hyperlinkcolor" val="tx"/>
                    </a:ext>
                  </a:extLst>
                </a:hlinkClick>
              </a:rPr>
              <a:t>Sparks Meadow in July2</a:t>
            </a:r>
            <a:endParaRPr lang="en-US" dirty="0">
              <a:solidFill>
                <a:schemeClr val="bg2">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a:p>
            <a:pPr algn="ctr"/>
            <a:endParaRPr lang="en-US" u="sng" dirty="0">
              <a:solidFill>
                <a:schemeClr val="bg2">
                  <a:lumMod val="40000"/>
                  <a:lumOff val="60000"/>
                </a:schemeClr>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123819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876188"/>
          </a:xfrm>
          <a:prstGeom prst="rect">
            <a:avLst/>
          </a:prstGeom>
        </p:spPr>
        <p:txBody>
          <a:bodyPr spcFirstLastPara="1" wrap="square" lIns="91425" tIns="91425" rIns="91425" bIns="91425" anchor="t" anchorCtr="0">
            <a:noAutofit/>
          </a:bodyPr>
          <a:lstStyle/>
          <a:p>
            <a:pPr marL="0" lvl="0" indent="0" rtl="0">
              <a:lnSpc>
                <a:spcPct val="150000"/>
              </a:lnSpc>
              <a:spcBef>
                <a:spcPts val="0"/>
              </a:spcBef>
              <a:spcAft>
                <a:spcPts val="0"/>
              </a:spcAft>
              <a:buNone/>
            </a:pPr>
            <a:r>
              <a:rPr lang="en-US" sz="2400" b="1" dirty="0">
                <a:solidFill>
                  <a:srgbClr val="6091BA"/>
                </a:solidFill>
                <a:latin typeface="Open Sans"/>
                <a:ea typeface="Open Sans"/>
                <a:cs typeface="Open Sans"/>
                <a:sym typeface="Open Sans"/>
              </a:rPr>
              <a:t>Let’s Dig Deeper</a:t>
            </a:r>
            <a:br>
              <a:rPr lang="en-US" sz="2400" b="1" dirty="0">
                <a:solidFill>
                  <a:srgbClr val="6091BA"/>
                </a:solidFill>
                <a:latin typeface="Open Sans"/>
                <a:ea typeface="Open Sans"/>
                <a:cs typeface="Open Sans"/>
                <a:sym typeface="Open Sans"/>
              </a:rPr>
            </a:br>
            <a:endParaRPr sz="2400" dirty="0">
              <a:solidFill>
                <a:schemeClr val="tx1"/>
              </a:solidFill>
              <a:latin typeface="Open Sans"/>
              <a:ea typeface="Open Sans"/>
              <a:cs typeface="Open Sans"/>
              <a:sym typeface="Open Sans"/>
            </a:endParaRPr>
          </a:p>
        </p:txBody>
      </p:sp>
      <p:pic>
        <p:nvPicPr>
          <p:cNvPr id="64" name="Google Shape;64;p14"/>
          <p:cNvPicPr preferRelativeResize="0"/>
          <p:nvPr/>
        </p:nvPicPr>
        <p:blipFill>
          <a:blip r:embed="rId3">
            <a:alphaModFix/>
          </a:blip>
          <a:stretch>
            <a:fillRect/>
          </a:stretch>
        </p:blipFill>
        <p:spPr>
          <a:xfrm>
            <a:off x="152402" y="4651025"/>
            <a:ext cx="8839196" cy="403010"/>
          </a:xfrm>
          <a:prstGeom prst="rect">
            <a:avLst/>
          </a:prstGeom>
          <a:noFill/>
          <a:ln>
            <a:noFill/>
          </a:ln>
        </p:spPr>
      </p:pic>
      <p:sp>
        <p:nvSpPr>
          <p:cNvPr id="2" name="Rectangle 1">
            <a:extLst>
              <a:ext uri="{FF2B5EF4-FFF2-40B4-BE49-F238E27FC236}">
                <a16:creationId xmlns:a16="http://schemas.microsoft.com/office/drawing/2014/main" id="{603F0617-77ED-C375-8340-38CF56D5319A}"/>
              </a:ext>
            </a:extLst>
          </p:cNvPr>
          <p:cNvSpPr/>
          <p:nvPr/>
        </p:nvSpPr>
        <p:spPr>
          <a:xfrm>
            <a:off x="311699" y="1317354"/>
            <a:ext cx="5653165" cy="2466829"/>
          </a:xfrm>
          <a:prstGeom prst="rect">
            <a:avLst/>
          </a:prstGeom>
        </p:spPr>
        <p:txBody>
          <a:bodyPr wrap="square">
            <a:spAutoFit/>
          </a:bodyPr>
          <a:lstStyle/>
          <a:p>
            <a:pPr marL="342900" indent="-342900" fontAlgn="base">
              <a:lnSpc>
                <a:spcPct val="200000"/>
              </a:lnSpc>
              <a:buFont typeface="Arial" panose="020B0604020202020204" pitchFamily="34" charset="0"/>
              <a:buChar char="•"/>
            </a:pPr>
            <a:r>
              <a:rPr lang="en-US" sz="2000" dirty="0">
                <a:latin typeface="Open Sans" panose="020B0606030504020204" pitchFamily="34" charset="0"/>
                <a:ea typeface="Open Sans" panose="020B0606030504020204" pitchFamily="34" charset="0"/>
                <a:cs typeface="Open Sans" panose="020B0606030504020204" pitchFamily="34" charset="0"/>
              </a:rPr>
              <a:t>What does it look like?</a:t>
            </a:r>
          </a:p>
          <a:p>
            <a:pPr marL="342900" indent="-342900" fontAlgn="base">
              <a:lnSpc>
                <a:spcPct val="200000"/>
              </a:lnSpc>
              <a:buFont typeface="Arial" panose="020B0604020202020204" pitchFamily="34" charset="0"/>
              <a:buChar char="•"/>
            </a:pPr>
            <a:r>
              <a:rPr lang="en-US" sz="2000" dirty="0">
                <a:latin typeface="Open Sans" panose="020B0606030504020204" pitchFamily="34" charset="0"/>
                <a:ea typeface="Open Sans" panose="020B0606030504020204" pitchFamily="34" charset="0"/>
                <a:cs typeface="Open Sans" panose="020B0606030504020204" pitchFamily="34" charset="0"/>
              </a:rPr>
              <a:t>What does it feel like? </a:t>
            </a:r>
          </a:p>
          <a:p>
            <a:pPr marL="342900" indent="-342900" fontAlgn="base">
              <a:lnSpc>
                <a:spcPct val="200000"/>
              </a:lnSpc>
              <a:buFont typeface="Arial" panose="020B0604020202020204" pitchFamily="34" charset="0"/>
              <a:buChar char="•"/>
            </a:pPr>
            <a:r>
              <a:rPr lang="en-US" sz="2000" dirty="0">
                <a:latin typeface="Open Sans" panose="020B0606030504020204" pitchFamily="34" charset="0"/>
                <a:ea typeface="Open Sans" panose="020B0606030504020204" pitchFamily="34" charset="0"/>
                <a:cs typeface="Open Sans" panose="020B0606030504020204" pitchFamily="34" charset="0"/>
              </a:rPr>
              <a:t>How much water can it hold?</a:t>
            </a:r>
          </a:p>
          <a:p>
            <a:pPr marL="342900" indent="-342900" fontAlgn="base">
              <a:lnSpc>
                <a:spcPct val="200000"/>
              </a:lnSpc>
              <a:buFont typeface="Arial" panose="020B0604020202020204" pitchFamily="34" charset="0"/>
              <a:buChar char="•"/>
            </a:pPr>
            <a:r>
              <a:rPr lang="en-US" sz="2000" dirty="0">
                <a:latin typeface="Open Sans" panose="020B0606030504020204" pitchFamily="34" charset="0"/>
                <a:ea typeface="Open Sans" panose="020B0606030504020204" pitchFamily="34" charset="0"/>
                <a:cs typeface="Open Sans" panose="020B0606030504020204" pitchFamily="34" charset="0"/>
              </a:rPr>
              <a:t>What else do you notice? </a:t>
            </a:r>
          </a:p>
        </p:txBody>
      </p:sp>
      <p:pic>
        <p:nvPicPr>
          <p:cNvPr id="2050" name="Picture 2">
            <a:hlinkClick r:id="rId4"/>
            <a:extLst>
              <a:ext uri="{FF2B5EF4-FFF2-40B4-BE49-F238E27FC236}">
                <a16:creationId xmlns:a16="http://schemas.microsoft.com/office/drawing/2014/main" id="{4A1536D5-FB57-C654-14DC-930801BF6E3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4864" y="720855"/>
            <a:ext cx="23368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587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876188"/>
          </a:xfrm>
          <a:prstGeom prst="rect">
            <a:avLst/>
          </a:prstGeom>
        </p:spPr>
        <p:txBody>
          <a:bodyPr spcFirstLastPara="1" wrap="square" lIns="91425" tIns="91425" rIns="91425" bIns="91425" anchor="t" anchorCtr="0">
            <a:noAutofit/>
          </a:bodyPr>
          <a:lstStyle/>
          <a:p>
            <a:pPr marL="0" lvl="0" indent="0" rtl="0">
              <a:lnSpc>
                <a:spcPct val="150000"/>
              </a:lnSpc>
              <a:spcBef>
                <a:spcPts val="0"/>
              </a:spcBef>
              <a:spcAft>
                <a:spcPts val="0"/>
              </a:spcAft>
              <a:buNone/>
            </a:pPr>
            <a:r>
              <a:rPr lang="en-US" sz="2400" b="1" dirty="0">
                <a:solidFill>
                  <a:srgbClr val="6091BA"/>
                </a:solidFill>
                <a:latin typeface="Open Sans"/>
                <a:ea typeface="Open Sans"/>
                <a:cs typeface="Open Sans"/>
                <a:sym typeface="Open Sans"/>
                <a:hlinkClick r:id="rId3">
                  <a:extLst>
                    <a:ext uri="{A12FA001-AC4F-418D-AE19-62706E023703}">
                      <ahyp:hlinkClr xmlns="" xmlns:ahyp="http://schemas.microsoft.com/office/drawing/2018/hyperlinkcolor" val="tx"/>
                    </a:ext>
                  </a:extLst>
                </a:hlinkClick>
              </a:rPr>
              <a:t>Alert! Alert!</a:t>
            </a:r>
            <a:r>
              <a:rPr lang="en-US" sz="2400" b="1" dirty="0">
                <a:solidFill>
                  <a:srgbClr val="6091BA"/>
                </a:solidFill>
                <a:latin typeface="Open Sans"/>
                <a:ea typeface="Open Sans"/>
                <a:cs typeface="Open Sans"/>
                <a:sym typeface="Open Sans"/>
              </a:rPr>
              <a:t/>
            </a:r>
            <a:br>
              <a:rPr lang="en-US" sz="2400" b="1" dirty="0">
                <a:solidFill>
                  <a:srgbClr val="6091BA"/>
                </a:solidFill>
                <a:latin typeface="Open Sans"/>
                <a:ea typeface="Open Sans"/>
                <a:cs typeface="Open Sans"/>
                <a:sym typeface="Open Sans"/>
              </a:rPr>
            </a:br>
            <a:endParaRPr sz="2400" dirty="0">
              <a:solidFill>
                <a:schemeClr val="tx1"/>
              </a:solidFill>
              <a:latin typeface="Open Sans"/>
              <a:ea typeface="Open Sans"/>
              <a:cs typeface="Open Sans"/>
              <a:sym typeface="Open Sans"/>
            </a:endParaRPr>
          </a:p>
        </p:txBody>
      </p:sp>
      <p:pic>
        <p:nvPicPr>
          <p:cNvPr id="64" name="Google Shape;64;p14"/>
          <p:cNvPicPr preferRelativeResize="0"/>
          <p:nvPr/>
        </p:nvPicPr>
        <p:blipFill>
          <a:blip r:embed="rId4">
            <a:alphaModFix/>
          </a:blip>
          <a:stretch>
            <a:fillRect/>
          </a:stretch>
        </p:blipFill>
        <p:spPr>
          <a:xfrm>
            <a:off x="152402" y="4651025"/>
            <a:ext cx="8839196" cy="403010"/>
          </a:xfrm>
          <a:prstGeom prst="rect">
            <a:avLst/>
          </a:prstGeom>
          <a:noFill/>
          <a:ln>
            <a:noFill/>
          </a:ln>
        </p:spPr>
      </p:pic>
      <p:pic>
        <p:nvPicPr>
          <p:cNvPr id="4098" name="Picture 2">
            <a:extLst>
              <a:ext uri="{FF2B5EF4-FFF2-40B4-BE49-F238E27FC236}">
                <a16:creationId xmlns:a16="http://schemas.microsoft.com/office/drawing/2014/main" id="{DAED7CAB-FEFF-243E-B14E-C262E57B6C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7500" y="1428750"/>
            <a:ext cx="3429000"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5623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11700" y="282761"/>
            <a:ext cx="8520600" cy="876188"/>
          </a:xfrm>
          <a:prstGeom prst="rect">
            <a:avLst/>
          </a:prstGeom>
        </p:spPr>
        <p:txBody>
          <a:bodyPr spcFirstLastPara="1" wrap="square" lIns="91425" tIns="91425" rIns="91425" bIns="91425" anchor="t" anchorCtr="0">
            <a:noAutofit/>
          </a:bodyPr>
          <a:lstStyle/>
          <a:p>
            <a:pPr marL="0" lvl="0" indent="0" rtl="0">
              <a:lnSpc>
                <a:spcPct val="150000"/>
              </a:lnSpc>
              <a:spcBef>
                <a:spcPts val="0"/>
              </a:spcBef>
              <a:spcAft>
                <a:spcPts val="0"/>
              </a:spcAft>
              <a:buNone/>
            </a:pPr>
            <a:r>
              <a:rPr lang="en-US" sz="2400" b="1" dirty="0">
                <a:solidFill>
                  <a:srgbClr val="6091BA"/>
                </a:solidFill>
                <a:latin typeface="Open Sans"/>
                <a:ea typeface="Open Sans"/>
                <a:cs typeface="Open Sans"/>
                <a:sym typeface="Open Sans"/>
                <a:hlinkClick r:id="rId3">
                  <a:extLst>
                    <a:ext uri="{A12FA001-AC4F-418D-AE19-62706E023703}">
                      <ahyp:hlinkClr xmlns="" xmlns:ahyp="http://schemas.microsoft.com/office/drawing/2018/hyperlinkcolor" val="tx"/>
                    </a:ext>
                  </a:extLst>
                </a:hlinkClick>
              </a:rPr>
              <a:t>Alert! Alert!</a:t>
            </a:r>
            <a:r>
              <a:rPr lang="en-US" sz="2400" b="1" dirty="0">
                <a:solidFill>
                  <a:srgbClr val="6091BA"/>
                </a:solidFill>
                <a:latin typeface="Open Sans"/>
                <a:ea typeface="Open Sans"/>
                <a:cs typeface="Open Sans"/>
                <a:sym typeface="Open Sans"/>
              </a:rPr>
              <a:t/>
            </a:r>
            <a:br>
              <a:rPr lang="en-US" sz="2400" b="1" dirty="0">
                <a:solidFill>
                  <a:srgbClr val="6091BA"/>
                </a:solidFill>
                <a:latin typeface="Open Sans"/>
                <a:ea typeface="Open Sans"/>
                <a:cs typeface="Open Sans"/>
                <a:sym typeface="Open Sans"/>
              </a:rPr>
            </a:br>
            <a:endParaRPr sz="2400" dirty="0">
              <a:solidFill>
                <a:schemeClr val="tx1"/>
              </a:solidFill>
              <a:latin typeface="Open Sans"/>
              <a:ea typeface="Open Sans"/>
              <a:cs typeface="Open Sans"/>
              <a:sym typeface="Open Sans"/>
            </a:endParaRPr>
          </a:p>
        </p:txBody>
      </p:sp>
      <p:pic>
        <p:nvPicPr>
          <p:cNvPr id="64" name="Google Shape;64;p14"/>
          <p:cNvPicPr preferRelativeResize="0"/>
          <p:nvPr/>
        </p:nvPicPr>
        <p:blipFill>
          <a:blip r:embed="rId4">
            <a:alphaModFix/>
          </a:blip>
          <a:stretch>
            <a:fillRect/>
          </a:stretch>
        </p:blipFill>
        <p:spPr>
          <a:xfrm>
            <a:off x="152402" y="4651025"/>
            <a:ext cx="8839196" cy="403010"/>
          </a:xfrm>
          <a:prstGeom prst="rect">
            <a:avLst/>
          </a:prstGeom>
          <a:noFill/>
          <a:ln>
            <a:noFill/>
          </a:ln>
        </p:spPr>
      </p:pic>
      <p:sp>
        <p:nvSpPr>
          <p:cNvPr id="2" name="Rectangle 1">
            <a:extLst>
              <a:ext uri="{FF2B5EF4-FFF2-40B4-BE49-F238E27FC236}">
                <a16:creationId xmlns:a16="http://schemas.microsoft.com/office/drawing/2014/main" id="{B27BA322-4F86-7FEE-9602-140EC98AC9CC}"/>
              </a:ext>
            </a:extLst>
          </p:cNvPr>
          <p:cNvSpPr/>
          <p:nvPr/>
        </p:nvSpPr>
        <p:spPr>
          <a:xfrm>
            <a:off x="547577" y="1399392"/>
            <a:ext cx="8048846" cy="1477328"/>
          </a:xfrm>
          <a:prstGeom prst="rect">
            <a:avLst/>
          </a:prstGeom>
        </p:spPr>
        <p:txBody>
          <a:bodyPr wrap="square">
            <a:spAutoFit/>
          </a:bodyPr>
          <a:lstStyle/>
          <a:p>
            <a:r>
              <a:rPr lang="en-US" sz="1800" dirty="0">
                <a:solidFill>
                  <a:schemeClr val="tx1"/>
                </a:solidFill>
                <a:latin typeface="Open Sans" panose="020B0606030504020204" pitchFamily="34" charset="0"/>
                <a:ea typeface="Open Sans" panose="020B0606030504020204" pitchFamily="34" charset="0"/>
                <a:cs typeface="Open Sans" panose="020B0606030504020204" pitchFamily="34" charset="0"/>
              </a:rPr>
              <a:t>There’s been a ZOMBIE uprising at our local farm and all our food source has been destroyed. Access to our city has been closed off and we’re left to fend for ourselves. The only seeds we have access to are RADISHES. Farmer’s have run and it’s up to YOU to feed everyone! How will you ensure your radish grows efficiently and as quickly as possible?!</a:t>
            </a:r>
          </a:p>
        </p:txBody>
      </p:sp>
      <p:pic>
        <p:nvPicPr>
          <p:cNvPr id="7170" name="Picture 2">
            <a:hlinkClick r:id="rId5"/>
            <a:extLst>
              <a:ext uri="{FF2B5EF4-FFF2-40B4-BE49-F238E27FC236}">
                <a16:creationId xmlns:a16="http://schemas.microsoft.com/office/drawing/2014/main" id="{10D1F6DD-99FF-23E0-3DE8-D0E5996B963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09257" y="2587439"/>
            <a:ext cx="1487165" cy="2063586"/>
          </a:xfrm>
          <a:prstGeom prst="rect">
            <a:avLst/>
          </a:prstGeom>
          <a:noFill/>
          <a:extLst>
            <a:ext uri="{909E8E84-426E-40DD-AFC4-6F175D3DCCD1}">
              <a14:hiddenFill xmlns:a14="http://schemas.microsoft.com/office/drawing/2010/main">
                <a:solidFill>
                  <a:srgbClr val="FFFFFF"/>
                </a:solidFill>
              </a14:hiddenFill>
            </a:ext>
          </a:extLst>
        </p:spPr>
      </p:pic>
      <p:pic>
        <p:nvPicPr>
          <p:cNvPr id="4" name="Graphic 3" descr="Siren outline">
            <a:extLst>
              <a:ext uri="{FF2B5EF4-FFF2-40B4-BE49-F238E27FC236}">
                <a16:creationId xmlns:a16="http://schemas.microsoft.com/office/drawing/2014/main" id="{163596CC-53B0-F0A9-792A-ECB8C322D106}"/>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2193235" y="143472"/>
            <a:ext cx="876188" cy="876188"/>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801474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E9E27-63B1-98BB-928B-59801640544E}"/>
              </a:ext>
            </a:extLst>
          </p:cNvPr>
          <p:cNvSpPr>
            <a:spLocks noGrp="1"/>
          </p:cNvSpPr>
          <p:nvPr>
            <p:ph type="title"/>
          </p:nvPr>
        </p:nvSpPr>
        <p:spPr/>
        <p:txBody>
          <a:bodyPr/>
          <a:lstStyle/>
          <a:p>
            <a:r>
              <a:rPr lang="en-US" b="1" dirty="0">
                <a:solidFill>
                  <a:srgbClr val="6091BA"/>
                </a:solidFill>
                <a:latin typeface="Open Sans" panose="020B0606030504020204" pitchFamily="34" charset="0"/>
                <a:ea typeface="Open Sans" panose="020B0606030504020204" pitchFamily="34" charset="0"/>
                <a:cs typeface="Open Sans" panose="020B0606030504020204" pitchFamily="34" charset="0"/>
              </a:rPr>
              <a:t>Your Materials</a:t>
            </a:r>
          </a:p>
        </p:txBody>
      </p:sp>
      <p:sp>
        <p:nvSpPr>
          <p:cNvPr id="3" name="Text Placeholder 2">
            <a:extLst>
              <a:ext uri="{FF2B5EF4-FFF2-40B4-BE49-F238E27FC236}">
                <a16:creationId xmlns:a16="http://schemas.microsoft.com/office/drawing/2014/main" id="{53D7E9E1-65A7-93D9-F9C0-DFA80F315752}"/>
              </a:ext>
            </a:extLst>
          </p:cNvPr>
          <p:cNvSpPr>
            <a:spLocks noGrp="1"/>
          </p:cNvSpPr>
          <p:nvPr>
            <p:ph type="body" idx="1"/>
          </p:nvPr>
        </p:nvSpPr>
        <p:spPr>
          <a:xfrm>
            <a:off x="311700" y="1152475"/>
            <a:ext cx="8520600" cy="779624"/>
          </a:xfrm>
        </p:spPr>
        <p:txBody>
          <a:bodyPr/>
          <a:lstStyle/>
          <a:p>
            <a:pPr marL="114300" indent="0">
              <a:buNone/>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You will have to build a secured container to grow your seeds. You search around you house and you find: </a:t>
            </a:r>
          </a:p>
          <a:p>
            <a:pPr marL="114300" indent="0">
              <a:buNone/>
            </a:pPr>
            <a:endPar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Google Shape;64;p14">
            <a:extLst>
              <a:ext uri="{FF2B5EF4-FFF2-40B4-BE49-F238E27FC236}">
                <a16:creationId xmlns:a16="http://schemas.microsoft.com/office/drawing/2014/main" id="{516A2429-6918-D8C8-ADC2-A6FE9BE9ABA0}"/>
              </a:ext>
            </a:extLst>
          </p:cNvPr>
          <p:cNvPicPr preferRelativeResize="0"/>
          <p:nvPr/>
        </p:nvPicPr>
        <p:blipFill>
          <a:blip r:embed="rId2">
            <a:alphaModFix/>
          </a:blip>
          <a:stretch>
            <a:fillRect/>
          </a:stretch>
        </p:blipFill>
        <p:spPr>
          <a:xfrm>
            <a:off x="152402" y="4651025"/>
            <a:ext cx="8839196" cy="403010"/>
          </a:xfrm>
          <a:prstGeom prst="rect">
            <a:avLst/>
          </a:prstGeom>
          <a:noFill/>
          <a:ln>
            <a:noFill/>
          </a:ln>
        </p:spPr>
      </p:pic>
      <p:sp>
        <p:nvSpPr>
          <p:cNvPr id="5" name="Rectangle 4">
            <a:extLst>
              <a:ext uri="{FF2B5EF4-FFF2-40B4-BE49-F238E27FC236}">
                <a16:creationId xmlns:a16="http://schemas.microsoft.com/office/drawing/2014/main" id="{AFDBDEC1-33B2-514B-6347-7AE63FAADCAE}"/>
              </a:ext>
            </a:extLst>
          </p:cNvPr>
          <p:cNvSpPr/>
          <p:nvPr/>
        </p:nvSpPr>
        <p:spPr>
          <a:xfrm>
            <a:off x="609412" y="2255304"/>
            <a:ext cx="3962588" cy="1600438"/>
          </a:xfrm>
          <a:prstGeom prst="rect">
            <a:avLst/>
          </a:prstGeom>
        </p:spPr>
        <p:txBody>
          <a:bodyPr wrap="square">
            <a:spAutoFit/>
          </a:bodyPr>
          <a:lstStyle/>
          <a:p>
            <a:pPr marL="285750" indent="-285750" fontAlgn="base">
              <a:buFont typeface="Arial" panose="020B0604020202020204" pitchFamily="34" charset="0"/>
              <a:buChar char="•"/>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A plastic bottle</a:t>
            </a:r>
          </a:p>
          <a:p>
            <a:pPr marL="285750" indent="-285750" fontAlgn="base">
              <a:buFont typeface="Arial" panose="020B0604020202020204" pitchFamily="34" charset="0"/>
              <a:buChar char="•"/>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Newspapers and magazines</a:t>
            </a:r>
          </a:p>
          <a:p>
            <a:pPr marL="285750" indent="-285750" fontAlgn="base">
              <a:buFont typeface="Arial" panose="020B0604020202020204" pitchFamily="34" charset="0"/>
              <a:buChar char="•"/>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String </a:t>
            </a:r>
          </a:p>
          <a:p>
            <a:pPr marL="285750" indent="-285750" fontAlgn="base">
              <a:buFont typeface="Arial" panose="020B0604020202020204" pitchFamily="34" charset="0"/>
              <a:buChar char="•"/>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Rocks</a:t>
            </a:r>
          </a:p>
          <a:p>
            <a:pPr marL="285750" indent="-285750" fontAlgn="base">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Scissors</a:t>
            </a:r>
          </a:p>
          <a:p>
            <a:pPr marL="285750" indent="-285750" fontAlgn="base">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Glue</a:t>
            </a:r>
          </a:p>
          <a:p>
            <a:pPr marL="285750" indent="-285750" fontAlgn="base">
              <a:buFont typeface="Arial" panose="020B0604020202020204" pitchFamily="34" charset="0"/>
              <a:buChar char="•"/>
            </a:pPr>
            <a:r>
              <a:rPr lang="en-US" dirty="0">
                <a:latin typeface="Open Sans" panose="020B0606030504020204" pitchFamily="34" charset="0"/>
                <a:ea typeface="Open Sans" panose="020B0606030504020204" pitchFamily="34" charset="0"/>
                <a:cs typeface="Open Sans" panose="020B0606030504020204" pitchFamily="34" charset="0"/>
              </a:rPr>
              <a:t>Water</a:t>
            </a:r>
          </a:p>
        </p:txBody>
      </p:sp>
    </p:spTree>
    <p:extLst>
      <p:ext uri="{BB962C8B-B14F-4D97-AF65-F5344CB8AC3E}">
        <p14:creationId xmlns:p14="http://schemas.microsoft.com/office/powerpoint/2010/main" val="1865577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E9E27-63B1-98BB-928B-59801640544E}"/>
              </a:ext>
            </a:extLst>
          </p:cNvPr>
          <p:cNvSpPr>
            <a:spLocks noGrp="1"/>
          </p:cNvSpPr>
          <p:nvPr>
            <p:ph type="title"/>
          </p:nvPr>
        </p:nvSpPr>
        <p:spPr/>
        <p:txBody>
          <a:bodyPr/>
          <a:lstStyle/>
          <a:p>
            <a:r>
              <a:rPr lang="en-US" b="1" dirty="0">
                <a:solidFill>
                  <a:srgbClr val="6091BA"/>
                </a:solidFill>
                <a:latin typeface="Open Sans" panose="020B0606030504020204" pitchFamily="34" charset="0"/>
                <a:ea typeface="Open Sans" panose="020B0606030504020204" pitchFamily="34" charset="0"/>
                <a:cs typeface="Open Sans" panose="020B0606030504020204" pitchFamily="34" charset="0"/>
              </a:rPr>
              <a:t>Your Challenge</a:t>
            </a:r>
          </a:p>
        </p:txBody>
      </p:sp>
      <p:sp>
        <p:nvSpPr>
          <p:cNvPr id="3" name="Text Placeholder 2">
            <a:extLst>
              <a:ext uri="{FF2B5EF4-FFF2-40B4-BE49-F238E27FC236}">
                <a16:creationId xmlns:a16="http://schemas.microsoft.com/office/drawing/2014/main" id="{53D7E9E1-65A7-93D9-F9C0-DFA80F315752}"/>
              </a:ext>
            </a:extLst>
          </p:cNvPr>
          <p:cNvSpPr>
            <a:spLocks noGrp="1"/>
          </p:cNvSpPr>
          <p:nvPr>
            <p:ph type="body" idx="1"/>
          </p:nvPr>
        </p:nvSpPr>
        <p:spPr>
          <a:xfrm>
            <a:off x="311700" y="1152474"/>
            <a:ext cx="8520600" cy="3018081"/>
          </a:xfrm>
        </p:spPr>
        <p:txBody>
          <a:bodyPr/>
          <a:lstStyle/>
          <a:p>
            <a:pPr marL="114300" indent="0">
              <a:buNone/>
            </a:pPr>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Using your scavenged materials, build a safe container for your seeds to grow in. Remember that you must: </a:t>
            </a:r>
          </a:p>
          <a:p>
            <a:pPr marL="114300" indent="0">
              <a:buNone/>
            </a:pPr>
            <a:endPar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Only choose ONE type of soil</a:t>
            </a:r>
          </a:p>
          <a:p>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Be able to water your seed</a:t>
            </a:r>
          </a:p>
          <a:p>
            <a:r>
              <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rPr>
              <a:t>Make it hangable! – You don’t want Zombies being able to reach your food! </a:t>
            </a:r>
          </a:p>
          <a:p>
            <a:endPar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endPar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114300" indent="0">
              <a:buNone/>
            </a:pPr>
            <a:endParaRPr lang="en-US"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4" name="Google Shape;64;p14">
            <a:extLst>
              <a:ext uri="{FF2B5EF4-FFF2-40B4-BE49-F238E27FC236}">
                <a16:creationId xmlns:a16="http://schemas.microsoft.com/office/drawing/2014/main" id="{516A2429-6918-D8C8-ADC2-A6FE9BE9ABA0}"/>
              </a:ext>
            </a:extLst>
          </p:cNvPr>
          <p:cNvPicPr preferRelativeResize="0"/>
          <p:nvPr/>
        </p:nvPicPr>
        <p:blipFill>
          <a:blip r:embed="rId2">
            <a:alphaModFix/>
          </a:blip>
          <a:stretch>
            <a:fillRect/>
          </a:stretch>
        </p:blipFill>
        <p:spPr>
          <a:xfrm>
            <a:off x="152402" y="4651025"/>
            <a:ext cx="8839196" cy="403010"/>
          </a:xfrm>
          <a:prstGeom prst="rect">
            <a:avLst/>
          </a:prstGeom>
          <a:noFill/>
          <a:ln>
            <a:noFill/>
          </a:ln>
        </p:spPr>
      </p:pic>
      <p:pic>
        <p:nvPicPr>
          <p:cNvPr id="10" name="Graphic 9" descr="Brain in head outline">
            <a:extLst>
              <a:ext uri="{FF2B5EF4-FFF2-40B4-BE49-F238E27FC236}">
                <a16:creationId xmlns:a16="http://schemas.microsoft.com/office/drawing/2014/main" id="{0D806502-06A6-C2D1-4F22-F653C1DE4C5C}"/>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7917900" y="103325"/>
            <a:ext cx="914400" cy="914400"/>
          </a:xfrm>
          <a:prstGeom prst="rect">
            <a:avLst/>
          </a:prstGeom>
        </p:spPr>
      </p:pic>
    </p:spTree>
    <p:extLst>
      <p:ext uri="{BB962C8B-B14F-4D97-AF65-F5344CB8AC3E}">
        <p14:creationId xmlns:p14="http://schemas.microsoft.com/office/powerpoint/2010/main" val="1426438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808F5-8EC6-5C5F-A7FA-37EEDC7650DA}"/>
              </a:ext>
            </a:extLst>
          </p:cNvPr>
          <p:cNvSpPr>
            <a:spLocks noGrp="1"/>
          </p:cNvSpPr>
          <p:nvPr>
            <p:ph type="title"/>
          </p:nvPr>
        </p:nvSpPr>
        <p:spPr/>
        <p:txBody>
          <a:bodyPr/>
          <a:lstStyle/>
          <a:p>
            <a:r>
              <a:rPr lang="en-US" b="1" dirty="0">
                <a:solidFill>
                  <a:srgbClr val="6091BA"/>
                </a:solidFill>
                <a:latin typeface="Open Sans" panose="020B0606030504020204" pitchFamily="34" charset="0"/>
                <a:ea typeface="Open Sans" panose="020B0606030504020204" pitchFamily="34" charset="0"/>
                <a:cs typeface="Open Sans" panose="020B0606030504020204" pitchFamily="34" charset="0"/>
              </a:rPr>
              <a:t>Image References</a:t>
            </a:r>
          </a:p>
        </p:txBody>
      </p:sp>
      <p:sp>
        <p:nvSpPr>
          <p:cNvPr id="3" name="Text Placeholder 2">
            <a:extLst>
              <a:ext uri="{FF2B5EF4-FFF2-40B4-BE49-F238E27FC236}">
                <a16:creationId xmlns:a16="http://schemas.microsoft.com/office/drawing/2014/main" id="{0877A47B-1675-FD7D-DEDD-78FD0A6A44DB}"/>
              </a:ext>
            </a:extLst>
          </p:cNvPr>
          <p:cNvSpPr>
            <a:spLocks noGrp="1"/>
          </p:cNvSpPr>
          <p:nvPr>
            <p:ph type="body" idx="1"/>
          </p:nvPr>
        </p:nvSpPr>
        <p:spPr/>
        <p:txBody>
          <a:bodyPr/>
          <a:lstStyle/>
          <a:p>
            <a:pPr marL="0" indent="0">
              <a:buNone/>
            </a:pP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Alex2564. (2013). </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Emergency Light</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Retrieved from https://</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commons.wikimedia.org</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/wiki/</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File:Emergency_Light.gif</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marL="0" indent="0">
              <a:buNone/>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indent="-457200">
              <a:buNone/>
            </a:pP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AlphaZeta</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(2011). </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Magnifying glass icon mgx2</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WikiMedia</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Commons. Retrieved from https://</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commons.wikimedia.org</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/wiki/File:Magnifying_glass_icon_mgx2.svg. </a:t>
            </a:r>
          </a:p>
          <a:p>
            <a:pPr marL="0" indent="0">
              <a:buNone/>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indent="-457200">
              <a:buNone/>
            </a:pP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Argenberg</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V. (2007). </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Wadi Rum Dry Desert, Jordan</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WikiMedia</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Commons. Retrieved from https://</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commons.wikimedia.org</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/wiki/File:Wadi_Rum_Dry_Desert,_</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Jordan.jpg</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marL="0" indent="0">
              <a:buNone/>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indent="-457200">
              <a:buNone/>
            </a:pP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Cowboy, C. (2017). </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Radishes</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WikiMedia</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Commons. Retrieved from https://</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commons.wikimedia.org</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/wiki/</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File:Radishes.svg</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marL="0" indent="0">
              <a:buNone/>
            </a:pPr>
            <a:endPar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indent="-457200">
              <a:buNone/>
            </a:pP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Gyorgyfalvy</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R. (2005). </a:t>
            </a:r>
            <a:r>
              <a:rPr lang="en-US" sz="1200" i="1" dirty="0">
                <a:solidFill>
                  <a:schemeClr val="tx1"/>
                </a:solidFill>
                <a:latin typeface="Open Sans" panose="020B0606030504020204" pitchFamily="34" charset="0"/>
                <a:ea typeface="Open Sans" panose="020B0606030504020204" pitchFamily="34" charset="0"/>
                <a:cs typeface="Open Sans" panose="020B0606030504020204" pitchFamily="34" charset="0"/>
              </a:rPr>
              <a:t>Sparks Meadow in July 2</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WikiMedia</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 Commons. Retrieved from https://</a:t>
            </a:r>
            <a:r>
              <a:rPr lang="en-US" sz="1200" dirty="0" err="1">
                <a:solidFill>
                  <a:schemeClr val="tx1"/>
                </a:solidFill>
                <a:latin typeface="Open Sans" panose="020B0606030504020204" pitchFamily="34" charset="0"/>
                <a:ea typeface="Open Sans" panose="020B0606030504020204" pitchFamily="34" charset="0"/>
                <a:cs typeface="Open Sans" panose="020B0606030504020204" pitchFamily="34" charset="0"/>
              </a:rPr>
              <a:t>commons.wikimedia.org</a:t>
            </a:r>
            <a:r>
              <a:rPr lang="en-US" sz="1200" dirty="0">
                <a:solidFill>
                  <a:schemeClr val="tx1"/>
                </a:solidFill>
                <a:latin typeface="Open Sans" panose="020B0606030504020204" pitchFamily="34" charset="0"/>
                <a:ea typeface="Open Sans" panose="020B0606030504020204" pitchFamily="34" charset="0"/>
                <a:cs typeface="Open Sans" panose="020B0606030504020204" pitchFamily="34" charset="0"/>
              </a:rPr>
              <a:t>/wiki/File:Sparks_Meadow_in_July2.jpeg. </a:t>
            </a:r>
          </a:p>
          <a:p>
            <a:pPr marL="114300" indent="0">
              <a:buNone/>
            </a:pPr>
            <a:endParaRPr lang="en-US" dirty="0"/>
          </a:p>
        </p:txBody>
      </p:sp>
    </p:spTree>
    <p:extLst>
      <p:ext uri="{BB962C8B-B14F-4D97-AF65-F5344CB8AC3E}">
        <p14:creationId xmlns:p14="http://schemas.microsoft.com/office/powerpoint/2010/main" val="2242074800"/>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11318</TotalTime>
  <Words>296</Words>
  <Application>Microsoft Office PowerPoint</Application>
  <PresentationFormat>On-screen Show (16:9)</PresentationFormat>
  <Paragraphs>40</Paragraphs>
  <Slides>8</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Open Sans</vt:lpstr>
      <vt:lpstr>Arial</vt:lpstr>
      <vt:lpstr>Simple Light</vt:lpstr>
      <vt:lpstr>PowerPoint Presentation</vt:lpstr>
      <vt:lpstr>Spot the Difference</vt:lpstr>
      <vt:lpstr>Let’s Dig Deeper </vt:lpstr>
      <vt:lpstr>Alert! Alert! </vt:lpstr>
      <vt:lpstr>Alert! Alert! </vt:lpstr>
      <vt:lpstr>Your Materials</vt:lpstr>
      <vt:lpstr>Your Challenge</vt:lpstr>
      <vt:lpstr>Image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 Chaker</dc:creator>
  <cp:lastModifiedBy>Dua Chaker</cp:lastModifiedBy>
  <cp:revision>20</cp:revision>
  <dcterms:modified xsi:type="dcterms:W3CDTF">2023-05-09T00:04:33Z</dcterms:modified>
</cp:coreProperties>
</file>