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1" r:id="rId6"/>
    <p:sldId id="263" r:id="rId7"/>
    <p:sldId id="264" r:id="rId8"/>
    <p:sldId id="265" r:id="rId9"/>
    <p:sldId id="266" r:id="rId10"/>
    <p:sldId id="267" r:id="rId11"/>
    <p:sldId id="269" r:id="rId12"/>
    <p:sldId id="271" r:id="rId13"/>
    <p:sldId id="268" r:id="rId14"/>
  </p:sldIdLst>
  <p:sldSz cx="9144000" cy="5143500" type="screen16x9"/>
  <p:notesSz cx="6858000" cy="9144000"/>
  <p:embeddedFontLst>
    <p:embeddedFont>
      <p:font typeface="Open Sans" panose="020B080603050402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7BD9E86A-413E-48BD-A737-EF323A96B58F}">
          <p14:sldIdLst>
            <p14:sldId id="256"/>
            <p14:sldId id="257"/>
            <p14:sldId id="258"/>
            <p14:sldId id="259"/>
            <p14:sldId id="261"/>
          </p14:sldIdLst>
        </p14:section>
        <p14:section name="Untitled Section" id="{284D41F2-17C3-4062-8EE7-AA0B950799BB}">
          <p14:sldIdLst>
            <p14:sldId id="263"/>
            <p14:sldId id="264"/>
            <p14:sldId id="265"/>
            <p14:sldId id="266"/>
            <p14:sldId id="267"/>
            <p14:sldId id="269"/>
            <p14:sldId id="271"/>
            <p14:sldId id="268"/>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62" d="100"/>
          <a:sy n="162" d="100"/>
        </p:scale>
        <p:origin x="144" y="1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8" name="Google Shape;148;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8" name="Google Shape;148;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535538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8" name="Google Shape;148;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3476159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4" name="Google Shape;154;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 name="Google Shape;8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0" name="Google Shape;10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9" name="Google Shape;11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6" name="Google Shape;126;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5" name="Google Shape;13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2" name="Google Shape;142;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4" b="-5447"/>
          <a:stretch/>
        </p:blipFill>
        <p:spPr>
          <a:xfrm>
            <a:off x="-46375" y="0"/>
            <a:ext cx="9190377" cy="5438551"/>
          </a:xfrm>
          <a:prstGeom prst="rect">
            <a:avLst/>
          </a:prstGeom>
          <a:noFill/>
          <a:ln>
            <a:noFill/>
          </a:ln>
        </p:spPr>
      </p:pic>
      <p:pic>
        <p:nvPicPr>
          <p:cNvPr id="56" name="Google Shape;56;p13"/>
          <p:cNvPicPr preferRelativeResize="0"/>
          <p:nvPr/>
        </p:nvPicPr>
        <p:blipFill rotWithShape="1">
          <a:blip r:embed="rId4">
            <a:alphaModFix/>
          </a:blip>
          <a:srcRect/>
          <a:stretch/>
        </p:blipFill>
        <p:spPr>
          <a:xfrm>
            <a:off x="160536" y="4663675"/>
            <a:ext cx="8822928" cy="402275"/>
          </a:xfrm>
          <a:prstGeom prst="rect">
            <a:avLst/>
          </a:prstGeom>
          <a:noFill/>
          <a:ln>
            <a:noFill/>
          </a:ln>
        </p:spPr>
      </p:pic>
      <p:pic>
        <p:nvPicPr>
          <p:cNvPr id="57" name="Google Shape;57;p13"/>
          <p:cNvPicPr preferRelativeResize="0"/>
          <p:nvPr/>
        </p:nvPicPr>
        <p:blipFill rotWithShape="1">
          <a:blip r:embed="rId5">
            <a:alphaModFix/>
          </a:blip>
          <a:srcRect/>
          <a:stretch/>
        </p:blipFill>
        <p:spPr>
          <a:xfrm>
            <a:off x="484463" y="2670200"/>
            <a:ext cx="8175075" cy="813975"/>
          </a:xfrm>
          <a:prstGeom prst="rect">
            <a:avLst/>
          </a:prstGeom>
          <a:noFill/>
          <a:ln>
            <a:noFill/>
          </a:ln>
        </p:spPr>
      </p:pic>
      <p:sp>
        <p:nvSpPr>
          <p:cNvPr id="58" name="Google Shape;58;p13"/>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FFFFFF"/>
                </a:solidFill>
                <a:latin typeface="Open Sans"/>
                <a:ea typeface="Open Sans"/>
                <a:cs typeface="Open Sans"/>
                <a:sym typeface="Open Sans"/>
              </a:rPr>
              <a:t>Reading Hands-Free is The Way for Me!</a:t>
            </a:r>
            <a:endParaRPr sz="1600" b="1" i="0" u="none" strike="noStrike" cap="none">
              <a:solidFill>
                <a:srgbClr val="FFFFFF"/>
              </a:solidFill>
              <a:latin typeface="Open Sans"/>
              <a:ea typeface="Open Sans"/>
              <a:cs typeface="Open Sans"/>
              <a:sym typeface="Open Sans"/>
            </a:endParaRPr>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83050" y="1708577"/>
            <a:ext cx="4032175" cy="76472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4"/>
          <p:cNvSpPr txBox="1">
            <a:spLocks noGrp="1"/>
          </p:cNvSpPr>
          <p:nvPr>
            <p:ph type="title"/>
          </p:nvPr>
        </p:nvSpPr>
        <p:spPr>
          <a:xfrm>
            <a:off x="311700" y="282761"/>
            <a:ext cx="8520600" cy="3704448"/>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sz="3600" b="1" dirty="0"/>
              <a:t>Time Constraints</a:t>
            </a:r>
            <a:br>
              <a:rPr lang="en-US" sz="2400" dirty="0"/>
            </a:br>
            <a:br>
              <a:rPr lang="en-US" sz="2400" dirty="0"/>
            </a:br>
            <a:r>
              <a:rPr lang="en-US" sz="2400" dirty="0"/>
              <a:t>20 minutes total.</a:t>
            </a:r>
            <a:br>
              <a:rPr lang="en-US" sz="2400" dirty="0"/>
            </a:br>
            <a:br>
              <a:rPr lang="en-US" sz="2400" dirty="0"/>
            </a:br>
            <a:r>
              <a:rPr lang="en-US" sz="2400" dirty="0"/>
              <a:t>At least 5 minutes is strictly planning.</a:t>
            </a:r>
            <a:br>
              <a:rPr lang="en-US" sz="2400" dirty="0"/>
            </a:br>
            <a:br>
              <a:rPr lang="en-US" sz="2400" dirty="0"/>
            </a:br>
            <a:r>
              <a:rPr lang="en-US" sz="2400" dirty="0"/>
              <a:t>At least 1 team member needs to sketch and record notes in a journal.</a:t>
            </a:r>
            <a:br>
              <a:rPr lang="en-US" sz="2400" dirty="0"/>
            </a:br>
            <a:br>
              <a:rPr lang="en-US" sz="2400" dirty="0"/>
            </a:br>
            <a:br>
              <a:rPr lang="en-US" sz="2400" dirty="0"/>
            </a:br>
            <a:br>
              <a:rPr lang="en-US" sz="2400" dirty="0"/>
            </a:br>
            <a:br>
              <a:rPr lang="en-US" sz="2400" dirty="0"/>
            </a:br>
            <a:br>
              <a:rPr lang="en-US" sz="2400" dirty="0"/>
            </a:br>
            <a:br>
              <a:rPr lang="en-US" dirty="0"/>
            </a:br>
            <a:br>
              <a:rPr lang="en-US" dirty="0"/>
            </a:br>
            <a:br>
              <a:rPr lang="en-US" dirty="0"/>
            </a:br>
            <a:endParaRPr sz="1400" dirty="0">
              <a:solidFill>
                <a:srgbClr val="000000"/>
              </a:solidFill>
              <a:latin typeface="Open Sans"/>
              <a:ea typeface="Open Sans"/>
              <a:cs typeface="Open Sans"/>
              <a:sym typeface="Open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4"/>
          <p:cNvSpPr txBox="1">
            <a:spLocks noGrp="1"/>
          </p:cNvSpPr>
          <p:nvPr>
            <p:ph type="title"/>
          </p:nvPr>
        </p:nvSpPr>
        <p:spPr>
          <a:xfrm>
            <a:off x="311700" y="282761"/>
            <a:ext cx="8520600" cy="3704448"/>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sz="3600" b="1" dirty="0"/>
              <a:t>Brainstorm, Plan and Draw</a:t>
            </a:r>
            <a:br>
              <a:rPr lang="en-US" sz="2400" dirty="0"/>
            </a:br>
            <a:br>
              <a:rPr lang="en-US" sz="2400" dirty="0"/>
            </a:br>
            <a:r>
              <a:rPr lang="en-US" sz="2400" dirty="0"/>
              <a:t>Take 5 minutes to brainstorm your prototype. </a:t>
            </a:r>
            <a:br>
              <a:rPr lang="en-US" sz="2400" dirty="0"/>
            </a:br>
            <a:br>
              <a:rPr lang="en-US" sz="2400" dirty="0"/>
            </a:br>
            <a:r>
              <a:rPr lang="en-US" sz="2400" dirty="0"/>
              <a:t>At least 1 team member needs to sketch and record notes in journal.</a:t>
            </a:r>
            <a:br>
              <a:rPr lang="en-US" sz="2400" dirty="0"/>
            </a:br>
            <a:br>
              <a:rPr lang="en-US" sz="2400" dirty="0"/>
            </a:br>
            <a:br>
              <a:rPr lang="en-US" sz="2400" dirty="0"/>
            </a:br>
            <a:br>
              <a:rPr lang="en-US" sz="2400" dirty="0"/>
            </a:br>
            <a:br>
              <a:rPr lang="en-US" sz="2400" dirty="0"/>
            </a:br>
            <a:br>
              <a:rPr lang="en-US" sz="2400" dirty="0"/>
            </a:br>
            <a:br>
              <a:rPr lang="en-US" sz="2400" dirty="0"/>
            </a:br>
            <a:br>
              <a:rPr lang="en-US" sz="2400" dirty="0"/>
            </a:br>
            <a:br>
              <a:rPr lang="en-US" dirty="0"/>
            </a:br>
            <a:br>
              <a:rPr lang="en-US" dirty="0"/>
            </a:br>
            <a:br>
              <a:rPr lang="en-US" dirty="0"/>
            </a:br>
            <a:endParaRPr sz="1400" dirty="0">
              <a:solidFill>
                <a:srgbClr val="000000"/>
              </a:solidFill>
              <a:latin typeface="Open Sans"/>
              <a:ea typeface="Open Sans"/>
              <a:cs typeface="Open Sans"/>
              <a:sym typeface="Open Sans"/>
            </a:endParaRPr>
          </a:p>
        </p:txBody>
      </p:sp>
    </p:spTree>
    <p:extLst>
      <p:ext uri="{BB962C8B-B14F-4D97-AF65-F5344CB8AC3E}">
        <p14:creationId xmlns:p14="http://schemas.microsoft.com/office/powerpoint/2010/main" val="1190998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4"/>
          <p:cNvSpPr txBox="1">
            <a:spLocks noGrp="1"/>
          </p:cNvSpPr>
          <p:nvPr>
            <p:ph type="title"/>
          </p:nvPr>
        </p:nvSpPr>
        <p:spPr>
          <a:xfrm>
            <a:off x="311700" y="176781"/>
            <a:ext cx="8520600" cy="590135"/>
          </a:xfrm>
          <a:prstGeom prst="rect">
            <a:avLst/>
          </a:prstGeom>
          <a:noFill/>
          <a:ln>
            <a:noFill/>
          </a:ln>
        </p:spPr>
        <p:txBody>
          <a:bodyPr spcFirstLastPara="1" wrap="square" lIns="91425" tIns="91425" rIns="91425" bIns="91425" anchor="t" anchorCtr="0">
            <a:noAutofit/>
          </a:bodyPr>
          <a:lstStyle/>
          <a:p>
            <a:pPr lvl="0" algn="l" rtl="0">
              <a:lnSpc>
                <a:spcPct val="100000"/>
              </a:lnSpc>
              <a:spcBef>
                <a:spcPts val="0"/>
              </a:spcBef>
              <a:spcAft>
                <a:spcPts val="0"/>
              </a:spcAft>
              <a:buSzPts val="2800"/>
            </a:pPr>
            <a:r>
              <a:rPr lang="en-US" sz="3600" b="1" dirty="0"/>
              <a:t>Build</a:t>
            </a:r>
            <a:br>
              <a:rPr lang="en-US" sz="1600" dirty="0"/>
            </a:br>
            <a:br>
              <a:rPr lang="en-US" sz="1600" dirty="0"/>
            </a:br>
            <a:br>
              <a:rPr lang="en-US" sz="2400" dirty="0"/>
            </a:br>
            <a:br>
              <a:rPr lang="en-US" sz="2400" dirty="0"/>
            </a:br>
            <a:br>
              <a:rPr lang="en-US" sz="2400" dirty="0"/>
            </a:br>
            <a:br>
              <a:rPr lang="en-US" sz="2400" dirty="0"/>
            </a:br>
            <a:br>
              <a:rPr lang="en-US" sz="2400" dirty="0"/>
            </a:br>
            <a:br>
              <a:rPr lang="en-US" dirty="0"/>
            </a:br>
            <a:br>
              <a:rPr lang="en-US" dirty="0"/>
            </a:br>
            <a:br>
              <a:rPr lang="en-US" dirty="0"/>
            </a:br>
            <a:endParaRPr sz="1400" dirty="0">
              <a:solidFill>
                <a:srgbClr val="000000"/>
              </a:solidFill>
              <a:latin typeface="Open Sans"/>
              <a:ea typeface="Open Sans"/>
              <a:cs typeface="Open Sans"/>
              <a:sym typeface="Open Sans"/>
            </a:endParaRPr>
          </a:p>
        </p:txBody>
      </p:sp>
      <p:sp>
        <p:nvSpPr>
          <p:cNvPr id="2" name="Google Shape;150;p24">
            <a:extLst>
              <a:ext uri="{FF2B5EF4-FFF2-40B4-BE49-F238E27FC236}">
                <a16:creationId xmlns:a16="http://schemas.microsoft.com/office/drawing/2014/main" id="{01EC7C6A-4626-9B93-262C-338BCEC236DC}"/>
              </a:ext>
            </a:extLst>
          </p:cNvPr>
          <p:cNvSpPr txBox="1">
            <a:spLocks/>
          </p:cNvSpPr>
          <p:nvPr/>
        </p:nvSpPr>
        <p:spPr>
          <a:xfrm>
            <a:off x="311700" y="1373017"/>
            <a:ext cx="8520600" cy="64421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r>
              <a:rPr lang="en-US" sz="3600" b="1" dirty="0"/>
              <a:t>Test</a:t>
            </a:r>
            <a:endParaRPr lang="en-US" sz="1400" dirty="0">
              <a:solidFill>
                <a:srgbClr val="000000"/>
              </a:solidFill>
              <a:latin typeface="Open Sans"/>
              <a:ea typeface="Open Sans"/>
              <a:cs typeface="Open Sans"/>
              <a:sym typeface="Open Sans"/>
            </a:endParaRPr>
          </a:p>
        </p:txBody>
      </p:sp>
      <p:sp>
        <p:nvSpPr>
          <p:cNvPr id="3" name="Google Shape;150;p24">
            <a:extLst>
              <a:ext uri="{FF2B5EF4-FFF2-40B4-BE49-F238E27FC236}">
                <a16:creationId xmlns:a16="http://schemas.microsoft.com/office/drawing/2014/main" id="{4682BD94-5E28-0180-C307-52BB9F33EBD9}"/>
              </a:ext>
            </a:extLst>
          </p:cNvPr>
          <p:cNvSpPr txBox="1">
            <a:spLocks/>
          </p:cNvSpPr>
          <p:nvPr/>
        </p:nvSpPr>
        <p:spPr>
          <a:xfrm>
            <a:off x="311700" y="3149412"/>
            <a:ext cx="8520600" cy="73969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r>
              <a:rPr lang="en-US" sz="3600" b="1" dirty="0"/>
              <a:t>Improve</a:t>
            </a:r>
            <a:endParaRPr lang="en-US" sz="1400" dirty="0">
              <a:solidFill>
                <a:srgbClr val="000000"/>
              </a:solidFill>
              <a:latin typeface="Open Sans"/>
              <a:ea typeface="Open Sans"/>
              <a:cs typeface="Open Sans"/>
              <a:sym typeface="Open Sans"/>
            </a:endParaRPr>
          </a:p>
        </p:txBody>
      </p:sp>
      <p:sp>
        <p:nvSpPr>
          <p:cNvPr id="4" name="Google Shape;150;p24">
            <a:extLst>
              <a:ext uri="{FF2B5EF4-FFF2-40B4-BE49-F238E27FC236}">
                <a16:creationId xmlns:a16="http://schemas.microsoft.com/office/drawing/2014/main" id="{6DF40A25-1582-DAA4-137B-B034A9EB97F9}"/>
              </a:ext>
            </a:extLst>
          </p:cNvPr>
          <p:cNvSpPr txBox="1">
            <a:spLocks/>
          </p:cNvSpPr>
          <p:nvPr/>
        </p:nvSpPr>
        <p:spPr>
          <a:xfrm>
            <a:off x="357912" y="766916"/>
            <a:ext cx="8520600" cy="64421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marL="285750" indent="-285750">
              <a:buFont typeface="Arial" panose="020B0604020202020204" pitchFamily="34" charset="0"/>
              <a:buChar char="•"/>
            </a:pPr>
            <a:r>
              <a:rPr lang="en-US" sz="1600" dirty="0"/>
              <a:t>Have 1 team member collect your team materials.</a:t>
            </a:r>
          </a:p>
          <a:p>
            <a:pPr marL="285750" indent="-285750">
              <a:buFont typeface="Arial" panose="020B0604020202020204" pitchFamily="34" charset="0"/>
              <a:buChar char="•"/>
            </a:pPr>
            <a:r>
              <a:rPr lang="en-US" sz="1600" dirty="0"/>
              <a:t>All team members should help build! </a:t>
            </a:r>
            <a:endParaRPr lang="en-US" sz="1400" dirty="0">
              <a:solidFill>
                <a:srgbClr val="000000"/>
              </a:solidFill>
              <a:latin typeface="Open Sans"/>
              <a:ea typeface="Open Sans"/>
              <a:cs typeface="Open Sans"/>
              <a:sym typeface="Open Sans"/>
            </a:endParaRPr>
          </a:p>
        </p:txBody>
      </p:sp>
      <p:sp>
        <p:nvSpPr>
          <p:cNvPr id="5" name="Google Shape;150;p24">
            <a:extLst>
              <a:ext uri="{FF2B5EF4-FFF2-40B4-BE49-F238E27FC236}">
                <a16:creationId xmlns:a16="http://schemas.microsoft.com/office/drawing/2014/main" id="{D54F0107-04D6-21DF-8E48-3BF431142D0E}"/>
              </a:ext>
            </a:extLst>
          </p:cNvPr>
          <p:cNvSpPr txBox="1">
            <a:spLocks/>
          </p:cNvSpPr>
          <p:nvPr/>
        </p:nvSpPr>
        <p:spPr>
          <a:xfrm>
            <a:off x="311700" y="1936647"/>
            <a:ext cx="8520600" cy="91439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marL="285750" indent="-285750">
              <a:buFont typeface="Arial" panose="020B0604020202020204" pitchFamily="34" charset="0"/>
              <a:buChar char="•"/>
            </a:pPr>
            <a:r>
              <a:rPr lang="en-US" sz="1600" dirty="0"/>
              <a:t>Test your prototype with lightest book first. Can your prototype hold the lightest book? If so, have it hold the next heaviest book, and so on, until your prototype fails.</a:t>
            </a:r>
          </a:p>
          <a:p>
            <a:pPr marL="285750" indent="-285750">
              <a:buFont typeface="Arial" panose="020B0604020202020204" pitchFamily="34" charset="0"/>
              <a:buChar char="•"/>
            </a:pPr>
            <a:r>
              <a:rPr lang="en-US" sz="1600" dirty="0"/>
              <a:t>Write down or draw what didn’t work in your lab notebook.</a:t>
            </a:r>
          </a:p>
          <a:p>
            <a:pPr marL="285750" indent="-285750">
              <a:buFont typeface="Arial" panose="020B0604020202020204" pitchFamily="34" charset="0"/>
              <a:buChar char="•"/>
            </a:pPr>
            <a:r>
              <a:rPr lang="en-US" sz="1600" dirty="0"/>
              <a:t>Remember that we expect our first prototype to not work and/or have issues. It’s okay to not work the first time!</a:t>
            </a:r>
            <a:endParaRPr lang="en-US" sz="1400" dirty="0">
              <a:solidFill>
                <a:srgbClr val="000000"/>
              </a:solidFill>
              <a:latin typeface="Open Sans"/>
              <a:ea typeface="Open Sans"/>
              <a:cs typeface="Open Sans"/>
              <a:sym typeface="Open Sans"/>
            </a:endParaRPr>
          </a:p>
        </p:txBody>
      </p:sp>
      <p:sp>
        <p:nvSpPr>
          <p:cNvPr id="6" name="Google Shape;150;p24">
            <a:extLst>
              <a:ext uri="{FF2B5EF4-FFF2-40B4-BE49-F238E27FC236}">
                <a16:creationId xmlns:a16="http://schemas.microsoft.com/office/drawing/2014/main" id="{09D29E3C-19C1-C5EB-175B-D3DBEE4B79D4}"/>
              </a:ext>
            </a:extLst>
          </p:cNvPr>
          <p:cNvSpPr txBox="1">
            <a:spLocks/>
          </p:cNvSpPr>
          <p:nvPr/>
        </p:nvSpPr>
        <p:spPr>
          <a:xfrm>
            <a:off x="357912" y="3717222"/>
            <a:ext cx="8520600" cy="65936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marL="342900" indent="-342900">
              <a:buFont typeface="Arial" panose="020B0604020202020204" pitchFamily="34" charset="0"/>
              <a:buChar char="•"/>
            </a:pPr>
            <a:r>
              <a:rPr lang="en-US" sz="1600" dirty="0"/>
              <a:t>Now make improvements to your prototype.</a:t>
            </a:r>
          </a:p>
          <a:p>
            <a:pPr marL="342900" indent="-342900">
              <a:buFont typeface="Arial" panose="020B0604020202020204" pitchFamily="34" charset="0"/>
              <a:buChar char="•"/>
            </a:pPr>
            <a:r>
              <a:rPr lang="en-US" sz="1600" dirty="0"/>
              <a:t>How can you make it sturdier? How can you make it hold more weight/books?</a:t>
            </a:r>
            <a:br>
              <a:rPr lang="en-US" sz="2400" dirty="0"/>
            </a:br>
            <a:br>
              <a:rPr lang="en-US" sz="2400" dirty="0"/>
            </a:br>
            <a:br>
              <a:rPr lang="en-US" dirty="0"/>
            </a:br>
            <a:br>
              <a:rPr lang="en-US" dirty="0"/>
            </a:br>
            <a:endParaRPr lang="en-US" sz="1400" dirty="0">
              <a:solidFill>
                <a:srgbClr val="000000"/>
              </a:solidFill>
              <a:latin typeface="Open Sans"/>
              <a:ea typeface="Open Sans"/>
              <a:cs typeface="Open Sans"/>
              <a:sym typeface="Open Sans"/>
            </a:endParaRPr>
          </a:p>
        </p:txBody>
      </p:sp>
    </p:spTree>
    <p:extLst>
      <p:ext uri="{BB962C8B-B14F-4D97-AF65-F5344CB8AC3E}">
        <p14:creationId xmlns:p14="http://schemas.microsoft.com/office/powerpoint/2010/main" val="868237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5"/>
          <p:cNvSpPr txBox="1">
            <a:spLocks noGrp="1"/>
          </p:cNvSpPr>
          <p:nvPr>
            <p:ph type="title"/>
          </p:nvPr>
        </p:nvSpPr>
        <p:spPr>
          <a:xfrm>
            <a:off x="311700" y="282761"/>
            <a:ext cx="8520600" cy="3704448"/>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sz="3600" b="1"/>
              <a:t>Reflect</a:t>
            </a:r>
            <a:br>
              <a:rPr lang="en-US" sz="2400"/>
            </a:br>
            <a:br>
              <a:rPr lang="en-US" sz="2400"/>
            </a:br>
            <a:r>
              <a:rPr lang="en-US" sz="2400"/>
              <a:t>What worked well?</a:t>
            </a:r>
            <a:br>
              <a:rPr lang="en-US" sz="2400"/>
            </a:br>
            <a:br>
              <a:rPr lang="en-US" sz="2400"/>
            </a:br>
            <a:r>
              <a:rPr lang="en-US" sz="2400"/>
              <a:t>What would you do differently?</a:t>
            </a:r>
            <a:br>
              <a:rPr lang="en-US" sz="2400"/>
            </a:br>
            <a:br>
              <a:rPr lang="en-US" sz="2400"/>
            </a:br>
            <a:r>
              <a:rPr lang="en-US" sz="2400"/>
              <a:t>How could you make your design more stable? Hold more weight?</a:t>
            </a:r>
            <a:br>
              <a:rPr lang="en-US" sz="2400"/>
            </a:br>
            <a:br>
              <a:rPr lang="en-US" sz="2400"/>
            </a:br>
            <a:r>
              <a:rPr lang="en-US" sz="2400"/>
              <a:t>How could something like this be useful in school? At home?</a:t>
            </a:r>
            <a:br>
              <a:rPr lang="en-US" sz="2400"/>
            </a:br>
            <a:br>
              <a:rPr lang="en-US" sz="2400"/>
            </a:br>
            <a:br>
              <a:rPr lang="en-US" sz="2400"/>
            </a:br>
            <a:br>
              <a:rPr lang="en-US" sz="2400"/>
            </a:br>
            <a:br>
              <a:rPr lang="en-US" sz="2400"/>
            </a:br>
            <a:br>
              <a:rPr lang="en-US" sz="2400"/>
            </a:br>
            <a:br>
              <a:rPr lang="en-US"/>
            </a:br>
            <a:br>
              <a:rPr lang="en-US"/>
            </a:br>
            <a:br>
              <a:rPr lang="en-US"/>
            </a:br>
            <a:endParaRPr sz="1400">
              <a:solidFill>
                <a:srgbClr val="000000"/>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sz="3600" b="1">
                <a:latin typeface="Open Sans"/>
                <a:ea typeface="Open Sans"/>
                <a:cs typeface="Open Sans"/>
                <a:sym typeface="Open Sans"/>
              </a:rPr>
              <a:t>Essential Questions</a:t>
            </a:r>
            <a:br>
              <a:rPr lang="en-US" sz="2400"/>
            </a:br>
            <a:br>
              <a:rPr lang="en-US" sz="2400"/>
            </a:br>
            <a:r>
              <a:rPr lang="en-US"/>
              <a:t>What are force and motion?</a:t>
            </a:r>
            <a:br>
              <a:rPr lang="en-US"/>
            </a:br>
            <a:br>
              <a:rPr lang="en-US"/>
            </a:br>
            <a:r>
              <a:rPr lang="en-US"/>
              <a:t>How does an opposing force </a:t>
            </a:r>
            <a:br>
              <a:rPr lang="en-US"/>
            </a:br>
            <a:r>
              <a:rPr lang="en-US"/>
              <a:t>effect gravity?</a:t>
            </a:r>
            <a:br>
              <a:rPr lang="en-US"/>
            </a:br>
            <a:endParaRPr sz="1400">
              <a:solidFill>
                <a:srgbClr val="000000"/>
              </a:solidFill>
              <a:latin typeface="Open Sans"/>
              <a:ea typeface="Open Sans"/>
              <a:cs typeface="Open Sans"/>
              <a:sym typeface="Open Sans"/>
            </a:endParaRPr>
          </a:p>
        </p:txBody>
      </p:sp>
      <p:sp>
        <p:nvSpPr>
          <p:cNvPr id="65" name="Google Shape;65;p14"/>
          <p:cNvSpPr txBox="1"/>
          <p:nvPr/>
        </p:nvSpPr>
        <p:spPr>
          <a:xfrm>
            <a:off x="6040800" y="3287950"/>
            <a:ext cx="2791500" cy="572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100"/>
              <a:buFont typeface="Arial"/>
              <a:buNone/>
            </a:pPr>
            <a:r>
              <a:rPr lang="en-US" sz="1100" b="0" i="0" u="none" strike="noStrike" cap="none">
                <a:solidFill>
                  <a:srgbClr val="B7B7B7"/>
                </a:solidFill>
                <a:latin typeface="Open Sans"/>
                <a:ea typeface="Open Sans"/>
                <a:cs typeface="Open Sans"/>
                <a:sym typeface="Open Sans"/>
              </a:rPr>
              <a:t>Captions should be shown like this...</a:t>
            </a:r>
            <a:endParaRPr sz="1100" b="0" i="0" u="none" strike="noStrike" cap="none">
              <a:solidFill>
                <a:srgbClr val="B7B7B7"/>
              </a:solidFill>
              <a:latin typeface="Open Sans"/>
              <a:ea typeface="Open Sans"/>
              <a:cs typeface="Open Sans"/>
              <a:sym typeface="Open Sans"/>
            </a:endParaRPr>
          </a:p>
        </p:txBody>
      </p:sp>
      <p:sp>
        <p:nvSpPr>
          <p:cNvPr id="66" name="Google Shape;66;p14"/>
          <p:cNvSpPr txBox="1"/>
          <p:nvPr/>
        </p:nvSpPr>
        <p:spPr>
          <a:xfrm>
            <a:off x="1626119"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#9fcc3b</a:t>
            </a:r>
            <a:endParaRPr sz="1100" b="1" i="0" u="none" strike="noStrike" cap="none">
              <a:solidFill>
                <a:srgbClr val="FFFFFF"/>
              </a:solidFill>
              <a:latin typeface="Open Sans"/>
              <a:ea typeface="Open Sans"/>
              <a:cs typeface="Open Sans"/>
              <a:sym typeface="Open Sans"/>
            </a:endParaRPr>
          </a:p>
        </p:txBody>
      </p:sp>
      <p:sp>
        <p:nvSpPr>
          <p:cNvPr id="67" name="Google Shape;67;p14"/>
          <p:cNvSpPr txBox="1"/>
          <p:nvPr/>
        </p:nvSpPr>
        <p:spPr>
          <a:xfrm>
            <a:off x="28294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#8d64aa</a:t>
            </a:r>
            <a:endParaRPr sz="1100" b="1" i="0" u="none" strike="noStrike" cap="none">
              <a:solidFill>
                <a:srgbClr val="FFFFFF"/>
              </a:solidFill>
              <a:latin typeface="Open Sans"/>
              <a:ea typeface="Open Sans"/>
              <a:cs typeface="Open Sans"/>
              <a:sym typeface="Open Sans"/>
            </a:endParaRPr>
          </a:p>
        </p:txBody>
      </p:sp>
      <p:sp>
        <p:nvSpPr>
          <p:cNvPr id="68" name="Google Shape;68;p14"/>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pic>
        <p:nvPicPr>
          <p:cNvPr id="69" name="Google Shape;69;p14" descr="A picture containing black&#10;&#10;Description automatically generated"/>
          <p:cNvPicPr preferRelativeResize="0"/>
          <p:nvPr/>
        </p:nvPicPr>
        <p:blipFill rotWithShape="1">
          <a:blip r:embed="rId3">
            <a:alphaModFix/>
          </a:blip>
          <a:srcRect l="6102" r="7024"/>
          <a:stretch/>
        </p:blipFill>
        <p:spPr>
          <a:xfrm>
            <a:off x="5089353" y="1977656"/>
            <a:ext cx="3666834" cy="237425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5"/>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sz="3600" b="1" dirty="0">
                <a:latin typeface="Open Sans"/>
                <a:ea typeface="Open Sans"/>
                <a:cs typeface="Open Sans"/>
                <a:sym typeface="Open Sans"/>
              </a:rPr>
              <a:t>Objectives: By the end of this activity, I will be able to…</a:t>
            </a:r>
            <a:br>
              <a:rPr lang="en-US" sz="2400" dirty="0"/>
            </a:br>
            <a:br>
              <a:rPr lang="en-US" sz="2400" dirty="0"/>
            </a:br>
            <a:r>
              <a:rPr lang="en-US" sz="2400" dirty="0"/>
              <a:t>1. </a:t>
            </a:r>
            <a:r>
              <a:rPr lang="en-US" dirty="0"/>
              <a:t>Define force and motion.</a:t>
            </a:r>
            <a:br>
              <a:rPr lang="en-US" dirty="0"/>
            </a:br>
            <a:br>
              <a:rPr lang="en-US" dirty="0"/>
            </a:br>
            <a:r>
              <a:rPr lang="en-US" dirty="0"/>
              <a:t>2. Explain how the amount of force effects an object.</a:t>
            </a:r>
            <a:br>
              <a:rPr lang="en-US" dirty="0"/>
            </a:br>
            <a:br>
              <a:rPr lang="en-US" dirty="0"/>
            </a:br>
            <a:r>
              <a:rPr lang="en-US" dirty="0"/>
              <a:t>3. Work collaboratively to complete an engineering activity related to force and motion.</a:t>
            </a:r>
            <a:br>
              <a:rPr lang="en-US" dirty="0"/>
            </a:br>
            <a:br>
              <a:rPr lang="en-US" dirty="0"/>
            </a:br>
            <a:endParaRPr sz="1400" dirty="0">
              <a:solidFill>
                <a:srgbClr val="000000"/>
              </a:solidFill>
              <a:latin typeface="Open Sans"/>
              <a:ea typeface="Open Sans"/>
              <a:cs typeface="Open Sans"/>
              <a:sym typeface="Open Sans"/>
            </a:endParaRPr>
          </a:p>
        </p:txBody>
      </p:sp>
      <p:sp>
        <p:nvSpPr>
          <p:cNvPr id="76" name="Google Shape;76;p15"/>
          <p:cNvSpPr txBox="1"/>
          <p:nvPr/>
        </p:nvSpPr>
        <p:spPr>
          <a:xfrm>
            <a:off x="1626119"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#9fcc3b</a:t>
            </a:r>
            <a:endParaRPr sz="1100" b="1" i="0" u="none" strike="noStrike" cap="none">
              <a:solidFill>
                <a:srgbClr val="FFFFFF"/>
              </a:solidFill>
              <a:latin typeface="Open Sans"/>
              <a:ea typeface="Open Sans"/>
              <a:cs typeface="Open Sans"/>
              <a:sym typeface="Open Sans"/>
            </a:endParaRPr>
          </a:p>
        </p:txBody>
      </p:sp>
      <p:sp>
        <p:nvSpPr>
          <p:cNvPr id="77" name="Google Shape;77;p15"/>
          <p:cNvSpPr txBox="1"/>
          <p:nvPr/>
        </p:nvSpPr>
        <p:spPr>
          <a:xfrm>
            <a:off x="28294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#8d64aa</a:t>
            </a:r>
            <a:endParaRPr sz="1100" b="1" i="0" u="none" strike="noStrike" cap="none">
              <a:solidFill>
                <a:srgbClr val="FFFFFF"/>
              </a:solidFill>
              <a:latin typeface="Open Sans"/>
              <a:ea typeface="Open Sans"/>
              <a:cs typeface="Open Sans"/>
              <a:sym typeface="Open Sans"/>
            </a:endParaRPr>
          </a:p>
        </p:txBody>
      </p:sp>
      <p:sp>
        <p:nvSpPr>
          <p:cNvPr id="78" name="Google Shape;78;p15"/>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6"/>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sz="3600" b="1" dirty="0">
                <a:latin typeface="Open Sans"/>
                <a:ea typeface="Open Sans"/>
                <a:cs typeface="Open Sans"/>
                <a:sym typeface="Open Sans"/>
              </a:rPr>
              <a:t>Review: What is gravity?</a:t>
            </a:r>
            <a:br>
              <a:rPr lang="en-US" sz="2400" dirty="0"/>
            </a:br>
            <a:br>
              <a:rPr lang="en-US" sz="2400" dirty="0"/>
            </a:br>
            <a:r>
              <a:rPr lang="en-US" sz="2400" dirty="0"/>
              <a:t>1. </a:t>
            </a:r>
            <a:r>
              <a:rPr lang="en-US" dirty="0"/>
              <a:t>Turn to your shoulder partner and, in your own words, describe gravity.</a:t>
            </a:r>
            <a:br>
              <a:rPr lang="en-US" dirty="0"/>
            </a:br>
            <a:br>
              <a:rPr lang="en-US" dirty="0"/>
            </a:br>
            <a:r>
              <a:rPr lang="en-US" dirty="0"/>
              <a:t>2. What are some examples of gravity?</a:t>
            </a:r>
            <a:br>
              <a:rPr lang="en-US" dirty="0"/>
            </a:br>
            <a:br>
              <a:rPr lang="en-US" dirty="0"/>
            </a:br>
            <a:r>
              <a:rPr lang="en-US" dirty="0"/>
              <a:t>3. Share.</a:t>
            </a:r>
            <a:br>
              <a:rPr lang="en-US" dirty="0"/>
            </a:br>
            <a:br>
              <a:rPr lang="en-US" dirty="0"/>
            </a:br>
            <a:br>
              <a:rPr lang="en-US" dirty="0"/>
            </a:br>
            <a:endParaRPr sz="1400" dirty="0">
              <a:solidFill>
                <a:srgbClr val="000000"/>
              </a:solidFill>
              <a:latin typeface="Open Sans"/>
              <a:ea typeface="Open Sans"/>
              <a:cs typeface="Open Sans"/>
              <a:sym typeface="Open Sans"/>
            </a:endParaRPr>
          </a:p>
        </p:txBody>
      </p:sp>
      <p:sp>
        <p:nvSpPr>
          <p:cNvPr id="85" name="Google Shape;85;p16"/>
          <p:cNvSpPr txBox="1"/>
          <p:nvPr/>
        </p:nvSpPr>
        <p:spPr>
          <a:xfrm>
            <a:off x="1626119"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#9fcc3b</a:t>
            </a:r>
            <a:endParaRPr sz="1100" b="1" i="0" u="none" strike="noStrike" cap="none">
              <a:solidFill>
                <a:srgbClr val="FFFFFF"/>
              </a:solidFill>
              <a:latin typeface="Open Sans"/>
              <a:ea typeface="Open Sans"/>
              <a:cs typeface="Open Sans"/>
              <a:sym typeface="Open Sans"/>
            </a:endParaRPr>
          </a:p>
        </p:txBody>
      </p:sp>
      <p:sp>
        <p:nvSpPr>
          <p:cNvPr id="86" name="Google Shape;86;p16"/>
          <p:cNvSpPr txBox="1"/>
          <p:nvPr/>
        </p:nvSpPr>
        <p:spPr>
          <a:xfrm>
            <a:off x="28294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#8d64aa</a:t>
            </a:r>
            <a:endParaRPr sz="1100" b="1" i="0" u="none" strike="noStrike" cap="none">
              <a:solidFill>
                <a:srgbClr val="FFFFFF"/>
              </a:solidFill>
              <a:latin typeface="Open Sans"/>
              <a:ea typeface="Open Sans"/>
              <a:cs typeface="Open Sans"/>
              <a:sym typeface="Open Sans"/>
            </a:endParaRPr>
          </a:p>
        </p:txBody>
      </p:sp>
      <p:sp>
        <p:nvSpPr>
          <p:cNvPr id="87" name="Google Shape;87;p16"/>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8"/>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sz="3600" b="1" dirty="0">
                <a:latin typeface="Open Sans"/>
                <a:ea typeface="Open Sans"/>
                <a:cs typeface="Open Sans"/>
                <a:sym typeface="Open Sans"/>
              </a:rPr>
              <a:t>Force and Motion</a:t>
            </a:r>
            <a:br>
              <a:rPr lang="en-US" sz="2400" dirty="0"/>
            </a:br>
            <a:br>
              <a:rPr lang="en-US" sz="2400" dirty="0"/>
            </a:br>
            <a:r>
              <a:rPr lang="en-US" sz="2400" dirty="0"/>
              <a:t>What is force? What is motion?</a:t>
            </a:r>
            <a:br>
              <a:rPr lang="en-US" sz="2400" dirty="0"/>
            </a:br>
            <a:br>
              <a:rPr lang="en-US" sz="2400" dirty="0"/>
            </a:br>
            <a:r>
              <a:rPr lang="en-US" sz="2400" dirty="0"/>
              <a:t>In your journal, write what you think force and motion are. (4 minutes)</a:t>
            </a:r>
            <a:br>
              <a:rPr lang="en-US" sz="2400" dirty="0"/>
            </a:br>
            <a:br>
              <a:rPr lang="en-US" dirty="0"/>
            </a:br>
            <a:br>
              <a:rPr lang="en-US" dirty="0"/>
            </a:br>
            <a:br>
              <a:rPr lang="en-US" dirty="0"/>
            </a:br>
            <a:endParaRPr sz="1400" dirty="0">
              <a:solidFill>
                <a:srgbClr val="000000"/>
              </a:solidFill>
              <a:latin typeface="Open Sans"/>
              <a:ea typeface="Open Sans"/>
              <a:cs typeface="Open Sans"/>
              <a:sym typeface="Open Sans"/>
            </a:endParaRPr>
          </a:p>
        </p:txBody>
      </p:sp>
      <p:sp>
        <p:nvSpPr>
          <p:cNvPr id="105" name="Google Shape;105;p18"/>
          <p:cNvSpPr txBox="1"/>
          <p:nvPr/>
        </p:nvSpPr>
        <p:spPr>
          <a:xfrm>
            <a:off x="28294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#8d64aa</a:t>
            </a:r>
            <a:endParaRPr sz="1100" b="1" i="0" u="none" strike="noStrike" cap="none">
              <a:solidFill>
                <a:srgbClr val="FFFFFF"/>
              </a:solidFill>
              <a:latin typeface="Open Sans"/>
              <a:ea typeface="Open Sans"/>
              <a:cs typeface="Open Sans"/>
              <a:sym typeface="Open Sans"/>
            </a:endParaRPr>
          </a:p>
        </p:txBody>
      </p:sp>
      <p:sp>
        <p:nvSpPr>
          <p:cNvPr id="106" name="Google Shape;106;p18"/>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0"/>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sz="3600" b="1" dirty="0">
                <a:latin typeface="Open Sans"/>
                <a:ea typeface="Open Sans"/>
                <a:cs typeface="Open Sans"/>
                <a:sym typeface="Open Sans"/>
              </a:rPr>
              <a:t>Discuss</a:t>
            </a:r>
            <a:br>
              <a:rPr lang="en-US" sz="2400" dirty="0"/>
            </a:br>
            <a:br>
              <a:rPr lang="en-US" sz="2400" dirty="0"/>
            </a:br>
            <a:r>
              <a:rPr lang="en-US" sz="2400" dirty="0"/>
              <a:t>Motion is the movement of an object from one place to another.</a:t>
            </a:r>
            <a:br>
              <a:rPr lang="en-US" sz="2400" dirty="0"/>
            </a:br>
            <a:br>
              <a:rPr lang="en-US" sz="2400" dirty="0"/>
            </a:br>
            <a:r>
              <a:rPr lang="en-US" sz="2400" dirty="0"/>
              <a:t>Force is a push or pull that changes the motion of an object.</a:t>
            </a:r>
            <a:br>
              <a:rPr lang="en-US" sz="2400" dirty="0"/>
            </a:br>
            <a:br>
              <a:rPr lang="en-US" sz="2400" dirty="0"/>
            </a:br>
            <a:r>
              <a:rPr lang="en-US" sz="2400" dirty="0"/>
              <a:t>How do different amounts of force affect an object’s motion? </a:t>
            </a:r>
            <a:br>
              <a:rPr lang="en-US" sz="2400" dirty="0"/>
            </a:br>
            <a:br>
              <a:rPr lang="en-US" sz="2400" dirty="0"/>
            </a:br>
            <a:br>
              <a:rPr lang="en-US" dirty="0"/>
            </a:br>
            <a:br>
              <a:rPr lang="en-US" dirty="0"/>
            </a:br>
            <a:br>
              <a:rPr lang="en-US" dirty="0"/>
            </a:br>
            <a:endParaRPr sz="1400" dirty="0">
              <a:solidFill>
                <a:srgbClr val="000000"/>
              </a:solidFill>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1"/>
          <p:cNvSpPr txBox="1">
            <a:spLocks noGrp="1"/>
          </p:cNvSpPr>
          <p:nvPr>
            <p:ph type="title"/>
          </p:nvPr>
        </p:nvSpPr>
        <p:spPr>
          <a:xfrm>
            <a:off x="311700" y="282761"/>
            <a:ext cx="8520600" cy="1609834"/>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sz="3600" b="1" dirty="0">
                <a:latin typeface="Open Sans"/>
                <a:ea typeface="Open Sans"/>
                <a:cs typeface="Open Sans"/>
                <a:sym typeface="Open Sans"/>
              </a:rPr>
              <a:t>Discuss</a:t>
            </a:r>
            <a:br>
              <a:rPr lang="en-US" sz="2400" dirty="0"/>
            </a:br>
            <a:br>
              <a:rPr lang="en-US" sz="2400" dirty="0"/>
            </a:br>
            <a:r>
              <a:rPr lang="en-US" sz="2400" dirty="0"/>
              <a:t>How do forces oppose, or work against, gravity?</a:t>
            </a:r>
            <a:br>
              <a:rPr lang="en-US" sz="2400" dirty="0"/>
            </a:br>
            <a:br>
              <a:rPr lang="en-US" sz="2400" dirty="0"/>
            </a:br>
            <a:br>
              <a:rPr lang="en-US" sz="2400" dirty="0"/>
            </a:br>
            <a:br>
              <a:rPr lang="en-US" sz="2400" dirty="0"/>
            </a:br>
            <a:br>
              <a:rPr lang="en-US" dirty="0"/>
            </a:br>
            <a:br>
              <a:rPr lang="en-US" dirty="0"/>
            </a:br>
            <a:br>
              <a:rPr lang="en-US" dirty="0"/>
            </a:br>
            <a:endParaRPr sz="1400" dirty="0">
              <a:solidFill>
                <a:srgbClr val="000000"/>
              </a:solidFill>
              <a:latin typeface="Open Sans"/>
              <a:ea typeface="Open Sans"/>
              <a:cs typeface="Open Sans"/>
              <a:sym typeface="Open Sans"/>
            </a:endParaRPr>
          </a:p>
        </p:txBody>
      </p:sp>
      <p:sp>
        <p:nvSpPr>
          <p:cNvPr id="130" name="Google Shape;130;p21"/>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pic>
        <p:nvPicPr>
          <p:cNvPr id="131" name="Google Shape;131;p21" descr="A picture containing text&#10;&#10;Description automatically generated"/>
          <p:cNvPicPr preferRelativeResize="0"/>
          <p:nvPr/>
        </p:nvPicPr>
        <p:blipFill rotWithShape="1">
          <a:blip r:embed="rId3">
            <a:alphaModFix/>
          </a:blip>
          <a:srcRect/>
          <a:stretch/>
        </p:blipFill>
        <p:spPr>
          <a:xfrm>
            <a:off x="3171760" y="1955152"/>
            <a:ext cx="2617281" cy="245664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2"/>
          <p:cNvSpPr txBox="1">
            <a:spLocks noGrp="1"/>
          </p:cNvSpPr>
          <p:nvPr>
            <p:ph type="title"/>
          </p:nvPr>
        </p:nvSpPr>
        <p:spPr>
          <a:xfrm>
            <a:off x="311700" y="282761"/>
            <a:ext cx="8520600" cy="4225444"/>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sz="3600" b="1" dirty="0">
                <a:latin typeface="Open Sans"/>
                <a:ea typeface="Open Sans"/>
                <a:cs typeface="Open Sans"/>
                <a:sym typeface="Open Sans"/>
              </a:rPr>
              <a:t>Engineering Design Challenge</a:t>
            </a:r>
            <a:br>
              <a:rPr lang="en-US" sz="2400" dirty="0"/>
            </a:br>
            <a:br>
              <a:rPr lang="en-US" sz="2400" dirty="0"/>
            </a:br>
            <a:r>
              <a:rPr lang="en-US" sz="2400" dirty="0"/>
              <a:t>Your goal: brainstorm, plan, design and build a structure that holds a book for hands-free reading!</a:t>
            </a:r>
            <a:br>
              <a:rPr lang="en-US" sz="2400" dirty="0"/>
            </a:br>
            <a:r>
              <a:rPr lang="en-US" sz="2400" dirty="0"/>
              <a:t> </a:t>
            </a:r>
            <a:br>
              <a:rPr lang="en-US" sz="2400" dirty="0"/>
            </a:br>
            <a:r>
              <a:rPr lang="en-US" sz="2400" dirty="0"/>
              <a:t>You can create any kind of holder you want (stationary, hanging, etc.) and it </a:t>
            </a:r>
            <a:r>
              <a:rPr lang="en-US" sz="2400" i="1" dirty="0"/>
              <a:t>must</a:t>
            </a:r>
            <a:r>
              <a:rPr lang="en-US" sz="2400" dirty="0"/>
              <a:t> hold a book on its own.</a:t>
            </a:r>
            <a:br>
              <a:rPr lang="en-US" sz="2400" dirty="0"/>
            </a:br>
            <a:br>
              <a:rPr lang="en-US" sz="2400" dirty="0"/>
            </a:br>
            <a:br>
              <a:rPr lang="en-US" sz="2400" dirty="0"/>
            </a:br>
            <a:br>
              <a:rPr lang="en-US" sz="2400" dirty="0"/>
            </a:br>
            <a:br>
              <a:rPr lang="en-US" sz="2400" dirty="0"/>
            </a:br>
            <a:br>
              <a:rPr lang="en-US" dirty="0"/>
            </a:br>
            <a:br>
              <a:rPr lang="en-US" dirty="0"/>
            </a:br>
            <a:br>
              <a:rPr lang="en-US" dirty="0"/>
            </a:br>
            <a:endParaRPr sz="1400" dirty="0">
              <a:solidFill>
                <a:srgbClr val="000000"/>
              </a:solidFill>
              <a:latin typeface="Open Sans"/>
              <a:ea typeface="Open Sans"/>
              <a:cs typeface="Open Sans"/>
              <a:sym typeface="Open San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3"/>
          <p:cNvSpPr txBox="1">
            <a:spLocks noGrp="1"/>
          </p:cNvSpPr>
          <p:nvPr>
            <p:ph type="title"/>
          </p:nvPr>
        </p:nvSpPr>
        <p:spPr>
          <a:xfrm>
            <a:off x="825910" y="282761"/>
            <a:ext cx="8006389" cy="4112258"/>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sz="3600" b="1" dirty="0"/>
              <a:t>Materials</a:t>
            </a:r>
            <a:br>
              <a:rPr lang="en-US" sz="2400" dirty="0"/>
            </a:br>
            <a:br>
              <a:rPr lang="en-US" sz="2400" dirty="0"/>
            </a:br>
            <a:r>
              <a:rPr lang="en-US" sz="2000" dirty="0"/>
              <a:t>8 pipe cleaners</a:t>
            </a:r>
            <a:br>
              <a:rPr lang="en-US" sz="2000" dirty="0"/>
            </a:br>
            <a:r>
              <a:rPr lang="en-US" sz="2000" dirty="0"/>
              <a:t>8 large wooden popsicle sticks</a:t>
            </a:r>
            <a:br>
              <a:rPr lang="en-US" sz="2000" dirty="0"/>
            </a:br>
            <a:r>
              <a:rPr lang="en-US" sz="2000" dirty="0"/>
              <a:t>4 wire hangers</a:t>
            </a:r>
            <a:br>
              <a:rPr lang="en-US" sz="2000" dirty="0"/>
            </a:br>
            <a:r>
              <a:rPr lang="en-US" sz="2000" dirty="0"/>
              <a:t>4 newspaper pages</a:t>
            </a:r>
            <a:br>
              <a:rPr lang="en-US" sz="2000" dirty="0"/>
            </a:br>
            <a:r>
              <a:rPr lang="en-US" sz="2000" dirty="0"/>
              <a:t>2 paper towel rolls (or 4 toilet paper rolls)</a:t>
            </a:r>
            <a:br>
              <a:rPr lang="en-US" sz="2000" dirty="0"/>
            </a:br>
            <a:r>
              <a:rPr lang="en-US" sz="2000" dirty="0"/>
              <a:t>2 feet yarn</a:t>
            </a:r>
            <a:br>
              <a:rPr lang="en-US" sz="2000" dirty="0"/>
            </a:br>
            <a:r>
              <a:rPr lang="en-US" sz="2000" dirty="0"/>
              <a:t>8 x 11 inches discarded cardboard</a:t>
            </a:r>
            <a:br>
              <a:rPr lang="en-US" sz="2000" dirty="0"/>
            </a:br>
            <a:r>
              <a:rPr lang="en-US" sz="2000" dirty="0"/>
              <a:t>1 roll duct tape</a:t>
            </a:r>
            <a:br>
              <a:rPr lang="en-US" sz="2000" dirty="0"/>
            </a:br>
            <a:r>
              <a:rPr lang="en-US" sz="2000" dirty="0"/>
              <a:t>1 pair scissors</a:t>
            </a:r>
            <a:br>
              <a:rPr lang="en-US" sz="2000" dirty="0"/>
            </a:br>
            <a:r>
              <a:rPr lang="en-US" sz="2000" dirty="0"/>
              <a:t>1/2 standard size pool noodle</a:t>
            </a:r>
            <a:endParaRPr sz="1400" dirty="0">
              <a:solidFill>
                <a:srgbClr val="000000"/>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TotalTime>
  <Words>661</Words>
  <Application>Microsoft Office PowerPoint</Application>
  <PresentationFormat>On-screen Show (16:9)</PresentationFormat>
  <Paragraphs>35</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Open Sans</vt:lpstr>
      <vt:lpstr>Simple Light</vt:lpstr>
      <vt:lpstr>PowerPoint Presentation</vt:lpstr>
      <vt:lpstr>Essential Questions  What are force and motion?  How does an opposing force  effect gravity? </vt:lpstr>
      <vt:lpstr>Objectives: By the end of this activity, I will be able to…  1. Define force and motion.  2. Explain how the amount of force effects an object.  3. Work collaboratively to complete an engineering activity related to force and motion.  </vt:lpstr>
      <vt:lpstr>Review: What is gravity?  1. Turn to your shoulder partner and, in your own words, describe gravity.  2. What are some examples of gravity?  3. Share.   </vt:lpstr>
      <vt:lpstr>Force and Motion  What is force? What is motion?  In your journal, write what you think force and motion are. (4 minutes)    </vt:lpstr>
      <vt:lpstr>Discuss  Motion is the movement of an object from one place to another.  Force is a push or pull that changes the motion of an object.  How do different amounts of force affect an object’s motion?      </vt:lpstr>
      <vt:lpstr>Discuss  How do forces oppose, or work against, gravity?       </vt:lpstr>
      <vt:lpstr>Engineering Design Challenge  Your goal: brainstorm, plan, design and build a structure that holds a book for hands-free reading!   You can create any kind of holder you want (stationary, hanging, etc.) and it must hold a book on its own.        </vt:lpstr>
      <vt:lpstr>Materials  8 pipe cleaners 8 large wooden popsicle sticks 4 wire hangers 4 newspaper pages 2 paper towel rolls (or 4 toilet paper rolls) 2 feet yarn 8 x 11 inches discarded cardboard 1 roll duct tape 1 pair scissors 1/2 standard size pool noodle</vt:lpstr>
      <vt:lpstr>Time Constraints  20 minutes total.  At least 5 minutes is strictly planning.  At least 1 team member needs to sketch and record notes in a journal.         </vt:lpstr>
      <vt:lpstr>Brainstorm, Plan and Draw  Take 5 minutes to brainstorm your prototype.   At least 1 team member needs to sketch and record notes in journal.           </vt:lpstr>
      <vt:lpstr>Build          </vt:lpstr>
      <vt:lpstr>Reflect  What worked well?  What would you do differently?  How could you make your design more stable? Hold more weight?  How could something like this be useful in school? At home?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Marlina B. Romano</dc:creator>
  <cp:lastModifiedBy>Zain Alexander Iqbal</cp:lastModifiedBy>
  <cp:revision>10</cp:revision>
  <dcterms:modified xsi:type="dcterms:W3CDTF">2023-02-16T18:26:53Z</dcterms:modified>
</cp:coreProperties>
</file>