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350" r:id="rId2"/>
    <p:sldId id="361" r:id="rId3"/>
    <p:sldId id="389" r:id="rId4"/>
    <p:sldId id="393" r:id="rId5"/>
    <p:sldId id="359" r:id="rId6"/>
    <p:sldId id="360" r:id="rId7"/>
    <p:sldId id="390" r:id="rId8"/>
    <p:sldId id="392" r:id="rId9"/>
    <p:sldId id="362" r:id="rId10"/>
    <p:sldId id="386" r:id="rId11"/>
    <p:sldId id="387" r:id="rId12"/>
    <p:sldId id="365" r:id="rId13"/>
    <p:sldId id="383" r:id="rId14"/>
    <p:sldId id="384" r:id="rId15"/>
    <p:sldId id="385" r:id="rId16"/>
    <p:sldId id="382" r:id="rId1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FFF"/>
    <a:srgbClr val="F6FFFF"/>
    <a:srgbClr val="F7FDFD"/>
    <a:srgbClr val="002782"/>
    <a:srgbClr val="F2FAF6"/>
    <a:srgbClr val="F037F0"/>
    <a:srgbClr val="FFFFFF"/>
    <a:srgbClr val="391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Ref idx="major">
          <a:srgbClr val="444444"/>
        </a:fontRef>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a:fontRef idx="major">
          <a:srgbClr val="444444"/>
        </a:fontRef>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a:fontRef idx="major">
          <a:srgbClr val="444444"/>
        </a:fontRef>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a:fontRef idx="maj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solidFill>
            <a:schemeClr val="accent1">
              <a:satOff val="12166"/>
              <a:lumOff val="-13042"/>
            </a:schemeClr>
          </a:solidFill>
        </a:fill>
      </a:tcStyle>
    </a:firstRow>
  </a:tblStyle>
  <a:tblStyle styleId="{C7B018BB-80A7-4F77-B60F-C8B233D01FF8}" styleName="">
    <a:tblBg/>
    <a:wholeTbl>
      <a:tcTxStyle>
        <a:fontRef idx="major">
          <a:srgbClr val="444444"/>
        </a:fontRef>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a:fontRef idx="major">
          <a:srgbClr val="444444"/>
        </a:fontRef>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a:fontRef idx="major">
          <a:srgbClr val="FFFFFF"/>
        </a:fontRef>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a:fontRef idx="major">
          <a:srgbClr val="444444"/>
        </a:fontRef>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a:fontRef idx="major">
          <a:srgbClr val="444444"/>
        </a:fontRef>
        <a:srgbClr val="444444"/>
      </a:tcTxStyle>
      <a:tcStyle>
        <a:tcBdr>
          <a:left>
            <a:ln w="12700" cap="flat">
              <a:solidFill>
                <a:srgbClr val="3C3C1D"/>
              </a:solidFill>
              <a:prstDash val="solid"/>
              <a:miter lim="400000"/>
            </a:ln>
          </a:left>
          <a:right>
            <a:ln w="12700" cap="flat">
              <a:solidFill>
                <a:schemeClr val="accent2">
                  <a:hueOff val="-487087"/>
                  <a:satOff val="-2686"/>
                  <a:lumOff val="14808"/>
                </a:schemeClr>
              </a:solidFill>
              <a:prstDash val="solid"/>
              <a:miter lim="400000"/>
            </a:ln>
          </a:right>
          <a:top>
            <a:ln w="12700" cap="flat">
              <a:solidFill>
                <a:schemeClr val="accent2">
                  <a:hueOff val="-487087"/>
                  <a:satOff val="-2686"/>
                  <a:lumOff val="14808"/>
                </a:schemeClr>
              </a:solidFill>
              <a:prstDash val="solid"/>
              <a:miter lim="400000"/>
            </a:ln>
          </a:top>
          <a:bottom>
            <a:ln w="12700" cap="flat">
              <a:solidFill>
                <a:schemeClr val="accent2">
                  <a:hueOff val="-487087"/>
                  <a:satOff val="-2686"/>
                  <a:lumOff val="14808"/>
                </a:schemeClr>
              </a:solidFill>
              <a:prstDash val="solid"/>
              <a:miter lim="400000"/>
            </a:ln>
          </a:bottom>
          <a:insideH>
            <a:ln w="12700" cap="flat">
              <a:solidFill>
                <a:schemeClr val="accent2">
                  <a:hueOff val="-487087"/>
                  <a:satOff val="-2686"/>
                  <a:lumOff val="14808"/>
                </a:schemeClr>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CFCDBB"/>
          </a:solidFill>
        </a:fill>
      </a:tcStyle>
    </a:firstCol>
    <a:lastRow>
      <a:tcTxStyle>
        <a:fontRef idx="major">
          <a:srgbClr val="444444"/>
        </a:fontRef>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a:fontRef idx="major">
          <a:srgbClr val="FFFFFF"/>
        </a:fontRef>
        <a:srgbClr val="FFFFFF"/>
      </a:tcTxStyle>
      <a:tcStyle>
        <a:tcBdr>
          <a:left>
            <a:ln w="12700" cap="flat">
              <a:solidFill>
                <a:schemeClr val="accent2">
                  <a:hueOff val="-487087"/>
                  <a:satOff val="-2686"/>
                  <a:lumOff val="14808"/>
                </a:schemeClr>
              </a:solidFill>
              <a:prstDash val="solid"/>
              <a:miter lim="400000"/>
            </a:ln>
          </a:left>
          <a:right>
            <a:ln w="12700" cap="flat">
              <a:solidFill>
                <a:schemeClr val="accent2">
                  <a:hueOff val="-487087"/>
                  <a:satOff val="-2686"/>
                  <a:lumOff val="14808"/>
                </a:schemeClr>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656839"/>
          </a:solidFill>
        </a:fill>
      </a:tcStyle>
    </a:firstRow>
  </a:tblStyle>
  <a:tblStyle styleId="{CF821DB8-F4EB-4A41-A1BA-3FCAFE7338EE}" styleName="">
    <a:tblBg/>
    <a:wholeTbl>
      <a:tcTxStyle>
        <a:fontRef idx="major">
          <a:srgbClr val="444444"/>
        </a:fontRef>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a:fontRef idx="major">
          <a:srgbClr val="FFFFFF"/>
        </a:fontRef>
        <a:srgbClr val="FFFFFF"/>
      </a:tcTxStyle>
      <a:tcStyle>
        <a:tcBdr>
          <a:left>
            <a:ln w="12700" cap="flat">
              <a:solidFill>
                <a:srgbClr val="515151"/>
              </a:solidFill>
              <a:prstDash val="solid"/>
              <a:miter lim="400000"/>
            </a:ln>
          </a:left>
          <a:right>
            <a:ln w="1270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a:fontRef idx="major">
          <a:srgbClr val="444444"/>
        </a:fontRef>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a:fontRef idx="major">
          <a:srgbClr val="FFFFFF"/>
        </a:fontRef>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chemeClr val="accent2">
                  <a:hueOff val="-487087"/>
                  <a:satOff val="-2686"/>
                  <a:lumOff val="14808"/>
                </a:schemeClr>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a:fontRef idx="major">
          <a:srgbClr val="444444"/>
        </a:fontRef>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a:fontRef idx="major">
          <a:srgbClr val="444444"/>
        </a:fontRef>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a:fontRef idx="major">
          <a:srgbClr val="444444"/>
        </a:fontRef>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a:fontRef idx="major">
          <a:srgbClr val="444444"/>
        </a:fontRef>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a:fontRef idx="major">
          <a:srgbClr val="777777"/>
        </a:fontRef>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D2D2D2">
              <a:alpha val="30000"/>
            </a:srgbClr>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42"/>
    <p:restoredTop sz="89500" autoAdjust="0"/>
  </p:normalViewPr>
  <p:slideViewPr>
    <p:cSldViewPr snapToGrid="0" snapToObjects="1">
      <p:cViewPr varScale="1">
        <p:scale>
          <a:sx n="105" d="100"/>
          <a:sy n="105" d="100"/>
        </p:scale>
        <p:origin x="216" y="448"/>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224" name="Shape 22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1779644"/>
      </p:ext>
    </p:extLst>
  </p:cSld>
  <p:clrMap bg1="lt1" tx1="dk1" bg2="lt2" tx2="dk2" accent1="accent1" accent2="accent2" accent3="accent3" accent4="accent4" accent5="accent5" accent6="accent6" hlink="hlink" folHlink="folHlink"/>
  <p:notesStyle>
    <a:lvl1pPr defTabSz="584200" latinLnBrk="0">
      <a:defRPr sz="1200">
        <a:latin typeface="Lucida Grande"/>
        <a:ea typeface="Lucida Grande"/>
        <a:cs typeface="Lucida Grande"/>
        <a:sym typeface="Lucida Grande"/>
      </a:defRPr>
    </a:lvl1pPr>
    <a:lvl2pPr indent="228600" defTabSz="584200" latinLnBrk="0">
      <a:defRPr sz="1200">
        <a:latin typeface="Lucida Grande"/>
        <a:ea typeface="Lucida Grande"/>
        <a:cs typeface="Lucida Grande"/>
        <a:sym typeface="Lucida Grande"/>
      </a:defRPr>
    </a:lvl2pPr>
    <a:lvl3pPr indent="457200" defTabSz="584200" latinLnBrk="0">
      <a:defRPr sz="1200">
        <a:latin typeface="Lucida Grande"/>
        <a:ea typeface="Lucida Grande"/>
        <a:cs typeface="Lucida Grande"/>
        <a:sym typeface="Lucida Grande"/>
      </a:defRPr>
    </a:lvl3pPr>
    <a:lvl4pPr indent="685800" defTabSz="584200" latinLnBrk="0">
      <a:defRPr sz="1200">
        <a:latin typeface="Lucida Grande"/>
        <a:ea typeface="Lucida Grande"/>
        <a:cs typeface="Lucida Grande"/>
        <a:sym typeface="Lucida Grande"/>
      </a:defRPr>
    </a:lvl4pPr>
    <a:lvl5pPr indent="914400" defTabSz="584200" latinLnBrk="0">
      <a:defRPr sz="1200">
        <a:latin typeface="Lucida Grande"/>
        <a:ea typeface="Lucida Grande"/>
        <a:cs typeface="Lucida Grande"/>
        <a:sym typeface="Lucida Grande"/>
      </a:defRPr>
    </a:lvl5pPr>
    <a:lvl6pPr indent="1143000" defTabSz="584200" latinLnBrk="0">
      <a:defRPr sz="1200">
        <a:latin typeface="Lucida Grande"/>
        <a:ea typeface="Lucida Grande"/>
        <a:cs typeface="Lucida Grande"/>
        <a:sym typeface="Lucida Grande"/>
      </a:defRPr>
    </a:lvl6pPr>
    <a:lvl7pPr indent="1371600" defTabSz="584200" latinLnBrk="0">
      <a:defRPr sz="1200">
        <a:latin typeface="Lucida Grande"/>
        <a:ea typeface="Lucida Grande"/>
        <a:cs typeface="Lucida Grande"/>
        <a:sym typeface="Lucida Grande"/>
      </a:defRPr>
    </a:lvl7pPr>
    <a:lvl8pPr indent="1600200" defTabSz="584200" latinLnBrk="0">
      <a:defRPr sz="1200">
        <a:latin typeface="Lucida Grande"/>
        <a:ea typeface="Lucida Grande"/>
        <a:cs typeface="Lucida Grande"/>
        <a:sym typeface="Lucida Grande"/>
      </a:defRPr>
    </a:lvl8pPr>
    <a:lvl9pPr indent="1828800" defTabSz="584200" latinLnBrk="0">
      <a:defRPr sz="1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Shape 613"/>
          <p:cNvSpPr>
            <a:spLocks noGrp="1" noRot="1" noChangeAspect="1"/>
          </p:cNvSpPr>
          <p:nvPr>
            <p:ph type="sldImg"/>
          </p:nvPr>
        </p:nvSpPr>
        <p:spPr>
          <a:prstGeom prst="rect">
            <a:avLst/>
          </a:prstGeom>
        </p:spPr>
        <p:txBody>
          <a:bodyPr/>
          <a:lstStyle/>
          <a:p>
            <a:endParaRPr dirty="0"/>
          </a:p>
        </p:txBody>
      </p:sp>
      <p:sp>
        <p:nvSpPr>
          <p:cNvPr id="614" name="Shape 614"/>
          <p:cNvSpPr>
            <a:spLocks noGrp="1"/>
          </p:cNvSpPr>
          <p:nvPr>
            <p:ph type="body" sz="quarter" idx="1"/>
          </p:nvPr>
        </p:nvSpPr>
        <p:spPr>
          <a:prstGeom prst="rect">
            <a:avLst/>
          </a:prstGeom>
        </p:spPr>
        <p:txBody>
          <a:bodyPr/>
          <a:lstStyle/>
          <a:p>
            <a:r>
              <a:rPr lang="en-US" dirty="0"/>
              <a:t>Teaching suggestions:</a:t>
            </a:r>
          </a:p>
          <a:p>
            <a:r>
              <a:rPr lang="en-US" dirty="0"/>
              <a:t>– Can project this slide to start class or can have video of kelp forest (or algae video of choice) projected as students enter class. Example videos linked in manuscript. If two projectors are available, it is helpful to show the outline for class as students enter (see S3_LessonOutline).</a:t>
            </a:r>
          </a:p>
          <a:p>
            <a:r>
              <a:rPr lang="en-US" dirty="0"/>
              <a:t>– Let students know they’ll see a lot of terms and scientific names they are not familiar with. Be clear which, if any, they are required to know for any assessments. </a:t>
            </a:r>
          </a:p>
          <a:p>
            <a:endParaRPr lang="en-US" dirty="0"/>
          </a:p>
          <a:p>
            <a:r>
              <a:rPr lang="en-US" dirty="0"/>
              <a:t>Photo: B. Clarkston (author). Low intertidal seashore from Vancouver Island, British Columbia, showing lots of different types of algae (all seaweeds, brown and red seaweeds visible here. Most prominent are the kelps </a:t>
            </a:r>
            <a:r>
              <a:rPr lang="en-US" i="1" dirty="0"/>
              <a:t>Egregia </a:t>
            </a:r>
            <a:r>
              <a:rPr lang="en-US" i="0" dirty="0"/>
              <a:t>and </a:t>
            </a:r>
            <a:r>
              <a:rPr lang="en-US" i="1" dirty="0"/>
              <a:t>Costaria, </a:t>
            </a:r>
            <a:r>
              <a:rPr lang="en-US" i="0" dirty="0"/>
              <a:t>and the red seaweed </a:t>
            </a:r>
            <a:r>
              <a:rPr lang="en-US" i="1" dirty="0"/>
              <a:t>Mazzaella</a:t>
            </a:r>
            <a:r>
              <a:rPr lang="en-US" i="0" dirty="0"/>
              <a:t>). </a:t>
            </a:r>
            <a:endParaRPr dirty="0"/>
          </a:p>
        </p:txBody>
      </p:sp>
    </p:spTree>
    <p:extLst>
      <p:ext uri="{BB962C8B-B14F-4D97-AF65-F5344CB8AC3E}">
        <p14:creationId xmlns:p14="http://schemas.microsoft.com/office/powerpoint/2010/main" val="1223245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200" eaLnBrk="1" fontAlgn="auto" latinLnBrk="0" hangingPunct="1">
              <a:lnSpc>
                <a:spcPct val="100000"/>
              </a:lnSpc>
              <a:spcBef>
                <a:spcPts val="0"/>
              </a:spcBef>
              <a:spcAft>
                <a:spcPts val="0"/>
              </a:spcAft>
              <a:buClrTx/>
              <a:buSzTx/>
              <a:buFontTx/>
              <a:buNone/>
              <a:tabLst/>
              <a:defRPr/>
            </a:pPr>
            <a:r>
              <a:rPr lang="en-US" dirty="0"/>
              <a:t>Optional slide if there’s time to elaborate on some exceptions to the general characteristics of algae. This slide gives examples of algae that are not photosynthetic (another cool example is parasitic red algae). Often not shown in class and provided only with class notes because of lack of time in class. </a:t>
            </a:r>
          </a:p>
          <a:p>
            <a:endParaRPr lang="en-US" dirty="0"/>
          </a:p>
          <a:p>
            <a:r>
              <a:rPr lang="en-US" dirty="0"/>
              <a:t>Image: Protothecosis. Public Domain. Accessed from Wikimedia Commons: https://commons.wikimedia.org/wiki/File:Prototheca_zopfii.jpg#/media/File:Prototheca_zopfii.jpg</a:t>
            </a:r>
          </a:p>
        </p:txBody>
      </p:sp>
    </p:spTree>
    <p:extLst>
      <p:ext uri="{BB962C8B-B14F-4D97-AF65-F5344CB8AC3E}">
        <p14:creationId xmlns:p14="http://schemas.microsoft.com/office/powerpoint/2010/main" val="2227763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 if there’s time to elaborate on some exceptions to the general characteristics of algae. This slide gives examples of algae that are not aquatic. Often not shown in class and provided only with class notes because of lack of time in class. </a:t>
            </a:r>
          </a:p>
          <a:p>
            <a:endParaRPr lang="en-US" dirty="0"/>
          </a:p>
          <a:p>
            <a:r>
              <a:rPr lang="en-US" dirty="0"/>
              <a:t>Image: Trentepohlia, by Jason Hollinger. Copyright CC BY 2.0; Accessed from Wikimedia Commons:</a:t>
            </a:r>
          </a:p>
          <a:p>
            <a:r>
              <a:rPr lang="en-US" dirty="0"/>
              <a:t>https://commons.wikimedia.org/wiki/File:Trentepohlia_sp._-_Flickr_-_pellaea_(1).jpg#/media/File:Trentepohlia_sp._-_Flickr_-_pellaea_(1).jpg</a:t>
            </a:r>
          </a:p>
        </p:txBody>
      </p:sp>
    </p:spTree>
    <p:extLst>
      <p:ext uri="{BB962C8B-B14F-4D97-AF65-F5344CB8AC3E}">
        <p14:creationId xmlns:p14="http://schemas.microsoft.com/office/powerpoint/2010/main" val="1297299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200" eaLnBrk="1" fontAlgn="auto" latinLnBrk="0" hangingPunct="1">
              <a:lnSpc>
                <a:spcPct val="100000"/>
              </a:lnSpc>
              <a:spcBef>
                <a:spcPts val="0"/>
              </a:spcBef>
              <a:spcAft>
                <a:spcPts val="0"/>
              </a:spcAft>
              <a:buClrTx/>
              <a:buSzTx/>
              <a:buFontTx/>
              <a:buNone/>
              <a:tabLst/>
              <a:defRPr/>
            </a:pPr>
            <a:r>
              <a:rPr lang="en-US" dirty="0"/>
              <a:t>Optional slide if there’s time to elaborate on some exceptions to the general characteristics of algae. This slide gives examples of algae of diverse body types in algae. Often not shown in class and provided only with class notes because of lack of time in class. </a:t>
            </a:r>
          </a:p>
          <a:p>
            <a:pPr marL="0" marR="0" lvl="0" indent="0" defTabSz="584200" eaLnBrk="1" fontAlgn="auto" latinLnBrk="0" hangingPunct="1">
              <a:lnSpc>
                <a:spcPct val="100000"/>
              </a:lnSpc>
              <a:spcBef>
                <a:spcPts val="0"/>
              </a:spcBef>
              <a:spcAft>
                <a:spcPts val="0"/>
              </a:spcAft>
              <a:buClrTx/>
              <a:buSzTx/>
              <a:buFontTx/>
              <a:buNone/>
              <a:tabLst/>
              <a:defRPr/>
            </a:pPr>
            <a:endParaRPr lang="en-US" dirty="0"/>
          </a:p>
          <a:p>
            <a:pPr marL="0" marR="0" lvl="0" indent="0" defTabSz="584200" eaLnBrk="1" fontAlgn="auto" latinLnBrk="0" hangingPunct="1">
              <a:lnSpc>
                <a:spcPct val="100000"/>
              </a:lnSpc>
              <a:spcBef>
                <a:spcPts val="0"/>
              </a:spcBef>
              <a:spcAft>
                <a:spcPts val="0"/>
              </a:spcAft>
              <a:buClrTx/>
              <a:buSzTx/>
              <a:buFontTx/>
              <a:buNone/>
              <a:tabLst/>
              <a:defRPr/>
            </a:pPr>
            <a:r>
              <a:rPr lang="en-US" dirty="0"/>
              <a:t>Benthic pennate diatom photo: Dick, CC BY-NA-SA 2.0 Accessed from: https://www.flickr.com/photos/76798465@N00/28613526665</a:t>
            </a:r>
          </a:p>
          <a:p>
            <a:pPr marL="0" marR="0" lvl="0" indent="0" defTabSz="584200" eaLnBrk="1" fontAlgn="auto" latinLnBrk="0" hangingPunct="1">
              <a:lnSpc>
                <a:spcPct val="100000"/>
              </a:lnSpc>
              <a:spcBef>
                <a:spcPts val="0"/>
              </a:spcBef>
              <a:spcAft>
                <a:spcPts val="0"/>
              </a:spcAft>
              <a:buClrTx/>
              <a:buSzTx/>
              <a:buFontTx/>
              <a:buNone/>
              <a:tabLst/>
              <a:defRPr/>
            </a:pPr>
            <a:endParaRPr lang="en-US" dirty="0"/>
          </a:p>
          <a:p>
            <a:pPr marL="0" marR="0" lvl="0" indent="0" defTabSz="584200" eaLnBrk="1" fontAlgn="auto" latinLnBrk="0" hangingPunct="1">
              <a:lnSpc>
                <a:spcPct val="100000"/>
              </a:lnSpc>
              <a:spcBef>
                <a:spcPts val="0"/>
              </a:spcBef>
              <a:spcAft>
                <a:spcPts val="0"/>
              </a:spcAft>
              <a:buClrTx/>
              <a:buSzTx/>
              <a:buFontTx/>
              <a:buNone/>
              <a:tabLst/>
              <a:defRPr/>
            </a:pPr>
            <a:r>
              <a:rPr lang="en-US" dirty="0"/>
              <a:t>Giant kelp (Macrocystis pyrifera) photo: Claire Fackler, Wikimedia Commons. Public Domain. Accessed from: https://commons.wikimedia.org/wiki/File:Sanc0063_-_Flickr_-_NOAA_Photo_Library.jpg#/media/File:Sanc0063_-_Flickr_-_NOAA_Photo_Library.jpg</a:t>
            </a:r>
          </a:p>
          <a:p>
            <a:endParaRPr lang="en-US" dirty="0"/>
          </a:p>
        </p:txBody>
      </p:sp>
    </p:spTree>
    <p:extLst>
      <p:ext uri="{BB962C8B-B14F-4D97-AF65-F5344CB8AC3E}">
        <p14:creationId xmlns:p14="http://schemas.microsoft.com/office/powerpoint/2010/main" val="4287457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show during final class debriefing, if there’s time, or can be provided with class slides.  </a:t>
            </a:r>
          </a:p>
          <a:p>
            <a:endParaRPr lang="en-US" dirty="0"/>
          </a:p>
          <a:p>
            <a:r>
              <a:rPr lang="en-US" dirty="0"/>
              <a:t>Kelp forest photo: Daderot, accessed from Wikimedia Commons, copyright CC0 1.0 Public Domain</a:t>
            </a:r>
          </a:p>
          <a:p>
            <a:r>
              <a:rPr lang="en-US" dirty="0"/>
              <a:t>Link: https://commons.wikimedia.org/wiki/File:Kelp_Forest_-_MBA_-_DSC06954.JPG#/media/File:Kelp_Forest_-_MBA_-_DSC06954.JPG</a:t>
            </a:r>
          </a:p>
        </p:txBody>
      </p:sp>
    </p:spTree>
    <p:extLst>
      <p:ext uri="{BB962C8B-B14F-4D97-AF65-F5344CB8AC3E}">
        <p14:creationId xmlns:p14="http://schemas.microsoft.com/office/powerpoint/2010/main" val="4154684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show during final class debriefing, if there’s time, or can be provided with class slides.</a:t>
            </a:r>
          </a:p>
          <a:p>
            <a:endParaRPr lang="en-US" dirty="0"/>
          </a:p>
          <a:p>
            <a:r>
              <a:rPr lang="en-US" dirty="0"/>
              <a:t>Photo: B.Clarkston (author). Low intertidal seashore from Vancouver Island, British Columbia, showing lots of different types of algae (all seaweeds, brown and red seaweeds visible here. Most prominent are the kelps </a:t>
            </a:r>
            <a:r>
              <a:rPr lang="en-US" i="1" dirty="0"/>
              <a:t>Egregia </a:t>
            </a:r>
            <a:r>
              <a:rPr lang="en-US" i="0" dirty="0"/>
              <a:t>and </a:t>
            </a:r>
            <a:r>
              <a:rPr lang="en-US" i="1" dirty="0"/>
              <a:t>Costaria, </a:t>
            </a:r>
            <a:r>
              <a:rPr lang="en-US" i="0" dirty="0"/>
              <a:t>and the red seaweed </a:t>
            </a:r>
            <a:r>
              <a:rPr lang="en-US" i="1" dirty="0"/>
              <a:t>Mazzaella</a:t>
            </a:r>
            <a:r>
              <a:rPr lang="en-US" i="0" dirty="0"/>
              <a:t>). </a:t>
            </a:r>
            <a:endParaRPr lang="en-US" dirty="0"/>
          </a:p>
        </p:txBody>
      </p:sp>
    </p:spTree>
    <p:extLst>
      <p:ext uri="{BB962C8B-B14F-4D97-AF65-F5344CB8AC3E}">
        <p14:creationId xmlns:p14="http://schemas.microsoft.com/office/powerpoint/2010/main" val="984438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show during final class debriefing, if there’s time, or can be provided with class slides.</a:t>
            </a:r>
          </a:p>
          <a:p>
            <a:endParaRPr lang="en-US" dirty="0"/>
          </a:p>
          <a:p>
            <a:r>
              <a:rPr lang="en-US" dirty="0"/>
              <a:t>The pink streaks in the snow are populations of the single-celled algae Chlamydomonas nivalis. Commonly known as Watermelon Snow.</a:t>
            </a:r>
          </a:p>
          <a:p>
            <a:endParaRPr lang="en-US" dirty="0"/>
          </a:p>
          <a:p>
            <a:r>
              <a:rPr lang="en-US" dirty="0"/>
              <a:t>Photo: Bryant Olsen; license CC BY-NC 2.0</a:t>
            </a:r>
          </a:p>
          <a:p>
            <a:r>
              <a:rPr lang="en-US" dirty="0"/>
              <a:t>Link: https://www.flickr.com/photos/bryanto/3709360794</a:t>
            </a:r>
          </a:p>
          <a:p>
            <a:endParaRPr lang="en-US" dirty="0"/>
          </a:p>
          <a:p>
            <a:r>
              <a:rPr lang="en-US" dirty="0"/>
              <a:t> </a:t>
            </a:r>
          </a:p>
        </p:txBody>
      </p:sp>
    </p:spTree>
    <p:extLst>
      <p:ext uri="{BB962C8B-B14F-4D97-AF65-F5344CB8AC3E}">
        <p14:creationId xmlns:p14="http://schemas.microsoft.com/office/powerpoint/2010/main" val="3734522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Shape 613"/>
          <p:cNvSpPr>
            <a:spLocks noGrp="1" noRot="1" noChangeAspect="1"/>
          </p:cNvSpPr>
          <p:nvPr>
            <p:ph type="sldImg"/>
          </p:nvPr>
        </p:nvSpPr>
        <p:spPr>
          <a:prstGeom prst="rect">
            <a:avLst/>
          </a:prstGeom>
        </p:spPr>
        <p:txBody>
          <a:bodyPr/>
          <a:lstStyle/>
          <a:p>
            <a:endParaRPr dirty="0"/>
          </a:p>
        </p:txBody>
      </p:sp>
      <p:sp>
        <p:nvSpPr>
          <p:cNvPr id="614" name="Shape 614"/>
          <p:cNvSpPr>
            <a:spLocks noGrp="1"/>
          </p:cNvSpPr>
          <p:nvPr>
            <p:ph type="body" sz="quarter" idx="1"/>
          </p:nvPr>
        </p:nvSpPr>
        <p:spPr>
          <a:prstGeom prst="rect">
            <a:avLst/>
          </a:prstGeom>
        </p:spPr>
        <p:txBody>
          <a:bodyPr/>
          <a:lstStyle/>
          <a:p>
            <a:r>
              <a:rPr lang="en-US" dirty="0"/>
              <a:t>Photo: B. Clarkston (author). Low intertidal seashore from Vancouver Island, British Columbia, showing lots of different types of algae (all seaweeds, brown and red seaweeds visible here. Most prominent are the kelps </a:t>
            </a:r>
            <a:r>
              <a:rPr lang="en-US" i="1" dirty="0"/>
              <a:t>Egregia </a:t>
            </a:r>
            <a:r>
              <a:rPr lang="en-US" i="0" dirty="0"/>
              <a:t>and </a:t>
            </a:r>
            <a:r>
              <a:rPr lang="en-US" i="1" dirty="0"/>
              <a:t>Costaria, </a:t>
            </a:r>
            <a:r>
              <a:rPr lang="en-US" i="0" dirty="0"/>
              <a:t>and the red seaweed </a:t>
            </a:r>
            <a:r>
              <a:rPr lang="en-US" i="1" dirty="0"/>
              <a:t>Mazzaella</a:t>
            </a:r>
            <a:r>
              <a:rPr lang="en-US" i="0" dirty="0"/>
              <a:t>). </a:t>
            </a:r>
            <a:endParaRPr dirty="0"/>
          </a:p>
        </p:txBody>
      </p:sp>
    </p:spTree>
    <p:extLst>
      <p:ext uri="{BB962C8B-B14F-4D97-AF65-F5344CB8AC3E}">
        <p14:creationId xmlns:p14="http://schemas.microsoft.com/office/powerpoint/2010/main" val="3983519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 “</a:t>
            </a:r>
            <a:r>
              <a:rPr lang="en-CA" sz="1200" b="0" i="0" u="none" strike="noStrike" dirty="0">
                <a:effectLst/>
                <a:latin typeface="Lucida Grande"/>
                <a:ea typeface="Lucida Grande"/>
                <a:cs typeface="Lucida Grande"/>
                <a:sym typeface="Lucida Grande"/>
              </a:rPr>
              <a:t>the study of algae; it is equivalent to and has replaced the older term, algology (based upon the Greek, phykos (seaweed) &amp; logos (discourse) or phyc (algae) &amp; -ology (study of)).” From https://www.algaebase.org/search/glossary, search for the word “phycology.” </a:t>
            </a:r>
          </a:p>
          <a:p>
            <a:endParaRPr lang="en-US" dirty="0"/>
          </a:p>
          <a:p>
            <a:r>
              <a:rPr lang="en-US" dirty="0"/>
              <a:t>Photo: B. Clarkston (author). Low intertidal seashore from Vancouver Island, British Columbia, showing kelp </a:t>
            </a:r>
            <a:r>
              <a:rPr lang="en-US" i="1" dirty="0"/>
              <a:t>Laminaria. </a:t>
            </a:r>
            <a:r>
              <a:rPr lang="en-US" i="0" dirty="0"/>
              <a:t>Also lots of </a:t>
            </a:r>
            <a:r>
              <a:rPr lang="en-US" i="1" dirty="0"/>
              <a:t>Phyllospadix</a:t>
            </a:r>
            <a:r>
              <a:rPr lang="en-US" i="0" dirty="0"/>
              <a:t> (surf grass) in background. Lives side by side with seaweeds/algae but is a flowering land plant. </a:t>
            </a:r>
            <a:endParaRPr lang="en-US" dirty="0"/>
          </a:p>
        </p:txBody>
      </p:sp>
    </p:spTree>
    <p:extLst>
      <p:ext uri="{BB962C8B-B14F-4D97-AF65-F5344CB8AC3E}">
        <p14:creationId xmlns:p14="http://schemas.microsoft.com/office/powerpoint/2010/main" val="113417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Prompt to show during Worksheet Prompt #1: Prior knowledge of algae. </a:t>
            </a:r>
          </a:p>
        </p:txBody>
      </p:sp>
    </p:spTree>
    <p:extLst>
      <p:ext uri="{BB962C8B-B14F-4D97-AF65-F5344CB8AC3E}">
        <p14:creationId xmlns:p14="http://schemas.microsoft.com/office/powerpoint/2010/main" val="1175953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200" eaLnBrk="1" fontAlgn="auto" latinLnBrk="0" hangingPunct="1">
              <a:lnSpc>
                <a:spcPct val="100000"/>
              </a:lnSpc>
              <a:spcBef>
                <a:spcPts val="0"/>
              </a:spcBef>
              <a:spcAft>
                <a:spcPts val="0"/>
              </a:spcAft>
              <a:buClrTx/>
              <a:buSzTx/>
              <a:buFontTx/>
              <a:buNone/>
              <a:tabLst/>
              <a:defRPr/>
            </a:pPr>
            <a:r>
              <a:rPr lang="en-US" dirty="0"/>
              <a:t>Prompt to show during Worksheet Prompt #2: Got Algae? activity. USE THIS VERSION IF RHODELPHIS IS INCLUDED. </a:t>
            </a:r>
          </a:p>
          <a:p>
            <a:endParaRPr lang="en-US" dirty="0"/>
          </a:p>
          <a:p>
            <a:r>
              <a:rPr lang="en-US" dirty="0"/>
              <a:t>Photo attributions and permissions listed in S1_Algae Cards file. </a:t>
            </a:r>
          </a:p>
        </p:txBody>
      </p:sp>
    </p:spTree>
    <p:extLst>
      <p:ext uri="{BB962C8B-B14F-4D97-AF65-F5344CB8AC3E}">
        <p14:creationId xmlns:p14="http://schemas.microsoft.com/office/powerpoint/2010/main" val="3282602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200" eaLnBrk="1" fontAlgn="auto" latinLnBrk="0" hangingPunct="1">
              <a:lnSpc>
                <a:spcPct val="100000"/>
              </a:lnSpc>
              <a:spcBef>
                <a:spcPts val="0"/>
              </a:spcBef>
              <a:spcAft>
                <a:spcPts val="0"/>
              </a:spcAft>
              <a:buClrTx/>
              <a:buSzTx/>
              <a:buFontTx/>
              <a:buNone/>
              <a:tabLst/>
              <a:defRPr/>
            </a:pPr>
            <a:r>
              <a:rPr lang="en-US" dirty="0"/>
              <a:t>Blank table to show during Worksheet Prompt #3: Algae consensus.</a:t>
            </a:r>
          </a:p>
        </p:txBody>
      </p:sp>
    </p:spTree>
    <p:extLst>
      <p:ext uri="{BB962C8B-B14F-4D97-AF65-F5344CB8AC3E}">
        <p14:creationId xmlns:p14="http://schemas.microsoft.com/office/powerpoint/2010/main" val="3221083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200" eaLnBrk="1" fontAlgn="auto" latinLnBrk="0" hangingPunct="1">
              <a:lnSpc>
                <a:spcPct val="100000"/>
              </a:lnSpc>
              <a:spcBef>
                <a:spcPts val="0"/>
              </a:spcBef>
              <a:spcAft>
                <a:spcPts val="0"/>
              </a:spcAft>
              <a:buClrTx/>
              <a:buSzTx/>
              <a:buFontTx/>
              <a:buNone/>
              <a:tabLst/>
              <a:defRPr/>
            </a:pPr>
            <a:r>
              <a:rPr lang="en-US" dirty="0"/>
              <a:t>Mostly completed table (minus Plasmodium) to show after asking the class if they want to see how an expert phycologist would sort the organisms. </a:t>
            </a:r>
          </a:p>
          <a:p>
            <a:endParaRPr lang="en-US" dirty="0"/>
          </a:p>
          <a:p>
            <a:r>
              <a:rPr lang="en-US" dirty="0"/>
              <a:t>Photo attributions and permissions listed in S1_Algae Cards file. </a:t>
            </a:r>
          </a:p>
        </p:txBody>
      </p:sp>
    </p:spTree>
    <p:extLst>
      <p:ext uri="{BB962C8B-B14F-4D97-AF65-F5344CB8AC3E}">
        <p14:creationId xmlns:p14="http://schemas.microsoft.com/office/powerpoint/2010/main" val="3231786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200" eaLnBrk="1" fontAlgn="auto" latinLnBrk="0" hangingPunct="1">
              <a:lnSpc>
                <a:spcPct val="100000"/>
              </a:lnSpc>
              <a:spcBef>
                <a:spcPts val="0"/>
              </a:spcBef>
              <a:spcAft>
                <a:spcPts val="0"/>
              </a:spcAft>
              <a:buClrTx/>
              <a:buSzTx/>
              <a:buFontTx/>
              <a:buNone/>
              <a:tabLst/>
              <a:defRPr/>
            </a:pPr>
            <a:r>
              <a:rPr lang="en-US" dirty="0"/>
              <a:t>USE THIS SLIDE IF YOU ARE INCLUDING RHODELPHIS IN YOUR ORGANISM CARD SET (THE 13 CARDS TOTAL VERSION)</a:t>
            </a:r>
          </a:p>
          <a:p>
            <a:pPr marL="0" marR="0" lvl="0" indent="0" defTabSz="584200" eaLnBrk="1" fontAlgn="auto" latinLnBrk="0" hangingPunct="1">
              <a:lnSpc>
                <a:spcPct val="100000"/>
              </a:lnSpc>
              <a:spcBef>
                <a:spcPts val="0"/>
              </a:spcBef>
              <a:spcAft>
                <a:spcPts val="0"/>
              </a:spcAft>
              <a:buClrTx/>
              <a:buSzTx/>
              <a:buFontTx/>
              <a:buNone/>
              <a:tabLst/>
              <a:defRPr/>
            </a:pPr>
            <a:endParaRPr lang="en-US" dirty="0"/>
          </a:p>
          <a:p>
            <a:pPr marL="0" marR="0" lvl="0" indent="0" defTabSz="584200" eaLnBrk="1" fontAlgn="auto" latinLnBrk="0" hangingPunct="1">
              <a:lnSpc>
                <a:spcPct val="100000"/>
              </a:lnSpc>
              <a:spcBef>
                <a:spcPts val="0"/>
              </a:spcBef>
              <a:spcAft>
                <a:spcPts val="0"/>
              </a:spcAft>
              <a:buClrTx/>
              <a:buSzTx/>
              <a:buFontTx/>
              <a:buNone/>
              <a:tabLst/>
              <a:defRPr/>
            </a:pPr>
            <a:r>
              <a:rPr lang="en-US" dirty="0"/>
              <a:t>Completed table with Plasmodium and Rhodelphis to show after asking the class if they think these two organisms are algae. </a:t>
            </a:r>
          </a:p>
          <a:p>
            <a:pPr marL="0" marR="0" lvl="0" indent="0" defTabSz="584200" eaLnBrk="1" fontAlgn="auto" latinLnBrk="0" hangingPunct="1">
              <a:lnSpc>
                <a:spcPct val="100000"/>
              </a:lnSpc>
              <a:spcBef>
                <a:spcPts val="0"/>
              </a:spcBef>
              <a:spcAft>
                <a:spcPts val="0"/>
              </a:spcAft>
              <a:buClrTx/>
              <a:buSzTx/>
              <a:buFontTx/>
              <a:buNone/>
              <a:tabLst/>
              <a:defRPr/>
            </a:pPr>
            <a:endParaRPr lang="en-US" dirty="0"/>
          </a:p>
          <a:p>
            <a:pPr marL="0" marR="0" lvl="0" indent="0" defTabSz="584200" eaLnBrk="1" fontAlgn="auto" latinLnBrk="0" hangingPunct="1">
              <a:lnSpc>
                <a:spcPct val="100000"/>
              </a:lnSpc>
              <a:spcBef>
                <a:spcPts val="0"/>
              </a:spcBef>
              <a:spcAft>
                <a:spcPts val="0"/>
              </a:spcAft>
              <a:buClrTx/>
              <a:buSzTx/>
              <a:buFontTx/>
              <a:buNone/>
              <a:tabLst/>
              <a:defRPr/>
            </a:pPr>
            <a:r>
              <a:rPr lang="en-US" dirty="0"/>
              <a:t>Photo attributions and permissions listed in S1_Algae Cards file. </a:t>
            </a:r>
          </a:p>
          <a:p>
            <a:endParaRPr lang="en-US" dirty="0"/>
          </a:p>
        </p:txBody>
      </p:sp>
    </p:spTree>
    <p:extLst>
      <p:ext uri="{BB962C8B-B14F-4D97-AF65-F5344CB8AC3E}">
        <p14:creationId xmlns:p14="http://schemas.microsoft.com/office/powerpoint/2010/main" val="3281959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200" eaLnBrk="1" fontAlgn="auto" latinLnBrk="0" hangingPunct="1">
              <a:lnSpc>
                <a:spcPct val="100000"/>
              </a:lnSpc>
              <a:spcBef>
                <a:spcPts val="0"/>
              </a:spcBef>
              <a:spcAft>
                <a:spcPts val="0"/>
              </a:spcAft>
              <a:buClrTx/>
              <a:buSzTx/>
              <a:buFontTx/>
              <a:buNone/>
              <a:tabLst/>
              <a:defRPr/>
            </a:pPr>
            <a:r>
              <a:rPr lang="en-US" dirty="0"/>
              <a:t>USE THIS SLIDE IF YOU ARE INCLUDING RHODELPHIS IN YOUR ORGANISM CARD SET (THE 13 CARDS TOTAL VERSION)</a:t>
            </a:r>
          </a:p>
          <a:p>
            <a:pPr marL="0" marR="0" lvl="0" indent="0" defTabSz="584200" eaLnBrk="1" fontAlgn="auto" latinLnBrk="0" hangingPunct="1">
              <a:lnSpc>
                <a:spcPct val="100000"/>
              </a:lnSpc>
              <a:spcBef>
                <a:spcPts val="0"/>
              </a:spcBef>
              <a:spcAft>
                <a:spcPts val="0"/>
              </a:spcAft>
              <a:buClrTx/>
              <a:buSzTx/>
              <a:buFontTx/>
              <a:buNone/>
              <a:tabLst/>
              <a:defRPr/>
            </a:pPr>
            <a:endParaRPr lang="en-US" dirty="0"/>
          </a:p>
          <a:p>
            <a:pPr marL="0" marR="0" lvl="0" indent="0" defTabSz="584200" eaLnBrk="1" fontAlgn="auto" latinLnBrk="0" hangingPunct="1">
              <a:lnSpc>
                <a:spcPct val="100000"/>
              </a:lnSpc>
              <a:spcBef>
                <a:spcPts val="0"/>
              </a:spcBef>
              <a:spcAft>
                <a:spcPts val="0"/>
              </a:spcAft>
              <a:buClrTx/>
              <a:buSzTx/>
              <a:buFontTx/>
              <a:buNone/>
              <a:tabLst/>
              <a:defRPr/>
            </a:pPr>
            <a:r>
              <a:rPr lang="en-US" dirty="0"/>
              <a:t>Completed table with all organisms sorted as most expert phycologists would. Plasmodium and Rhodelphis are generally considered to not be algae, but they each have a remnant plastid and their common ancestor with dinoflagellates (for Plasmodium) and red algae (for Rhodelphis) were likely algae. </a:t>
            </a:r>
          </a:p>
          <a:p>
            <a:pPr marL="0" marR="0" lvl="0" indent="0" defTabSz="584200" eaLnBrk="1" fontAlgn="auto" latinLnBrk="0" hangingPunct="1">
              <a:lnSpc>
                <a:spcPct val="100000"/>
              </a:lnSpc>
              <a:spcBef>
                <a:spcPts val="0"/>
              </a:spcBef>
              <a:spcAft>
                <a:spcPts val="0"/>
              </a:spcAft>
              <a:buClrTx/>
              <a:buSzTx/>
              <a:buFontTx/>
              <a:buNone/>
              <a:tabLst/>
              <a:defRPr/>
            </a:pPr>
            <a:endParaRPr lang="en-US" dirty="0"/>
          </a:p>
          <a:p>
            <a:pPr marL="0" marR="0" lvl="0" indent="0" defTabSz="584200" eaLnBrk="1" fontAlgn="auto" latinLnBrk="0" hangingPunct="1">
              <a:lnSpc>
                <a:spcPct val="100000"/>
              </a:lnSpc>
              <a:spcBef>
                <a:spcPts val="0"/>
              </a:spcBef>
              <a:spcAft>
                <a:spcPts val="0"/>
              </a:spcAft>
              <a:buClrTx/>
              <a:buSzTx/>
              <a:buFontTx/>
              <a:buNone/>
              <a:tabLst/>
              <a:defRPr/>
            </a:pPr>
            <a:r>
              <a:rPr lang="en-US" dirty="0"/>
              <a:t>Photo attributions and permissions listed in S1_Algae Cards file. </a:t>
            </a:r>
          </a:p>
          <a:p>
            <a:endParaRPr lang="en-US" dirty="0"/>
          </a:p>
        </p:txBody>
      </p:sp>
    </p:spTree>
    <p:extLst>
      <p:ext uri="{BB962C8B-B14F-4D97-AF65-F5344CB8AC3E}">
        <p14:creationId xmlns:p14="http://schemas.microsoft.com/office/powerpoint/2010/main" val="1149118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list of algae characteristics. Can be shown after students finish Worksheet Prompt #3: Algae consensus. However, if time is short, you can provide this summary as part of class notes. </a:t>
            </a:r>
          </a:p>
          <a:p>
            <a:endParaRPr lang="en-US" dirty="0"/>
          </a:p>
          <a:p>
            <a:r>
              <a:rPr lang="en-US" dirty="0"/>
              <a:t>NOTE: This lesson only covers characteristics 1–4, so students would not be expected to suggest 5 and 6. These characteristics can be added by the teacher during this class or added at the start of the next class. </a:t>
            </a:r>
          </a:p>
        </p:txBody>
      </p:sp>
    </p:spTree>
    <p:extLst>
      <p:ext uri="{BB962C8B-B14F-4D97-AF65-F5344CB8AC3E}">
        <p14:creationId xmlns:p14="http://schemas.microsoft.com/office/powerpoint/2010/main" val="2599023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2" name="Title Text"/>
          <p:cNvSpPr>
            <a:spLocks noGrp="1"/>
          </p:cNvSpPr>
          <p:nvPr>
            <p:ph type="title"/>
          </p:nvPr>
        </p:nvSpPr>
        <p:spPr>
          <a:prstGeom prst="rect">
            <a:avLst/>
          </a:prstGeom>
        </p:spPr>
        <p:txBody>
          <a:bodyPr/>
          <a:lstStyle/>
          <a:p>
            <a:r>
              <a:t>Title Text</a:t>
            </a:r>
          </a:p>
        </p:txBody>
      </p:sp>
      <p:sp>
        <p:nvSpPr>
          <p:cNvPr id="23"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Slide Number"/>
          <p:cNvSpPr>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96" name="Title Text"/>
          <p:cNvSpPr>
            <a:spLocks noGrp="1"/>
          </p:cNvSpPr>
          <p:nvPr>
            <p:ph type="title"/>
          </p:nvPr>
        </p:nvSpPr>
        <p:spPr>
          <a:prstGeom prst="rect">
            <a:avLst/>
          </a:prstGeom>
        </p:spPr>
        <p:txBody>
          <a:bodyPr/>
          <a:lstStyle/>
          <a:p>
            <a:r>
              <a:t>Title Text</a:t>
            </a:r>
          </a:p>
        </p:txBody>
      </p:sp>
      <p:sp>
        <p:nvSpPr>
          <p:cNvPr id="197" name="Body Level One…"/>
          <p:cNvSpPr>
            <a:spLocks noGrp="1"/>
          </p:cNvSpPr>
          <p:nvPr>
            <p:ph type="body" sz="half" idx="1"/>
          </p:nvPr>
        </p:nvSpPr>
        <p:spPr>
          <a:xfrm>
            <a:off x="8369300" y="2324100"/>
            <a:ext cx="4064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8" name="Slide Number"/>
          <p:cNvSpPr>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alphaModFix amt="0"/>
          </a:blip>
          <a:srcRect/>
          <a:stretch>
            <a:fillRect/>
          </a:stretch>
        </a:blipFill>
        <a:effectLst/>
      </p:bgPr>
    </p:bg>
    <p:spTree>
      <p:nvGrpSpPr>
        <p:cNvPr id="1" name=""/>
        <p:cNvGrpSpPr/>
        <p:nvPr/>
      </p:nvGrpSpPr>
      <p:grpSpPr>
        <a:xfrm>
          <a:off x="0" y="0"/>
          <a:ext cx="0" cy="0"/>
          <a:chOff x="0" y="0"/>
          <a:chExt cx="0" cy="0"/>
        </a:xfrm>
      </p:grpSpPr>
      <p:pic>
        <p:nvPicPr>
          <p:cNvPr id="214" name="separator.tiff" descr="separator.tiff"/>
          <p:cNvPicPr>
            <a:picLocks noChangeAspect="1"/>
          </p:cNvPicPr>
          <p:nvPr/>
        </p:nvPicPr>
        <p:blipFill>
          <a:blip r:embed="rId3"/>
          <a:stretch>
            <a:fillRect/>
          </a:stretch>
        </p:blipFill>
        <p:spPr>
          <a:xfrm>
            <a:off x="4191000" y="4800600"/>
            <a:ext cx="4635500" cy="127000"/>
          </a:xfrm>
          <a:prstGeom prst="rect">
            <a:avLst/>
          </a:prstGeom>
          <a:ln w="12700">
            <a:miter lim="400000"/>
          </a:ln>
        </p:spPr>
      </p:pic>
      <p:sp>
        <p:nvSpPr>
          <p:cNvPr id="215" name="Title Text"/>
          <p:cNvSpPr>
            <a:spLocks noGrp="1"/>
          </p:cNvSpPr>
          <p:nvPr>
            <p:ph type="title"/>
          </p:nvPr>
        </p:nvSpPr>
        <p:spPr>
          <a:xfrm>
            <a:off x="1270000" y="2286000"/>
            <a:ext cx="10464800" cy="2387600"/>
          </a:xfrm>
          <a:prstGeom prst="rect">
            <a:avLst/>
          </a:prstGeom>
          <a:effectLst>
            <a:outerShdw blurRad="25400" dist="25400" dir="2700000" rotWithShape="0">
              <a:srgbClr val="FFFFFF">
                <a:alpha val="75000"/>
              </a:srgbClr>
            </a:outerShdw>
          </a:effectLst>
        </p:spPr>
        <p:txBody>
          <a:bodyPr/>
          <a:lstStyle>
            <a:lvl1pPr algn="ctr" defTabSz="457200">
              <a:defRPr sz="6400">
                <a:solidFill>
                  <a:srgbClr val="56533A"/>
                </a:solidFill>
                <a:latin typeface="Hoefler Text"/>
                <a:ea typeface="Hoefler Text"/>
                <a:cs typeface="Hoefler Text"/>
                <a:sym typeface="Hoefler Text"/>
              </a:defRPr>
            </a:lvl1pPr>
          </a:lstStyle>
          <a:p>
            <a:r>
              <a:t>Title Text</a:t>
            </a:r>
          </a:p>
        </p:txBody>
      </p:sp>
      <p:sp>
        <p:nvSpPr>
          <p:cNvPr id="216" name="Body Level One…"/>
          <p:cNvSpPr>
            <a:spLocks noGrp="1"/>
          </p:cNvSpPr>
          <p:nvPr>
            <p:ph type="body" sz="quarter" idx="1"/>
          </p:nvPr>
        </p:nvSpPr>
        <p:spPr>
          <a:xfrm>
            <a:off x="1270000" y="5181600"/>
            <a:ext cx="10464800" cy="1625600"/>
          </a:xfrm>
          <a:prstGeom prst="rect">
            <a:avLst/>
          </a:prstGeom>
          <a:effectLst>
            <a:outerShdw blurRad="25400" dist="25400" dir="2700000" rotWithShape="0">
              <a:srgbClr val="FFFFFF">
                <a:alpha val="75000"/>
              </a:srgbClr>
            </a:outerShdw>
          </a:effectLst>
        </p:spPr>
        <p:txBody>
          <a:bodyPr/>
          <a:lstStyle>
            <a:lvl1pPr marL="0" indent="0" algn="ctr" defTabSz="457200">
              <a:spcBef>
                <a:spcPts val="0"/>
              </a:spcBef>
              <a:buSzTx/>
              <a:buNone/>
              <a:defRPr sz="3800">
                <a:solidFill>
                  <a:srgbClr val="56533A"/>
                </a:solidFill>
                <a:latin typeface="Hoefler Text"/>
                <a:ea typeface="Hoefler Text"/>
                <a:cs typeface="Hoefler Text"/>
                <a:sym typeface="Hoefler Text"/>
              </a:defRPr>
            </a:lvl1pPr>
            <a:lvl2pPr marL="0" indent="0" algn="ctr" defTabSz="457200">
              <a:spcBef>
                <a:spcPts val="0"/>
              </a:spcBef>
              <a:buSzTx/>
              <a:buNone/>
              <a:defRPr sz="3800">
                <a:solidFill>
                  <a:srgbClr val="56533A"/>
                </a:solidFill>
                <a:latin typeface="Hoefler Text"/>
                <a:ea typeface="Hoefler Text"/>
                <a:cs typeface="Hoefler Text"/>
                <a:sym typeface="Hoefler Text"/>
              </a:defRPr>
            </a:lvl2pPr>
            <a:lvl3pPr marL="0" indent="0" algn="ctr" defTabSz="457200">
              <a:spcBef>
                <a:spcPts val="0"/>
              </a:spcBef>
              <a:buSzTx/>
              <a:buNone/>
              <a:defRPr sz="3800">
                <a:solidFill>
                  <a:srgbClr val="56533A"/>
                </a:solidFill>
                <a:latin typeface="Hoefler Text"/>
                <a:ea typeface="Hoefler Text"/>
                <a:cs typeface="Hoefler Text"/>
                <a:sym typeface="Hoefler Text"/>
              </a:defRPr>
            </a:lvl3pPr>
            <a:lvl4pPr marL="0" indent="0" algn="ctr" defTabSz="457200">
              <a:spcBef>
                <a:spcPts val="0"/>
              </a:spcBef>
              <a:buSzTx/>
              <a:buNone/>
              <a:defRPr sz="3800">
                <a:solidFill>
                  <a:srgbClr val="56533A"/>
                </a:solidFill>
                <a:latin typeface="Hoefler Text"/>
                <a:ea typeface="Hoefler Text"/>
                <a:cs typeface="Hoefler Text"/>
                <a:sym typeface="Hoefler Text"/>
              </a:defRPr>
            </a:lvl4pPr>
            <a:lvl5pPr marL="0" indent="0" algn="ctr" defTabSz="457200">
              <a:spcBef>
                <a:spcPts val="0"/>
              </a:spcBef>
              <a:buSzTx/>
              <a:buNone/>
              <a:defRPr sz="3800">
                <a:solidFill>
                  <a:srgbClr val="56533A"/>
                </a:solidFill>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217" name="Slide Number"/>
          <p:cNvSpPr>
            <a:spLocks noGrp="1"/>
          </p:cNvSpPr>
          <p:nvPr>
            <p:ph type="sldNum" sz="quarter" idx="2"/>
          </p:nvPr>
        </p:nvSpPr>
        <p:spPr>
          <a:xfrm>
            <a:off x="6286500" y="9258300"/>
            <a:ext cx="411480" cy="469900"/>
          </a:xfrm>
          <a:prstGeom prst="rect">
            <a:avLst/>
          </a:prstGeom>
          <a:effectLst>
            <a:outerShdw blurRad="25400" dist="25400" dir="2700000" rotWithShape="0">
              <a:srgbClr val="FFFFFF">
                <a:alpha val="75000"/>
              </a:srgbClr>
            </a:outerShdw>
          </a:effectLst>
        </p:spPr>
        <p:txBody>
          <a:bodyPr/>
          <a:lstStyle>
            <a:lvl1pPr algn="ctr" defTabSz="457200">
              <a:defRPr sz="2400">
                <a:solidFill>
                  <a:srgbClr val="56533A"/>
                </a:solidFill>
                <a:latin typeface="Hoefler Text"/>
                <a:ea typeface="Hoefler Text"/>
                <a:cs typeface="Hoefler Text"/>
                <a:sym typeface="Hoefler Text"/>
              </a:defRPr>
            </a:lvl1pPr>
          </a:lstStyle>
          <a:p>
            <a:fld id="{86CB4B4D-7CA3-9044-876B-883B54F8677D}" type="slidenum">
              <a:rPr/>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40" name="Body Level One…"/>
          <p:cNvSpPr>
            <a:spLocks noGrp="1"/>
          </p:cNvSpPr>
          <p:nvPr>
            <p:ph type="body" idx="1"/>
          </p:nvPr>
        </p:nvSpPr>
        <p:spPr>
          <a:xfrm>
            <a:off x="571500" y="863600"/>
            <a:ext cx="11861800" cy="80264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1" name="Slide Number"/>
          <p:cNvSpPr>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48" name="Slide Number"/>
          <p:cNvSpPr>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63" name="Title Text"/>
          <p:cNvSpPr>
            <a:spLocks noGrp="1"/>
          </p:cNvSpPr>
          <p:nvPr>
            <p:ph type="title"/>
          </p:nvPr>
        </p:nvSpPr>
        <p:spPr>
          <a:xfrm>
            <a:off x="571500" y="3708400"/>
            <a:ext cx="11861800" cy="2336800"/>
          </a:xfrm>
          <a:prstGeom prst="rect">
            <a:avLst/>
          </a:prstGeom>
        </p:spPr>
        <p:txBody>
          <a:bodyPr anchor="ctr"/>
          <a:lstStyle/>
          <a:p>
            <a:r>
              <a:t>Title Text</a:t>
            </a:r>
          </a:p>
        </p:txBody>
      </p:sp>
      <p:sp>
        <p:nvSpPr>
          <p:cNvPr id="64" name="Slide Number"/>
          <p:cNvSpPr>
            <a:spLocks noGrp="1"/>
          </p:cNvSpPr>
          <p:nvPr>
            <p:ph type="sldNum" sz="quarter" idx="2"/>
          </p:nvPr>
        </p:nvSpPr>
        <p:spPr>
          <a:xfrm>
            <a:off x="12268200" y="9194800"/>
            <a:ext cx="312014" cy="299822"/>
          </a:xfrm>
          <a:prstGeom prst="rect">
            <a:avLst/>
          </a:prstGeom>
        </p:spPr>
        <p:txBody>
          <a:bodyPr/>
          <a:lstStyle>
            <a:lvl1pPr algn="l"/>
          </a:lstStyle>
          <a:p>
            <a:fld id="{86CB4B4D-7CA3-9044-876B-883B54F8677D}" type="slidenum">
              <a:rPr/>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71" name="Line"/>
          <p:cNvSpPr/>
          <p:nvPr/>
        </p:nvSpPr>
        <p:spPr>
          <a:xfrm>
            <a:off x="7543800" y="7975599"/>
            <a:ext cx="1" cy="1422529"/>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dirty="0"/>
          </a:p>
        </p:txBody>
      </p:sp>
      <p:sp>
        <p:nvSpPr>
          <p:cNvPr id="72" name="Image"/>
          <p:cNvSpPr>
            <a:spLocks noGrp="1"/>
          </p:cNvSpPr>
          <p:nvPr>
            <p:ph type="pic" idx="13"/>
          </p:nvPr>
        </p:nvSpPr>
        <p:spPr>
          <a:xfrm>
            <a:off x="0" y="0"/>
            <a:ext cx="13004800" cy="7581900"/>
          </a:xfrm>
          <a:prstGeom prst="rect">
            <a:avLst/>
          </a:prstGeom>
        </p:spPr>
        <p:txBody>
          <a:bodyPr lIns="91439" tIns="45719" rIns="91439" bIns="45719"/>
          <a:lstStyle/>
          <a:p>
            <a:endParaRPr dirty="0"/>
          </a:p>
        </p:txBody>
      </p:sp>
      <p:sp>
        <p:nvSpPr>
          <p:cNvPr id="73" name="Title Text"/>
          <p:cNvSpPr>
            <a:spLocks noGrp="1"/>
          </p:cNvSpPr>
          <p:nvPr>
            <p:ph type="title"/>
          </p:nvPr>
        </p:nvSpPr>
        <p:spPr>
          <a:xfrm>
            <a:off x="1409700" y="7785100"/>
            <a:ext cx="5791200" cy="1701800"/>
          </a:xfrm>
          <a:prstGeom prst="rect">
            <a:avLst/>
          </a:prstGeom>
        </p:spPr>
        <p:txBody>
          <a:bodyPr anchor="ctr"/>
          <a:lstStyle>
            <a:lvl1pPr algn="r"/>
          </a:lstStyle>
          <a:p>
            <a:r>
              <a:t>Title Text</a:t>
            </a:r>
          </a:p>
        </p:txBody>
      </p:sp>
      <p:sp>
        <p:nvSpPr>
          <p:cNvPr id="74" name="Body Level One…"/>
          <p:cNvSpPr>
            <a:spLocks noGrp="1"/>
          </p:cNvSpPr>
          <p:nvPr>
            <p:ph type="body" sz="quarter" idx="1"/>
          </p:nvPr>
        </p:nvSpPr>
        <p:spPr>
          <a:xfrm>
            <a:off x="7848600" y="8470900"/>
            <a:ext cx="4953000" cy="508000"/>
          </a:xfrm>
          <a:prstGeom prst="rect">
            <a:avLst/>
          </a:prstGeom>
        </p:spPr>
        <p:txBody>
          <a:bodyPr/>
          <a:lstStyle>
            <a:lvl1pPr marL="0" indent="0">
              <a:spcBef>
                <a:spcPts val="0"/>
              </a:spcBef>
              <a:buSzTx/>
              <a:buNone/>
              <a:defRPr sz="5000">
                <a:solidFill>
                  <a:srgbClr val="3B3B3B"/>
                </a:solidFill>
              </a:defRPr>
            </a:lvl1pPr>
            <a:lvl2pPr marL="0" indent="0">
              <a:spcBef>
                <a:spcPts val="0"/>
              </a:spcBef>
              <a:buSzTx/>
              <a:buNone/>
              <a:defRPr>
                <a:solidFill>
                  <a:srgbClr val="A9A9A9"/>
                </a:solidFill>
              </a:defRPr>
            </a:lvl2pPr>
            <a:lvl3pPr marL="0" indent="0">
              <a:spcBef>
                <a:spcPts val="0"/>
              </a:spcBef>
              <a:buSzTx/>
              <a:buNone/>
              <a:defRPr>
                <a:solidFill>
                  <a:srgbClr val="A9A9A9"/>
                </a:solidFill>
              </a:defRPr>
            </a:lvl3pPr>
            <a:lvl4pPr marL="0" indent="0">
              <a:spcBef>
                <a:spcPts val="0"/>
              </a:spcBef>
              <a:buSzTx/>
              <a:buNone/>
              <a:defRPr>
                <a:solidFill>
                  <a:srgbClr val="A9A9A9"/>
                </a:solidFill>
              </a:defRPr>
            </a:lvl4pPr>
            <a:lvl5pPr marL="0" indent="0">
              <a:spcBef>
                <a:spcPts val="0"/>
              </a:spcBef>
              <a:buSzTx/>
              <a:buNone/>
              <a:defRPr>
                <a:solidFill>
                  <a:srgbClr val="A9A9A9"/>
                </a:solidFill>
              </a:defRPr>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82" name="Line"/>
          <p:cNvSpPr/>
          <p:nvPr/>
        </p:nvSpPr>
        <p:spPr>
          <a:xfrm>
            <a:off x="647700" y="4749800"/>
            <a:ext cx="4882122" cy="127"/>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dirty="0"/>
          </a:p>
        </p:txBody>
      </p:sp>
      <p:sp>
        <p:nvSpPr>
          <p:cNvPr id="83" name="Image"/>
          <p:cNvSpPr>
            <a:spLocks noGrp="1"/>
          </p:cNvSpPr>
          <p:nvPr>
            <p:ph type="pic" idx="13"/>
          </p:nvPr>
        </p:nvSpPr>
        <p:spPr>
          <a:xfrm>
            <a:off x="6502400" y="0"/>
            <a:ext cx="6502400" cy="9842500"/>
          </a:xfrm>
          <a:prstGeom prst="rect">
            <a:avLst/>
          </a:prstGeom>
        </p:spPr>
        <p:txBody>
          <a:bodyPr lIns="91439" tIns="45719" rIns="91439" bIns="45719"/>
          <a:lstStyle/>
          <a:p>
            <a:endParaRPr dirty="0"/>
          </a:p>
        </p:txBody>
      </p:sp>
      <p:sp>
        <p:nvSpPr>
          <p:cNvPr id="84" name="Title Text"/>
          <p:cNvSpPr>
            <a:spLocks noGrp="1"/>
          </p:cNvSpPr>
          <p:nvPr>
            <p:ph type="title"/>
          </p:nvPr>
        </p:nvSpPr>
        <p:spPr>
          <a:xfrm>
            <a:off x="571500" y="1320800"/>
            <a:ext cx="5080000" cy="3175000"/>
          </a:xfrm>
          <a:prstGeom prst="rect">
            <a:avLst/>
          </a:prstGeom>
        </p:spPr>
        <p:txBody>
          <a:bodyPr/>
          <a:lstStyle/>
          <a:p>
            <a:r>
              <a:t>Title Text</a:t>
            </a:r>
          </a:p>
        </p:txBody>
      </p:sp>
      <p:sp>
        <p:nvSpPr>
          <p:cNvPr id="85" name="Body Level One…"/>
          <p:cNvSpPr>
            <a:spLocks noGrp="1"/>
          </p:cNvSpPr>
          <p:nvPr>
            <p:ph type="body" sz="quarter" idx="1"/>
          </p:nvPr>
        </p:nvSpPr>
        <p:spPr>
          <a:xfrm>
            <a:off x="571500" y="5016500"/>
            <a:ext cx="5080000" cy="3175000"/>
          </a:xfrm>
          <a:prstGeom prst="rect">
            <a:avLst/>
          </a:prstGeom>
        </p:spPr>
        <p:txBody>
          <a:bodyPr/>
          <a:lstStyle>
            <a:lvl1pPr marL="0" indent="0">
              <a:spcBef>
                <a:spcPts val="0"/>
              </a:spcBef>
              <a:buSzTx/>
              <a:buNone/>
              <a:defRPr>
                <a:solidFill>
                  <a:srgbClr val="747474"/>
                </a:solidFill>
              </a:defRPr>
            </a:lvl1pPr>
            <a:lvl2pPr marL="0" indent="0">
              <a:spcBef>
                <a:spcPts val="0"/>
              </a:spcBef>
              <a:buSzTx/>
              <a:buNone/>
              <a:defRPr>
                <a:solidFill>
                  <a:srgbClr val="747474"/>
                </a:solidFill>
              </a:defRPr>
            </a:lvl2pPr>
            <a:lvl3pPr marL="0" indent="0">
              <a:spcBef>
                <a:spcPts val="0"/>
              </a:spcBef>
              <a:buSzTx/>
              <a:buNone/>
              <a:defRPr>
                <a:solidFill>
                  <a:srgbClr val="747474"/>
                </a:solidFill>
              </a:defRPr>
            </a:lvl3pPr>
            <a:lvl4pPr marL="0" indent="0">
              <a:spcBef>
                <a:spcPts val="0"/>
              </a:spcBef>
              <a:buSzTx/>
              <a:buNone/>
              <a:defRPr>
                <a:solidFill>
                  <a:srgbClr val="747474"/>
                </a:solidFill>
              </a:defRPr>
            </a:lvl4pPr>
            <a:lvl5pPr marL="0" indent="0">
              <a:spcBef>
                <a:spcPts val="0"/>
              </a:spcBef>
              <a:buSzTx/>
              <a:buNone/>
              <a:defRPr>
                <a:solidFill>
                  <a:srgbClr val="747474"/>
                </a:solidFill>
              </a:defRPr>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a:spLocks noGrp="1"/>
          </p:cNvSpPr>
          <p:nvPr>
            <p:ph type="sldNum" sz="quarter" idx="2"/>
          </p:nvPr>
        </p:nvSpPr>
        <p:spPr>
          <a:xfrm>
            <a:off x="508000" y="9194800"/>
            <a:ext cx="312014" cy="299822"/>
          </a:xfrm>
          <a:prstGeom prst="rect">
            <a:avLst/>
          </a:prstGeom>
        </p:spPr>
        <p:txBody>
          <a:bodyPr/>
          <a:lstStyle>
            <a:lvl1pPr algn="l"/>
          </a:lstStyle>
          <a:p>
            <a:fld id="{86CB4B4D-7CA3-9044-876B-883B54F8677D}" type="slidenum">
              <a:rPr/>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Photo - 2 Up Landscape">
    <p:spTree>
      <p:nvGrpSpPr>
        <p:cNvPr id="1" name=""/>
        <p:cNvGrpSpPr/>
        <p:nvPr/>
      </p:nvGrpSpPr>
      <p:grpSpPr>
        <a:xfrm>
          <a:off x="0" y="0"/>
          <a:ext cx="0" cy="0"/>
          <a:chOff x="0" y="0"/>
          <a:chExt cx="0" cy="0"/>
        </a:xfrm>
      </p:grpSpPr>
      <p:sp>
        <p:nvSpPr>
          <p:cNvPr id="104" name="Line"/>
          <p:cNvSpPr/>
          <p:nvPr/>
        </p:nvSpPr>
        <p:spPr>
          <a:xfrm flipH="1">
            <a:off x="6502399" y="1803400"/>
            <a:ext cx="1" cy="4318000"/>
          </a:xfrm>
          <a:prstGeom prst="line">
            <a:avLst/>
          </a:prstGeom>
          <a:ln w="12700">
            <a:solidFill>
              <a:srgbClr val="ABABAB"/>
            </a:solidFill>
            <a:miter lim="400000"/>
          </a:ln>
        </p:spPr>
        <p:txBody>
          <a:bodyPr lIns="50800" tIns="50800" rIns="50800" bIns="50800" anchor="ctr"/>
          <a:lstStyle/>
          <a:p>
            <a:pPr algn="l" defTabSz="457200">
              <a:defRPr sz="1200">
                <a:latin typeface="Helvetica"/>
                <a:ea typeface="Helvetica"/>
                <a:cs typeface="Helvetica"/>
                <a:sym typeface="Helvetica"/>
              </a:defRPr>
            </a:pPr>
            <a:endParaRPr dirty="0"/>
          </a:p>
        </p:txBody>
      </p:sp>
      <p:sp>
        <p:nvSpPr>
          <p:cNvPr id="105" name="Image"/>
          <p:cNvSpPr>
            <a:spLocks noGrp="1"/>
          </p:cNvSpPr>
          <p:nvPr>
            <p:ph type="pic" sz="quarter" idx="13"/>
          </p:nvPr>
        </p:nvSpPr>
        <p:spPr>
          <a:xfrm>
            <a:off x="6667500" y="1803400"/>
            <a:ext cx="5816600" cy="4318000"/>
          </a:xfrm>
          <a:prstGeom prst="rect">
            <a:avLst/>
          </a:prstGeom>
        </p:spPr>
        <p:txBody>
          <a:bodyPr lIns="91439" tIns="45719" rIns="91439" bIns="45719"/>
          <a:lstStyle/>
          <a:p>
            <a:endParaRPr dirty="0"/>
          </a:p>
        </p:txBody>
      </p:sp>
      <p:sp>
        <p:nvSpPr>
          <p:cNvPr id="106" name="Image"/>
          <p:cNvSpPr>
            <a:spLocks noGrp="1"/>
          </p:cNvSpPr>
          <p:nvPr>
            <p:ph type="pic" sz="quarter" idx="14"/>
          </p:nvPr>
        </p:nvSpPr>
        <p:spPr>
          <a:xfrm>
            <a:off x="520700" y="1803400"/>
            <a:ext cx="5803900" cy="4318000"/>
          </a:xfrm>
          <a:prstGeom prst="rect">
            <a:avLst/>
          </a:prstGeom>
        </p:spPr>
        <p:txBody>
          <a:bodyPr lIns="91439" tIns="45719" rIns="91439" bIns="45719"/>
          <a:lstStyle/>
          <a:p>
            <a:endParaRPr dirty="0"/>
          </a:p>
        </p:txBody>
      </p:sp>
      <p:sp>
        <p:nvSpPr>
          <p:cNvPr id="107" name="Body Level One…"/>
          <p:cNvSpPr>
            <a:spLocks noGrp="1"/>
          </p:cNvSpPr>
          <p:nvPr>
            <p:ph type="body" sz="quarter" idx="1"/>
          </p:nvPr>
        </p:nvSpPr>
        <p:spPr>
          <a:xfrm>
            <a:off x="431800" y="8813800"/>
            <a:ext cx="8255000" cy="812800"/>
          </a:xfrm>
          <a:prstGeom prst="rect">
            <a:avLst/>
          </a:prstGeom>
        </p:spPr>
        <p:txBody>
          <a:bodyPr/>
          <a:lstStyle>
            <a:lvl1pPr marL="0" indent="0">
              <a:spcBef>
                <a:spcPts val="0"/>
              </a:spcBef>
              <a:buSzTx/>
              <a:buNone/>
              <a:defRPr sz="5000">
                <a:solidFill>
                  <a:srgbClr val="3B3B3B"/>
                </a:solidFill>
              </a:defRPr>
            </a:lvl1pPr>
            <a:lvl2pPr marL="0" indent="0">
              <a:spcBef>
                <a:spcPts val="0"/>
              </a:spcBef>
              <a:buSzTx/>
              <a:buNone/>
              <a:defRPr sz="5000">
                <a:solidFill>
                  <a:srgbClr val="3B3B3B"/>
                </a:solidFill>
              </a:defRPr>
            </a:lvl2pPr>
            <a:lvl3pPr marL="0" indent="0">
              <a:spcBef>
                <a:spcPts val="0"/>
              </a:spcBef>
              <a:buSzTx/>
              <a:buNone/>
              <a:defRPr sz="5000">
                <a:solidFill>
                  <a:srgbClr val="3B3B3B"/>
                </a:solidFill>
              </a:defRPr>
            </a:lvl3pPr>
            <a:lvl4pPr marL="0" indent="0">
              <a:spcBef>
                <a:spcPts val="0"/>
              </a:spcBef>
              <a:buSzTx/>
              <a:buNone/>
              <a:defRPr sz="5000">
                <a:solidFill>
                  <a:srgbClr val="3B3B3B"/>
                </a:solidFill>
              </a:defRPr>
            </a:lvl4pPr>
            <a:lvl5pPr marL="0" indent="0">
              <a:spcBef>
                <a:spcPts val="0"/>
              </a:spcBef>
              <a:buSzTx/>
              <a:buNone/>
              <a:defRPr sz="5000">
                <a:solidFill>
                  <a:srgbClr val="3B3B3B"/>
                </a:solidFill>
              </a:defRPr>
            </a:lvl5pPr>
          </a:lstStyle>
          <a:p>
            <a:r>
              <a:t>Body Level One</a:t>
            </a:r>
          </a:p>
          <a:p>
            <a:pPr lvl="1"/>
            <a:r>
              <a:t>Body Level Two</a:t>
            </a:r>
          </a:p>
          <a:p>
            <a:pPr lvl="2"/>
            <a:r>
              <a:t>Body Level Three</a:t>
            </a:r>
          </a:p>
          <a:p>
            <a:pPr lvl="3"/>
            <a:r>
              <a:t>Body Level Four</a:t>
            </a:r>
          </a:p>
          <a:p>
            <a:pPr lvl="4"/>
            <a:r>
              <a:t>Body Level Five</a:t>
            </a:r>
          </a:p>
        </p:txBody>
      </p:sp>
      <p:sp>
        <p:nvSpPr>
          <p:cNvPr id="108" name="Slide Number"/>
          <p:cNvSpPr>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 4 Up">
    <p:spTree>
      <p:nvGrpSpPr>
        <p:cNvPr id="1" name=""/>
        <p:cNvGrpSpPr/>
        <p:nvPr/>
      </p:nvGrpSpPr>
      <p:grpSpPr>
        <a:xfrm>
          <a:off x="0" y="0"/>
          <a:ext cx="0" cy="0"/>
          <a:chOff x="0" y="0"/>
          <a:chExt cx="0" cy="0"/>
        </a:xfrm>
      </p:grpSpPr>
      <p:sp>
        <p:nvSpPr>
          <p:cNvPr id="172" name="Line"/>
          <p:cNvSpPr/>
          <p:nvPr/>
        </p:nvSpPr>
        <p:spPr>
          <a:xfrm flipH="1">
            <a:off x="9067798" y="520668"/>
            <a:ext cx="1" cy="7962963"/>
          </a:xfrm>
          <a:prstGeom prst="line">
            <a:avLst/>
          </a:prstGeom>
          <a:ln w="12700">
            <a:solidFill>
              <a:srgbClr val="ABABAB"/>
            </a:solidFill>
            <a:miter lim="400000"/>
          </a:ln>
        </p:spPr>
        <p:txBody>
          <a:bodyPr lIns="50800" tIns="50800" rIns="50800" bIns="50800" anchor="ctr"/>
          <a:lstStyle/>
          <a:p>
            <a:pPr algn="l" defTabSz="457200">
              <a:defRPr sz="1200">
                <a:latin typeface="Helvetica"/>
                <a:ea typeface="Helvetica"/>
                <a:cs typeface="Helvetica"/>
                <a:sym typeface="Helvetica"/>
              </a:defRPr>
            </a:pPr>
            <a:endParaRPr dirty="0"/>
          </a:p>
        </p:txBody>
      </p:sp>
      <p:sp>
        <p:nvSpPr>
          <p:cNvPr id="173" name="Line"/>
          <p:cNvSpPr/>
          <p:nvPr/>
        </p:nvSpPr>
        <p:spPr>
          <a:xfrm>
            <a:off x="9067796" y="3092450"/>
            <a:ext cx="3429023" cy="127"/>
          </a:xfrm>
          <a:prstGeom prst="line">
            <a:avLst/>
          </a:prstGeom>
          <a:ln w="12700">
            <a:solidFill>
              <a:srgbClr val="ABABAB"/>
            </a:solidFill>
            <a:miter lim="400000"/>
          </a:ln>
        </p:spPr>
        <p:txBody>
          <a:bodyPr lIns="50800" tIns="50800" rIns="50800" bIns="50800" anchor="ctr"/>
          <a:lstStyle/>
          <a:p>
            <a:pPr algn="l" defTabSz="457200">
              <a:defRPr sz="1200">
                <a:latin typeface="Helvetica"/>
                <a:ea typeface="Helvetica"/>
                <a:cs typeface="Helvetica"/>
                <a:sym typeface="Helvetica"/>
              </a:defRPr>
            </a:pPr>
            <a:endParaRPr dirty="0"/>
          </a:p>
        </p:txBody>
      </p:sp>
      <p:sp>
        <p:nvSpPr>
          <p:cNvPr id="174" name="Line"/>
          <p:cNvSpPr/>
          <p:nvPr/>
        </p:nvSpPr>
        <p:spPr>
          <a:xfrm>
            <a:off x="9067796" y="5873750"/>
            <a:ext cx="3429023" cy="127"/>
          </a:xfrm>
          <a:prstGeom prst="line">
            <a:avLst/>
          </a:prstGeom>
          <a:ln w="12700">
            <a:solidFill>
              <a:srgbClr val="ABABAB"/>
            </a:solidFill>
            <a:miter lim="400000"/>
          </a:ln>
        </p:spPr>
        <p:txBody>
          <a:bodyPr lIns="50800" tIns="50800" rIns="50800" bIns="50800" anchor="ctr"/>
          <a:lstStyle/>
          <a:p>
            <a:pPr algn="l" defTabSz="457200">
              <a:defRPr sz="1200">
                <a:latin typeface="Helvetica"/>
                <a:ea typeface="Helvetica"/>
                <a:cs typeface="Helvetica"/>
                <a:sym typeface="Helvetica"/>
              </a:defRPr>
            </a:pPr>
            <a:endParaRPr dirty="0"/>
          </a:p>
        </p:txBody>
      </p:sp>
      <p:sp>
        <p:nvSpPr>
          <p:cNvPr id="175" name="Image"/>
          <p:cNvSpPr>
            <a:spLocks noGrp="1"/>
          </p:cNvSpPr>
          <p:nvPr>
            <p:ph type="pic" idx="13"/>
          </p:nvPr>
        </p:nvSpPr>
        <p:spPr>
          <a:xfrm>
            <a:off x="520700" y="508000"/>
            <a:ext cx="8369300" cy="7975600"/>
          </a:xfrm>
          <a:prstGeom prst="rect">
            <a:avLst/>
          </a:prstGeom>
        </p:spPr>
        <p:txBody>
          <a:bodyPr lIns="91439" tIns="45719" rIns="91439" bIns="45719"/>
          <a:lstStyle/>
          <a:p>
            <a:endParaRPr dirty="0"/>
          </a:p>
        </p:txBody>
      </p:sp>
      <p:sp>
        <p:nvSpPr>
          <p:cNvPr id="176" name="Image"/>
          <p:cNvSpPr>
            <a:spLocks noGrp="1"/>
          </p:cNvSpPr>
          <p:nvPr>
            <p:ph type="pic" sz="quarter" idx="14"/>
          </p:nvPr>
        </p:nvSpPr>
        <p:spPr>
          <a:xfrm>
            <a:off x="9220200" y="3289300"/>
            <a:ext cx="3276600" cy="2438400"/>
          </a:xfrm>
          <a:prstGeom prst="rect">
            <a:avLst/>
          </a:prstGeom>
        </p:spPr>
        <p:txBody>
          <a:bodyPr lIns="91439" tIns="45719" rIns="91439" bIns="45719"/>
          <a:lstStyle/>
          <a:p>
            <a:endParaRPr dirty="0"/>
          </a:p>
        </p:txBody>
      </p:sp>
      <p:sp>
        <p:nvSpPr>
          <p:cNvPr id="177" name="Image"/>
          <p:cNvSpPr>
            <a:spLocks noGrp="1"/>
          </p:cNvSpPr>
          <p:nvPr>
            <p:ph type="pic" sz="quarter" idx="15"/>
          </p:nvPr>
        </p:nvSpPr>
        <p:spPr>
          <a:xfrm>
            <a:off x="9220200" y="6019800"/>
            <a:ext cx="3276600" cy="2463800"/>
          </a:xfrm>
          <a:prstGeom prst="rect">
            <a:avLst/>
          </a:prstGeom>
        </p:spPr>
        <p:txBody>
          <a:bodyPr lIns="91439" tIns="45719" rIns="91439" bIns="45719"/>
          <a:lstStyle/>
          <a:p>
            <a:endParaRPr dirty="0"/>
          </a:p>
        </p:txBody>
      </p:sp>
      <p:sp>
        <p:nvSpPr>
          <p:cNvPr id="178" name="Image"/>
          <p:cNvSpPr>
            <a:spLocks noGrp="1"/>
          </p:cNvSpPr>
          <p:nvPr>
            <p:ph type="pic" sz="quarter" idx="16"/>
          </p:nvPr>
        </p:nvSpPr>
        <p:spPr>
          <a:xfrm>
            <a:off x="9220200" y="508000"/>
            <a:ext cx="3276600" cy="2463800"/>
          </a:xfrm>
          <a:prstGeom prst="rect">
            <a:avLst/>
          </a:prstGeom>
        </p:spPr>
        <p:txBody>
          <a:bodyPr lIns="91439" tIns="45719" rIns="91439" bIns="45719"/>
          <a:lstStyle/>
          <a:p>
            <a:endParaRPr dirty="0"/>
          </a:p>
        </p:txBody>
      </p:sp>
      <p:sp>
        <p:nvSpPr>
          <p:cNvPr id="179" name="Body Level One…"/>
          <p:cNvSpPr>
            <a:spLocks noGrp="1"/>
          </p:cNvSpPr>
          <p:nvPr>
            <p:ph type="body" sz="quarter" idx="1"/>
          </p:nvPr>
        </p:nvSpPr>
        <p:spPr>
          <a:xfrm>
            <a:off x="431800" y="8813800"/>
            <a:ext cx="8255000" cy="812800"/>
          </a:xfrm>
          <a:prstGeom prst="rect">
            <a:avLst/>
          </a:prstGeom>
        </p:spPr>
        <p:txBody>
          <a:bodyPr/>
          <a:lstStyle>
            <a:lvl1pPr marL="0" indent="0">
              <a:spcBef>
                <a:spcPts val="0"/>
              </a:spcBef>
              <a:buSzTx/>
              <a:buNone/>
              <a:defRPr sz="5000">
                <a:solidFill>
                  <a:srgbClr val="3B3B3B"/>
                </a:solidFill>
              </a:defRPr>
            </a:lvl1pPr>
            <a:lvl2pPr marL="0" indent="0">
              <a:spcBef>
                <a:spcPts val="0"/>
              </a:spcBef>
              <a:buSzTx/>
              <a:buNone/>
              <a:defRPr sz="5000">
                <a:solidFill>
                  <a:srgbClr val="3B3B3B"/>
                </a:solidFill>
              </a:defRPr>
            </a:lvl2pPr>
            <a:lvl3pPr marL="0" indent="0">
              <a:spcBef>
                <a:spcPts val="0"/>
              </a:spcBef>
              <a:buSzTx/>
              <a:buNone/>
              <a:defRPr sz="5000">
                <a:solidFill>
                  <a:srgbClr val="3B3B3B"/>
                </a:solidFill>
              </a:defRPr>
            </a:lvl3pPr>
            <a:lvl4pPr marL="0" indent="0">
              <a:spcBef>
                <a:spcPts val="0"/>
              </a:spcBef>
              <a:buSzTx/>
              <a:buNone/>
              <a:defRPr sz="5000">
                <a:solidFill>
                  <a:srgbClr val="3B3B3B"/>
                </a:solidFill>
              </a:defRPr>
            </a:lvl4pPr>
            <a:lvl5pPr marL="0" indent="0">
              <a:spcBef>
                <a:spcPts val="0"/>
              </a:spcBef>
              <a:buSzTx/>
              <a:buNone/>
              <a:defRPr sz="5000">
                <a:solidFill>
                  <a:srgbClr val="3B3B3B"/>
                </a:solidFill>
              </a:defRPr>
            </a:lvl5pPr>
          </a:lstStyle>
          <a:p>
            <a:r>
              <a:t>Body Level One</a:t>
            </a:r>
          </a:p>
          <a:p>
            <a:pPr lvl="1"/>
            <a:r>
              <a:t>Body Level Two</a:t>
            </a:r>
          </a:p>
          <a:p>
            <a:pPr lvl="2"/>
            <a:r>
              <a:t>Body Level Three</a:t>
            </a:r>
          </a:p>
          <a:p>
            <a:pPr lvl="3"/>
            <a:r>
              <a:t>Body Level Four</a:t>
            </a:r>
          </a:p>
          <a:p>
            <a:pPr lvl="4"/>
            <a:r>
              <a:t>Body Level Five</a:t>
            </a:r>
          </a:p>
        </p:txBody>
      </p:sp>
      <p:sp>
        <p:nvSpPr>
          <p:cNvPr id="180" name="Slide Number"/>
          <p:cNvSpPr>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87" name="Title Text"/>
          <p:cNvSpPr>
            <a:spLocks noGrp="1"/>
          </p:cNvSpPr>
          <p:nvPr>
            <p:ph type="title"/>
          </p:nvPr>
        </p:nvSpPr>
        <p:spPr>
          <a:prstGeom prst="rect">
            <a:avLst/>
          </a:prstGeom>
        </p:spPr>
        <p:txBody>
          <a:bodyPr/>
          <a:lstStyle/>
          <a:p>
            <a:r>
              <a:t>Title Text</a:t>
            </a:r>
          </a:p>
        </p:txBody>
      </p:sp>
      <p:sp>
        <p:nvSpPr>
          <p:cNvPr id="188" name="Body Level One…"/>
          <p:cNvSpPr>
            <a:spLocks noGrp="1"/>
          </p:cNvSpPr>
          <p:nvPr>
            <p:ph type="body" sz="half" idx="1"/>
          </p:nvPr>
        </p:nvSpPr>
        <p:spPr>
          <a:xfrm>
            <a:off x="571500" y="2324100"/>
            <a:ext cx="5080000" cy="656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9" name="Slide Number"/>
          <p:cNvSpPr>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a:off x="647700" y="1968500"/>
            <a:ext cx="11709400" cy="127"/>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dirty="0"/>
          </a:p>
        </p:txBody>
      </p:sp>
      <p:sp>
        <p:nvSpPr>
          <p:cNvPr id="3" name="Title Text"/>
          <p:cNvSpPr>
            <a:spLocks noGrp="1"/>
          </p:cNvSpPr>
          <p:nvPr>
            <p:ph type="title"/>
          </p:nvPr>
        </p:nvSpPr>
        <p:spPr>
          <a:xfrm>
            <a:off x="571500" y="330200"/>
            <a:ext cx="11861800" cy="1397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lstStyle/>
          <a:p>
            <a:r>
              <a:t>Title Text</a:t>
            </a:r>
          </a:p>
        </p:txBody>
      </p:sp>
      <p:sp>
        <p:nvSpPr>
          <p:cNvPr id="4" name="Body Level One…"/>
          <p:cNvSpPr>
            <a:spLocks noGrp="1"/>
          </p:cNvSpPr>
          <p:nvPr>
            <p:ph type="body" idx="1"/>
          </p:nvPr>
        </p:nvSpPr>
        <p:spPr>
          <a:xfrm>
            <a:off x="571500" y="2324100"/>
            <a:ext cx="11861800" cy="65659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lstStyle/>
          <a:p>
            <a:r>
              <a:t>Body Level One</a:t>
            </a:r>
          </a:p>
          <a:p>
            <a:pPr lvl="1"/>
            <a:r>
              <a:t>Body Level Two</a:t>
            </a:r>
          </a:p>
          <a:p>
            <a:pPr lvl="2"/>
            <a:r>
              <a:t>Body Level Three</a:t>
            </a:r>
          </a:p>
          <a:p>
            <a:pPr lvl="3"/>
            <a:r>
              <a:t>Body Level Four</a:t>
            </a:r>
          </a:p>
          <a:p>
            <a:pPr lvl="4"/>
            <a:r>
              <a:t>Body Level Five</a:t>
            </a:r>
          </a:p>
        </p:txBody>
      </p:sp>
      <p:sp>
        <p:nvSpPr>
          <p:cNvPr id="5" name="Slide Number"/>
          <p:cNvSpPr>
            <a:spLocks noGrp="1"/>
          </p:cNvSpPr>
          <p:nvPr>
            <p:ph type="sldNum" sz="quarter" idx="2"/>
          </p:nvPr>
        </p:nvSpPr>
        <p:spPr>
          <a:xfrm>
            <a:off x="12268199" y="9194800"/>
            <a:ext cx="312015" cy="299822"/>
          </a:xfrm>
          <a:prstGeom prst="rect">
            <a:avLst/>
          </a:prstGeom>
          <a:ln w="12700">
            <a:miter lim="400000"/>
          </a:ln>
        </p:spPr>
        <p:txBody>
          <a:bodyPr wrap="none" lIns="50800" tIns="50800" rIns="50800" bIns="50800">
            <a:spAutoFit/>
          </a:bodyPr>
          <a:lstStyle>
            <a:lvl1pPr algn="r">
              <a:defRPr sz="1400">
                <a:latin typeface="+mj-lt"/>
                <a:ea typeface="+mj-ea"/>
                <a:cs typeface="+mj-cs"/>
                <a:sym typeface="Helvetica Neue"/>
              </a:defRPr>
            </a:lvl1pPr>
          </a:lstStyle>
          <a:p>
            <a:fld id="{86CB4B4D-7CA3-9044-876B-883B54F8677D}" type="slidenum">
              <a:rPr/>
              <a:t>‹#›</a:t>
            </a:fld>
            <a:endParaRPr dirty="0"/>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5" r:id="rId4"/>
    <p:sldLayoutId id="2147483656" r:id="rId5"/>
    <p:sldLayoutId id="2147483657" r:id="rId6"/>
    <p:sldLayoutId id="2147483659" r:id="rId7"/>
    <p:sldLayoutId id="2147483665" r:id="rId8"/>
    <p:sldLayoutId id="2147483666" r:id="rId9"/>
    <p:sldLayoutId id="2147483667" r:id="rId10"/>
    <p:sldLayoutId id="2147483669" r:id="rId11"/>
  </p:sldLayoutIdLst>
  <p:transition spd="med"/>
  <p:txStyles>
    <p:titleStyle>
      <a:lvl1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p:titleStyle>
    <p:bodyStyle>
      <a:lvl1pPr marL="266700" marR="0" indent="-266700" algn="l" defTabSz="584200" rtl="0" latinLnBrk="0">
        <a:lnSpc>
          <a:spcPct val="100000"/>
        </a:lnSpc>
        <a:spcBef>
          <a:spcPts val="4800"/>
        </a:spcBef>
        <a:spcAft>
          <a:spcPts val="0"/>
        </a:spcAft>
        <a:buClrTx/>
        <a:buSzPct val="100000"/>
        <a:buFontTx/>
        <a:buChar char="•"/>
        <a:tabLst/>
        <a:defRPr sz="2600" b="0" i="0" u="none" strike="noStrike" cap="none" spc="0" baseline="0">
          <a:ln>
            <a:noFill/>
          </a:ln>
          <a:solidFill>
            <a:srgbClr val="383838"/>
          </a:solidFill>
          <a:uFillTx/>
          <a:latin typeface="+mj-lt"/>
          <a:ea typeface="+mj-ea"/>
          <a:cs typeface="+mj-cs"/>
          <a:sym typeface="Helvetica Neue"/>
        </a:defRPr>
      </a:lvl1pPr>
      <a:lvl2pPr marL="711200" marR="0" indent="-266700" algn="l" defTabSz="584200" rtl="0" latinLnBrk="0">
        <a:lnSpc>
          <a:spcPct val="100000"/>
        </a:lnSpc>
        <a:spcBef>
          <a:spcPts val="4800"/>
        </a:spcBef>
        <a:spcAft>
          <a:spcPts val="0"/>
        </a:spcAft>
        <a:buClrTx/>
        <a:buSzPct val="100000"/>
        <a:buFontTx/>
        <a:buChar char="•"/>
        <a:tabLst/>
        <a:defRPr sz="2600" b="0" i="0" u="none" strike="noStrike" cap="none" spc="0" baseline="0">
          <a:ln>
            <a:noFill/>
          </a:ln>
          <a:solidFill>
            <a:srgbClr val="383838"/>
          </a:solidFill>
          <a:uFillTx/>
          <a:latin typeface="+mj-lt"/>
          <a:ea typeface="+mj-ea"/>
          <a:cs typeface="+mj-cs"/>
          <a:sym typeface="Helvetica Neue"/>
        </a:defRPr>
      </a:lvl2pPr>
      <a:lvl3pPr marL="1155700" marR="0" indent="-266700" algn="l" defTabSz="584200" rtl="0" latinLnBrk="0">
        <a:lnSpc>
          <a:spcPct val="100000"/>
        </a:lnSpc>
        <a:spcBef>
          <a:spcPts val="4800"/>
        </a:spcBef>
        <a:spcAft>
          <a:spcPts val="0"/>
        </a:spcAft>
        <a:buClrTx/>
        <a:buSzPct val="100000"/>
        <a:buFontTx/>
        <a:buChar char="•"/>
        <a:tabLst/>
        <a:defRPr sz="2600" b="0" i="0" u="none" strike="noStrike" cap="none" spc="0" baseline="0">
          <a:ln>
            <a:noFill/>
          </a:ln>
          <a:solidFill>
            <a:srgbClr val="383838"/>
          </a:solidFill>
          <a:uFillTx/>
          <a:latin typeface="+mj-lt"/>
          <a:ea typeface="+mj-ea"/>
          <a:cs typeface="+mj-cs"/>
          <a:sym typeface="Helvetica Neue"/>
        </a:defRPr>
      </a:lvl3pPr>
      <a:lvl4pPr marL="1600200" marR="0" indent="-266700" algn="l" defTabSz="584200" rtl="0" latinLnBrk="0">
        <a:lnSpc>
          <a:spcPct val="100000"/>
        </a:lnSpc>
        <a:spcBef>
          <a:spcPts val="4800"/>
        </a:spcBef>
        <a:spcAft>
          <a:spcPts val="0"/>
        </a:spcAft>
        <a:buClrTx/>
        <a:buSzPct val="100000"/>
        <a:buFontTx/>
        <a:buChar char="•"/>
        <a:tabLst/>
        <a:defRPr sz="2600" b="0" i="0" u="none" strike="noStrike" cap="none" spc="0" baseline="0">
          <a:ln>
            <a:noFill/>
          </a:ln>
          <a:solidFill>
            <a:srgbClr val="383838"/>
          </a:solidFill>
          <a:uFillTx/>
          <a:latin typeface="+mj-lt"/>
          <a:ea typeface="+mj-ea"/>
          <a:cs typeface="+mj-cs"/>
          <a:sym typeface="Helvetica Neue"/>
        </a:defRPr>
      </a:lvl4pPr>
      <a:lvl5pPr marL="2044700" marR="0" indent="-266700" algn="l" defTabSz="584200" rtl="0" latinLnBrk="0">
        <a:lnSpc>
          <a:spcPct val="100000"/>
        </a:lnSpc>
        <a:spcBef>
          <a:spcPts val="4800"/>
        </a:spcBef>
        <a:spcAft>
          <a:spcPts val="0"/>
        </a:spcAft>
        <a:buClrTx/>
        <a:buSzPct val="100000"/>
        <a:buFontTx/>
        <a:buChar char="•"/>
        <a:tabLst/>
        <a:defRPr sz="2600" b="0" i="0" u="none" strike="noStrike" cap="none" spc="0" baseline="0">
          <a:ln>
            <a:noFill/>
          </a:ln>
          <a:solidFill>
            <a:srgbClr val="383838"/>
          </a:solidFill>
          <a:uFillTx/>
          <a:latin typeface="+mj-lt"/>
          <a:ea typeface="+mj-ea"/>
          <a:cs typeface="+mj-cs"/>
          <a:sym typeface="Helvetica Neue"/>
        </a:defRPr>
      </a:lvl5pPr>
      <a:lvl6pPr marL="2489200" marR="0" indent="-266700" algn="l" defTabSz="584200" rtl="0" latinLnBrk="0">
        <a:lnSpc>
          <a:spcPct val="100000"/>
        </a:lnSpc>
        <a:spcBef>
          <a:spcPts val="4800"/>
        </a:spcBef>
        <a:spcAft>
          <a:spcPts val="0"/>
        </a:spcAft>
        <a:buClrTx/>
        <a:buSzPct val="100000"/>
        <a:buFontTx/>
        <a:buChar char="•"/>
        <a:tabLst/>
        <a:defRPr sz="2600" b="0" i="0" u="none" strike="noStrike" cap="none" spc="0" baseline="0">
          <a:ln>
            <a:noFill/>
          </a:ln>
          <a:solidFill>
            <a:srgbClr val="383838"/>
          </a:solidFill>
          <a:uFillTx/>
          <a:latin typeface="+mj-lt"/>
          <a:ea typeface="+mj-ea"/>
          <a:cs typeface="+mj-cs"/>
          <a:sym typeface="Helvetica Neue"/>
        </a:defRPr>
      </a:lvl6pPr>
      <a:lvl7pPr marL="2933700" marR="0" indent="-266700" algn="l" defTabSz="584200" rtl="0" latinLnBrk="0">
        <a:lnSpc>
          <a:spcPct val="100000"/>
        </a:lnSpc>
        <a:spcBef>
          <a:spcPts val="4800"/>
        </a:spcBef>
        <a:spcAft>
          <a:spcPts val="0"/>
        </a:spcAft>
        <a:buClrTx/>
        <a:buSzPct val="100000"/>
        <a:buFontTx/>
        <a:buChar char="•"/>
        <a:tabLst/>
        <a:defRPr sz="2600" b="0" i="0" u="none" strike="noStrike" cap="none" spc="0" baseline="0">
          <a:ln>
            <a:noFill/>
          </a:ln>
          <a:solidFill>
            <a:srgbClr val="383838"/>
          </a:solidFill>
          <a:uFillTx/>
          <a:latin typeface="+mj-lt"/>
          <a:ea typeface="+mj-ea"/>
          <a:cs typeface="+mj-cs"/>
          <a:sym typeface="Helvetica Neue"/>
        </a:defRPr>
      </a:lvl7pPr>
      <a:lvl8pPr marL="3378200" marR="0" indent="-266700" algn="l" defTabSz="584200" rtl="0" latinLnBrk="0">
        <a:lnSpc>
          <a:spcPct val="100000"/>
        </a:lnSpc>
        <a:spcBef>
          <a:spcPts val="4800"/>
        </a:spcBef>
        <a:spcAft>
          <a:spcPts val="0"/>
        </a:spcAft>
        <a:buClrTx/>
        <a:buSzPct val="100000"/>
        <a:buFontTx/>
        <a:buChar char="•"/>
        <a:tabLst/>
        <a:defRPr sz="2600" b="0" i="0" u="none" strike="noStrike" cap="none" spc="0" baseline="0">
          <a:ln>
            <a:noFill/>
          </a:ln>
          <a:solidFill>
            <a:srgbClr val="383838"/>
          </a:solidFill>
          <a:uFillTx/>
          <a:latin typeface="+mj-lt"/>
          <a:ea typeface="+mj-ea"/>
          <a:cs typeface="+mj-cs"/>
          <a:sym typeface="Helvetica Neue"/>
        </a:defRPr>
      </a:lvl8pPr>
      <a:lvl9pPr marL="3822700" marR="0" indent="-266700" algn="l" defTabSz="584200" rtl="0" latinLnBrk="0">
        <a:lnSpc>
          <a:spcPct val="100000"/>
        </a:lnSpc>
        <a:spcBef>
          <a:spcPts val="4800"/>
        </a:spcBef>
        <a:spcAft>
          <a:spcPts val="0"/>
        </a:spcAft>
        <a:buClrTx/>
        <a:buSzPct val="100000"/>
        <a:buFontTx/>
        <a:buChar char="•"/>
        <a:tabLst/>
        <a:defRPr sz="2600" b="0" i="0" u="none" strike="noStrike" cap="none" spc="0" baseline="0">
          <a:ln>
            <a:noFill/>
          </a:ln>
          <a:solidFill>
            <a:srgbClr val="383838"/>
          </a:solidFill>
          <a:uFillTx/>
          <a:latin typeface="+mj-lt"/>
          <a:ea typeface="+mj-ea"/>
          <a:cs typeface="+mj-cs"/>
          <a:sym typeface="Helvetica Neue"/>
        </a:defRPr>
      </a:lvl9pPr>
    </p:bodyStyle>
    <p:otherStyle>
      <a:lvl1pPr marL="0" marR="0" indent="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tiff"/><Relationship Id="rId12"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16.png"/><Relationship Id="rId7" Type="http://schemas.openxmlformats.org/officeDocument/2006/relationships/image" Target="../media/image14.tiff"/><Relationship Id="rId12"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1.jp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tiff"/></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2.png"/><Relationship Id="rId3" Type="http://schemas.openxmlformats.org/officeDocument/2006/relationships/image" Target="../media/image16.png"/><Relationship Id="rId7" Type="http://schemas.openxmlformats.org/officeDocument/2006/relationships/image" Target="../media/image14.tiff"/><Relationship Id="rId12"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17.png"/><Relationship Id="rId10" Type="http://schemas.openxmlformats.org/officeDocument/2006/relationships/image" Target="../media/image9.tiff"/><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2.png"/><Relationship Id="rId3" Type="http://schemas.openxmlformats.org/officeDocument/2006/relationships/image" Target="../media/image16.png"/><Relationship Id="rId7" Type="http://schemas.openxmlformats.org/officeDocument/2006/relationships/image" Target="../media/image14.tiff"/><Relationship Id="rId12"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17.png"/><Relationship Id="rId10" Type="http://schemas.openxmlformats.org/officeDocument/2006/relationships/image" Target="../media/image9.tiff"/><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069F0A-B008-A44F-8E01-589210DFBF9A}"/>
              </a:ext>
            </a:extLst>
          </p:cNvPr>
          <p:cNvPicPr>
            <a:picLocks noChangeAspect="1"/>
          </p:cNvPicPr>
          <p:nvPr/>
        </p:nvPicPr>
        <p:blipFill rotWithShape="1">
          <a:blip r:embed="rId3"/>
          <a:srcRect l="4569" r="4942"/>
          <a:stretch/>
        </p:blipFill>
        <p:spPr>
          <a:xfrm>
            <a:off x="-19545" y="0"/>
            <a:ext cx="13024345" cy="9776604"/>
          </a:xfrm>
          <a:prstGeom prst="rect">
            <a:avLst/>
          </a:prstGeom>
        </p:spPr>
      </p:pic>
      <p:sp>
        <p:nvSpPr>
          <p:cNvPr id="610" name="Rectangle"/>
          <p:cNvSpPr/>
          <p:nvPr/>
        </p:nvSpPr>
        <p:spPr>
          <a:xfrm>
            <a:off x="-19545" y="1043737"/>
            <a:ext cx="7806674" cy="1735226"/>
          </a:xfrm>
          <a:prstGeom prst="rect">
            <a:avLst/>
          </a:prstGeom>
          <a:solidFill>
            <a:srgbClr val="FFFFFF"/>
          </a:solidFill>
          <a:ln w="12700">
            <a:miter lim="400000"/>
          </a:ln>
        </p:spPr>
        <p:txBody>
          <a:bodyPr lIns="50800" tIns="50800" rIns="50800" bIns="50800" anchor="ctr"/>
          <a:lstStyle/>
          <a:p>
            <a:pPr>
              <a:defRPr sz="3600"/>
            </a:pPr>
            <a:endParaRPr dirty="0"/>
          </a:p>
        </p:txBody>
      </p:sp>
      <p:sp>
        <p:nvSpPr>
          <p:cNvPr id="611" name="Where do seaweeds live?"/>
          <p:cNvSpPr/>
          <p:nvPr/>
        </p:nvSpPr>
        <p:spPr>
          <a:xfrm>
            <a:off x="940922" y="1219878"/>
            <a:ext cx="6604001" cy="138294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r">
              <a:lnSpc>
                <a:spcPct val="80000"/>
              </a:lnSpc>
              <a:defRPr sz="5200">
                <a:solidFill>
                  <a:schemeClr val="accent6">
                    <a:hueOff val="-12921703"/>
                    <a:satOff val="-11099"/>
                    <a:lumOff val="-7127"/>
                  </a:schemeClr>
                </a:solidFill>
              </a:defRPr>
            </a:lvl1pPr>
          </a:lstStyle>
          <a:p>
            <a:r>
              <a:rPr lang="en-US" dirty="0"/>
              <a:t>Got Algae?</a:t>
            </a:r>
          </a:p>
          <a:p>
            <a:r>
              <a:rPr lang="en-US" dirty="0"/>
              <a:t>activity</a:t>
            </a:r>
          </a:p>
        </p:txBody>
      </p:sp>
    </p:spTree>
    <p:extLst>
      <p:ext uri="{BB962C8B-B14F-4D97-AF65-F5344CB8AC3E}">
        <p14:creationId xmlns:p14="http://schemas.microsoft.com/office/powerpoint/2010/main" val="338702732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54B1F-7555-C44D-8732-DEF73A9E916E}"/>
              </a:ext>
            </a:extLst>
          </p:cNvPr>
          <p:cNvSpPr>
            <a:spLocks noGrp="1"/>
          </p:cNvSpPr>
          <p:nvPr>
            <p:ph type="title"/>
          </p:nvPr>
        </p:nvSpPr>
        <p:spPr/>
        <p:txBody>
          <a:bodyPr/>
          <a:lstStyle/>
          <a:p>
            <a:pPr algn="ctr"/>
            <a:r>
              <a:rPr lang="en-US" dirty="0"/>
              <a:t>Many algal clades contain some species that lack typical “algae” characteristics. </a:t>
            </a:r>
          </a:p>
        </p:txBody>
      </p:sp>
      <p:sp>
        <p:nvSpPr>
          <p:cNvPr id="3" name="Text Placeholder 2">
            <a:extLst>
              <a:ext uri="{FF2B5EF4-FFF2-40B4-BE49-F238E27FC236}">
                <a16:creationId xmlns:a16="http://schemas.microsoft.com/office/drawing/2014/main" id="{5B8621EE-AAE1-E946-8CF1-C020994F415D}"/>
              </a:ext>
            </a:extLst>
          </p:cNvPr>
          <p:cNvSpPr>
            <a:spLocks noGrp="1"/>
          </p:cNvSpPr>
          <p:nvPr>
            <p:ph type="body" idx="1"/>
          </p:nvPr>
        </p:nvSpPr>
        <p:spPr>
          <a:xfrm>
            <a:off x="432352" y="2155402"/>
            <a:ext cx="12433300" cy="6565900"/>
          </a:xfrm>
        </p:spPr>
        <p:txBody>
          <a:bodyPr/>
          <a:lstStyle/>
          <a:p>
            <a:pPr marL="0" indent="0" algn="ctr">
              <a:spcBef>
                <a:spcPts val="0"/>
              </a:spcBef>
              <a:spcAft>
                <a:spcPts val="600"/>
              </a:spcAft>
              <a:buNone/>
            </a:pPr>
            <a:r>
              <a:rPr lang="en-US" sz="3600" b="1" u="sng" dirty="0"/>
              <a:t>Example: non-photosynthetic algae</a:t>
            </a:r>
          </a:p>
          <a:p>
            <a:pPr marL="0" indent="0">
              <a:spcBef>
                <a:spcPts val="0"/>
              </a:spcBef>
              <a:spcAft>
                <a:spcPts val="600"/>
              </a:spcAft>
              <a:buNone/>
            </a:pPr>
            <a:endParaRPr lang="en-US" sz="2800" b="1" dirty="0"/>
          </a:p>
          <a:p>
            <a:pPr marL="0" indent="0">
              <a:spcBef>
                <a:spcPts val="0"/>
              </a:spcBef>
              <a:spcAft>
                <a:spcPts val="600"/>
              </a:spcAft>
              <a:buNone/>
            </a:pPr>
            <a:r>
              <a:rPr lang="en-US" sz="2800" b="1" dirty="0"/>
              <a:t>Dinoflagellates are considered algae, yet almost ½ of ~2,000 species of dinoflagellates consume other cells. </a:t>
            </a:r>
          </a:p>
          <a:p>
            <a:pPr>
              <a:spcBef>
                <a:spcPts val="0"/>
              </a:spcBef>
              <a:spcAft>
                <a:spcPts val="600"/>
              </a:spcAft>
            </a:pPr>
            <a:r>
              <a:rPr lang="en-US" sz="2800" dirty="0"/>
              <a:t>Some completely heterotrophic (no photosynthesis at all)</a:t>
            </a:r>
          </a:p>
          <a:p>
            <a:pPr>
              <a:spcBef>
                <a:spcPts val="0"/>
              </a:spcBef>
              <a:spcAft>
                <a:spcPts val="600"/>
              </a:spcAft>
            </a:pPr>
            <a:r>
              <a:rPr lang="en-US" sz="2800" dirty="0"/>
              <a:t>Some ‘mixotrophic’ – can switch</a:t>
            </a:r>
          </a:p>
          <a:p>
            <a:pPr>
              <a:spcBef>
                <a:spcPts val="0"/>
              </a:spcBef>
              <a:spcAft>
                <a:spcPts val="600"/>
              </a:spcAft>
            </a:pPr>
            <a:endParaRPr lang="en-US" sz="2800" dirty="0"/>
          </a:p>
          <a:p>
            <a:pPr marL="0" indent="0">
              <a:spcBef>
                <a:spcPts val="0"/>
              </a:spcBef>
              <a:spcAft>
                <a:spcPts val="600"/>
              </a:spcAft>
              <a:buNone/>
            </a:pPr>
            <a:r>
              <a:rPr lang="en-US" sz="2800" b="1" dirty="0"/>
              <a:t>Some green algae not only don’t photosynthesize, but they also cause diseases!</a:t>
            </a:r>
          </a:p>
          <a:p>
            <a:pPr>
              <a:spcBef>
                <a:spcPts val="0"/>
              </a:spcBef>
              <a:spcAft>
                <a:spcPts val="600"/>
              </a:spcAft>
            </a:pPr>
            <a:r>
              <a:rPr lang="en-US" sz="2800" i="1" dirty="0"/>
              <a:t>Prototheca </a:t>
            </a:r>
            <a:r>
              <a:rPr lang="en-US" sz="2800" dirty="0"/>
              <a:t>causes disease Protothecosis in cattle, dogs, and humans</a:t>
            </a:r>
          </a:p>
          <a:p>
            <a:pPr>
              <a:spcBef>
                <a:spcPts val="0"/>
              </a:spcBef>
              <a:spcAft>
                <a:spcPts val="600"/>
              </a:spcAft>
            </a:pPr>
            <a:r>
              <a:rPr lang="en-US" sz="2800" i="1" dirty="0"/>
              <a:t>Helicosporidium </a:t>
            </a:r>
            <a:r>
              <a:rPr lang="en-US" sz="2800" dirty="0"/>
              <a:t>is an insect gut parasite. </a:t>
            </a:r>
            <a:endParaRPr lang="en-US" sz="2800" i="1" dirty="0"/>
          </a:p>
        </p:txBody>
      </p:sp>
      <p:pic>
        <p:nvPicPr>
          <p:cNvPr id="4" name="Picture 3">
            <a:extLst>
              <a:ext uri="{FF2B5EF4-FFF2-40B4-BE49-F238E27FC236}">
                <a16:creationId xmlns:a16="http://schemas.microsoft.com/office/drawing/2014/main" id="{B84467D5-9E51-034D-9672-3B4F737D8D0D}"/>
              </a:ext>
            </a:extLst>
          </p:cNvPr>
          <p:cNvPicPr>
            <a:picLocks noChangeAspect="1"/>
          </p:cNvPicPr>
          <p:nvPr/>
        </p:nvPicPr>
        <p:blipFill>
          <a:blip r:embed="rId3"/>
          <a:stretch>
            <a:fillRect/>
          </a:stretch>
        </p:blipFill>
        <p:spPr>
          <a:xfrm>
            <a:off x="9342163" y="7143750"/>
            <a:ext cx="3662637" cy="2609850"/>
          </a:xfrm>
          <a:prstGeom prst="rect">
            <a:avLst/>
          </a:prstGeom>
        </p:spPr>
      </p:pic>
      <p:sp>
        <p:nvSpPr>
          <p:cNvPr id="5" name="TextBox 4">
            <a:extLst>
              <a:ext uri="{FF2B5EF4-FFF2-40B4-BE49-F238E27FC236}">
                <a16:creationId xmlns:a16="http://schemas.microsoft.com/office/drawing/2014/main" id="{67185AB0-FA84-5E41-8657-199F11D6D46E}"/>
              </a:ext>
            </a:extLst>
          </p:cNvPr>
          <p:cNvSpPr txBox="1"/>
          <p:nvPr/>
        </p:nvSpPr>
        <p:spPr>
          <a:xfrm>
            <a:off x="6761357" y="8173680"/>
            <a:ext cx="2535043"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0" hangingPunct="0">
              <a:lnSpc>
                <a:spcPct val="100000"/>
              </a:lnSpc>
              <a:spcBef>
                <a:spcPts val="0"/>
              </a:spcBef>
              <a:spcAft>
                <a:spcPts val="0"/>
              </a:spcAft>
              <a:buClrTx/>
              <a:buSzTx/>
              <a:buFontTx/>
              <a:buNone/>
              <a:tabLst/>
            </a:pPr>
            <a:r>
              <a:rPr lang="en-US" sz="2400" dirty="0"/>
              <a:t>Stained cells showing </a:t>
            </a:r>
            <a:r>
              <a:rPr kumimoji="0" lang="en-US" sz="2400" b="0" i="0" u="none" strike="noStrike" cap="none" spc="0" normalizeH="0" baseline="0" dirty="0">
                <a:ln>
                  <a:noFill/>
                </a:ln>
                <a:solidFill>
                  <a:srgbClr val="000000"/>
                </a:solidFill>
                <a:effectLst/>
                <a:uFillTx/>
                <a:latin typeface="+mn-lt"/>
                <a:ea typeface="+mn-ea"/>
                <a:cs typeface="+mn-cs"/>
                <a:sym typeface="Helvetica Neue Light"/>
              </a:rPr>
              <a:t>Protothecosis in a dog</a:t>
            </a:r>
          </a:p>
        </p:txBody>
      </p:sp>
    </p:spTree>
    <p:extLst>
      <p:ext uri="{BB962C8B-B14F-4D97-AF65-F5344CB8AC3E}">
        <p14:creationId xmlns:p14="http://schemas.microsoft.com/office/powerpoint/2010/main" val="268209463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54B1F-7555-C44D-8732-DEF73A9E916E}"/>
              </a:ext>
            </a:extLst>
          </p:cNvPr>
          <p:cNvSpPr>
            <a:spLocks noGrp="1"/>
          </p:cNvSpPr>
          <p:nvPr>
            <p:ph type="title"/>
          </p:nvPr>
        </p:nvSpPr>
        <p:spPr/>
        <p:txBody>
          <a:bodyPr/>
          <a:lstStyle/>
          <a:p>
            <a:r>
              <a:rPr lang="en-US" dirty="0"/>
              <a:t>Example: Terrestrial algae (e.g., </a:t>
            </a:r>
            <a:r>
              <a:rPr lang="en-US" i="1" dirty="0"/>
              <a:t>Trentepohlia</a:t>
            </a:r>
            <a:r>
              <a:rPr lang="en-US" dirty="0"/>
              <a:t>)</a:t>
            </a:r>
          </a:p>
        </p:txBody>
      </p:sp>
      <p:sp>
        <p:nvSpPr>
          <p:cNvPr id="3" name="Text Placeholder 2">
            <a:extLst>
              <a:ext uri="{FF2B5EF4-FFF2-40B4-BE49-F238E27FC236}">
                <a16:creationId xmlns:a16="http://schemas.microsoft.com/office/drawing/2014/main" id="{5B8621EE-AAE1-E946-8CF1-C020994F415D}"/>
              </a:ext>
            </a:extLst>
          </p:cNvPr>
          <p:cNvSpPr>
            <a:spLocks noGrp="1"/>
          </p:cNvSpPr>
          <p:nvPr>
            <p:ph type="body" idx="1"/>
          </p:nvPr>
        </p:nvSpPr>
        <p:spPr>
          <a:xfrm>
            <a:off x="571500" y="2324100"/>
            <a:ext cx="6870700" cy="6565900"/>
          </a:xfrm>
        </p:spPr>
        <p:txBody>
          <a:bodyPr/>
          <a:lstStyle/>
          <a:p>
            <a:pPr>
              <a:spcBef>
                <a:spcPts val="0"/>
              </a:spcBef>
              <a:spcAft>
                <a:spcPts val="600"/>
              </a:spcAft>
            </a:pPr>
            <a:r>
              <a:rPr lang="en-US" sz="3600" dirty="0"/>
              <a:t>A green alga, grows on rock faces, on plant surfaces, or within leaves. </a:t>
            </a:r>
          </a:p>
          <a:p>
            <a:pPr>
              <a:spcBef>
                <a:spcPts val="0"/>
              </a:spcBef>
              <a:spcAft>
                <a:spcPts val="600"/>
              </a:spcAft>
            </a:pPr>
            <a:endParaRPr lang="en-US" sz="3600" i="1" dirty="0"/>
          </a:p>
          <a:p>
            <a:pPr>
              <a:spcBef>
                <a:spcPts val="0"/>
              </a:spcBef>
              <a:spcAft>
                <a:spcPts val="600"/>
              </a:spcAft>
            </a:pPr>
            <a:r>
              <a:rPr lang="en-US" sz="3600" dirty="0"/>
              <a:t>Color is due to special pigments that help it survive the harsh UV light from living on land (as opposed to in water). </a:t>
            </a:r>
          </a:p>
        </p:txBody>
      </p:sp>
      <p:pic>
        <p:nvPicPr>
          <p:cNvPr id="6" name="Picture 5">
            <a:extLst>
              <a:ext uri="{FF2B5EF4-FFF2-40B4-BE49-F238E27FC236}">
                <a16:creationId xmlns:a16="http://schemas.microsoft.com/office/drawing/2014/main" id="{45755640-423C-AA41-96BA-5DE760C14B3E}"/>
              </a:ext>
            </a:extLst>
          </p:cNvPr>
          <p:cNvPicPr>
            <a:picLocks noChangeAspect="1"/>
          </p:cNvPicPr>
          <p:nvPr/>
        </p:nvPicPr>
        <p:blipFill>
          <a:blip r:embed="rId3"/>
          <a:stretch>
            <a:fillRect/>
          </a:stretch>
        </p:blipFill>
        <p:spPr>
          <a:xfrm>
            <a:off x="7670800" y="2138613"/>
            <a:ext cx="5334000" cy="7614987"/>
          </a:xfrm>
          <a:prstGeom prst="rect">
            <a:avLst/>
          </a:prstGeom>
        </p:spPr>
      </p:pic>
    </p:spTree>
    <p:extLst>
      <p:ext uri="{BB962C8B-B14F-4D97-AF65-F5344CB8AC3E}">
        <p14:creationId xmlns:p14="http://schemas.microsoft.com/office/powerpoint/2010/main" val="265922827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9A47FF-7E81-5145-8BE0-95BF874F5C05}"/>
              </a:ext>
            </a:extLst>
          </p:cNvPr>
          <p:cNvSpPr>
            <a:spLocks noGrp="1"/>
          </p:cNvSpPr>
          <p:nvPr>
            <p:ph type="title"/>
          </p:nvPr>
        </p:nvSpPr>
        <p:spPr/>
        <p:txBody>
          <a:bodyPr/>
          <a:lstStyle/>
          <a:p>
            <a:pPr algn="ctr"/>
            <a:r>
              <a:rPr lang="en-US" sz="4800" dirty="0"/>
              <a:t>Diversity of body types...</a:t>
            </a:r>
          </a:p>
        </p:txBody>
      </p:sp>
      <p:sp>
        <p:nvSpPr>
          <p:cNvPr id="7" name="Text Placeholder 6">
            <a:extLst>
              <a:ext uri="{FF2B5EF4-FFF2-40B4-BE49-F238E27FC236}">
                <a16:creationId xmlns:a16="http://schemas.microsoft.com/office/drawing/2014/main" id="{E5730F88-0609-1F4B-927E-AAEAEE4B12D3}"/>
              </a:ext>
            </a:extLst>
          </p:cNvPr>
          <p:cNvSpPr>
            <a:spLocks noGrp="1"/>
          </p:cNvSpPr>
          <p:nvPr>
            <p:ph type="body" idx="1"/>
          </p:nvPr>
        </p:nvSpPr>
        <p:spPr>
          <a:xfrm>
            <a:off x="571500" y="2324100"/>
            <a:ext cx="5880100" cy="6565900"/>
          </a:xfrm>
        </p:spPr>
        <p:txBody>
          <a:bodyPr/>
          <a:lstStyle/>
          <a:p>
            <a:pPr marL="0" indent="0">
              <a:buNone/>
            </a:pPr>
            <a:r>
              <a:rPr lang="en-US" sz="3600" b="1" dirty="0"/>
              <a:t>Microalgae</a:t>
            </a:r>
            <a:r>
              <a:rPr lang="en-US" sz="3600" dirty="0"/>
              <a:t> can’t be seen with the unaided eye; </a:t>
            </a:r>
            <a:r>
              <a:rPr lang="en-US" sz="3600" b="1" dirty="0"/>
              <a:t>macroalgae</a:t>
            </a:r>
            <a:r>
              <a:rPr lang="en-US" sz="3600" dirty="0"/>
              <a:t> can. </a:t>
            </a:r>
          </a:p>
          <a:p>
            <a:pPr marL="0" indent="0">
              <a:buNone/>
            </a:pPr>
            <a:r>
              <a:rPr lang="en-US" sz="3600" dirty="0"/>
              <a:t>…but not all unicellular algae are microscopic, and vise versa!</a:t>
            </a:r>
          </a:p>
        </p:txBody>
      </p:sp>
      <p:pic>
        <p:nvPicPr>
          <p:cNvPr id="8" name="Picture 7">
            <a:extLst>
              <a:ext uri="{FF2B5EF4-FFF2-40B4-BE49-F238E27FC236}">
                <a16:creationId xmlns:a16="http://schemas.microsoft.com/office/drawing/2014/main" id="{E336D3F2-8D43-1F4D-A2D4-A10EBE202F6F}"/>
              </a:ext>
            </a:extLst>
          </p:cNvPr>
          <p:cNvPicPr>
            <a:picLocks noChangeAspect="1"/>
          </p:cNvPicPr>
          <p:nvPr/>
        </p:nvPicPr>
        <p:blipFill>
          <a:blip r:embed="rId3"/>
          <a:stretch>
            <a:fillRect/>
          </a:stretch>
        </p:blipFill>
        <p:spPr>
          <a:xfrm>
            <a:off x="6959600" y="2086517"/>
            <a:ext cx="6045200" cy="7667083"/>
          </a:xfrm>
          <a:prstGeom prst="rect">
            <a:avLst/>
          </a:prstGeom>
        </p:spPr>
      </p:pic>
      <p:sp>
        <p:nvSpPr>
          <p:cNvPr id="9" name="TextBox 8">
            <a:extLst>
              <a:ext uri="{FF2B5EF4-FFF2-40B4-BE49-F238E27FC236}">
                <a16:creationId xmlns:a16="http://schemas.microsoft.com/office/drawing/2014/main" id="{DE722999-89D5-0A45-B657-E6FC55181DFB}"/>
              </a:ext>
            </a:extLst>
          </p:cNvPr>
          <p:cNvSpPr txBox="1"/>
          <p:nvPr/>
        </p:nvSpPr>
        <p:spPr>
          <a:xfrm>
            <a:off x="8640793" y="8744138"/>
            <a:ext cx="2784417" cy="7489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200" b="0" i="0" u="none" strike="noStrike" cap="none" spc="0" normalizeH="0" baseline="0" dirty="0">
                <a:ln>
                  <a:noFill/>
                </a:ln>
                <a:solidFill>
                  <a:srgbClr val="000000"/>
                </a:solidFill>
                <a:effectLst/>
                <a:uFillTx/>
                <a:latin typeface="+mn-lt"/>
                <a:ea typeface="+mn-ea"/>
                <a:cs typeface="+mn-cs"/>
                <a:sym typeface="Helvetica Neue Light"/>
              </a:rPr>
              <a:t>Multicellular</a:t>
            </a:r>
          </a:p>
        </p:txBody>
      </p:sp>
      <p:pic>
        <p:nvPicPr>
          <p:cNvPr id="10" name="Picture 9">
            <a:extLst>
              <a:ext uri="{FF2B5EF4-FFF2-40B4-BE49-F238E27FC236}">
                <a16:creationId xmlns:a16="http://schemas.microsoft.com/office/drawing/2014/main" id="{9EB039E9-BCBD-FA4F-9797-BD25B8A9EA17}"/>
              </a:ext>
            </a:extLst>
          </p:cNvPr>
          <p:cNvPicPr>
            <a:picLocks noChangeAspect="1"/>
          </p:cNvPicPr>
          <p:nvPr/>
        </p:nvPicPr>
        <p:blipFill>
          <a:blip r:embed="rId4"/>
          <a:stretch>
            <a:fillRect/>
          </a:stretch>
        </p:blipFill>
        <p:spPr>
          <a:xfrm rot="16200000">
            <a:off x="1741003" y="5836753"/>
            <a:ext cx="3268044" cy="4565650"/>
          </a:xfrm>
          <a:prstGeom prst="rect">
            <a:avLst/>
          </a:prstGeom>
        </p:spPr>
      </p:pic>
      <p:sp>
        <p:nvSpPr>
          <p:cNvPr id="11" name="TextBox 10">
            <a:extLst>
              <a:ext uri="{FF2B5EF4-FFF2-40B4-BE49-F238E27FC236}">
                <a16:creationId xmlns:a16="http://schemas.microsoft.com/office/drawing/2014/main" id="{2A84AF4D-1CF5-C943-8CE3-37F6E01991D9}"/>
              </a:ext>
            </a:extLst>
          </p:cNvPr>
          <p:cNvSpPr txBox="1"/>
          <p:nvPr/>
        </p:nvSpPr>
        <p:spPr>
          <a:xfrm>
            <a:off x="2298011" y="8737977"/>
            <a:ext cx="2452594" cy="7489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200" b="0" i="0" u="none" strike="noStrike" cap="none" spc="0" normalizeH="0" baseline="0" dirty="0">
                <a:ln>
                  <a:noFill/>
                </a:ln>
                <a:solidFill>
                  <a:srgbClr val="000000"/>
                </a:solidFill>
                <a:effectLst/>
                <a:uFillTx/>
                <a:latin typeface="+mn-lt"/>
                <a:ea typeface="+mn-ea"/>
                <a:cs typeface="+mn-cs"/>
                <a:sym typeface="Helvetica Neue Light"/>
              </a:rPr>
              <a:t>Unicellular</a:t>
            </a:r>
          </a:p>
        </p:txBody>
      </p:sp>
    </p:spTree>
    <p:extLst>
      <p:ext uri="{BB962C8B-B14F-4D97-AF65-F5344CB8AC3E}">
        <p14:creationId xmlns:p14="http://schemas.microsoft.com/office/powerpoint/2010/main" val="386693355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64718-6F71-7945-9DF7-3F4AB9C8DAEB}"/>
              </a:ext>
            </a:extLst>
          </p:cNvPr>
          <p:cNvSpPr>
            <a:spLocks noGrp="1"/>
          </p:cNvSpPr>
          <p:nvPr>
            <p:ph type="title"/>
          </p:nvPr>
        </p:nvSpPr>
        <p:spPr/>
        <p:txBody>
          <a:bodyPr/>
          <a:lstStyle/>
          <a:p>
            <a:r>
              <a:rPr lang="en-US" dirty="0"/>
              <a:t>If algae are so diverse, why even group them together? </a:t>
            </a:r>
          </a:p>
        </p:txBody>
      </p:sp>
      <p:sp>
        <p:nvSpPr>
          <p:cNvPr id="3" name="Text Placeholder 2">
            <a:extLst>
              <a:ext uri="{FF2B5EF4-FFF2-40B4-BE49-F238E27FC236}">
                <a16:creationId xmlns:a16="http://schemas.microsoft.com/office/drawing/2014/main" id="{75EFE486-B6A6-E14E-B0AD-184798F599A3}"/>
              </a:ext>
            </a:extLst>
          </p:cNvPr>
          <p:cNvSpPr>
            <a:spLocks noGrp="1"/>
          </p:cNvSpPr>
          <p:nvPr>
            <p:ph type="body" idx="1"/>
          </p:nvPr>
        </p:nvSpPr>
        <p:spPr>
          <a:xfrm>
            <a:off x="571500" y="2324100"/>
            <a:ext cx="5905500" cy="6565900"/>
          </a:xfrm>
        </p:spPr>
        <p:txBody>
          <a:bodyPr/>
          <a:lstStyle/>
          <a:p>
            <a:r>
              <a:rPr lang="en-US" sz="3600" dirty="0"/>
              <a:t>Because algae usually perform similar roles in their environment, as primary producers who form the base of food webs as well as create habitats such as: </a:t>
            </a:r>
          </a:p>
        </p:txBody>
      </p:sp>
      <p:pic>
        <p:nvPicPr>
          <p:cNvPr id="4" name="Picture 3">
            <a:extLst>
              <a:ext uri="{FF2B5EF4-FFF2-40B4-BE49-F238E27FC236}">
                <a16:creationId xmlns:a16="http://schemas.microsoft.com/office/drawing/2014/main" id="{E61C279E-B348-0141-8199-9594807F8031}"/>
              </a:ext>
            </a:extLst>
          </p:cNvPr>
          <p:cNvPicPr>
            <a:picLocks noChangeAspect="1"/>
          </p:cNvPicPr>
          <p:nvPr/>
        </p:nvPicPr>
        <p:blipFill>
          <a:blip r:embed="rId3"/>
          <a:stretch>
            <a:fillRect/>
          </a:stretch>
        </p:blipFill>
        <p:spPr>
          <a:xfrm>
            <a:off x="7035800" y="2133600"/>
            <a:ext cx="5638800" cy="7467600"/>
          </a:xfrm>
          <a:prstGeom prst="rect">
            <a:avLst/>
          </a:prstGeom>
        </p:spPr>
      </p:pic>
      <p:sp>
        <p:nvSpPr>
          <p:cNvPr id="5" name="TextBox 4">
            <a:extLst>
              <a:ext uri="{FF2B5EF4-FFF2-40B4-BE49-F238E27FC236}">
                <a16:creationId xmlns:a16="http://schemas.microsoft.com/office/drawing/2014/main" id="{6DF22F78-9068-074B-B9DD-236B8F58B2AB}"/>
              </a:ext>
            </a:extLst>
          </p:cNvPr>
          <p:cNvSpPr txBox="1"/>
          <p:nvPr/>
        </p:nvSpPr>
        <p:spPr>
          <a:xfrm>
            <a:off x="7203471" y="8764904"/>
            <a:ext cx="2915862" cy="65659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3600" dirty="0"/>
              <a:t>marine</a:t>
            </a:r>
            <a:r>
              <a:rPr kumimoji="0" lang="en-US" sz="3600" b="0" i="0" u="none" strike="noStrike" cap="none" spc="0" normalizeH="0" baseline="0" dirty="0">
                <a:ln>
                  <a:noFill/>
                </a:ln>
                <a:solidFill>
                  <a:srgbClr val="000000"/>
                </a:solidFill>
                <a:effectLst/>
                <a:uFillTx/>
                <a:latin typeface="+mn-lt"/>
                <a:ea typeface="+mn-ea"/>
                <a:cs typeface="+mn-cs"/>
                <a:sym typeface="Helvetica Neue Light"/>
              </a:rPr>
              <a:t> </a:t>
            </a:r>
            <a:r>
              <a:rPr lang="en-US" sz="3600" dirty="0"/>
              <a:t>f</a:t>
            </a:r>
            <a:r>
              <a:rPr kumimoji="0" lang="en-US" sz="3600" b="0" i="0" u="none" strike="noStrike" cap="none" spc="0" normalizeH="0" baseline="0" dirty="0">
                <a:ln>
                  <a:noFill/>
                </a:ln>
                <a:solidFill>
                  <a:srgbClr val="000000"/>
                </a:solidFill>
                <a:effectLst/>
                <a:uFillTx/>
                <a:latin typeface="+mn-lt"/>
                <a:ea typeface="+mn-ea"/>
                <a:cs typeface="+mn-cs"/>
                <a:sym typeface="Helvetica Neue Light"/>
              </a:rPr>
              <a:t>orests</a:t>
            </a:r>
          </a:p>
        </p:txBody>
      </p:sp>
    </p:spTree>
    <p:extLst>
      <p:ext uri="{BB962C8B-B14F-4D97-AF65-F5344CB8AC3E}">
        <p14:creationId xmlns:p14="http://schemas.microsoft.com/office/powerpoint/2010/main" val="370641417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86E760-07C6-DB4E-85E6-E725F64AC9CA}"/>
              </a:ext>
            </a:extLst>
          </p:cNvPr>
          <p:cNvPicPr>
            <a:picLocks noChangeAspect="1"/>
          </p:cNvPicPr>
          <p:nvPr/>
        </p:nvPicPr>
        <p:blipFill rotWithShape="1">
          <a:blip r:embed="rId3"/>
          <a:srcRect l="41105" t="7776" r="9190" b="4349"/>
          <a:stretch/>
        </p:blipFill>
        <p:spPr>
          <a:xfrm>
            <a:off x="6553200" y="2286001"/>
            <a:ext cx="5943600" cy="7137400"/>
          </a:xfrm>
          <a:prstGeom prst="rect">
            <a:avLst/>
          </a:prstGeom>
        </p:spPr>
      </p:pic>
      <p:sp>
        <p:nvSpPr>
          <p:cNvPr id="2" name="Title 1">
            <a:extLst>
              <a:ext uri="{FF2B5EF4-FFF2-40B4-BE49-F238E27FC236}">
                <a16:creationId xmlns:a16="http://schemas.microsoft.com/office/drawing/2014/main" id="{D5C64718-6F71-7945-9DF7-3F4AB9C8DAEB}"/>
              </a:ext>
            </a:extLst>
          </p:cNvPr>
          <p:cNvSpPr>
            <a:spLocks noGrp="1"/>
          </p:cNvSpPr>
          <p:nvPr>
            <p:ph type="title"/>
          </p:nvPr>
        </p:nvSpPr>
        <p:spPr/>
        <p:txBody>
          <a:bodyPr/>
          <a:lstStyle/>
          <a:p>
            <a:r>
              <a:rPr lang="en-US" dirty="0"/>
              <a:t>If algae are so diverse, why even group them together? </a:t>
            </a:r>
          </a:p>
        </p:txBody>
      </p:sp>
      <p:sp>
        <p:nvSpPr>
          <p:cNvPr id="3" name="Text Placeholder 2">
            <a:extLst>
              <a:ext uri="{FF2B5EF4-FFF2-40B4-BE49-F238E27FC236}">
                <a16:creationId xmlns:a16="http://schemas.microsoft.com/office/drawing/2014/main" id="{75EFE486-B6A6-E14E-B0AD-184798F599A3}"/>
              </a:ext>
            </a:extLst>
          </p:cNvPr>
          <p:cNvSpPr>
            <a:spLocks noGrp="1"/>
          </p:cNvSpPr>
          <p:nvPr>
            <p:ph type="body" idx="1"/>
          </p:nvPr>
        </p:nvSpPr>
        <p:spPr>
          <a:xfrm>
            <a:off x="571500" y="2324100"/>
            <a:ext cx="5905500" cy="6565900"/>
          </a:xfrm>
        </p:spPr>
        <p:txBody>
          <a:bodyPr/>
          <a:lstStyle/>
          <a:p>
            <a:r>
              <a:rPr lang="en-US" sz="3600" dirty="0"/>
              <a:t>Because algae usually perform similar roles in their environment, as primary producers who form the base of food webs as well as create habitats such as: </a:t>
            </a:r>
          </a:p>
        </p:txBody>
      </p:sp>
      <p:sp>
        <p:nvSpPr>
          <p:cNvPr id="5" name="TextBox 4">
            <a:extLst>
              <a:ext uri="{FF2B5EF4-FFF2-40B4-BE49-F238E27FC236}">
                <a16:creationId xmlns:a16="http://schemas.microsoft.com/office/drawing/2014/main" id="{6DF22F78-9068-074B-B9DD-236B8F58B2AB}"/>
              </a:ext>
            </a:extLst>
          </p:cNvPr>
          <p:cNvSpPr txBox="1"/>
          <p:nvPr/>
        </p:nvSpPr>
        <p:spPr>
          <a:xfrm>
            <a:off x="6698030" y="8612504"/>
            <a:ext cx="1894750" cy="65659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3600" dirty="0"/>
              <a:t>intertidal </a:t>
            </a:r>
            <a:endParaRPr kumimoji="0" lang="en-US" sz="36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113375794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B0A3DA-E7E6-7A4F-9CC9-4C9DBC19DB8A}"/>
              </a:ext>
            </a:extLst>
          </p:cNvPr>
          <p:cNvPicPr>
            <a:picLocks noChangeAspect="1"/>
          </p:cNvPicPr>
          <p:nvPr/>
        </p:nvPicPr>
        <p:blipFill rotWithShape="1">
          <a:blip r:embed="rId3"/>
          <a:srcRect t="10759"/>
          <a:stretch/>
        </p:blipFill>
        <p:spPr>
          <a:xfrm>
            <a:off x="0" y="3733800"/>
            <a:ext cx="13004800" cy="6019800"/>
          </a:xfrm>
          <a:prstGeom prst="rect">
            <a:avLst/>
          </a:prstGeom>
        </p:spPr>
      </p:pic>
      <p:sp>
        <p:nvSpPr>
          <p:cNvPr id="2" name="Title 1">
            <a:extLst>
              <a:ext uri="{FF2B5EF4-FFF2-40B4-BE49-F238E27FC236}">
                <a16:creationId xmlns:a16="http://schemas.microsoft.com/office/drawing/2014/main" id="{D5C64718-6F71-7945-9DF7-3F4AB9C8DAEB}"/>
              </a:ext>
            </a:extLst>
          </p:cNvPr>
          <p:cNvSpPr>
            <a:spLocks noGrp="1"/>
          </p:cNvSpPr>
          <p:nvPr>
            <p:ph type="title"/>
          </p:nvPr>
        </p:nvSpPr>
        <p:spPr/>
        <p:txBody>
          <a:bodyPr/>
          <a:lstStyle/>
          <a:p>
            <a:r>
              <a:rPr lang="en-US" dirty="0"/>
              <a:t>If algae are so diverse, why even group them together? </a:t>
            </a:r>
          </a:p>
        </p:txBody>
      </p:sp>
      <p:sp>
        <p:nvSpPr>
          <p:cNvPr id="3" name="Text Placeholder 2">
            <a:extLst>
              <a:ext uri="{FF2B5EF4-FFF2-40B4-BE49-F238E27FC236}">
                <a16:creationId xmlns:a16="http://schemas.microsoft.com/office/drawing/2014/main" id="{75EFE486-B6A6-E14E-B0AD-184798F599A3}"/>
              </a:ext>
            </a:extLst>
          </p:cNvPr>
          <p:cNvSpPr>
            <a:spLocks noGrp="1"/>
          </p:cNvSpPr>
          <p:nvPr>
            <p:ph type="body" idx="1"/>
          </p:nvPr>
        </p:nvSpPr>
        <p:spPr>
          <a:xfrm>
            <a:off x="571500" y="2324100"/>
            <a:ext cx="9258300" cy="6565900"/>
          </a:xfrm>
        </p:spPr>
        <p:txBody>
          <a:bodyPr/>
          <a:lstStyle/>
          <a:p>
            <a:r>
              <a:rPr lang="en-US" sz="3600" dirty="0"/>
              <a:t>Algae are everywhere — even the snow!</a:t>
            </a:r>
          </a:p>
        </p:txBody>
      </p:sp>
      <p:sp>
        <p:nvSpPr>
          <p:cNvPr id="6" name="TextBox 5">
            <a:extLst>
              <a:ext uri="{FF2B5EF4-FFF2-40B4-BE49-F238E27FC236}">
                <a16:creationId xmlns:a16="http://schemas.microsoft.com/office/drawing/2014/main" id="{3A50A9D3-4ED9-B24F-AD0B-0F446569FE77}"/>
              </a:ext>
            </a:extLst>
          </p:cNvPr>
          <p:cNvSpPr txBox="1"/>
          <p:nvPr/>
        </p:nvSpPr>
        <p:spPr>
          <a:xfrm>
            <a:off x="322641" y="4058503"/>
            <a:ext cx="6103560" cy="139525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2800" dirty="0"/>
              <a:t>“Watermelon snow” is actually populations of </a:t>
            </a:r>
            <a:r>
              <a:rPr lang="en-US" sz="2800" i="1" dirty="0"/>
              <a:t>Chlamydomonas nivalis </a:t>
            </a:r>
            <a:r>
              <a:rPr lang="en-US" sz="2800" dirty="0"/>
              <a:t>(a unicellular green alga!)</a:t>
            </a:r>
            <a:endParaRPr kumimoji="0" lang="en-US" sz="28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224979063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069F0A-B008-A44F-8E01-589210DFBF9A}"/>
              </a:ext>
            </a:extLst>
          </p:cNvPr>
          <p:cNvPicPr>
            <a:picLocks noChangeAspect="1"/>
          </p:cNvPicPr>
          <p:nvPr/>
        </p:nvPicPr>
        <p:blipFill rotWithShape="1">
          <a:blip r:embed="rId3"/>
          <a:srcRect l="4569" r="4942"/>
          <a:stretch/>
        </p:blipFill>
        <p:spPr>
          <a:xfrm>
            <a:off x="-19545" y="0"/>
            <a:ext cx="13024345" cy="9776604"/>
          </a:xfrm>
          <a:prstGeom prst="rect">
            <a:avLst/>
          </a:prstGeom>
        </p:spPr>
      </p:pic>
      <p:sp>
        <p:nvSpPr>
          <p:cNvPr id="5" name="Title 2">
            <a:extLst>
              <a:ext uri="{FF2B5EF4-FFF2-40B4-BE49-F238E27FC236}">
                <a16:creationId xmlns:a16="http://schemas.microsoft.com/office/drawing/2014/main" id="{6EED81C0-61C8-AF4D-9F4C-F867FA422671}"/>
              </a:ext>
            </a:extLst>
          </p:cNvPr>
          <p:cNvSpPr txBox="1">
            <a:spLocks/>
          </p:cNvSpPr>
          <p:nvPr/>
        </p:nvSpPr>
        <p:spPr>
          <a:xfrm>
            <a:off x="571500" y="330200"/>
            <a:ext cx="11861800" cy="711791"/>
          </a:xfrm>
          <a:prstGeom prst="rect">
            <a:avLst/>
          </a:prstGeom>
          <a:solidFill>
            <a:schemeClr val="bg1"/>
          </a:solidFill>
        </p:spPr>
        <p:txBody>
          <a:bodyPr/>
          <a:lstStyle>
            <a:lvl1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algn="ctr" hangingPunct="1"/>
            <a:r>
              <a:rPr lang="en-US"/>
              <a:t>Goal for </a:t>
            </a:r>
            <a:r>
              <a:rPr lang="en-US" dirty="0"/>
              <a:t>the next month: Learn more about algae!</a:t>
            </a:r>
          </a:p>
        </p:txBody>
      </p:sp>
    </p:spTree>
    <p:extLst>
      <p:ext uri="{BB962C8B-B14F-4D97-AF65-F5344CB8AC3E}">
        <p14:creationId xmlns:p14="http://schemas.microsoft.com/office/powerpoint/2010/main" val="328900865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212FB0-3CC7-5F43-83C5-BE513AB235D9}"/>
              </a:ext>
            </a:extLst>
          </p:cNvPr>
          <p:cNvSpPr>
            <a:spLocks noGrp="1"/>
          </p:cNvSpPr>
          <p:nvPr>
            <p:ph type="body" idx="1"/>
          </p:nvPr>
        </p:nvSpPr>
        <p:spPr/>
        <p:txBody>
          <a:bodyPr/>
          <a:lstStyle/>
          <a:p>
            <a:endParaRPr lang="en-US" dirty="0"/>
          </a:p>
        </p:txBody>
      </p:sp>
      <p:pic>
        <p:nvPicPr>
          <p:cNvPr id="3" name="Picture 2">
            <a:extLst>
              <a:ext uri="{FF2B5EF4-FFF2-40B4-BE49-F238E27FC236}">
                <a16:creationId xmlns:a16="http://schemas.microsoft.com/office/drawing/2014/main" id="{95F0FEC7-1FC1-D54E-B25D-A101EEF4B72F}"/>
              </a:ext>
            </a:extLst>
          </p:cNvPr>
          <p:cNvPicPr>
            <a:picLocks noChangeAspect="1"/>
          </p:cNvPicPr>
          <p:nvPr/>
        </p:nvPicPr>
        <p:blipFill>
          <a:blip r:embed="rId3"/>
          <a:stretch>
            <a:fillRect/>
          </a:stretch>
        </p:blipFill>
        <p:spPr>
          <a:xfrm>
            <a:off x="482009" y="361507"/>
            <a:ext cx="11951291" cy="8963468"/>
          </a:xfrm>
          <a:prstGeom prst="rect">
            <a:avLst/>
          </a:prstGeom>
        </p:spPr>
      </p:pic>
    </p:spTree>
    <p:extLst>
      <p:ext uri="{BB962C8B-B14F-4D97-AF65-F5344CB8AC3E}">
        <p14:creationId xmlns:p14="http://schemas.microsoft.com/office/powerpoint/2010/main" val="339257359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E0C50E-808F-194E-84F8-06FE116C1A93}"/>
              </a:ext>
            </a:extLst>
          </p:cNvPr>
          <p:cNvSpPr>
            <a:spLocks noGrp="1"/>
          </p:cNvSpPr>
          <p:nvPr>
            <p:ph type="body" idx="1"/>
          </p:nvPr>
        </p:nvSpPr>
        <p:spPr/>
        <p:txBody>
          <a:bodyPr/>
          <a:lstStyle/>
          <a:p>
            <a:pPr marL="0" indent="0">
              <a:buNone/>
            </a:pPr>
            <a:r>
              <a:rPr lang="en-US" sz="3600" dirty="0"/>
              <a:t>In your groups, define the word “algae.” </a:t>
            </a:r>
          </a:p>
          <a:p>
            <a:pPr marL="0" indent="0">
              <a:buNone/>
            </a:pPr>
            <a:r>
              <a:rPr lang="en-US" sz="3600" dirty="0"/>
              <a:t>Try to include several characteristics of algae, and some examples of algae (if you can think of any). </a:t>
            </a:r>
          </a:p>
          <a:p>
            <a:pPr marL="0" indent="0">
              <a:buNone/>
            </a:pPr>
            <a:r>
              <a:rPr lang="en-US" sz="3600" i="1" dirty="0"/>
              <a:t>Please DO NOT use any outside resources (i.e., no textbook, internet, etc.) </a:t>
            </a:r>
          </a:p>
        </p:txBody>
      </p:sp>
    </p:spTree>
    <p:extLst>
      <p:ext uri="{BB962C8B-B14F-4D97-AF65-F5344CB8AC3E}">
        <p14:creationId xmlns:p14="http://schemas.microsoft.com/office/powerpoint/2010/main" val="346839633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15AB216-A28F-1B48-9993-A999851E2531}"/>
              </a:ext>
            </a:extLst>
          </p:cNvPr>
          <p:cNvPicPr>
            <a:picLocks noChangeAspect="1"/>
          </p:cNvPicPr>
          <p:nvPr/>
        </p:nvPicPr>
        <p:blipFill rotWithShape="1">
          <a:blip r:embed="rId3"/>
          <a:srcRect l="1921" t="-132"/>
          <a:stretch/>
        </p:blipFill>
        <p:spPr>
          <a:xfrm>
            <a:off x="236988" y="7048154"/>
            <a:ext cx="1929789" cy="2705446"/>
          </a:xfrm>
          <a:prstGeom prst="rect">
            <a:avLst/>
          </a:prstGeom>
        </p:spPr>
      </p:pic>
      <p:pic>
        <p:nvPicPr>
          <p:cNvPr id="20" name="Picture 19">
            <a:extLst>
              <a:ext uri="{FF2B5EF4-FFF2-40B4-BE49-F238E27FC236}">
                <a16:creationId xmlns:a16="http://schemas.microsoft.com/office/drawing/2014/main" id="{9989E719-3E91-9D49-93A6-DE2149196202}"/>
              </a:ext>
            </a:extLst>
          </p:cNvPr>
          <p:cNvPicPr>
            <a:picLocks noChangeAspect="1"/>
          </p:cNvPicPr>
          <p:nvPr/>
        </p:nvPicPr>
        <p:blipFill>
          <a:blip r:embed="rId4"/>
          <a:stretch>
            <a:fillRect/>
          </a:stretch>
        </p:blipFill>
        <p:spPr>
          <a:xfrm>
            <a:off x="1009777" y="2126808"/>
            <a:ext cx="3180964" cy="4659226"/>
          </a:xfrm>
          <a:prstGeom prst="rect">
            <a:avLst/>
          </a:prstGeom>
        </p:spPr>
      </p:pic>
      <p:pic>
        <p:nvPicPr>
          <p:cNvPr id="22" name="Picture 21">
            <a:extLst>
              <a:ext uri="{FF2B5EF4-FFF2-40B4-BE49-F238E27FC236}">
                <a16:creationId xmlns:a16="http://schemas.microsoft.com/office/drawing/2014/main" id="{EAF0086B-0F05-8D44-ACC2-BD02D8977A57}"/>
              </a:ext>
            </a:extLst>
          </p:cNvPr>
          <p:cNvPicPr>
            <a:picLocks noChangeAspect="1"/>
          </p:cNvPicPr>
          <p:nvPr/>
        </p:nvPicPr>
        <p:blipFill rotWithShape="1">
          <a:blip r:embed="rId5"/>
          <a:srcRect t="1990"/>
          <a:stretch/>
        </p:blipFill>
        <p:spPr>
          <a:xfrm>
            <a:off x="4559398" y="4288780"/>
            <a:ext cx="2596900" cy="3663906"/>
          </a:xfrm>
          <a:prstGeom prst="rect">
            <a:avLst/>
          </a:prstGeom>
        </p:spPr>
      </p:pic>
      <p:pic>
        <p:nvPicPr>
          <p:cNvPr id="25" name="Picture 24">
            <a:extLst>
              <a:ext uri="{FF2B5EF4-FFF2-40B4-BE49-F238E27FC236}">
                <a16:creationId xmlns:a16="http://schemas.microsoft.com/office/drawing/2014/main" id="{663E7314-D070-F540-A89B-1D84B5DAD721}"/>
              </a:ext>
            </a:extLst>
          </p:cNvPr>
          <p:cNvPicPr>
            <a:picLocks noChangeAspect="1"/>
          </p:cNvPicPr>
          <p:nvPr/>
        </p:nvPicPr>
        <p:blipFill rotWithShape="1">
          <a:blip r:embed="rId6"/>
          <a:srcRect l="2759"/>
          <a:stretch/>
        </p:blipFill>
        <p:spPr>
          <a:xfrm>
            <a:off x="7206915" y="2819400"/>
            <a:ext cx="2990517" cy="4131557"/>
          </a:xfrm>
          <a:prstGeom prst="rect">
            <a:avLst/>
          </a:prstGeom>
        </p:spPr>
      </p:pic>
      <p:pic>
        <p:nvPicPr>
          <p:cNvPr id="26" name="Picture 25">
            <a:extLst>
              <a:ext uri="{FF2B5EF4-FFF2-40B4-BE49-F238E27FC236}">
                <a16:creationId xmlns:a16="http://schemas.microsoft.com/office/drawing/2014/main" id="{0A7CF3F5-14F2-4145-81C2-036D24F954F5}"/>
              </a:ext>
            </a:extLst>
          </p:cNvPr>
          <p:cNvPicPr>
            <a:picLocks noChangeAspect="1"/>
          </p:cNvPicPr>
          <p:nvPr/>
        </p:nvPicPr>
        <p:blipFill rotWithShape="1">
          <a:blip r:embed="rId7"/>
          <a:srcRect l="13777" t="10944" r="9254" b="5675"/>
          <a:stretch/>
        </p:blipFill>
        <p:spPr>
          <a:xfrm>
            <a:off x="11060008" y="6672601"/>
            <a:ext cx="1944792" cy="3080999"/>
          </a:xfrm>
          <a:prstGeom prst="rect">
            <a:avLst/>
          </a:prstGeom>
        </p:spPr>
      </p:pic>
      <p:pic>
        <p:nvPicPr>
          <p:cNvPr id="27" name="Picture 26">
            <a:extLst>
              <a:ext uri="{FF2B5EF4-FFF2-40B4-BE49-F238E27FC236}">
                <a16:creationId xmlns:a16="http://schemas.microsoft.com/office/drawing/2014/main" id="{9E101EDC-4DF8-7B4D-892E-42ECF6ED34D7}"/>
              </a:ext>
            </a:extLst>
          </p:cNvPr>
          <p:cNvPicPr>
            <a:picLocks noChangeAspect="1"/>
          </p:cNvPicPr>
          <p:nvPr/>
        </p:nvPicPr>
        <p:blipFill rotWithShape="1">
          <a:blip r:embed="rId8"/>
          <a:srcRect l="2080"/>
          <a:stretch/>
        </p:blipFill>
        <p:spPr>
          <a:xfrm>
            <a:off x="11043410" y="2624069"/>
            <a:ext cx="1961390" cy="2750579"/>
          </a:xfrm>
          <a:prstGeom prst="rect">
            <a:avLst/>
          </a:prstGeom>
        </p:spPr>
      </p:pic>
      <p:pic>
        <p:nvPicPr>
          <p:cNvPr id="28" name="Picture 27">
            <a:extLst>
              <a:ext uri="{FF2B5EF4-FFF2-40B4-BE49-F238E27FC236}">
                <a16:creationId xmlns:a16="http://schemas.microsoft.com/office/drawing/2014/main" id="{A6BB5596-3CEC-2945-9935-25E39C58FC30}"/>
              </a:ext>
            </a:extLst>
          </p:cNvPr>
          <p:cNvPicPr>
            <a:picLocks noChangeAspect="1"/>
          </p:cNvPicPr>
          <p:nvPr/>
        </p:nvPicPr>
        <p:blipFill>
          <a:blip r:embed="rId9"/>
          <a:stretch>
            <a:fillRect/>
          </a:stretch>
        </p:blipFill>
        <p:spPr>
          <a:xfrm>
            <a:off x="2352286" y="5670992"/>
            <a:ext cx="2449919" cy="1796607"/>
          </a:xfrm>
          <a:prstGeom prst="rect">
            <a:avLst/>
          </a:prstGeom>
          <a:ln w="31750">
            <a:solidFill>
              <a:schemeClr val="bg1"/>
            </a:solidFill>
          </a:ln>
        </p:spPr>
      </p:pic>
      <p:pic>
        <p:nvPicPr>
          <p:cNvPr id="29" name="Picture 28">
            <a:extLst>
              <a:ext uri="{FF2B5EF4-FFF2-40B4-BE49-F238E27FC236}">
                <a16:creationId xmlns:a16="http://schemas.microsoft.com/office/drawing/2014/main" id="{6E4FA361-7711-1B43-87B4-4B4EF3CC6D5A}"/>
              </a:ext>
            </a:extLst>
          </p:cNvPr>
          <p:cNvPicPr>
            <a:picLocks noChangeAspect="1"/>
          </p:cNvPicPr>
          <p:nvPr/>
        </p:nvPicPr>
        <p:blipFill rotWithShape="1">
          <a:blip r:embed="rId10"/>
          <a:srcRect l="6328"/>
          <a:stretch/>
        </p:blipFill>
        <p:spPr>
          <a:xfrm>
            <a:off x="2781544" y="7227642"/>
            <a:ext cx="1823867" cy="2525958"/>
          </a:xfrm>
          <a:prstGeom prst="rect">
            <a:avLst/>
          </a:prstGeom>
        </p:spPr>
      </p:pic>
      <p:pic>
        <p:nvPicPr>
          <p:cNvPr id="30" name="Picture 29">
            <a:extLst>
              <a:ext uri="{FF2B5EF4-FFF2-40B4-BE49-F238E27FC236}">
                <a16:creationId xmlns:a16="http://schemas.microsoft.com/office/drawing/2014/main" id="{281CEDAE-774D-0941-A89C-F6183CF2910F}"/>
              </a:ext>
            </a:extLst>
          </p:cNvPr>
          <p:cNvPicPr>
            <a:picLocks noChangeAspect="1"/>
          </p:cNvPicPr>
          <p:nvPr/>
        </p:nvPicPr>
        <p:blipFill rotWithShape="1">
          <a:blip r:embed="rId11"/>
          <a:srcRect t="20304" b="26536"/>
          <a:stretch/>
        </p:blipFill>
        <p:spPr>
          <a:xfrm>
            <a:off x="7377797" y="6045200"/>
            <a:ext cx="2903211" cy="2260600"/>
          </a:xfrm>
          <a:prstGeom prst="rect">
            <a:avLst/>
          </a:prstGeom>
        </p:spPr>
      </p:pic>
      <p:sp>
        <p:nvSpPr>
          <p:cNvPr id="3" name="Title 2">
            <a:extLst>
              <a:ext uri="{FF2B5EF4-FFF2-40B4-BE49-F238E27FC236}">
                <a16:creationId xmlns:a16="http://schemas.microsoft.com/office/drawing/2014/main" id="{E526BC3D-51F0-1140-81CA-5FD3E43DE63C}"/>
              </a:ext>
            </a:extLst>
          </p:cNvPr>
          <p:cNvSpPr>
            <a:spLocks noGrp="1"/>
          </p:cNvSpPr>
          <p:nvPr>
            <p:ph type="title"/>
          </p:nvPr>
        </p:nvSpPr>
        <p:spPr/>
        <p:txBody>
          <a:bodyPr/>
          <a:lstStyle/>
          <a:p>
            <a:pPr algn="ctr"/>
            <a:r>
              <a:rPr lang="en-US" dirty="0"/>
              <a:t>Using your set of cards, decide whether each organism is “</a:t>
            </a:r>
            <a:r>
              <a:rPr lang="en-US" b="1" dirty="0"/>
              <a:t>algae</a:t>
            </a:r>
            <a:r>
              <a:rPr lang="en-US" dirty="0"/>
              <a:t>” or “</a:t>
            </a:r>
            <a:r>
              <a:rPr lang="en-US" b="1" dirty="0"/>
              <a:t>not algae.</a:t>
            </a:r>
            <a:r>
              <a:rPr lang="en-US" dirty="0"/>
              <a:t>”  </a:t>
            </a:r>
          </a:p>
        </p:txBody>
      </p:sp>
      <p:pic>
        <p:nvPicPr>
          <p:cNvPr id="23" name="Picture 22">
            <a:extLst>
              <a:ext uri="{FF2B5EF4-FFF2-40B4-BE49-F238E27FC236}">
                <a16:creationId xmlns:a16="http://schemas.microsoft.com/office/drawing/2014/main" id="{96EA2268-BA22-3244-AF66-254FA9231C26}"/>
              </a:ext>
            </a:extLst>
          </p:cNvPr>
          <p:cNvPicPr>
            <a:picLocks noChangeAspect="1"/>
          </p:cNvPicPr>
          <p:nvPr/>
        </p:nvPicPr>
        <p:blipFill rotWithShape="1">
          <a:blip r:embed="rId12"/>
          <a:srcRect l="15303" r="9346"/>
          <a:stretch/>
        </p:blipFill>
        <p:spPr>
          <a:xfrm>
            <a:off x="9675267" y="4402069"/>
            <a:ext cx="2008393" cy="2462938"/>
          </a:xfrm>
          <a:prstGeom prst="rect">
            <a:avLst/>
          </a:prstGeom>
        </p:spPr>
      </p:pic>
      <p:pic>
        <p:nvPicPr>
          <p:cNvPr id="16" name="Picture 15">
            <a:extLst>
              <a:ext uri="{FF2B5EF4-FFF2-40B4-BE49-F238E27FC236}">
                <a16:creationId xmlns:a16="http://schemas.microsoft.com/office/drawing/2014/main" id="{AD723270-41B2-894E-9400-60F4762B3346}"/>
              </a:ext>
            </a:extLst>
          </p:cNvPr>
          <p:cNvPicPr>
            <a:picLocks noChangeAspect="1"/>
          </p:cNvPicPr>
          <p:nvPr/>
        </p:nvPicPr>
        <p:blipFill rotWithShape="1">
          <a:blip r:embed="rId13"/>
          <a:srcRect l="6355" t="26559" r="2477" b="14046"/>
          <a:stretch/>
        </p:blipFill>
        <p:spPr>
          <a:xfrm>
            <a:off x="5435181" y="7733686"/>
            <a:ext cx="2430001" cy="2019914"/>
          </a:xfrm>
          <a:prstGeom prst="rect">
            <a:avLst/>
          </a:prstGeom>
        </p:spPr>
      </p:pic>
      <p:pic>
        <p:nvPicPr>
          <p:cNvPr id="18" name="Picture 17">
            <a:extLst>
              <a:ext uri="{FF2B5EF4-FFF2-40B4-BE49-F238E27FC236}">
                <a16:creationId xmlns:a16="http://schemas.microsoft.com/office/drawing/2014/main" id="{471AEB7E-AB4B-6147-91CB-9EE181A6B291}"/>
              </a:ext>
            </a:extLst>
          </p:cNvPr>
          <p:cNvPicPr>
            <a:picLocks noChangeAspect="1"/>
          </p:cNvPicPr>
          <p:nvPr/>
        </p:nvPicPr>
        <p:blipFill rotWithShape="1">
          <a:blip r:embed="rId14"/>
          <a:srcRect l="15116" r="13455"/>
          <a:stretch/>
        </p:blipFill>
        <p:spPr>
          <a:xfrm>
            <a:off x="9391315" y="7442070"/>
            <a:ext cx="1614824" cy="2311530"/>
          </a:xfrm>
          <a:prstGeom prst="rect">
            <a:avLst/>
          </a:prstGeom>
        </p:spPr>
      </p:pic>
      <p:grpSp>
        <p:nvGrpSpPr>
          <p:cNvPr id="2" name="Group 1">
            <a:extLst>
              <a:ext uri="{FF2B5EF4-FFF2-40B4-BE49-F238E27FC236}">
                <a16:creationId xmlns:a16="http://schemas.microsoft.com/office/drawing/2014/main" id="{A4DDB567-C96B-CD41-8C96-15D2EC3D1E5E}"/>
              </a:ext>
            </a:extLst>
          </p:cNvPr>
          <p:cNvGrpSpPr/>
          <p:nvPr/>
        </p:nvGrpSpPr>
        <p:grpSpPr>
          <a:xfrm>
            <a:off x="4535101" y="2202365"/>
            <a:ext cx="2244131" cy="1801023"/>
            <a:chOff x="4535101" y="2202365"/>
            <a:chExt cx="2244131" cy="1801023"/>
          </a:xfrm>
        </p:grpSpPr>
        <p:pic>
          <p:nvPicPr>
            <p:cNvPr id="15" name="Picture 14">
              <a:extLst>
                <a:ext uri="{FF2B5EF4-FFF2-40B4-BE49-F238E27FC236}">
                  <a16:creationId xmlns:a16="http://schemas.microsoft.com/office/drawing/2014/main" id="{58210C24-C260-784C-8C5C-57F0F0576187}"/>
                </a:ext>
              </a:extLst>
            </p:cNvPr>
            <p:cNvPicPr>
              <a:picLocks noChangeAspect="1"/>
            </p:cNvPicPr>
            <p:nvPr/>
          </p:nvPicPr>
          <p:blipFill>
            <a:blip r:embed="rId15"/>
            <a:stretch>
              <a:fillRect/>
            </a:stretch>
          </p:blipFill>
          <p:spPr>
            <a:xfrm>
              <a:off x="4535101" y="2202365"/>
              <a:ext cx="2244131" cy="1801023"/>
            </a:xfrm>
            <a:prstGeom prst="rect">
              <a:avLst/>
            </a:prstGeom>
          </p:spPr>
        </p:pic>
        <p:sp>
          <p:nvSpPr>
            <p:cNvPr id="21" name="Rectangle 20">
              <a:extLst>
                <a:ext uri="{FF2B5EF4-FFF2-40B4-BE49-F238E27FC236}">
                  <a16:creationId xmlns:a16="http://schemas.microsoft.com/office/drawing/2014/main" id="{44094001-F8D5-CF47-9C62-5ECCAABCC718}"/>
                </a:ext>
              </a:extLst>
            </p:cNvPr>
            <p:cNvSpPr/>
            <p:nvPr/>
          </p:nvSpPr>
          <p:spPr>
            <a:xfrm>
              <a:off x="6070024" y="2369563"/>
              <a:ext cx="245902" cy="150507"/>
            </a:xfrm>
            <a:prstGeom prst="rect">
              <a:avLst/>
            </a:prstGeom>
            <a:solidFill>
              <a:srgbClr val="3657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2578267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B77B396D-9F80-CD49-9E29-EEF646DE777E}"/>
              </a:ext>
            </a:extLst>
          </p:cNvPr>
          <p:cNvGraphicFramePr>
            <a:graphicFrameLocks/>
          </p:cNvGraphicFramePr>
          <p:nvPr>
            <p:extLst>
              <p:ext uri="{D42A27DB-BD31-4B8C-83A1-F6EECF244321}">
                <p14:modId xmlns:p14="http://schemas.microsoft.com/office/powerpoint/2010/main" val="1016547953"/>
              </p:ext>
            </p:extLst>
          </p:nvPr>
        </p:nvGraphicFramePr>
        <p:xfrm>
          <a:off x="609600" y="233916"/>
          <a:ext cx="11776364" cy="9314121"/>
        </p:xfrm>
        <a:graphic>
          <a:graphicData uri="http://schemas.openxmlformats.org/drawingml/2006/table">
            <a:tbl>
              <a:tblPr firstRow="1" bandRow="1">
                <a:tableStyleId>{F5AB1C69-6EDB-4FF4-983F-18BD219EF322}</a:tableStyleId>
              </a:tblPr>
              <a:tblGrid>
                <a:gridCol w="5888182">
                  <a:extLst>
                    <a:ext uri="{9D8B030D-6E8A-4147-A177-3AD203B41FA5}">
                      <a16:colId xmlns:a16="http://schemas.microsoft.com/office/drawing/2014/main" val="2640438197"/>
                    </a:ext>
                  </a:extLst>
                </a:gridCol>
                <a:gridCol w="5888182">
                  <a:extLst>
                    <a:ext uri="{9D8B030D-6E8A-4147-A177-3AD203B41FA5}">
                      <a16:colId xmlns:a16="http://schemas.microsoft.com/office/drawing/2014/main" val="1099103065"/>
                    </a:ext>
                  </a:extLst>
                </a:gridCol>
              </a:tblGrid>
              <a:tr h="1023953">
                <a:tc>
                  <a:txBody>
                    <a:bodyPr/>
                    <a:lstStyle/>
                    <a:p>
                      <a:pPr algn="ctr"/>
                      <a:r>
                        <a:rPr lang="en-US" sz="5000" b="1" dirty="0"/>
                        <a:t>Algae</a:t>
                      </a:r>
                    </a:p>
                  </a:txBody>
                  <a:tcPr/>
                </a:tc>
                <a:tc>
                  <a:txBody>
                    <a:bodyPr/>
                    <a:lstStyle/>
                    <a:p>
                      <a:pPr algn="ctr"/>
                      <a:r>
                        <a:rPr lang="en-US" sz="5000" b="1" dirty="0"/>
                        <a:t>Not Algae</a:t>
                      </a:r>
                    </a:p>
                  </a:txBody>
                  <a:tcPr/>
                </a:tc>
                <a:extLst>
                  <a:ext uri="{0D108BD9-81ED-4DB2-BD59-A6C34878D82A}">
                    <a16:rowId xmlns:a16="http://schemas.microsoft.com/office/drawing/2014/main" val="2856573367"/>
                  </a:ext>
                </a:extLst>
              </a:tr>
              <a:tr h="8290168">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12204696"/>
                  </a:ext>
                </a:extLst>
              </a:tr>
            </a:tbl>
          </a:graphicData>
        </a:graphic>
      </p:graphicFrame>
    </p:spTree>
    <p:extLst>
      <p:ext uri="{BB962C8B-B14F-4D97-AF65-F5344CB8AC3E}">
        <p14:creationId xmlns:p14="http://schemas.microsoft.com/office/powerpoint/2010/main" val="408898278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B77B396D-9F80-CD49-9E29-EEF646DE777E}"/>
              </a:ext>
            </a:extLst>
          </p:cNvPr>
          <p:cNvGraphicFramePr>
            <a:graphicFrameLocks/>
          </p:cNvGraphicFramePr>
          <p:nvPr/>
        </p:nvGraphicFramePr>
        <p:xfrm>
          <a:off x="609600" y="233916"/>
          <a:ext cx="11776364" cy="9314121"/>
        </p:xfrm>
        <a:graphic>
          <a:graphicData uri="http://schemas.openxmlformats.org/drawingml/2006/table">
            <a:tbl>
              <a:tblPr firstRow="1" bandRow="1">
                <a:tableStyleId>{F5AB1C69-6EDB-4FF4-983F-18BD219EF322}</a:tableStyleId>
              </a:tblPr>
              <a:tblGrid>
                <a:gridCol w="5888182">
                  <a:extLst>
                    <a:ext uri="{9D8B030D-6E8A-4147-A177-3AD203B41FA5}">
                      <a16:colId xmlns:a16="http://schemas.microsoft.com/office/drawing/2014/main" val="2640438197"/>
                    </a:ext>
                  </a:extLst>
                </a:gridCol>
                <a:gridCol w="5888182">
                  <a:extLst>
                    <a:ext uri="{9D8B030D-6E8A-4147-A177-3AD203B41FA5}">
                      <a16:colId xmlns:a16="http://schemas.microsoft.com/office/drawing/2014/main" val="1099103065"/>
                    </a:ext>
                  </a:extLst>
                </a:gridCol>
              </a:tblGrid>
              <a:tr h="1023953">
                <a:tc>
                  <a:txBody>
                    <a:bodyPr/>
                    <a:lstStyle/>
                    <a:p>
                      <a:pPr algn="ctr"/>
                      <a:r>
                        <a:rPr lang="en-US" sz="5000" b="1" dirty="0"/>
                        <a:t>Algae</a:t>
                      </a:r>
                    </a:p>
                  </a:txBody>
                  <a:tcPr/>
                </a:tc>
                <a:tc>
                  <a:txBody>
                    <a:bodyPr/>
                    <a:lstStyle/>
                    <a:p>
                      <a:pPr algn="ctr"/>
                      <a:r>
                        <a:rPr lang="en-US" sz="5000" b="1" dirty="0"/>
                        <a:t>Not Algae</a:t>
                      </a:r>
                    </a:p>
                  </a:txBody>
                  <a:tcPr/>
                </a:tc>
                <a:extLst>
                  <a:ext uri="{0D108BD9-81ED-4DB2-BD59-A6C34878D82A}">
                    <a16:rowId xmlns:a16="http://schemas.microsoft.com/office/drawing/2014/main" val="2856573367"/>
                  </a:ext>
                </a:extLst>
              </a:tr>
              <a:tr h="8290168">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12204696"/>
                  </a:ext>
                </a:extLst>
              </a:tr>
            </a:tbl>
          </a:graphicData>
        </a:graphic>
      </p:graphicFrame>
      <p:pic>
        <p:nvPicPr>
          <p:cNvPr id="18" name="Picture 17">
            <a:extLst>
              <a:ext uri="{FF2B5EF4-FFF2-40B4-BE49-F238E27FC236}">
                <a16:creationId xmlns:a16="http://schemas.microsoft.com/office/drawing/2014/main" id="{471AEB7E-AB4B-6147-91CB-9EE181A6B291}"/>
              </a:ext>
            </a:extLst>
          </p:cNvPr>
          <p:cNvPicPr>
            <a:picLocks noChangeAspect="1"/>
          </p:cNvPicPr>
          <p:nvPr/>
        </p:nvPicPr>
        <p:blipFill rotWithShape="1">
          <a:blip r:embed="rId3"/>
          <a:srcRect l="15116" r="13455"/>
          <a:stretch/>
        </p:blipFill>
        <p:spPr>
          <a:xfrm>
            <a:off x="653715" y="7171998"/>
            <a:ext cx="1614824" cy="2311530"/>
          </a:xfrm>
          <a:prstGeom prst="rect">
            <a:avLst/>
          </a:prstGeom>
        </p:spPr>
      </p:pic>
      <p:pic>
        <p:nvPicPr>
          <p:cNvPr id="19" name="Picture 18">
            <a:extLst>
              <a:ext uri="{FF2B5EF4-FFF2-40B4-BE49-F238E27FC236}">
                <a16:creationId xmlns:a16="http://schemas.microsoft.com/office/drawing/2014/main" id="{315AB216-A28F-1B48-9993-A999851E2531}"/>
              </a:ext>
            </a:extLst>
          </p:cNvPr>
          <p:cNvPicPr>
            <a:picLocks noChangeAspect="1"/>
          </p:cNvPicPr>
          <p:nvPr/>
        </p:nvPicPr>
        <p:blipFill rotWithShape="1">
          <a:blip r:embed="rId4"/>
          <a:srcRect l="1921" t="-132"/>
          <a:stretch/>
        </p:blipFill>
        <p:spPr>
          <a:xfrm>
            <a:off x="846588" y="1418580"/>
            <a:ext cx="1929789" cy="2705446"/>
          </a:xfrm>
          <a:prstGeom prst="rect">
            <a:avLst/>
          </a:prstGeom>
        </p:spPr>
      </p:pic>
      <p:pic>
        <p:nvPicPr>
          <p:cNvPr id="20" name="Picture 19">
            <a:extLst>
              <a:ext uri="{FF2B5EF4-FFF2-40B4-BE49-F238E27FC236}">
                <a16:creationId xmlns:a16="http://schemas.microsoft.com/office/drawing/2014/main" id="{9989E719-3E91-9D49-93A6-DE2149196202}"/>
              </a:ext>
            </a:extLst>
          </p:cNvPr>
          <p:cNvPicPr>
            <a:picLocks noChangeAspect="1"/>
          </p:cNvPicPr>
          <p:nvPr/>
        </p:nvPicPr>
        <p:blipFill>
          <a:blip r:embed="rId5"/>
          <a:stretch>
            <a:fillRect/>
          </a:stretch>
        </p:blipFill>
        <p:spPr>
          <a:xfrm>
            <a:off x="9036177" y="2050608"/>
            <a:ext cx="3180964" cy="4659226"/>
          </a:xfrm>
          <a:prstGeom prst="rect">
            <a:avLst/>
          </a:prstGeom>
        </p:spPr>
      </p:pic>
      <p:pic>
        <p:nvPicPr>
          <p:cNvPr id="22" name="Picture 21">
            <a:extLst>
              <a:ext uri="{FF2B5EF4-FFF2-40B4-BE49-F238E27FC236}">
                <a16:creationId xmlns:a16="http://schemas.microsoft.com/office/drawing/2014/main" id="{EAF0086B-0F05-8D44-ACC2-BD02D8977A57}"/>
              </a:ext>
            </a:extLst>
          </p:cNvPr>
          <p:cNvPicPr>
            <a:picLocks noChangeAspect="1"/>
          </p:cNvPicPr>
          <p:nvPr/>
        </p:nvPicPr>
        <p:blipFill rotWithShape="1">
          <a:blip r:embed="rId6"/>
          <a:srcRect t="1990"/>
          <a:stretch/>
        </p:blipFill>
        <p:spPr>
          <a:xfrm>
            <a:off x="6845398" y="1418580"/>
            <a:ext cx="2596900" cy="3663906"/>
          </a:xfrm>
          <a:prstGeom prst="rect">
            <a:avLst/>
          </a:prstGeom>
        </p:spPr>
      </p:pic>
      <p:pic>
        <p:nvPicPr>
          <p:cNvPr id="23" name="Picture 22">
            <a:extLst>
              <a:ext uri="{FF2B5EF4-FFF2-40B4-BE49-F238E27FC236}">
                <a16:creationId xmlns:a16="http://schemas.microsoft.com/office/drawing/2014/main" id="{96EA2268-BA22-3244-AF66-254FA9231C26}"/>
              </a:ext>
            </a:extLst>
          </p:cNvPr>
          <p:cNvPicPr>
            <a:picLocks noChangeAspect="1"/>
          </p:cNvPicPr>
          <p:nvPr/>
        </p:nvPicPr>
        <p:blipFill rotWithShape="1">
          <a:blip r:embed="rId7"/>
          <a:srcRect l="15303" r="9346"/>
          <a:stretch/>
        </p:blipFill>
        <p:spPr>
          <a:xfrm>
            <a:off x="4290467" y="1455669"/>
            <a:ext cx="2008393" cy="2462938"/>
          </a:xfrm>
          <a:prstGeom prst="rect">
            <a:avLst/>
          </a:prstGeom>
        </p:spPr>
      </p:pic>
      <p:pic>
        <p:nvPicPr>
          <p:cNvPr id="25" name="Picture 24">
            <a:extLst>
              <a:ext uri="{FF2B5EF4-FFF2-40B4-BE49-F238E27FC236}">
                <a16:creationId xmlns:a16="http://schemas.microsoft.com/office/drawing/2014/main" id="{663E7314-D070-F540-A89B-1D84B5DAD721}"/>
              </a:ext>
            </a:extLst>
          </p:cNvPr>
          <p:cNvPicPr>
            <a:picLocks noChangeAspect="1"/>
          </p:cNvPicPr>
          <p:nvPr/>
        </p:nvPicPr>
        <p:blipFill rotWithShape="1">
          <a:blip r:embed="rId8"/>
          <a:srcRect l="2759"/>
          <a:stretch/>
        </p:blipFill>
        <p:spPr>
          <a:xfrm>
            <a:off x="653715" y="3792900"/>
            <a:ext cx="2377801" cy="3285057"/>
          </a:xfrm>
          <a:prstGeom prst="rect">
            <a:avLst/>
          </a:prstGeom>
        </p:spPr>
      </p:pic>
      <p:pic>
        <p:nvPicPr>
          <p:cNvPr id="26" name="Picture 25">
            <a:extLst>
              <a:ext uri="{FF2B5EF4-FFF2-40B4-BE49-F238E27FC236}">
                <a16:creationId xmlns:a16="http://schemas.microsoft.com/office/drawing/2014/main" id="{0A7CF3F5-14F2-4145-81C2-036D24F954F5}"/>
              </a:ext>
            </a:extLst>
          </p:cNvPr>
          <p:cNvPicPr>
            <a:picLocks noChangeAspect="1"/>
          </p:cNvPicPr>
          <p:nvPr/>
        </p:nvPicPr>
        <p:blipFill rotWithShape="1">
          <a:blip r:embed="rId9"/>
          <a:srcRect l="13777" t="10944" r="9254" b="5675"/>
          <a:stretch/>
        </p:blipFill>
        <p:spPr>
          <a:xfrm>
            <a:off x="4350528" y="4083482"/>
            <a:ext cx="1944792" cy="3080999"/>
          </a:xfrm>
          <a:prstGeom prst="rect">
            <a:avLst/>
          </a:prstGeom>
        </p:spPr>
      </p:pic>
      <p:pic>
        <p:nvPicPr>
          <p:cNvPr id="27" name="Picture 26">
            <a:extLst>
              <a:ext uri="{FF2B5EF4-FFF2-40B4-BE49-F238E27FC236}">
                <a16:creationId xmlns:a16="http://schemas.microsoft.com/office/drawing/2014/main" id="{9E101EDC-4DF8-7B4D-892E-42ECF6ED34D7}"/>
              </a:ext>
            </a:extLst>
          </p:cNvPr>
          <p:cNvPicPr>
            <a:picLocks noChangeAspect="1"/>
          </p:cNvPicPr>
          <p:nvPr/>
        </p:nvPicPr>
        <p:blipFill rotWithShape="1">
          <a:blip r:embed="rId10"/>
          <a:srcRect l="2080"/>
          <a:stretch/>
        </p:blipFill>
        <p:spPr>
          <a:xfrm>
            <a:off x="2566609" y="1455669"/>
            <a:ext cx="1961390" cy="2750579"/>
          </a:xfrm>
          <a:prstGeom prst="rect">
            <a:avLst/>
          </a:prstGeom>
        </p:spPr>
      </p:pic>
      <p:pic>
        <p:nvPicPr>
          <p:cNvPr id="28" name="Picture 27">
            <a:extLst>
              <a:ext uri="{FF2B5EF4-FFF2-40B4-BE49-F238E27FC236}">
                <a16:creationId xmlns:a16="http://schemas.microsoft.com/office/drawing/2014/main" id="{A6BB5596-3CEC-2945-9935-25E39C58FC30}"/>
              </a:ext>
            </a:extLst>
          </p:cNvPr>
          <p:cNvPicPr>
            <a:picLocks noChangeAspect="1"/>
          </p:cNvPicPr>
          <p:nvPr/>
        </p:nvPicPr>
        <p:blipFill>
          <a:blip r:embed="rId11"/>
          <a:stretch>
            <a:fillRect/>
          </a:stretch>
        </p:blipFill>
        <p:spPr>
          <a:xfrm>
            <a:off x="2809487" y="4299393"/>
            <a:ext cx="2067314" cy="1516030"/>
          </a:xfrm>
          <a:prstGeom prst="rect">
            <a:avLst/>
          </a:prstGeom>
          <a:ln w="31750">
            <a:solidFill>
              <a:schemeClr val="bg1"/>
            </a:solidFill>
          </a:ln>
        </p:spPr>
      </p:pic>
      <p:pic>
        <p:nvPicPr>
          <p:cNvPr id="29" name="Picture 28">
            <a:extLst>
              <a:ext uri="{FF2B5EF4-FFF2-40B4-BE49-F238E27FC236}">
                <a16:creationId xmlns:a16="http://schemas.microsoft.com/office/drawing/2014/main" id="{6E4FA361-7711-1B43-87B4-4B4EF3CC6D5A}"/>
              </a:ext>
            </a:extLst>
          </p:cNvPr>
          <p:cNvPicPr>
            <a:picLocks noChangeAspect="1"/>
          </p:cNvPicPr>
          <p:nvPr/>
        </p:nvPicPr>
        <p:blipFill rotWithShape="1">
          <a:blip r:embed="rId12"/>
          <a:srcRect l="6328"/>
          <a:stretch/>
        </p:blipFill>
        <p:spPr>
          <a:xfrm>
            <a:off x="2857744" y="6543479"/>
            <a:ext cx="1823867" cy="2525958"/>
          </a:xfrm>
          <a:prstGeom prst="rect">
            <a:avLst/>
          </a:prstGeom>
        </p:spPr>
      </p:pic>
      <p:pic>
        <p:nvPicPr>
          <p:cNvPr id="30" name="Picture 29">
            <a:extLst>
              <a:ext uri="{FF2B5EF4-FFF2-40B4-BE49-F238E27FC236}">
                <a16:creationId xmlns:a16="http://schemas.microsoft.com/office/drawing/2014/main" id="{281CEDAE-774D-0941-A89C-F6183CF2910F}"/>
              </a:ext>
            </a:extLst>
          </p:cNvPr>
          <p:cNvPicPr>
            <a:picLocks noChangeAspect="1"/>
          </p:cNvPicPr>
          <p:nvPr/>
        </p:nvPicPr>
        <p:blipFill rotWithShape="1">
          <a:blip r:embed="rId13"/>
          <a:srcRect t="20304" b="26536"/>
          <a:stretch/>
        </p:blipFill>
        <p:spPr>
          <a:xfrm>
            <a:off x="8114315" y="6515704"/>
            <a:ext cx="3487493" cy="2715554"/>
          </a:xfrm>
          <a:prstGeom prst="rect">
            <a:avLst/>
          </a:prstGeom>
        </p:spPr>
      </p:pic>
    </p:spTree>
    <p:extLst>
      <p:ext uri="{BB962C8B-B14F-4D97-AF65-F5344CB8AC3E}">
        <p14:creationId xmlns:p14="http://schemas.microsoft.com/office/powerpoint/2010/main" val="222495177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B77B396D-9F80-CD49-9E29-EEF646DE777E}"/>
              </a:ext>
            </a:extLst>
          </p:cNvPr>
          <p:cNvGraphicFramePr>
            <a:graphicFrameLocks/>
          </p:cNvGraphicFramePr>
          <p:nvPr/>
        </p:nvGraphicFramePr>
        <p:xfrm>
          <a:off x="609600" y="233916"/>
          <a:ext cx="11776364" cy="9314121"/>
        </p:xfrm>
        <a:graphic>
          <a:graphicData uri="http://schemas.openxmlformats.org/drawingml/2006/table">
            <a:tbl>
              <a:tblPr firstRow="1" bandRow="1">
                <a:tableStyleId>{F5AB1C69-6EDB-4FF4-983F-18BD219EF322}</a:tableStyleId>
              </a:tblPr>
              <a:tblGrid>
                <a:gridCol w="5888182">
                  <a:extLst>
                    <a:ext uri="{9D8B030D-6E8A-4147-A177-3AD203B41FA5}">
                      <a16:colId xmlns:a16="http://schemas.microsoft.com/office/drawing/2014/main" val="2640438197"/>
                    </a:ext>
                  </a:extLst>
                </a:gridCol>
                <a:gridCol w="5888182">
                  <a:extLst>
                    <a:ext uri="{9D8B030D-6E8A-4147-A177-3AD203B41FA5}">
                      <a16:colId xmlns:a16="http://schemas.microsoft.com/office/drawing/2014/main" val="1099103065"/>
                    </a:ext>
                  </a:extLst>
                </a:gridCol>
              </a:tblGrid>
              <a:tr h="1023953">
                <a:tc>
                  <a:txBody>
                    <a:bodyPr/>
                    <a:lstStyle/>
                    <a:p>
                      <a:pPr algn="ctr"/>
                      <a:r>
                        <a:rPr lang="en-US" sz="5000" b="1" dirty="0"/>
                        <a:t>Algae</a:t>
                      </a:r>
                    </a:p>
                  </a:txBody>
                  <a:tcPr/>
                </a:tc>
                <a:tc>
                  <a:txBody>
                    <a:bodyPr/>
                    <a:lstStyle/>
                    <a:p>
                      <a:pPr algn="ctr"/>
                      <a:r>
                        <a:rPr lang="en-US" sz="5000" b="1" dirty="0"/>
                        <a:t>Not Algae</a:t>
                      </a:r>
                    </a:p>
                  </a:txBody>
                  <a:tcPr/>
                </a:tc>
                <a:extLst>
                  <a:ext uri="{0D108BD9-81ED-4DB2-BD59-A6C34878D82A}">
                    <a16:rowId xmlns:a16="http://schemas.microsoft.com/office/drawing/2014/main" val="2856573367"/>
                  </a:ext>
                </a:extLst>
              </a:tr>
              <a:tr h="8290168">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12204696"/>
                  </a:ext>
                </a:extLst>
              </a:tr>
            </a:tbl>
          </a:graphicData>
        </a:graphic>
      </p:graphicFrame>
      <p:pic>
        <p:nvPicPr>
          <p:cNvPr id="18" name="Picture 17">
            <a:extLst>
              <a:ext uri="{FF2B5EF4-FFF2-40B4-BE49-F238E27FC236}">
                <a16:creationId xmlns:a16="http://schemas.microsoft.com/office/drawing/2014/main" id="{471AEB7E-AB4B-6147-91CB-9EE181A6B291}"/>
              </a:ext>
            </a:extLst>
          </p:cNvPr>
          <p:cNvPicPr>
            <a:picLocks noChangeAspect="1"/>
          </p:cNvPicPr>
          <p:nvPr/>
        </p:nvPicPr>
        <p:blipFill rotWithShape="1">
          <a:blip r:embed="rId3"/>
          <a:srcRect l="15116" r="13455"/>
          <a:stretch/>
        </p:blipFill>
        <p:spPr>
          <a:xfrm>
            <a:off x="653715" y="7171998"/>
            <a:ext cx="1614824" cy="2311530"/>
          </a:xfrm>
          <a:prstGeom prst="rect">
            <a:avLst/>
          </a:prstGeom>
        </p:spPr>
      </p:pic>
      <p:pic>
        <p:nvPicPr>
          <p:cNvPr id="19" name="Picture 18">
            <a:extLst>
              <a:ext uri="{FF2B5EF4-FFF2-40B4-BE49-F238E27FC236}">
                <a16:creationId xmlns:a16="http://schemas.microsoft.com/office/drawing/2014/main" id="{315AB216-A28F-1B48-9993-A999851E2531}"/>
              </a:ext>
            </a:extLst>
          </p:cNvPr>
          <p:cNvPicPr>
            <a:picLocks noChangeAspect="1"/>
          </p:cNvPicPr>
          <p:nvPr/>
        </p:nvPicPr>
        <p:blipFill rotWithShape="1">
          <a:blip r:embed="rId4"/>
          <a:srcRect l="1921" t="-132"/>
          <a:stretch/>
        </p:blipFill>
        <p:spPr>
          <a:xfrm>
            <a:off x="846588" y="1418580"/>
            <a:ext cx="1929789" cy="2705446"/>
          </a:xfrm>
          <a:prstGeom prst="rect">
            <a:avLst/>
          </a:prstGeom>
        </p:spPr>
      </p:pic>
      <p:pic>
        <p:nvPicPr>
          <p:cNvPr id="20" name="Picture 19">
            <a:extLst>
              <a:ext uri="{FF2B5EF4-FFF2-40B4-BE49-F238E27FC236}">
                <a16:creationId xmlns:a16="http://schemas.microsoft.com/office/drawing/2014/main" id="{9989E719-3E91-9D49-93A6-DE2149196202}"/>
              </a:ext>
            </a:extLst>
          </p:cNvPr>
          <p:cNvPicPr>
            <a:picLocks noChangeAspect="1"/>
          </p:cNvPicPr>
          <p:nvPr/>
        </p:nvPicPr>
        <p:blipFill>
          <a:blip r:embed="rId5"/>
          <a:stretch>
            <a:fillRect/>
          </a:stretch>
        </p:blipFill>
        <p:spPr>
          <a:xfrm>
            <a:off x="9036177" y="2050608"/>
            <a:ext cx="3180964" cy="4659226"/>
          </a:xfrm>
          <a:prstGeom prst="rect">
            <a:avLst/>
          </a:prstGeom>
        </p:spPr>
      </p:pic>
      <p:pic>
        <p:nvPicPr>
          <p:cNvPr id="22" name="Picture 21">
            <a:extLst>
              <a:ext uri="{FF2B5EF4-FFF2-40B4-BE49-F238E27FC236}">
                <a16:creationId xmlns:a16="http://schemas.microsoft.com/office/drawing/2014/main" id="{EAF0086B-0F05-8D44-ACC2-BD02D8977A57}"/>
              </a:ext>
            </a:extLst>
          </p:cNvPr>
          <p:cNvPicPr>
            <a:picLocks noChangeAspect="1"/>
          </p:cNvPicPr>
          <p:nvPr/>
        </p:nvPicPr>
        <p:blipFill rotWithShape="1">
          <a:blip r:embed="rId6"/>
          <a:srcRect t="1990"/>
          <a:stretch/>
        </p:blipFill>
        <p:spPr>
          <a:xfrm>
            <a:off x="6845398" y="1418580"/>
            <a:ext cx="2596900" cy="3663906"/>
          </a:xfrm>
          <a:prstGeom prst="rect">
            <a:avLst/>
          </a:prstGeom>
        </p:spPr>
      </p:pic>
      <p:pic>
        <p:nvPicPr>
          <p:cNvPr id="23" name="Picture 22">
            <a:extLst>
              <a:ext uri="{FF2B5EF4-FFF2-40B4-BE49-F238E27FC236}">
                <a16:creationId xmlns:a16="http://schemas.microsoft.com/office/drawing/2014/main" id="{96EA2268-BA22-3244-AF66-254FA9231C26}"/>
              </a:ext>
            </a:extLst>
          </p:cNvPr>
          <p:cNvPicPr>
            <a:picLocks noChangeAspect="1"/>
          </p:cNvPicPr>
          <p:nvPr/>
        </p:nvPicPr>
        <p:blipFill rotWithShape="1">
          <a:blip r:embed="rId7"/>
          <a:srcRect l="15303" r="9346"/>
          <a:stretch/>
        </p:blipFill>
        <p:spPr>
          <a:xfrm>
            <a:off x="4290467" y="1455669"/>
            <a:ext cx="2008393" cy="2462938"/>
          </a:xfrm>
          <a:prstGeom prst="rect">
            <a:avLst/>
          </a:prstGeom>
        </p:spPr>
      </p:pic>
      <p:pic>
        <p:nvPicPr>
          <p:cNvPr id="24" name="Picture 23">
            <a:extLst>
              <a:ext uri="{FF2B5EF4-FFF2-40B4-BE49-F238E27FC236}">
                <a16:creationId xmlns:a16="http://schemas.microsoft.com/office/drawing/2014/main" id="{3982B720-8F0A-3643-BC36-FC7D09D6F4E8}"/>
              </a:ext>
            </a:extLst>
          </p:cNvPr>
          <p:cNvPicPr>
            <a:picLocks noChangeAspect="1"/>
          </p:cNvPicPr>
          <p:nvPr/>
        </p:nvPicPr>
        <p:blipFill rotWithShape="1">
          <a:blip r:embed="rId8"/>
          <a:srcRect t="20304" b="26536"/>
          <a:stretch/>
        </p:blipFill>
        <p:spPr>
          <a:xfrm>
            <a:off x="8114315" y="6515704"/>
            <a:ext cx="3487493" cy="2715554"/>
          </a:xfrm>
          <a:prstGeom prst="rect">
            <a:avLst/>
          </a:prstGeom>
        </p:spPr>
      </p:pic>
      <p:pic>
        <p:nvPicPr>
          <p:cNvPr id="25" name="Picture 24">
            <a:extLst>
              <a:ext uri="{FF2B5EF4-FFF2-40B4-BE49-F238E27FC236}">
                <a16:creationId xmlns:a16="http://schemas.microsoft.com/office/drawing/2014/main" id="{663E7314-D070-F540-A89B-1D84B5DAD721}"/>
              </a:ext>
            </a:extLst>
          </p:cNvPr>
          <p:cNvPicPr>
            <a:picLocks noChangeAspect="1"/>
          </p:cNvPicPr>
          <p:nvPr/>
        </p:nvPicPr>
        <p:blipFill rotWithShape="1">
          <a:blip r:embed="rId9"/>
          <a:srcRect l="2759"/>
          <a:stretch/>
        </p:blipFill>
        <p:spPr>
          <a:xfrm>
            <a:off x="653715" y="3792900"/>
            <a:ext cx="2377801" cy="3285057"/>
          </a:xfrm>
          <a:prstGeom prst="rect">
            <a:avLst/>
          </a:prstGeom>
        </p:spPr>
      </p:pic>
      <p:pic>
        <p:nvPicPr>
          <p:cNvPr id="26" name="Picture 25">
            <a:extLst>
              <a:ext uri="{FF2B5EF4-FFF2-40B4-BE49-F238E27FC236}">
                <a16:creationId xmlns:a16="http://schemas.microsoft.com/office/drawing/2014/main" id="{0A7CF3F5-14F2-4145-81C2-036D24F954F5}"/>
              </a:ext>
            </a:extLst>
          </p:cNvPr>
          <p:cNvPicPr>
            <a:picLocks noChangeAspect="1"/>
          </p:cNvPicPr>
          <p:nvPr/>
        </p:nvPicPr>
        <p:blipFill rotWithShape="1">
          <a:blip r:embed="rId10"/>
          <a:srcRect l="13777" t="10944" r="9254" b="5675"/>
          <a:stretch/>
        </p:blipFill>
        <p:spPr>
          <a:xfrm>
            <a:off x="4350528" y="4083482"/>
            <a:ext cx="1944792" cy="3080999"/>
          </a:xfrm>
          <a:prstGeom prst="rect">
            <a:avLst/>
          </a:prstGeom>
        </p:spPr>
      </p:pic>
      <p:pic>
        <p:nvPicPr>
          <p:cNvPr id="27" name="Picture 26">
            <a:extLst>
              <a:ext uri="{FF2B5EF4-FFF2-40B4-BE49-F238E27FC236}">
                <a16:creationId xmlns:a16="http://schemas.microsoft.com/office/drawing/2014/main" id="{9E101EDC-4DF8-7B4D-892E-42ECF6ED34D7}"/>
              </a:ext>
            </a:extLst>
          </p:cNvPr>
          <p:cNvPicPr>
            <a:picLocks noChangeAspect="1"/>
          </p:cNvPicPr>
          <p:nvPr/>
        </p:nvPicPr>
        <p:blipFill rotWithShape="1">
          <a:blip r:embed="rId11"/>
          <a:srcRect l="2080"/>
          <a:stretch/>
        </p:blipFill>
        <p:spPr>
          <a:xfrm>
            <a:off x="2566609" y="1455669"/>
            <a:ext cx="1961390" cy="2750579"/>
          </a:xfrm>
          <a:prstGeom prst="rect">
            <a:avLst/>
          </a:prstGeom>
        </p:spPr>
      </p:pic>
      <p:pic>
        <p:nvPicPr>
          <p:cNvPr id="28" name="Picture 27">
            <a:extLst>
              <a:ext uri="{FF2B5EF4-FFF2-40B4-BE49-F238E27FC236}">
                <a16:creationId xmlns:a16="http://schemas.microsoft.com/office/drawing/2014/main" id="{A6BB5596-3CEC-2945-9935-25E39C58FC30}"/>
              </a:ext>
            </a:extLst>
          </p:cNvPr>
          <p:cNvPicPr>
            <a:picLocks noChangeAspect="1"/>
          </p:cNvPicPr>
          <p:nvPr/>
        </p:nvPicPr>
        <p:blipFill>
          <a:blip r:embed="rId12"/>
          <a:stretch>
            <a:fillRect/>
          </a:stretch>
        </p:blipFill>
        <p:spPr>
          <a:xfrm>
            <a:off x="2809487" y="4299393"/>
            <a:ext cx="2067314" cy="1516030"/>
          </a:xfrm>
          <a:prstGeom prst="rect">
            <a:avLst/>
          </a:prstGeom>
          <a:ln w="31750">
            <a:solidFill>
              <a:schemeClr val="bg1"/>
            </a:solidFill>
          </a:ln>
        </p:spPr>
      </p:pic>
      <p:pic>
        <p:nvPicPr>
          <p:cNvPr id="29" name="Picture 28">
            <a:extLst>
              <a:ext uri="{FF2B5EF4-FFF2-40B4-BE49-F238E27FC236}">
                <a16:creationId xmlns:a16="http://schemas.microsoft.com/office/drawing/2014/main" id="{6E4FA361-7711-1B43-87B4-4B4EF3CC6D5A}"/>
              </a:ext>
            </a:extLst>
          </p:cNvPr>
          <p:cNvPicPr>
            <a:picLocks noChangeAspect="1"/>
          </p:cNvPicPr>
          <p:nvPr/>
        </p:nvPicPr>
        <p:blipFill rotWithShape="1">
          <a:blip r:embed="rId13"/>
          <a:srcRect l="6328"/>
          <a:stretch/>
        </p:blipFill>
        <p:spPr>
          <a:xfrm>
            <a:off x="2857744" y="6543479"/>
            <a:ext cx="1823867" cy="2525958"/>
          </a:xfrm>
          <a:prstGeom prst="rect">
            <a:avLst/>
          </a:prstGeom>
        </p:spPr>
      </p:pic>
      <p:sp>
        <p:nvSpPr>
          <p:cNvPr id="17" name="Rectangle 16">
            <a:extLst>
              <a:ext uri="{FF2B5EF4-FFF2-40B4-BE49-F238E27FC236}">
                <a16:creationId xmlns:a16="http://schemas.microsoft.com/office/drawing/2014/main" id="{7A4196A5-4AE6-CB48-A3B7-2A0F8494D43C}"/>
              </a:ext>
            </a:extLst>
          </p:cNvPr>
          <p:cNvSpPr/>
          <p:nvPr/>
        </p:nvSpPr>
        <p:spPr>
          <a:xfrm>
            <a:off x="6908224" y="5785863"/>
            <a:ext cx="245902" cy="150507"/>
          </a:xfrm>
          <a:prstGeom prst="rect">
            <a:avLst/>
          </a:prstGeom>
          <a:solidFill>
            <a:srgbClr val="3657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5CEBCEB7-A8C8-EC45-98B0-9645E3B22BA1}"/>
              </a:ext>
            </a:extLst>
          </p:cNvPr>
          <p:cNvSpPr/>
          <p:nvPr/>
        </p:nvSpPr>
        <p:spPr>
          <a:xfrm>
            <a:off x="508000" y="1295400"/>
            <a:ext cx="11811000" cy="8229600"/>
          </a:xfrm>
          <a:prstGeom prst="rect">
            <a:avLst/>
          </a:prstGeom>
          <a:solidFill>
            <a:srgbClr val="FFFFFF">
              <a:alpha val="89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n-lt"/>
              <a:ea typeface="+mn-ea"/>
              <a:cs typeface="+mn-cs"/>
              <a:sym typeface="Helvetica Neue Light"/>
            </a:endParaRPr>
          </a:p>
        </p:txBody>
      </p:sp>
      <p:sp>
        <p:nvSpPr>
          <p:cNvPr id="31" name="TextBox 30">
            <a:extLst>
              <a:ext uri="{FF2B5EF4-FFF2-40B4-BE49-F238E27FC236}">
                <a16:creationId xmlns:a16="http://schemas.microsoft.com/office/drawing/2014/main" id="{3230F4EB-C13E-AC4D-944B-3EF045DAAA7B}"/>
              </a:ext>
            </a:extLst>
          </p:cNvPr>
          <p:cNvSpPr txBox="1"/>
          <p:nvPr/>
        </p:nvSpPr>
        <p:spPr>
          <a:xfrm>
            <a:off x="1069753" y="1356442"/>
            <a:ext cx="10108536" cy="41960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3800" b="1" i="0" u="sng" strike="noStrike" cap="none" spc="0" normalizeH="0" baseline="0" dirty="0">
                <a:ln>
                  <a:noFill/>
                </a:ln>
                <a:solidFill>
                  <a:schemeClr val="tx1"/>
                </a:solidFill>
                <a:effectLst/>
                <a:uFillTx/>
                <a:latin typeface="+mn-lt"/>
                <a:ea typeface="+mn-ea"/>
                <a:cs typeface="+mn-cs"/>
                <a:sym typeface="Helvetica Neue Light"/>
              </a:rPr>
              <a:t>Clicker Question:</a:t>
            </a:r>
            <a:r>
              <a:rPr kumimoji="0" lang="en-US" sz="3800" i="0" u="none" strike="noStrike" cap="none" spc="0" normalizeH="0" baseline="0" dirty="0">
                <a:ln>
                  <a:noFill/>
                </a:ln>
                <a:solidFill>
                  <a:schemeClr val="tx1"/>
                </a:solidFill>
                <a:effectLst/>
                <a:uFillTx/>
                <a:latin typeface="+mn-lt"/>
                <a:ea typeface="+mn-ea"/>
                <a:cs typeface="+mn-cs"/>
                <a:sym typeface="Helvetica Neue Light"/>
              </a:rPr>
              <a:t> </a:t>
            </a:r>
          </a:p>
          <a:p>
            <a:pPr marL="0" marR="0" indent="0" algn="l" defTabSz="584200" rtl="0" fontAlgn="auto" latinLnBrk="0" hangingPunct="0">
              <a:lnSpc>
                <a:spcPct val="100000"/>
              </a:lnSpc>
              <a:spcBef>
                <a:spcPts val="0"/>
              </a:spcBef>
              <a:spcAft>
                <a:spcPts val="0"/>
              </a:spcAft>
              <a:buClrTx/>
              <a:buSzTx/>
              <a:buFontTx/>
              <a:buNone/>
              <a:tabLst/>
            </a:pPr>
            <a:r>
              <a:rPr kumimoji="0" lang="en-US" sz="3800" i="0" u="none" strike="noStrike" cap="none" spc="0" normalizeH="0" baseline="0" dirty="0">
                <a:ln>
                  <a:noFill/>
                </a:ln>
                <a:solidFill>
                  <a:schemeClr val="tx1"/>
                </a:solidFill>
                <a:effectLst/>
                <a:uFillTx/>
                <a:latin typeface="+mn-lt"/>
                <a:ea typeface="+mn-ea"/>
                <a:cs typeface="+mn-cs"/>
                <a:sym typeface="Helvetica Neue Light"/>
              </a:rPr>
              <a:t>Where do </a:t>
            </a:r>
            <a:r>
              <a:rPr kumimoji="0" lang="en-US" sz="3800" i="1" u="none" strike="noStrike" cap="none" spc="0" normalizeH="0" baseline="0" dirty="0">
                <a:ln>
                  <a:noFill/>
                </a:ln>
                <a:solidFill>
                  <a:schemeClr val="tx1"/>
                </a:solidFill>
                <a:effectLst/>
                <a:uFillTx/>
                <a:latin typeface="+mn-lt"/>
                <a:ea typeface="+mn-ea"/>
                <a:cs typeface="+mn-cs"/>
                <a:sym typeface="Helvetica Neue Light"/>
              </a:rPr>
              <a:t>Plasmodium</a:t>
            </a:r>
            <a:r>
              <a:rPr kumimoji="0" lang="en-US" sz="3800" u="none" strike="noStrike" cap="none" spc="0" normalizeH="0" baseline="0" dirty="0">
                <a:ln>
                  <a:noFill/>
                </a:ln>
                <a:solidFill>
                  <a:schemeClr val="tx1"/>
                </a:solidFill>
                <a:effectLst/>
                <a:uFillTx/>
                <a:latin typeface="+mn-lt"/>
                <a:ea typeface="+mn-ea"/>
                <a:cs typeface="+mn-cs"/>
                <a:sym typeface="Helvetica Neue Light"/>
              </a:rPr>
              <a:t> and </a:t>
            </a:r>
            <a:r>
              <a:rPr kumimoji="0" lang="en-US" sz="3800" i="1" u="none" strike="noStrike" cap="none" spc="0" normalizeH="0" baseline="0" dirty="0">
                <a:ln>
                  <a:noFill/>
                </a:ln>
                <a:solidFill>
                  <a:schemeClr val="tx1"/>
                </a:solidFill>
                <a:effectLst/>
                <a:uFillTx/>
                <a:latin typeface="+mn-lt"/>
                <a:ea typeface="+mn-ea"/>
                <a:cs typeface="+mn-cs"/>
                <a:sym typeface="Helvetica Neue Light"/>
              </a:rPr>
              <a:t>Rhodelphis </a:t>
            </a:r>
            <a:r>
              <a:rPr kumimoji="0" lang="en-US" sz="3800" u="none" strike="noStrike" cap="none" spc="0" normalizeH="0" baseline="0" dirty="0">
                <a:ln>
                  <a:noFill/>
                </a:ln>
                <a:solidFill>
                  <a:schemeClr val="tx1"/>
                </a:solidFill>
                <a:effectLst/>
                <a:uFillTx/>
                <a:latin typeface="+mn-lt"/>
                <a:ea typeface="+mn-ea"/>
                <a:cs typeface="+mn-cs"/>
                <a:sym typeface="Helvetica Neue Light"/>
              </a:rPr>
              <a:t>belong?</a:t>
            </a:r>
          </a:p>
          <a:p>
            <a:pPr marL="914400" marR="0" indent="-914400" algn="l" defTabSz="584200" rtl="0" fontAlgn="auto" latinLnBrk="0" hangingPunct="0">
              <a:lnSpc>
                <a:spcPct val="100000"/>
              </a:lnSpc>
              <a:spcBef>
                <a:spcPts val="0"/>
              </a:spcBef>
              <a:spcAft>
                <a:spcPts val="0"/>
              </a:spcAft>
              <a:buClrTx/>
              <a:buSzTx/>
              <a:buFont typeface="+mj-lt"/>
              <a:buAutoNum type="alphaUcPeriod"/>
              <a:tabLst/>
            </a:pPr>
            <a:r>
              <a:rPr lang="en-US" sz="3800" dirty="0">
                <a:solidFill>
                  <a:schemeClr val="tx1"/>
                </a:solidFill>
              </a:rPr>
              <a:t>Both are a</a:t>
            </a:r>
            <a:r>
              <a:rPr lang="en-US" sz="3800" i="0" dirty="0">
                <a:solidFill>
                  <a:schemeClr val="tx1"/>
                </a:solidFill>
              </a:rPr>
              <a:t>lgae.</a:t>
            </a:r>
          </a:p>
          <a:p>
            <a:pPr marL="914400" marR="0" indent="-914400" algn="l" defTabSz="584200" rtl="0" fontAlgn="auto" latinLnBrk="0" hangingPunct="0">
              <a:lnSpc>
                <a:spcPct val="100000"/>
              </a:lnSpc>
              <a:spcBef>
                <a:spcPts val="0"/>
              </a:spcBef>
              <a:spcAft>
                <a:spcPts val="0"/>
              </a:spcAft>
              <a:buClrTx/>
              <a:buSzTx/>
              <a:buFont typeface="+mj-lt"/>
              <a:buAutoNum type="alphaUcPeriod"/>
              <a:tabLst/>
            </a:pPr>
            <a:r>
              <a:rPr kumimoji="0" lang="en-US" sz="3800" u="none" strike="noStrike" cap="none" spc="0" normalizeH="0" baseline="0" dirty="0">
                <a:ln>
                  <a:noFill/>
                </a:ln>
                <a:solidFill>
                  <a:schemeClr val="tx1"/>
                </a:solidFill>
                <a:effectLst/>
                <a:uFillTx/>
                <a:latin typeface="+mn-lt"/>
                <a:ea typeface="+mn-ea"/>
                <a:cs typeface="+mn-cs"/>
                <a:sym typeface="Helvetica Neue Light"/>
              </a:rPr>
              <a:t>Neither are algae.</a:t>
            </a:r>
          </a:p>
          <a:p>
            <a:pPr marL="914400" marR="0" indent="-914400" algn="l" defTabSz="584200" rtl="0" fontAlgn="auto" latinLnBrk="0" hangingPunct="0">
              <a:lnSpc>
                <a:spcPct val="100000"/>
              </a:lnSpc>
              <a:spcBef>
                <a:spcPts val="0"/>
              </a:spcBef>
              <a:spcAft>
                <a:spcPts val="0"/>
              </a:spcAft>
              <a:buClrTx/>
              <a:buSzTx/>
              <a:buFont typeface="+mj-lt"/>
              <a:buAutoNum type="alphaUcPeriod"/>
              <a:tabLst/>
            </a:pPr>
            <a:r>
              <a:rPr lang="en-US" sz="3800" dirty="0">
                <a:solidFill>
                  <a:schemeClr val="tx1"/>
                </a:solidFill>
              </a:rPr>
              <a:t>Only </a:t>
            </a:r>
            <a:r>
              <a:rPr lang="en-US" sz="3800" i="1" dirty="0">
                <a:solidFill>
                  <a:schemeClr val="tx1"/>
                </a:solidFill>
              </a:rPr>
              <a:t>Plasmodium </a:t>
            </a:r>
            <a:r>
              <a:rPr lang="en-US" sz="3800" dirty="0">
                <a:solidFill>
                  <a:schemeClr val="tx1"/>
                </a:solidFill>
              </a:rPr>
              <a:t>is an alga.</a:t>
            </a:r>
          </a:p>
          <a:p>
            <a:pPr marL="914400" marR="0" indent="-914400" algn="l" defTabSz="584200" rtl="0" fontAlgn="auto" latinLnBrk="0" hangingPunct="0">
              <a:lnSpc>
                <a:spcPct val="100000"/>
              </a:lnSpc>
              <a:spcBef>
                <a:spcPts val="0"/>
              </a:spcBef>
              <a:spcAft>
                <a:spcPts val="0"/>
              </a:spcAft>
              <a:buClrTx/>
              <a:buSzTx/>
              <a:buFont typeface="+mj-lt"/>
              <a:buAutoNum type="alphaUcPeriod"/>
              <a:tabLst/>
            </a:pPr>
            <a:r>
              <a:rPr kumimoji="0" lang="en-US" sz="3800" u="none" strike="noStrike" cap="none" spc="0" normalizeH="0" baseline="0" dirty="0">
                <a:ln>
                  <a:noFill/>
                </a:ln>
                <a:solidFill>
                  <a:schemeClr val="tx1"/>
                </a:solidFill>
                <a:effectLst/>
                <a:uFillTx/>
                <a:latin typeface="+mn-lt"/>
                <a:ea typeface="+mn-ea"/>
                <a:cs typeface="+mn-cs"/>
                <a:sym typeface="Helvetica Neue Light"/>
              </a:rPr>
              <a:t>Only </a:t>
            </a:r>
            <a:r>
              <a:rPr lang="en-US" sz="3800" i="1" dirty="0">
                <a:solidFill>
                  <a:schemeClr val="tx1"/>
                </a:solidFill>
              </a:rPr>
              <a:t>Rhodelphis </a:t>
            </a:r>
            <a:r>
              <a:rPr lang="en-US" sz="3800" dirty="0">
                <a:solidFill>
                  <a:schemeClr val="tx1"/>
                </a:solidFill>
              </a:rPr>
              <a:t>is an alga.</a:t>
            </a:r>
            <a:endParaRPr kumimoji="0" lang="en-US" sz="3800" u="none" strike="noStrike" cap="none" spc="0" normalizeH="0" baseline="0" dirty="0">
              <a:ln>
                <a:noFill/>
              </a:ln>
              <a:solidFill>
                <a:schemeClr val="tx1"/>
              </a:solidFill>
              <a:effectLst/>
              <a:uFillTx/>
              <a:latin typeface="+mn-lt"/>
              <a:ea typeface="+mn-ea"/>
              <a:cs typeface="+mn-cs"/>
              <a:sym typeface="Helvetica Neue Light"/>
            </a:endParaRPr>
          </a:p>
          <a:p>
            <a:pPr marL="914400" marR="0" indent="-914400" algn="l" defTabSz="584200" rtl="0" fontAlgn="auto" latinLnBrk="0" hangingPunct="0">
              <a:lnSpc>
                <a:spcPct val="100000"/>
              </a:lnSpc>
              <a:spcBef>
                <a:spcPts val="0"/>
              </a:spcBef>
              <a:spcAft>
                <a:spcPts val="0"/>
              </a:spcAft>
              <a:buClrTx/>
              <a:buSzTx/>
              <a:buFont typeface="+mj-lt"/>
              <a:buAutoNum type="alphaUcPeriod"/>
              <a:tabLst/>
            </a:pPr>
            <a:r>
              <a:rPr kumimoji="0" lang="en-US" sz="3800" u="none" strike="noStrike" cap="none" spc="0" normalizeH="0" baseline="0" dirty="0">
                <a:ln>
                  <a:noFill/>
                </a:ln>
                <a:solidFill>
                  <a:schemeClr val="tx1"/>
                </a:solidFill>
                <a:effectLst/>
                <a:uFillTx/>
                <a:latin typeface="+mn-lt"/>
                <a:ea typeface="+mn-ea"/>
                <a:cs typeface="+mn-cs"/>
                <a:sym typeface="Helvetica Neue Light"/>
              </a:rPr>
              <a:t>I’</a:t>
            </a:r>
            <a:r>
              <a:rPr lang="en-US" sz="3800" dirty="0">
                <a:solidFill>
                  <a:schemeClr val="tx1"/>
                </a:solidFill>
              </a:rPr>
              <a:t>m not sure.</a:t>
            </a:r>
            <a:endParaRPr kumimoji="0" lang="en-US" sz="3800" i="0" u="none" strike="noStrike" cap="none" spc="0" normalizeH="0" baseline="0" dirty="0">
              <a:ln>
                <a:noFill/>
              </a:ln>
              <a:solidFill>
                <a:schemeClr val="tx1"/>
              </a:solidFill>
              <a:effectLst/>
              <a:uFillTx/>
              <a:sym typeface="Helvetica Neue Light"/>
            </a:endParaRPr>
          </a:p>
        </p:txBody>
      </p:sp>
      <p:pic>
        <p:nvPicPr>
          <p:cNvPr id="14" name="Picture 13">
            <a:extLst>
              <a:ext uri="{FF2B5EF4-FFF2-40B4-BE49-F238E27FC236}">
                <a16:creationId xmlns:a16="http://schemas.microsoft.com/office/drawing/2014/main" id="{2F03C6DF-EDC4-3341-BF4A-FBE7E31C3F68}"/>
              </a:ext>
            </a:extLst>
          </p:cNvPr>
          <p:cNvPicPr>
            <a:picLocks noChangeAspect="1"/>
          </p:cNvPicPr>
          <p:nvPr/>
        </p:nvPicPr>
        <p:blipFill rotWithShape="1">
          <a:blip r:embed="rId14"/>
          <a:srcRect l="6355" t="26559" r="2477" b="14046"/>
          <a:stretch/>
        </p:blipFill>
        <p:spPr>
          <a:xfrm>
            <a:off x="5282781" y="7470644"/>
            <a:ext cx="2430001" cy="2019914"/>
          </a:xfrm>
          <a:prstGeom prst="rect">
            <a:avLst/>
          </a:prstGeom>
        </p:spPr>
      </p:pic>
      <p:sp>
        <p:nvSpPr>
          <p:cNvPr id="4" name="TextBox 3">
            <a:extLst>
              <a:ext uri="{FF2B5EF4-FFF2-40B4-BE49-F238E27FC236}">
                <a16:creationId xmlns:a16="http://schemas.microsoft.com/office/drawing/2014/main" id="{1DFE638B-9F1F-B943-92E9-9FEBA96DDC8D}"/>
              </a:ext>
            </a:extLst>
          </p:cNvPr>
          <p:cNvSpPr txBox="1"/>
          <p:nvPr/>
        </p:nvSpPr>
        <p:spPr>
          <a:xfrm>
            <a:off x="6626650" y="7253537"/>
            <a:ext cx="1069203"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4000" b="1" i="0" u="none" strike="noStrike" cap="none" spc="0" normalizeH="0" baseline="0" dirty="0">
                <a:ln>
                  <a:noFill/>
                </a:ln>
                <a:solidFill>
                  <a:srgbClr val="FF0000"/>
                </a:solidFill>
                <a:effectLst/>
                <a:uFillTx/>
                <a:latin typeface="+mn-lt"/>
                <a:ea typeface="+mn-ea"/>
                <a:cs typeface="+mn-cs"/>
                <a:sym typeface="Helvetica Neue Light"/>
              </a:rPr>
              <a:t>?</a:t>
            </a:r>
          </a:p>
        </p:txBody>
      </p:sp>
      <p:pic>
        <p:nvPicPr>
          <p:cNvPr id="16" name="Picture 15">
            <a:extLst>
              <a:ext uri="{FF2B5EF4-FFF2-40B4-BE49-F238E27FC236}">
                <a16:creationId xmlns:a16="http://schemas.microsoft.com/office/drawing/2014/main" id="{A8534491-A92E-0445-87B5-E69879807A9E}"/>
              </a:ext>
            </a:extLst>
          </p:cNvPr>
          <p:cNvPicPr>
            <a:picLocks noChangeAspect="1"/>
          </p:cNvPicPr>
          <p:nvPr/>
        </p:nvPicPr>
        <p:blipFill>
          <a:blip r:embed="rId15"/>
          <a:stretch>
            <a:fillRect/>
          </a:stretch>
        </p:blipFill>
        <p:spPr>
          <a:xfrm>
            <a:off x="5373301" y="5580565"/>
            <a:ext cx="2244131" cy="1801023"/>
          </a:xfrm>
          <a:prstGeom prst="rect">
            <a:avLst/>
          </a:prstGeom>
        </p:spPr>
      </p:pic>
      <p:sp>
        <p:nvSpPr>
          <p:cNvPr id="21" name="TextBox 20">
            <a:extLst>
              <a:ext uri="{FF2B5EF4-FFF2-40B4-BE49-F238E27FC236}">
                <a16:creationId xmlns:a16="http://schemas.microsoft.com/office/drawing/2014/main" id="{8FED4786-35AA-D348-845C-7D2B2DC092AE}"/>
              </a:ext>
            </a:extLst>
          </p:cNvPr>
          <p:cNvSpPr txBox="1"/>
          <p:nvPr/>
        </p:nvSpPr>
        <p:spPr>
          <a:xfrm>
            <a:off x="5457770" y="5243038"/>
            <a:ext cx="1069203"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4000" b="1" i="0" u="none" strike="noStrike" cap="none" spc="0" normalizeH="0" baseline="0" dirty="0">
                <a:ln>
                  <a:noFill/>
                </a:ln>
                <a:solidFill>
                  <a:srgbClr val="FF0000"/>
                </a:solidFill>
                <a:effectLst/>
                <a:uFillTx/>
                <a:latin typeface="+mn-lt"/>
                <a:ea typeface="+mn-ea"/>
                <a:cs typeface="+mn-cs"/>
                <a:sym typeface="Helvetica Neue Light"/>
              </a:rPr>
              <a:t>?</a:t>
            </a:r>
          </a:p>
        </p:txBody>
      </p:sp>
    </p:spTree>
    <p:extLst>
      <p:ext uri="{BB962C8B-B14F-4D97-AF65-F5344CB8AC3E}">
        <p14:creationId xmlns:p14="http://schemas.microsoft.com/office/powerpoint/2010/main" val="417634072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B77B396D-9F80-CD49-9E29-EEF646DE777E}"/>
              </a:ext>
            </a:extLst>
          </p:cNvPr>
          <p:cNvGraphicFramePr>
            <a:graphicFrameLocks/>
          </p:cNvGraphicFramePr>
          <p:nvPr/>
        </p:nvGraphicFramePr>
        <p:xfrm>
          <a:off x="609600" y="233916"/>
          <a:ext cx="11776364" cy="9314121"/>
        </p:xfrm>
        <a:graphic>
          <a:graphicData uri="http://schemas.openxmlformats.org/drawingml/2006/table">
            <a:tbl>
              <a:tblPr firstRow="1" bandRow="1">
                <a:tableStyleId>{F5AB1C69-6EDB-4FF4-983F-18BD219EF322}</a:tableStyleId>
              </a:tblPr>
              <a:tblGrid>
                <a:gridCol w="5888182">
                  <a:extLst>
                    <a:ext uri="{9D8B030D-6E8A-4147-A177-3AD203B41FA5}">
                      <a16:colId xmlns:a16="http://schemas.microsoft.com/office/drawing/2014/main" val="2640438197"/>
                    </a:ext>
                  </a:extLst>
                </a:gridCol>
                <a:gridCol w="5888182">
                  <a:extLst>
                    <a:ext uri="{9D8B030D-6E8A-4147-A177-3AD203B41FA5}">
                      <a16:colId xmlns:a16="http://schemas.microsoft.com/office/drawing/2014/main" val="1099103065"/>
                    </a:ext>
                  </a:extLst>
                </a:gridCol>
              </a:tblGrid>
              <a:tr h="1023953">
                <a:tc>
                  <a:txBody>
                    <a:bodyPr/>
                    <a:lstStyle/>
                    <a:p>
                      <a:pPr algn="ctr"/>
                      <a:r>
                        <a:rPr lang="en-US" sz="5000" b="1" dirty="0"/>
                        <a:t>Algae</a:t>
                      </a:r>
                    </a:p>
                  </a:txBody>
                  <a:tcPr/>
                </a:tc>
                <a:tc>
                  <a:txBody>
                    <a:bodyPr/>
                    <a:lstStyle/>
                    <a:p>
                      <a:pPr algn="ctr"/>
                      <a:r>
                        <a:rPr lang="en-US" sz="5000" b="1" dirty="0"/>
                        <a:t>Not Algae</a:t>
                      </a:r>
                    </a:p>
                  </a:txBody>
                  <a:tcPr/>
                </a:tc>
                <a:extLst>
                  <a:ext uri="{0D108BD9-81ED-4DB2-BD59-A6C34878D82A}">
                    <a16:rowId xmlns:a16="http://schemas.microsoft.com/office/drawing/2014/main" val="2856573367"/>
                  </a:ext>
                </a:extLst>
              </a:tr>
              <a:tr h="8290168">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12204696"/>
                  </a:ext>
                </a:extLst>
              </a:tr>
            </a:tbl>
          </a:graphicData>
        </a:graphic>
      </p:graphicFrame>
      <p:pic>
        <p:nvPicPr>
          <p:cNvPr id="18" name="Picture 17">
            <a:extLst>
              <a:ext uri="{FF2B5EF4-FFF2-40B4-BE49-F238E27FC236}">
                <a16:creationId xmlns:a16="http://schemas.microsoft.com/office/drawing/2014/main" id="{471AEB7E-AB4B-6147-91CB-9EE181A6B291}"/>
              </a:ext>
            </a:extLst>
          </p:cNvPr>
          <p:cNvPicPr>
            <a:picLocks noChangeAspect="1"/>
          </p:cNvPicPr>
          <p:nvPr/>
        </p:nvPicPr>
        <p:blipFill rotWithShape="1">
          <a:blip r:embed="rId3"/>
          <a:srcRect l="15116" r="13455"/>
          <a:stretch/>
        </p:blipFill>
        <p:spPr>
          <a:xfrm>
            <a:off x="653715" y="7171998"/>
            <a:ext cx="1614824" cy="2311530"/>
          </a:xfrm>
          <a:prstGeom prst="rect">
            <a:avLst/>
          </a:prstGeom>
        </p:spPr>
      </p:pic>
      <p:pic>
        <p:nvPicPr>
          <p:cNvPr id="19" name="Picture 18">
            <a:extLst>
              <a:ext uri="{FF2B5EF4-FFF2-40B4-BE49-F238E27FC236}">
                <a16:creationId xmlns:a16="http://schemas.microsoft.com/office/drawing/2014/main" id="{315AB216-A28F-1B48-9993-A999851E2531}"/>
              </a:ext>
            </a:extLst>
          </p:cNvPr>
          <p:cNvPicPr>
            <a:picLocks noChangeAspect="1"/>
          </p:cNvPicPr>
          <p:nvPr/>
        </p:nvPicPr>
        <p:blipFill rotWithShape="1">
          <a:blip r:embed="rId4"/>
          <a:srcRect l="1921" t="-132"/>
          <a:stretch/>
        </p:blipFill>
        <p:spPr>
          <a:xfrm>
            <a:off x="846588" y="1418580"/>
            <a:ext cx="1929789" cy="2705446"/>
          </a:xfrm>
          <a:prstGeom prst="rect">
            <a:avLst/>
          </a:prstGeom>
        </p:spPr>
      </p:pic>
      <p:pic>
        <p:nvPicPr>
          <p:cNvPr id="20" name="Picture 19">
            <a:extLst>
              <a:ext uri="{FF2B5EF4-FFF2-40B4-BE49-F238E27FC236}">
                <a16:creationId xmlns:a16="http://schemas.microsoft.com/office/drawing/2014/main" id="{9989E719-3E91-9D49-93A6-DE2149196202}"/>
              </a:ext>
            </a:extLst>
          </p:cNvPr>
          <p:cNvPicPr>
            <a:picLocks noChangeAspect="1"/>
          </p:cNvPicPr>
          <p:nvPr/>
        </p:nvPicPr>
        <p:blipFill>
          <a:blip r:embed="rId5"/>
          <a:stretch>
            <a:fillRect/>
          </a:stretch>
        </p:blipFill>
        <p:spPr>
          <a:xfrm>
            <a:off x="9036177" y="2050608"/>
            <a:ext cx="3180964" cy="4659226"/>
          </a:xfrm>
          <a:prstGeom prst="rect">
            <a:avLst/>
          </a:prstGeom>
        </p:spPr>
      </p:pic>
      <p:pic>
        <p:nvPicPr>
          <p:cNvPr id="22" name="Picture 21">
            <a:extLst>
              <a:ext uri="{FF2B5EF4-FFF2-40B4-BE49-F238E27FC236}">
                <a16:creationId xmlns:a16="http://schemas.microsoft.com/office/drawing/2014/main" id="{EAF0086B-0F05-8D44-ACC2-BD02D8977A57}"/>
              </a:ext>
            </a:extLst>
          </p:cNvPr>
          <p:cNvPicPr>
            <a:picLocks noChangeAspect="1"/>
          </p:cNvPicPr>
          <p:nvPr/>
        </p:nvPicPr>
        <p:blipFill rotWithShape="1">
          <a:blip r:embed="rId6"/>
          <a:srcRect t="1990"/>
          <a:stretch/>
        </p:blipFill>
        <p:spPr>
          <a:xfrm>
            <a:off x="6845398" y="1418580"/>
            <a:ext cx="2596900" cy="3663906"/>
          </a:xfrm>
          <a:prstGeom prst="rect">
            <a:avLst/>
          </a:prstGeom>
        </p:spPr>
      </p:pic>
      <p:pic>
        <p:nvPicPr>
          <p:cNvPr id="23" name="Picture 22">
            <a:extLst>
              <a:ext uri="{FF2B5EF4-FFF2-40B4-BE49-F238E27FC236}">
                <a16:creationId xmlns:a16="http://schemas.microsoft.com/office/drawing/2014/main" id="{96EA2268-BA22-3244-AF66-254FA9231C26}"/>
              </a:ext>
            </a:extLst>
          </p:cNvPr>
          <p:cNvPicPr>
            <a:picLocks noChangeAspect="1"/>
          </p:cNvPicPr>
          <p:nvPr/>
        </p:nvPicPr>
        <p:blipFill rotWithShape="1">
          <a:blip r:embed="rId7"/>
          <a:srcRect l="15303" r="9346"/>
          <a:stretch/>
        </p:blipFill>
        <p:spPr>
          <a:xfrm>
            <a:off x="4290467" y="1455669"/>
            <a:ext cx="2008393" cy="2462938"/>
          </a:xfrm>
          <a:prstGeom prst="rect">
            <a:avLst/>
          </a:prstGeom>
        </p:spPr>
      </p:pic>
      <p:pic>
        <p:nvPicPr>
          <p:cNvPr id="24" name="Picture 23">
            <a:extLst>
              <a:ext uri="{FF2B5EF4-FFF2-40B4-BE49-F238E27FC236}">
                <a16:creationId xmlns:a16="http://schemas.microsoft.com/office/drawing/2014/main" id="{3982B720-8F0A-3643-BC36-FC7D09D6F4E8}"/>
              </a:ext>
            </a:extLst>
          </p:cNvPr>
          <p:cNvPicPr>
            <a:picLocks noChangeAspect="1"/>
          </p:cNvPicPr>
          <p:nvPr/>
        </p:nvPicPr>
        <p:blipFill rotWithShape="1">
          <a:blip r:embed="rId8"/>
          <a:srcRect t="20304" b="26536"/>
          <a:stretch/>
        </p:blipFill>
        <p:spPr>
          <a:xfrm>
            <a:off x="8605475" y="6637205"/>
            <a:ext cx="3487493" cy="2715554"/>
          </a:xfrm>
          <a:prstGeom prst="rect">
            <a:avLst/>
          </a:prstGeom>
        </p:spPr>
      </p:pic>
      <p:pic>
        <p:nvPicPr>
          <p:cNvPr id="25" name="Picture 24">
            <a:extLst>
              <a:ext uri="{FF2B5EF4-FFF2-40B4-BE49-F238E27FC236}">
                <a16:creationId xmlns:a16="http://schemas.microsoft.com/office/drawing/2014/main" id="{663E7314-D070-F540-A89B-1D84B5DAD721}"/>
              </a:ext>
            </a:extLst>
          </p:cNvPr>
          <p:cNvPicPr>
            <a:picLocks noChangeAspect="1"/>
          </p:cNvPicPr>
          <p:nvPr/>
        </p:nvPicPr>
        <p:blipFill rotWithShape="1">
          <a:blip r:embed="rId9"/>
          <a:srcRect l="2759"/>
          <a:stretch/>
        </p:blipFill>
        <p:spPr>
          <a:xfrm>
            <a:off x="653715" y="3792900"/>
            <a:ext cx="2377801" cy="3285057"/>
          </a:xfrm>
          <a:prstGeom prst="rect">
            <a:avLst/>
          </a:prstGeom>
        </p:spPr>
      </p:pic>
      <p:pic>
        <p:nvPicPr>
          <p:cNvPr id="26" name="Picture 25">
            <a:extLst>
              <a:ext uri="{FF2B5EF4-FFF2-40B4-BE49-F238E27FC236}">
                <a16:creationId xmlns:a16="http://schemas.microsoft.com/office/drawing/2014/main" id="{0A7CF3F5-14F2-4145-81C2-036D24F954F5}"/>
              </a:ext>
            </a:extLst>
          </p:cNvPr>
          <p:cNvPicPr>
            <a:picLocks noChangeAspect="1"/>
          </p:cNvPicPr>
          <p:nvPr/>
        </p:nvPicPr>
        <p:blipFill rotWithShape="1">
          <a:blip r:embed="rId10"/>
          <a:srcRect l="13777" t="10944" r="9254" b="5675"/>
          <a:stretch/>
        </p:blipFill>
        <p:spPr>
          <a:xfrm>
            <a:off x="4350528" y="4083482"/>
            <a:ext cx="1944792" cy="3080999"/>
          </a:xfrm>
          <a:prstGeom prst="rect">
            <a:avLst/>
          </a:prstGeom>
        </p:spPr>
      </p:pic>
      <p:pic>
        <p:nvPicPr>
          <p:cNvPr id="27" name="Picture 26">
            <a:extLst>
              <a:ext uri="{FF2B5EF4-FFF2-40B4-BE49-F238E27FC236}">
                <a16:creationId xmlns:a16="http://schemas.microsoft.com/office/drawing/2014/main" id="{9E101EDC-4DF8-7B4D-892E-42ECF6ED34D7}"/>
              </a:ext>
            </a:extLst>
          </p:cNvPr>
          <p:cNvPicPr>
            <a:picLocks noChangeAspect="1"/>
          </p:cNvPicPr>
          <p:nvPr/>
        </p:nvPicPr>
        <p:blipFill rotWithShape="1">
          <a:blip r:embed="rId11"/>
          <a:srcRect l="2080"/>
          <a:stretch/>
        </p:blipFill>
        <p:spPr>
          <a:xfrm>
            <a:off x="2566609" y="1455669"/>
            <a:ext cx="1961390" cy="2750579"/>
          </a:xfrm>
          <a:prstGeom prst="rect">
            <a:avLst/>
          </a:prstGeom>
        </p:spPr>
      </p:pic>
      <p:pic>
        <p:nvPicPr>
          <p:cNvPr id="28" name="Picture 27">
            <a:extLst>
              <a:ext uri="{FF2B5EF4-FFF2-40B4-BE49-F238E27FC236}">
                <a16:creationId xmlns:a16="http://schemas.microsoft.com/office/drawing/2014/main" id="{A6BB5596-3CEC-2945-9935-25E39C58FC30}"/>
              </a:ext>
            </a:extLst>
          </p:cNvPr>
          <p:cNvPicPr>
            <a:picLocks noChangeAspect="1"/>
          </p:cNvPicPr>
          <p:nvPr/>
        </p:nvPicPr>
        <p:blipFill>
          <a:blip r:embed="rId12"/>
          <a:stretch>
            <a:fillRect/>
          </a:stretch>
        </p:blipFill>
        <p:spPr>
          <a:xfrm>
            <a:off x="2809487" y="4299393"/>
            <a:ext cx="2067314" cy="1516030"/>
          </a:xfrm>
          <a:prstGeom prst="rect">
            <a:avLst/>
          </a:prstGeom>
          <a:ln w="31750">
            <a:solidFill>
              <a:schemeClr val="bg1"/>
            </a:solidFill>
          </a:ln>
        </p:spPr>
      </p:pic>
      <p:pic>
        <p:nvPicPr>
          <p:cNvPr id="29" name="Picture 28">
            <a:extLst>
              <a:ext uri="{FF2B5EF4-FFF2-40B4-BE49-F238E27FC236}">
                <a16:creationId xmlns:a16="http://schemas.microsoft.com/office/drawing/2014/main" id="{6E4FA361-7711-1B43-87B4-4B4EF3CC6D5A}"/>
              </a:ext>
            </a:extLst>
          </p:cNvPr>
          <p:cNvPicPr>
            <a:picLocks noChangeAspect="1"/>
          </p:cNvPicPr>
          <p:nvPr/>
        </p:nvPicPr>
        <p:blipFill rotWithShape="1">
          <a:blip r:embed="rId13"/>
          <a:srcRect l="6328"/>
          <a:stretch/>
        </p:blipFill>
        <p:spPr>
          <a:xfrm>
            <a:off x="2857744" y="6543479"/>
            <a:ext cx="1823867" cy="2525958"/>
          </a:xfrm>
          <a:prstGeom prst="rect">
            <a:avLst/>
          </a:prstGeom>
        </p:spPr>
      </p:pic>
      <p:pic>
        <p:nvPicPr>
          <p:cNvPr id="14" name="Picture 13">
            <a:extLst>
              <a:ext uri="{FF2B5EF4-FFF2-40B4-BE49-F238E27FC236}">
                <a16:creationId xmlns:a16="http://schemas.microsoft.com/office/drawing/2014/main" id="{2F03C6DF-EDC4-3341-BF4A-FBE7E31C3F68}"/>
              </a:ext>
            </a:extLst>
          </p:cNvPr>
          <p:cNvPicPr>
            <a:picLocks noChangeAspect="1"/>
          </p:cNvPicPr>
          <p:nvPr/>
        </p:nvPicPr>
        <p:blipFill rotWithShape="1">
          <a:blip r:embed="rId14"/>
          <a:srcRect l="6355" t="26559" r="2477" b="14046"/>
          <a:stretch/>
        </p:blipFill>
        <p:spPr>
          <a:xfrm>
            <a:off x="6885640" y="6506612"/>
            <a:ext cx="2430001" cy="2019914"/>
          </a:xfrm>
          <a:prstGeom prst="rect">
            <a:avLst/>
          </a:prstGeom>
          <a:ln w="76200">
            <a:solidFill>
              <a:srgbClr val="FF0000"/>
            </a:solidFill>
          </a:ln>
        </p:spPr>
      </p:pic>
      <p:pic>
        <p:nvPicPr>
          <p:cNvPr id="16" name="Picture 15">
            <a:extLst>
              <a:ext uri="{FF2B5EF4-FFF2-40B4-BE49-F238E27FC236}">
                <a16:creationId xmlns:a16="http://schemas.microsoft.com/office/drawing/2014/main" id="{A8534491-A92E-0445-87B5-E69879807A9E}"/>
              </a:ext>
            </a:extLst>
          </p:cNvPr>
          <p:cNvPicPr>
            <a:picLocks noChangeAspect="1"/>
          </p:cNvPicPr>
          <p:nvPr/>
        </p:nvPicPr>
        <p:blipFill>
          <a:blip r:embed="rId15"/>
          <a:stretch>
            <a:fillRect/>
          </a:stretch>
        </p:blipFill>
        <p:spPr>
          <a:xfrm>
            <a:off x="6976160" y="4616533"/>
            <a:ext cx="2244131" cy="1801023"/>
          </a:xfrm>
          <a:prstGeom prst="rect">
            <a:avLst/>
          </a:prstGeom>
          <a:ln w="76200">
            <a:solidFill>
              <a:srgbClr val="FF0000"/>
            </a:solidFill>
          </a:ln>
        </p:spPr>
      </p:pic>
      <p:sp>
        <p:nvSpPr>
          <p:cNvPr id="17" name="Rectangle 16">
            <a:extLst>
              <a:ext uri="{FF2B5EF4-FFF2-40B4-BE49-F238E27FC236}">
                <a16:creationId xmlns:a16="http://schemas.microsoft.com/office/drawing/2014/main" id="{7A4196A5-4AE6-CB48-A3B7-2A0F8494D43C}"/>
              </a:ext>
            </a:extLst>
          </p:cNvPr>
          <p:cNvSpPr/>
          <p:nvPr/>
        </p:nvSpPr>
        <p:spPr>
          <a:xfrm>
            <a:off x="8511083" y="4821831"/>
            <a:ext cx="245902" cy="150507"/>
          </a:xfrm>
          <a:prstGeom prst="rect">
            <a:avLst/>
          </a:prstGeom>
          <a:solidFill>
            <a:srgbClr val="3657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936692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54B1F-7555-C44D-8732-DEF73A9E916E}"/>
              </a:ext>
            </a:extLst>
          </p:cNvPr>
          <p:cNvSpPr>
            <a:spLocks noGrp="1"/>
          </p:cNvSpPr>
          <p:nvPr>
            <p:ph type="title"/>
          </p:nvPr>
        </p:nvSpPr>
        <p:spPr/>
        <p:txBody>
          <a:bodyPr/>
          <a:lstStyle/>
          <a:p>
            <a:r>
              <a:rPr lang="en-US" dirty="0"/>
              <a:t>General Characteristics of Algae</a:t>
            </a:r>
          </a:p>
        </p:txBody>
      </p:sp>
      <p:sp>
        <p:nvSpPr>
          <p:cNvPr id="3" name="Text Placeholder 2">
            <a:extLst>
              <a:ext uri="{FF2B5EF4-FFF2-40B4-BE49-F238E27FC236}">
                <a16:creationId xmlns:a16="http://schemas.microsoft.com/office/drawing/2014/main" id="{5B8621EE-AAE1-E946-8CF1-C020994F415D}"/>
              </a:ext>
            </a:extLst>
          </p:cNvPr>
          <p:cNvSpPr>
            <a:spLocks noGrp="1"/>
          </p:cNvSpPr>
          <p:nvPr>
            <p:ph type="body" idx="1"/>
          </p:nvPr>
        </p:nvSpPr>
        <p:spPr>
          <a:xfrm>
            <a:off x="571500" y="2225244"/>
            <a:ext cx="11995322" cy="6870700"/>
          </a:xfrm>
        </p:spPr>
        <p:txBody>
          <a:bodyPr/>
          <a:lstStyle/>
          <a:p>
            <a:pPr marL="0" indent="0">
              <a:spcBef>
                <a:spcPts val="0"/>
              </a:spcBef>
              <a:spcAft>
                <a:spcPts val="600"/>
              </a:spcAft>
              <a:buNone/>
            </a:pPr>
            <a:r>
              <a:rPr lang="en-US" sz="3600" b="1" i="1" dirty="0"/>
              <a:t>Algae are:</a:t>
            </a:r>
          </a:p>
          <a:p>
            <a:pPr marL="742950" indent="-742950">
              <a:spcBef>
                <a:spcPts val="0"/>
              </a:spcBef>
              <a:spcAft>
                <a:spcPts val="600"/>
              </a:spcAft>
              <a:buFont typeface="+mj-lt"/>
              <a:buAutoNum type="arabicPeriod"/>
            </a:pPr>
            <a:r>
              <a:rPr lang="en-US" sz="3600" dirty="0"/>
              <a:t>Photosynthetic (usually) / from a photosynthetic ancestor.</a:t>
            </a:r>
          </a:p>
          <a:p>
            <a:pPr marL="742950" indent="-742950">
              <a:spcBef>
                <a:spcPts val="0"/>
              </a:spcBef>
              <a:spcAft>
                <a:spcPts val="600"/>
              </a:spcAft>
              <a:buFont typeface="+mj-lt"/>
              <a:buAutoNum type="arabicPeriod"/>
            </a:pPr>
            <a:r>
              <a:rPr lang="en-US" sz="3600" dirty="0"/>
              <a:t>Aquatic (usually), whether marine, freshwater, or brackish.</a:t>
            </a:r>
          </a:p>
          <a:p>
            <a:pPr marL="742950" indent="-742950">
              <a:spcBef>
                <a:spcPts val="0"/>
              </a:spcBef>
              <a:spcAft>
                <a:spcPts val="600"/>
              </a:spcAft>
              <a:buFont typeface="+mj-lt"/>
              <a:buAutoNum type="arabicPeriod"/>
            </a:pPr>
            <a:r>
              <a:rPr lang="en-US" sz="3600" dirty="0"/>
              <a:t>Unicellular or multicellular.</a:t>
            </a:r>
          </a:p>
          <a:p>
            <a:pPr marL="742950" indent="-742950">
              <a:spcBef>
                <a:spcPts val="0"/>
              </a:spcBef>
              <a:spcAft>
                <a:spcPts val="600"/>
              </a:spcAft>
              <a:buFont typeface="+mj-lt"/>
              <a:buAutoNum type="arabicPeriod"/>
            </a:pPr>
            <a:r>
              <a:rPr lang="en-US" sz="3600" dirty="0"/>
              <a:t>Polyphyletic, meaning some lineages are more closely related to non-algal lineages than other algae. </a:t>
            </a:r>
          </a:p>
          <a:p>
            <a:pPr marL="742950" indent="-742950">
              <a:spcBef>
                <a:spcPts val="0"/>
              </a:spcBef>
              <a:spcAft>
                <a:spcPts val="600"/>
              </a:spcAft>
              <a:buFont typeface="+mj-lt"/>
              <a:buAutoNum type="arabicPeriod"/>
            </a:pPr>
            <a:r>
              <a:rPr lang="en-US" sz="3600" dirty="0"/>
              <a:t>Lacking “complex” body structures (no roots, stems, leaves, xylem, or phloem) found in most land plants.</a:t>
            </a:r>
          </a:p>
          <a:p>
            <a:pPr marL="742950" indent="-742950">
              <a:spcBef>
                <a:spcPts val="0"/>
              </a:spcBef>
              <a:spcAft>
                <a:spcPts val="600"/>
              </a:spcAft>
              <a:buFont typeface="+mj-lt"/>
              <a:buAutoNum type="arabicPeriod"/>
            </a:pPr>
            <a:r>
              <a:rPr lang="en-US" sz="3600" dirty="0"/>
              <a:t>Lacking “complex” reproductive structures (no seeds or flowers) found in most land plants.</a:t>
            </a:r>
          </a:p>
          <a:p>
            <a:pPr marL="742950" indent="-742950">
              <a:spcBef>
                <a:spcPts val="0"/>
              </a:spcBef>
              <a:spcAft>
                <a:spcPts val="600"/>
              </a:spcAft>
              <a:buFont typeface="+mj-lt"/>
              <a:buAutoNum type="arabicPeriod"/>
            </a:pPr>
            <a:endParaRPr lang="en-US" sz="3600" dirty="0"/>
          </a:p>
        </p:txBody>
      </p:sp>
    </p:spTree>
    <p:extLst>
      <p:ext uri="{BB962C8B-B14F-4D97-AF65-F5344CB8AC3E}">
        <p14:creationId xmlns:p14="http://schemas.microsoft.com/office/powerpoint/2010/main" val="3675227487"/>
      </p:ext>
    </p:extLst>
  </p:cSld>
  <p:clrMapOvr>
    <a:masterClrMapping/>
  </p:clrMapOvr>
  <p:transition spd="med"/>
</p:sld>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a:ea typeface="Helvetica Neue"/>
        <a:cs typeface="Helvetica Neue"/>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a:ea typeface="Helvetica Neue"/>
        <a:cs typeface="Helvetica Neue"/>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2994</TotalTime>
  <Words>1687</Words>
  <Application>Microsoft Macintosh PowerPoint</Application>
  <PresentationFormat>Custom</PresentationFormat>
  <Paragraphs>118</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Helvetica</vt:lpstr>
      <vt:lpstr>Helvetica Neue</vt:lpstr>
      <vt:lpstr>Helvetica Neue Light</vt:lpstr>
      <vt:lpstr>Hoefler Text</vt:lpstr>
      <vt:lpstr>Lucida Grande</vt:lpstr>
      <vt:lpstr>ModernPortfolio</vt:lpstr>
      <vt:lpstr>PowerPoint Presentation</vt:lpstr>
      <vt:lpstr>PowerPoint Presentation</vt:lpstr>
      <vt:lpstr>PowerPoint Presentation</vt:lpstr>
      <vt:lpstr>Using your set of cards, decide whether each organism is “algae” or “not algae.”  </vt:lpstr>
      <vt:lpstr>PowerPoint Presentation</vt:lpstr>
      <vt:lpstr>PowerPoint Presentation</vt:lpstr>
      <vt:lpstr>PowerPoint Presentation</vt:lpstr>
      <vt:lpstr>PowerPoint Presentation</vt:lpstr>
      <vt:lpstr>General Characteristics of Algae</vt:lpstr>
      <vt:lpstr>Many algal clades contain some species that lack typical “algae” characteristics. </vt:lpstr>
      <vt:lpstr>Example: Terrestrial algae (e.g., Trentepohlia)</vt:lpstr>
      <vt:lpstr>Diversity of body types...</vt:lpstr>
      <vt:lpstr>If algae are so diverse, why even group them together? </vt:lpstr>
      <vt:lpstr>If algae are so diverse, why even group them together? </vt:lpstr>
      <vt:lpstr>If algae are so diverse, why even group them together?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Seaweeds and People Raincoast Education Society Tofino, B.C. Canada</dc:title>
  <dc:creator>Ellen Lukasik</dc:creator>
  <cp:lastModifiedBy>Beth McElroy</cp:lastModifiedBy>
  <cp:revision>204</cp:revision>
  <dcterms:modified xsi:type="dcterms:W3CDTF">2024-08-14T21:00:53Z</dcterms:modified>
</cp:coreProperties>
</file>