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1"/>
  </p:notesMasterIdLst>
  <p:sldIdLst>
    <p:sldId id="264" r:id="rId3"/>
    <p:sldId id="256" r:id="rId4"/>
    <p:sldId id="257" r:id="rId5"/>
    <p:sldId id="258" r:id="rId6"/>
    <p:sldId id="259" r:id="rId7"/>
    <p:sldId id="260" r:id="rId8"/>
    <p:sldId id="261" r:id="rId9"/>
    <p:sldId id="262" r:id="rId10"/>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2911D58-9A0B-4D31-B969-9239DD8EBF0A}">
  <a:tblStyle styleId="{42911D58-9A0B-4D31-B969-9239DD8EBF0A}"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62" d="100"/>
          <a:sy n="162" d="100"/>
        </p:scale>
        <p:origin x="144" y="14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1448443105a_0_1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1448443105a_0_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1448443105a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1448443105a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144c31431b2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144c31431b2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Google Shape;79;g144c31431b2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0" name="Google Shape;80;g144c31431b2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g144c31431b2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 name="Google Shape;87;g144c31431b2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144c31431b2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144c31431b2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6425023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6984293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6329461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180099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820397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One column text">
  <p:cSld name="One column 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34467575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p:cSld name="Main 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3139460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Section title and description">
  <p:cSld name="Section title and 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50769079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aption">
  <p:cSld name="Caption">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4737871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Big number">
  <p:cSld name="Big 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48823411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270512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1100825061"/>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091BA"/>
        </a:solidFill>
        <a:effectLst/>
      </p:bgPr>
    </p:bg>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mt="37000"/>
          </a:blip>
          <a:srcRect t="4925" b="-5448"/>
          <a:stretch/>
        </p:blipFill>
        <p:spPr>
          <a:xfrm>
            <a:off x="-46375" y="0"/>
            <a:ext cx="9190377" cy="5438551"/>
          </a:xfrm>
          <a:prstGeom prst="rect">
            <a:avLst/>
          </a:prstGeom>
          <a:noFill/>
          <a:ln>
            <a:noFill/>
          </a:ln>
        </p:spPr>
      </p:pic>
      <p:pic>
        <p:nvPicPr>
          <p:cNvPr id="56" name="Google Shape;56;p13"/>
          <p:cNvPicPr preferRelativeResize="0"/>
          <p:nvPr/>
        </p:nvPicPr>
        <p:blipFill>
          <a:blip r:embed="rId4">
            <a:alphaModFix/>
          </a:blip>
          <a:stretch>
            <a:fillRect/>
          </a:stretch>
        </p:blipFill>
        <p:spPr>
          <a:xfrm>
            <a:off x="160536" y="4663675"/>
            <a:ext cx="8822928" cy="402275"/>
          </a:xfrm>
          <a:prstGeom prst="rect">
            <a:avLst/>
          </a:prstGeom>
          <a:noFill/>
          <a:ln>
            <a:noFill/>
          </a:ln>
        </p:spPr>
      </p:pic>
      <p:pic>
        <p:nvPicPr>
          <p:cNvPr id="57" name="Google Shape;57;p13"/>
          <p:cNvPicPr preferRelativeResize="0"/>
          <p:nvPr/>
        </p:nvPicPr>
        <p:blipFill>
          <a:blip r:embed="rId5">
            <a:alphaModFix/>
          </a:blip>
          <a:stretch>
            <a:fillRect/>
          </a:stretch>
        </p:blipFill>
        <p:spPr>
          <a:xfrm>
            <a:off x="484463" y="2670200"/>
            <a:ext cx="8175075" cy="813975"/>
          </a:xfrm>
          <a:prstGeom prst="rect">
            <a:avLst/>
          </a:prstGeom>
          <a:noFill/>
          <a:ln>
            <a:noFill/>
          </a:ln>
        </p:spPr>
      </p:pic>
      <p:sp>
        <p:nvSpPr>
          <p:cNvPr id="58" name="Google Shape;58;p13"/>
          <p:cNvSpPr txBox="1"/>
          <p:nvPr/>
        </p:nvSpPr>
        <p:spPr>
          <a:xfrm>
            <a:off x="862625" y="2877750"/>
            <a:ext cx="7417800" cy="305700"/>
          </a:xfrm>
          <a:prstGeom prst="rect">
            <a:avLst/>
          </a:prstGeom>
          <a:noFill/>
          <a:ln>
            <a:noFill/>
          </a:ln>
        </p:spPr>
        <p:txBody>
          <a:bodyPr spcFirstLastPara="1" wrap="square" lIns="91425" tIns="91425" rIns="91425" bIns="91425"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FFFFFF"/>
                </a:solidFill>
                <a:effectLst/>
                <a:uLnTx/>
                <a:uFillTx/>
                <a:latin typeface="Open Sans"/>
                <a:ea typeface="Open Sans"/>
                <a:cs typeface="Open Sans"/>
                <a:sym typeface="Open Sans"/>
              </a:rPr>
              <a:t>Concrete Composites Lab</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600" b="1" i="0" u="none" strike="noStrike" kern="0" cap="none" spc="0" normalizeH="0" baseline="0" noProof="0" dirty="0">
              <a:ln>
                <a:noFill/>
              </a:ln>
              <a:solidFill>
                <a:srgbClr val="FFFFFF"/>
              </a:solidFill>
              <a:effectLst/>
              <a:uLnTx/>
              <a:uFillTx/>
              <a:latin typeface="Open Sans"/>
              <a:ea typeface="Open Sans"/>
              <a:cs typeface="Open Sans"/>
              <a:sym typeface="Open Sans"/>
            </a:endParaRPr>
          </a:p>
        </p:txBody>
      </p:sp>
      <p:pic>
        <p:nvPicPr>
          <p:cNvPr id="3" name="Picture 2">
            <a:extLst>
              <a:ext uri="{FF2B5EF4-FFF2-40B4-BE49-F238E27FC236}">
                <a16:creationId xmlns:a16="http://schemas.microsoft.com/office/drawing/2014/main" id="{39008828-EE62-CF4F-5937-064A26FEEC52}"/>
              </a:ext>
            </a:extLst>
          </p:cNvPr>
          <p:cNvPicPr>
            <a:picLocks noChangeAspect="1"/>
          </p:cNvPicPr>
          <p:nvPr/>
        </p:nvPicPr>
        <p:blipFill>
          <a:blip r:embed="rId6"/>
          <a:stretch>
            <a:fillRect/>
          </a:stretch>
        </p:blipFill>
        <p:spPr>
          <a:xfrm>
            <a:off x="275508" y="1527055"/>
            <a:ext cx="8546609" cy="103937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111150"/>
            <a:ext cx="8520600" cy="79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SzPts val="990"/>
              <a:buNone/>
            </a:pPr>
            <a:r>
              <a:rPr lang="en" sz="3600" u="sng"/>
              <a:t>Physical Property Observations Stations</a:t>
            </a:r>
            <a:endParaRPr sz="3600" u="sng"/>
          </a:p>
        </p:txBody>
      </p:sp>
      <p:sp>
        <p:nvSpPr>
          <p:cNvPr id="55" name="Google Shape;55;p13"/>
          <p:cNvSpPr txBox="1">
            <a:spLocks noGrp="1"/>
          </p:cNvSpPr>
          <p:nvPr>
            <p:ph type="subTitle" idx="1"/>
          </p:nvPr>
        </p:nvSpPr>
        <p:spPr>
          <a:xfrm>
            <a:off x="311700" y="842250"/>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1600" dirty="0">
                <a:solidFill>
                  <a:srgbClr val="000000"/>
                </a:solidFill>
              </a:rPr>
              <a:t>Use the guiding questions below to help you write the descriptions for the Physical Property Observations. </a:t>
            </a:r>
            <a:endParaRPr sz="1600" dirty="0">
              <a:solidFill>
                <a:srgbClr val="000000"/>
              </a:solidFill>
            </a:endParaRPr>
          </a:p>
        </p:txBody>
      </p:sp>
      <p:sp>
        <p:nvSpPr>
          <p:cNvPr id="56" name="Google Shape;56;p13"/>
          <p:cNvSpPr txBox="1">
            <a:spLocks noGrp="1"/>
          </p:cNvSpPr>
          <p:nvPr>
            <p:ph type="subTitle" idx="1"/>
          </p:nvPr>
        </p:nvSpPr>
        <p:spPr>
          <a:xfrm>
            <a:off x="311700" y="1634850"/>
            <a:ext cx="8520600" cy="3397500"/>
          </a:xfrm>
          <a:prstGeom prst="rect">
            <a:avLst/>
          </a:prstGeom>
        </p:spPr>
        <p:txBody>
          <a:bodyPr spcFirstLastPara="1" wrap="square" lIns="91425" tIns="91425" rIns="91425" bIns="91425" anchor="t" anchorCtr="0">
            <a:noAutofit/>
          </a:bodyPr>
          <a:lstStyle/>
          <a:p>
            <a:pPr marL="457200" lvl="0" indent="-332740" algn="l" rtl="0">
              <a:lnSpc>
                <a:spcPct val="150000"/>
              </a:lnSpc>
              <a:spcBef>
                <a:spcPts val="0"/>
              </a:spcBef>
              <a:spcAft>
                <a:spcPts val="0"/>
              </a:spcAft>
              <a:buClr>
                <a:srgbClr val="000000"/>
              </a:buClr>
              <a:buSzPts val="1640"/>
              <a:buAutoNum type="arabicPeriod"/>
            </a:pPr>
            <a:r>
              <a:rPr lang="en" sz="1600" b="1" u="sng" dirty="0">
                <a:solidFill>
                  <a:srgbClr val="000000"/>
                </a:solidFill>
              </a:rPr>
              <a:t>COLOR:</a:t>
            </a:r>
            <a:r>
              <a:rPr lang="en" sz="1600" dirty="0">
                <a:solidFill>
                  <a:srgbClr val="000000"/>
                </a:solidFill>
              </a:rPr>
              <a:t> What colors do you see in your concrete samples? Is it the same color throughout? Describe all the colors in detail. </a:t>
            </a:r>
            <a:endParaRPr sz="1600" dirty="0">
              <a:solidFill>
                <a:srgbClr val="000000"/>
              </a:solidFill>
            </a:endParaRPr>
          </a:p>
          <a:p>
            <a:pPr marL="457200" lvl="0" indent="-332740" algn="l" rtl="0">
              <a:lnSpc>
                <a:spcPct val="150000"/>
              </a:lnSpc>
              <a:spcBef>
                <a:spcPts val="0"/>
              </a:spcBef>
              <a:spcAft>
                <a:spcPts val="0"/>
              </a:spcAft>
              <a:buClr>
                <a:srgbClr val="000000"/>
              </a:buClr>
              <a:buSzPts val="1640"/>
              <a:buAutoNum type="arabicPeriod"/>
            </a:pPr>
            <a:r>
              <a:rPr lang="en" sz="1600" b="1" u="sng" dirty="0">
                <a:solidFill>
                  <a:srgbClr val="000000"/>
                </a:solidFill>
              </a:rPr>
              <a:t>SHAPE:</a:t>
            </a:r>
            <a:r>
              <a:rPr lang="en" sz="1600" dirty="0">
                <a:solidFill>
                  <a:srgbClr val="000000"/>
                </a:solidFill>
              </a:rPr>
              <a:t> What is the general shape of your sample? Is it the same shape throughout? Make sure to note any imperfections and deviations from the general shape. </a:t>
            </a:r>
            <a:endParaRPr sz="1600" dirty="0">
              <a:solidFill>
                <a:srgbClr val="000000"/>
              </a:solidFill>
            </a:endParaRPr>
          </a:p>
          <a:p>
            <a:pPr marL="457200" lvl="0" indent="-332740" algn="l" rtl="0">
              <a:lnSpc>
                <a:spcPct val="150000"/>
              </a:lnSpc>
              <a:spcBef>
                <a:spcPts val="0"/>
              </a:spcBef>
              <a:spcAft>
                <a:spcPts val="0"/>
              </a:spcAft>
              <a:buClr>
                <a:srgbClr val="000000"/>
              </a:buClr>
              <a:buSzPts val="1640"/>
              <a:buAutoNum type="arabicPeriod"/>
            </a:pPr>
            <a:r>
              <a:rPr lang="en" sz="1600" b="1" u="sng" dirty="0">
                <a:solidFill>
                  <a:srgbClr val="000000"/>
                </a:solidFill>
              </a:rPr>
              <a:t>LUSTER:</a:t>
            </a:r>
            <a:r>
              <a:rPr lang="en" sz="1600" dirty="0">
                <a:solidFill>
                  <a:srgbClr val="000000"/>
                </a:solidFill>
              </a:rPr>
              <a:t> Is your sample shiny, dull, or somewhere in between? Does it have the same sheen throughout?</a:t>
            </a:r>
            <a:endParaRPr sz="1600" dirty="0">
              <a:solidFill>
                <a:srgbClr val="000000"/>
              </a:solidFill>
            </a:endParaRPr>
          </a:p>
          <a:p>
            <a:pPr marL="457200" lvl="0" indent="-332740" algn="l" rtl="0">
              <a:lnSpc>
                <a:spcPct val="150000"/>
              </a:lnSpc>
              <a:spcBef>
                <a:spcPts val="0"/>
              </a:spcBef>
              <a:spcAft>
                <a:spcPts val="0"/>
              </a:spcAft>
              <a:buClr>
                <a:srgbClr val="000000"/>
              </a:buClr>
              <a:buSzPts val="1640"/>
              <a:buAutoNum type="arabicPeriod"/>
            </a:pPr>
            <a:r>
              <a:rPr lang="en" sz="1600" b="1" u="sng" dirty="0">
                <a:solidFill>
                  <a:srgbClr val="000000"/>
                </a:solidFill>
              </a:rPr>
              <a:t>TEXTURE:</a:t>
            </a:r>
            <a:r>
              <a:rPr lang="en" sz="1600" dirty="0">
                <a:solidFill>
                  <a:srgbClr val="000000"/>
                </a:solidFill>
              </a:rPr>
              <a:t> How does your sample feel? Does it have the same texture on all sides? </a:t>
            </a:r>
            <a:endParaRPr sz="1600" dirty="0">
              <a:solidFill>
                <a:srgbClr val="000000"/>
              </a:solidFill>
            </a:endParaRPr>
          </a:p>
          <a:p>
            <a:pPr marL="457200" lvl="0" indent="-332740" algn="l" rtl="0">
              <a:lnSpc>
                <a:spcPct val="150000"/>
              </a:lnSpc>
              <a:spcBef>
                <a:spcPts val="0"/>
              </a:spcBef>
              <a:spcAft>
                <a:spcPts val="0"/>
              </a:spcAft>
              <a:buClr>
                <a:srgbClr val="000000"/>
              </a:buClr>
              <a:buSzPts val="1640"/>
              <a:buAutoNum type="arabicPeriod"/>
            </a:pPr>
            <a:r>
              <a:rPr lang="en" sz="1600" b="1" u="sng" dirty="0">
                <a:solidFill>
                  <a:srgbClr val="000000"/>
                </a:solidFill>
              </a:rPr>
              <a:t>PHASE:</a:t>
            </a:r>
            <a:r>
              <a:rPr lang="en" sz="1600" dirty="0">
                <a:solidFill>
                  <a:srgbClr val="000000"/>
                </a:solidFill>
              </a:rPr>
              <a:t> What state of matter is your sample?</a:t>
            </a:r>
            <a:endParaRPr sz="1600" dirty="0">
              <a:solidFill>
                <a:srgbClr val="00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ctrTitle"/>
          </p:nvPr>
        </p:nvSpPr>
        <p:spPr>
          <a:xfrm>
            <a:off x="311700" y="111150"/>
            <a:ext cx="8520600" cy="79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SzPts val="990"/>
              <a:buNone/>
            </a:pPr>
            <a:r>
              <a:rPr lang="en" sz="3600" u="sng"/>
              <a:t>Physical Property Measurement Stations</a:t>
            </a:r>
            <a:endParaRPr sz="3600" u="sng"/>
          </a:p>
        </p:txBody>
      </p:sp>
      <p:sp>
        <p:nvSpPr>
          <p:cNvPr id="62" name="Google Shape;62;p14"/>
          <p:cNvSpPr txBox="1">
            <a:spLocks noGrp="1"/>
          </p:cNvSpPr>
          <p:nvPr>
            <p:ph type="subTitle" idx="1"/>
          </p:nvPr>
        </p:nvSpPr>
        <p:spPr>
          <a:xfrm>
            <a:off x="311700" y="842250"/>
            <a:ext cx="8520600" cy="11019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sz="1600" dirty="0">
                <a:solidFill>
                  <a:srgbClr val="000000"/>
                </a:solidFill>
              </a:rPr>
              <a:t>Use the charts below and the density formula in our notes to guide your calculations for the average mass, volume, and density of your concrete samples. Do not write on this chart write your calculations on your own paper!</a:t>
            </a:r>
            <a:endParaRPr sz="1600" dirty="0">
              <a:solidFill>
                <a:srgbClr val="000000"/>
              </a:solidFill>
            </a:endParaRPr>
          </a:p>
        </p:txBody>
      </p:sp>
      <p:graphicFrame>
        <p:nvGraphicFramePr>
          <p:cNvPr id="63" name="Google Shape;63;p14"/>
          <p:cNvGraphicFramePr/>
          <p:nvPr/>
        </p:nvGraphicFramePr>
        <p:xfrm>
          <a:off x="952500" y="2055775"/>
          <a:ext cx="7239000" cy="2690300"/>
        </p:xfrm>
        <a:graphic>
          <a:graphicData uri="http://schemas.openxmlformats.org/drawingml/2006/table">
            <a:tbl>
              <a:tblPr>
                <a:noFill/>
                <a:tableStyleId>{42911D58-9A0B-4D31-B969-9239DD8EBF0A}</a:tableStyleId>
              </a:tblPr>
              <a:tblGrid>
                <a:gridCol w="1809750">
                  <a:extLst>
                    <a:ext uri="{9D8B030D-6E8A-4147-A177-3AD203B41FA5}">
                      <a16:colId xmlns:a16="http://schemas.microsoft.com/office/drawing/2014/main" val="20000"/>
                    </a:ext>
                  </a:extLst>
                </a:gridCol>
                <a:gridCol w="1809750">
                  <a:extLst>
                    <a:ext uri="{9D8B030D-6E8A-4147-A177-3AD203B41FA5}">
                      <a16:colId xmlns:a16="http://schemas.microsoft.com/office/drawing/2014/main" val="20001"/>
                    </a:ext>
                  </a:extLst>
                </a:gridCol>
                <a:gridCol w="1809750">
                  <a:extLst>
                    <a:ext uri="{9D8B030D-6E8A-4147-A177-3AD203B41FA5}">
                      <a16:colId xmlns:a16="http://schemas.microsoft.com/office/drawing/2014/main" val="20002"/>
                    </a:ext>
                  </a:extLst>
                </a:gridCol>
                <a:gridCol w="1809750">
                  <a:extLst>
                    <a:ext uri="{9D8B030D-6E8A-4147-A177-3AD203B41FA5}">
                      <a16:colId xmlns:a16="http://schemas.microsoft.com/office/drawing/2014/main" val="20003"/>
                    </a:ext>
                  </a:extLst>
                </a:gridCol>
              </a:tblGrid>
              <a:tr h="672575">
                <a:tc>
                  <a:txBody>
                    <a:bodyPr/>
                    <a:lstStyle/>
                    <a:p>
                      <a:pPr marL="0" lvl="0" indent="0" algn="ctr" rtl="0">
                        <a:spcBef>
                          <a:spcPts val="0"/>
                        </a:spcBef>
                        <a:spcAft>
                          <a:spcPts val="0"/>
                        </a:spcAft>
                        <a:buNone/>
                      </a:pP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2000"/>
                        <a:t>Mass</a:t>
                      </a: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2000"/>
                        <a:t>Volume</a:t>
                      </a: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r>
                        <a:rPr lang="en" sz="2000"/>
                        <a:t>Density</a:t>
                      </a: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672575">
                <a:tc>
                  <a:txBody>
                    <a:bodyPr/>
                    <a:lstStyle/>
                    <a:p>
                      <a:pPr marL="0" lvl="0" indent="0" algn="ctr" rtl="0">
                        <a:spcBef>
                          <a:spcPts val="0"/>
                        </a:spcBef>
                        <a:spcAft>
                          <a:spcPts val="0"/>
                        </a:spcAft>
                        <a:buNone/>
                      </a:pPr>
                      <a:r>
                        <a:rPr lang="en" sz="2000"/>
                        <a:t>Sample 1</a:t>
                      </a: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672575">
                <a:tc>
                  <a:txBody>
                    <a:bodyPr/>
                    <a:lstStyle/>
                    <a:p>
                      <a:pPr marL="0" lvl="0" indent="0" algn="ctr" rtl="0">
                        <a:spcBef>
                          <a:spcPts val="0"/>
                        </a:spcBef>
                        <a:spcAft>
                          <a:spcPts val="0"/>
                        </a:spcAft>
                        <a:buNone/>
                      </a:pPr>
                      <a:r>
                        <a:rPr lang="en" sz="2000"/>
                        <a:t>Sample 2</a:t>
                      </a: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672575">
                <a:tc>
                  <a:txBody>
                    <a:bodyPr/>
                    <a:lstStyle/>
                    <a:p>
                      <a:pPr marL="0" lvl="0" indent="0" algn="ctr" rtl="0">
                        <a:spcBef>
                          <a:spcPts val="0"/>
                        </a:spcBef>
                        <a:spcAft>
                          <a:spcPts val="0"/>
                        </a:spcAft>
                        <a:buNone/>
                      </a:pPr>
                      <a:r>
                        <a:rPr lang="en" sz="2000"/>
                        <a:t>Averages:</a:t>
                      </a: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None/>
                      </a:pPr>
                      <a:endParaRPr sz="2000"/>
                    </a:p>
                  </a:txBody>
                  <a:tcPr marL="91425" marR="91425" marT="91425" marB="91425" anchor="ctr">
                    <a:lnL w="28575" cap="flat" cmpd="sng">
                      <a:solidFill>
                        <a:srgbClr val="000000"/>
                      </a:solidFill>
                      <a:prstDash val="solid"/>
                      <a:round/>
                      <a:headEnd type="none" w="sm" len="sm"/>
                      <a:tailEnd type="none" w="sm" len="sm"/>
                    </a:lnL>
                    <a:lnR w="28575" cap="flat" cmpd="sng">
                      <a:solidFill>
                        <a:srgbClr val="000000"/>
                      </a:solidFill>
                      <a:prstDash val="solid"/>
                      <a:round/>
                      <a:headEnd type="none" w="sm" len="sm"/>
                      <a:tailEnd type="none" w="sm" len="sm"/>
                    </a:lnR>
                    <a:lnT w="28575" cap="flat" cmpd="sng">
                      <a:solidFill>
                        <a:srgbClr val="000000"/>
                      </a:solidFill>
                      <a:prstDash val="solid"/>
                      <a:round/>
                      <a:headEnd type="none" w="sm" len="sm"/>
                      <a:tailEnd type="none" w="sm" len="sm"/>
                    </a:lnT>
                    <a:lnB w="28575"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ctrTitle"/>
          </p:nvPr>
        </p:nvSpPr>
        <p:spPr>
          <a:xfrm>
            <a:off x="311700" y="111150"/>
            <a:ext cx="8520600" cy="79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SzPts val="990"/>
              <a:buNone/>
            </a:pPr>
            <a:r>
              <a:rPr lang="en" sz="3600" u="sng"/>
              <a:t>Drop Test Station</a:t>
            </a:r>
            <a:endParaRPr sz="3600" u="sng"/>
          </a:p>
        </p:txBody>
      </p:sp>
      <p:sp>
        <p:nvSpPr>
          <p:cNvPr id="69" name="Google Shape;69;p15"/>
          <p:cNvSpPr txBox="1">
            <a:spLocks noGrp="1"/>
          </p:cNvSpPr>
          <p:nvPr>
            <p:ph type="subTitle" idx="1"/>
          </p:nvPr>
        </p:nvSpPr>
        <p:spPr>
          <a:xfrm>
            <a:off x="229109" y="871050"/>
            <a:ext cx="8520600" cy="535200"/>
          </a:xfrm>
          <a:prstGeom prst="rect">
            <a:avLst/>
          </a:prstGeom>
        </p:spPr>
        <p:txBody>
          <a:bodyPr spcFirstLastPara="1" wrap="square" lIns="91425" tIns="91425" rIns="91425" bIns="91425" anchor="t" anchorCtr="0">
            <a:normAutofit fontScale="70000" lnSpcReduction="20000"/>
          </a:bodyPr>
          <a:lstStyle/>
          <a:p>
            <a:pPr marL="0" lvl="0" indent="0" algn="ctr" rtl="0">
              <a:spcBef>
                <a:spcPts val="0"/>
              </a:spcBef>
              <a:spcAft>
                <a:spcPts val="0"/>
              </a:spcAft>
              <a:buNone/>
            </a:pPr>
            <a:r>
              <a:rPr lang="en" dirty="0">
                <a:solidFill>
                  <a:srgbClr val="000000"/>
                </a:solidFill>
              </a:rPr>
              <a:t>Follow the directions below to test your samples wettability &amp; reactivity.</a:t>
            </a:r>
            <a:endParaRPr dirty="0">
              <a:solidFill>
                <a:srgbClr val="000000"/>
              </a:solidFill>
            </a:endParaRPr>
          </a:p>
        </p:txBody>
      </p:sp>
      <p:sp>
        <p:nvSpPr>
          <p:cNvPr id="70" name="Google Shape;70;p15"/>
          <p:cNvSpPr txBox="1">
            <a:spLocks noGrp="1"/>
          </p:cNvSpPr>
          <p:nvPr>
            <p:ph type="subTitle" idx="1"/>
          </p:nvPr>
        </p:nvSpPr>
        <p:spPr>
          <a:xfrm>
            <a:off x="311700" y="1146753"/>
            <a:ext cx="8520600" cy="3397500"/>
          </a:xfrm>
          <a:prstGeom prst="rect">
            <a:avLst/>
          </a:prstGeom>
        </p:spPr>
        <p:txBody>
          <a:bodyPr spcFirstLastPara="1" wrap="square" lIns="91425" tIns="91425" rIns="91425" bIns="91425" anchor="t" anchorCtr="0">
            <a:noAutofit/>
          </a:bodyPr>
          <a:lstStyle/>
          <a:p>
            <a:pPr marL="457200" lvl="0" indent="-332740" algn="l" rtl="0">
              <a:lnSpc>
                <a:spcPct val="150000"/>
              </a:lnSpc>
              <a:spcBef>
                <a:spcPts val="0"/>
              </a:spcBef>
              <a:spcAft>
                <a:spcPts val="0"/>
              </a:spcAft>
              <a:buClr>
                <a:srgbClr val="000000"/>
              </a:buClr>
              <a:buSzPts val="1640"/>
              <a:buAutoNum type="arabicPeriod"/>
            </a:pPr>
            <a:r>
              <a:rPr lang="en" sz="1600" dirty="0">
                <a:solidFill>
                  <a:srgbClr val="000000"/>
                </a:solidFill>
              </a:rPr>
              <a:t>Set up your phone so that you are able to see your samples clearly. Test your samples one at a time. </a:t>
            </a:r>
            <a:endParaRPr sz="1600" dirty="0">
              <a:solidFill>
                <a:srgbClr val="000000"/>
              </a:solidFill>
            </a:endParaRPr>
          </a:p>
          <a:p>
            <a:pPr marL="457200" lvl="0" indent="-332740" algn="l" rtl="0">
              <a:lnSpc>
                <a:spcPct val="150000"/>
              </a:lnSpc>
              <a:spcBef>
                <a:spcPts val="0"/>
              </a:spcBef>
              <a:spcAft>
                <a:spcPts val="0"/>
              </a:spcAft>
              <a:buClr>
                <a:srgbClr val="000000"/>
              </a:buClr>
              <a:buSzPts val="1640"/>
              <a:buAutoNum type="arabicPeriod"/>
            </a:pPr>
            <a:r>
              <a:rPr lang="en" sz="1600" dirty="0">
                <a:solidFill>
                  <a:srgbClr val="000000"/>
                </a:solidFill>
              </a:rPr>
              <a:t>Record a video on your phone showing yourself use the droppers set up at the station to add a single drop of water, soap, and alcohol on your sample. Make sure that the drops do not mix with each other. </a:t>
            </a:r>
            <a:endParaRPr sz="1600" dirty="0">
              <a:solidFill>
                <a:srgbClr val="000000"/>
              </a:solidFill>
            </a:endParaRPr>
          </a:p>
          <a:p>
            <a:pPr marL="457200" lvl="0" indent="-332740" algn="l" rtl="0">
              <a:lnSpc>
                <a:spcPct val="150000"/>
              </a:lnSpc>
              <a:spcBef>
                <a:spcPts val="0"/>
              </a:spcBef>
              <a:spcAft>
                <a:spcPts val="0"/>
              </a:spcAft>
              <a:buClr>
                <a:srgbClr val="000000"/>
              </a:buClr>
              <a:buSzPts val="1640"/>
              <a:buAutoNum type="arabicPeriod"/>
            </a:pPr>
            <a:r>
              <a:rPr lang="en" sz="1600" dirty="0">
                <a:solidFill>
                  <a:srgbClr val="000000"/>
                </a:solidFill>
              </a:rPr>
              <a:t>Record what happens for three minutes and observe if any changes occur. </a:t>
            </a:r>
            <a:endParaRPr sz="1600" dirty="0">
              <a:solidFill>
                <a:srgbClr val="000000"/>
              </a:solidFill>
            </a:endParaRPr>
          </a:p>
          <a:p>
            <a:pPr marL="457200" lvl="0" indent="-332740" algn="l" rtl="0">
              <a:lnSpc>
                <a:spcPct val="150000"/>
              </a:lnSpc>
              <a:spcBef>
                <a:spcPts val="0"/>
              </a:spcBef>
              <a:spcAft>
                <a:spcPts val="0"/>
              </a:spcAft>
              <a:buClr>
                <a:srgbClr val="000000"/>
              </a:buClr>
              <a:buSzPts val="1640"/>
              <a:buAutoNum type="arabicPeriod"/>
            </a:pPr>
            <a:r>
              <a:rPr lang="en" sz="1600" dirty="0">
                <a:solidFill>
                  <a:srgbClr val="000000"/>
                </a:solidFill>
              </a:rPr>
              <a:t>Replay the video you just took at a faster speed and record your observations on the Chemical Property Table. For wettability, count how many seconds it took for the water to absorb into your samples and describe if you sample is waterproof or not. </a:t>
            </a:r>
            <a:endParaRPr sz="1600" dirty="0">
              <a:solidFill>
                <a:srgbClr val="0000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ctrTitle"/>
          </p:nvPr>
        </p:nvSpPr>
        <p:spPr>
          <a:xfrm>
            <a:off x="311700" y="111150"/>
            <a:ext cx="8520600" cy="79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SzPts val="990"/>
              <a:buNone/>
            </a:pPr>
            <a:r>
              <a:rPr lang="en" sz="3600" u="sng" dirty="0"/>
              <a:t>Solubility Station</a:t>
            </a:r>
            <a:endParaRPr sz="3600" u="sng" dirty="0"/>
          </a:p>
        </p:txBody>
      </p:sp>
      <p:sp>
        <p:nvSpPr>
          <p:cNvPr id="76" name="Google Shape;76;p16"/>
          <p:cNvSpPr txBox="1">
            <a:spLocks noGrp="1"/>
          </p:cNvSpPr>
          <p:nvPr>
            <p:ph type="subTitle" idx="1"/>
          </p:nvPr>
        </p:nvSpPr>
        <p:spPr>
          <a:xfrm>
            <a:off x="311700" y="842250"/>
            <a:ext cx="8520600" cy="535200"/>
          </a:xfrm>
          <a:prstGeom prst="rect">
            <a:avLst/>
          </a:prstGeom>
        </p:spPr>
        <p:txBody>
          <a:bodyPr spcFirstLastPara="1" wrap="square" lIns="91425" tIns="91425" rIns="91425" bIns="91425" anchor="t" anchorCtr="0">
            <a:normAutofit fontScale="92500"/>
          </a:bodyPr>
          <a:lstStyle/>
          <a:p>
            <a:pPr marL="0" lvl="0" indent="0" algn="ctr" rtl="0">
              <a:spcBef>
                <a:spcPts val="0"/>
              </a:spcBef>
              <a:spcAft>
                <a:spcPts val="0"/>
              </a:spcAft>
              <a:buNone/>
            </a:pPr>
            <a:r>
              <a:rPr lang="en">
                <a:solidFill>
                  <a:srgbClr val="000000"/>
                </a:solidFill>
              </a:rPr>
              <a:t>Follow the directions below to test your samples.</a:t>
            </a:r>
            <a:endParaRPr>
              <a:solidFill>
                <a:srgbClr val="000000"/>
              </a:solidFill>
            </a:endParaRPr>
          </a:p>
        </p:txBody>
      </p:sp>
      <p:sp>
        <p:nvSpPr>
          <p:cNvPr id="77" name="Google Shape;77;p16"/>
          <p:cNvSpPr txBox="1">
            <a:spLocks noGrp="1"/>
          </p:cNvSpPr>
          <p:nvPr>
            <p:ph type="subTitle" idx="1"/>
          </p:nvPr>
        </p:nvSpPr>
        <p:spPr>
          <a:xfrm>
            <a:off x="311700" y="1406250"/>
            <a:ext cx="8520600" cy="3397500"/>
          </a:xfrm>
          <a:prstGeom prst="rect">
            <a:avLst/>
          </a:prstGeom>
        </p:spPr>
        <p:txBody>
          <a:bodyPr spcFirstLastPara="1" wrap="square" lIns="91425" tIns="91425" rIns="91425" bIns="91425" anchor="t" anchorCtr="0">
            <a:noAutofit/>
          </a:bodyPr>
          <a:lstStyle/>
          <a:p>
            <a:pPr marL="457200" lvl="0" indent="-332740" algn="l" rtl="0">
              <a:lnSpc>
                <a:spcPct val="150000"/>
              </a:lnSpc>
              <a:spcBef>
                <a:spcPts val="0"/>
              </a:spcBef>
              <a:spcAft>
                <a:spcPts val="0"/>
              </a:spcAft>
              <a:buClr>
                <a:srgbClr val="000000"/>
              </a:buClr>
              <a:buSzPts val="1640"/>
              <a:buAutoNum type="arabicPeriod"/>
            </a:pPr>
            <a:r>
              <a:rPr lang="en" sz="1600">
                <a:solidFill>
                  <a:srgbClr val="000000"/>
                </a:solidFill>
              </a:rPr>
              <a:t>Break </a:t>
            </a:r>
            <a:r>
              <a:rPr lang="en" sz="1600" dirty="0">
                <a:solidFill>
                  <a:srgbClr val="000000"/>
                </a:solidFill>
              </a:rPr>
              <a:t>off a small piece of your concrete (this can be done after the strength test). Add your sample to an empty cup and add water. </a:t>
            </a:r>
            <a:endParaRPr sz="1600" dirty="0">
              <a:solidFill>
                <a:srgbClr val="000000"/>
              </a:solidFill>
            </a:endParaRPr>
          </a:p>
          <a:p>
            <a:pPr marL="457200" lvl="0" indent="-332740" algn="l" rtl="0">
              <a:lnSpc>
                <a:spcPct val="150000"/>
              </a:lnSpc>
              <a:spcBef>
                <a:spcPts val="0"/>
              </a:spcBef>
              <a:spcAft>
                <a:spcPts val="0"/>
              </a:spcAft>
              <a:buClr>
                <a:srgbClr val="000000"/>
              </a:buClr>
              <a:buSzPts val="1640"/>
              <a:buAutoNum type="arabicPeriod"/>
            </a:pPr>
            <a:r>
              <a:rPr lang="en" sz="1600" dirty="0">
                <a:solidFill>
                  <a:srgbClr val="000000"/>
                </a:solidFill>
              </a:rPr>
              <a:t>Stir the water with your sample and see if your sample dissolves in the water. </a:t>
            </a:r>
            <a:endParaRPr sz="1600" dirty="0">
              <a:solidFill>
                <a:srgbClr val="00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2" name="Google Shape;82;p17"/>
          <p:cNvSpPr txBox="1">
            <a:spLocks noGrp="1"/>
          </p:cNvSpPr>
          <p:nvPr>
            <p:ph type="ctrTitle"/>
          </p:nvPr>
        </p:nvSpPr>
        <p:spPr>
          <a:xfrm>
            <a:off x="311700" y="111150"/>
            <a:ext cx="8520600" cy="79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SzPts val="990"/>
              <a:buNone/>
            </a:pPr>
            <a:r>
              <a:rPr lang="en" sz="3600" u="sng"/>
              <a:t>Hardness Test Station</a:t>
            </a:r>
            <a:endParaRPr sz="3600" u="sng"/>
          </a:p>
        </p:txBody>
      </p:sp>
      <p:sp>
        <p:nvSpPr>
          <p:cNvPr id="83" name="Google Shape;83;p17"/>
          <p:cNvSpPr txBox="1">
            <a:spLocks noGrp="1"/>
          </p:cNvSpPr>
          <p:nvPr>
            <p:ph type="subTitle" idx="1"/>
          </p:nvPr>
        </p:nvSpPr>
        <p:spPr>
          <a:xfrm>
            <a:off x="311700" y="842250"/>
            <a:ext cx="8520600" cy="535200"/>
          </a:xfrm>
          <a:prstGeom prst="rect">
            <a:avLst/>
          </a:prstGeom>
        </p:spPr>
        <p:txBody>
          <a:bodyPr spcFirstLastPara="1" wrap="square" lIns="91425" tIns="91425" rIns="91425" bIns="91425" anchor="t" anchorCtr="0">
            <a:normAutofit fontScale="92500"/>
          </a:bodyPr>
          <a:lstStyle/>
          <a:p>
            <a:pPr marL="0" lvl="0" indent="0" algn="ctr" rtl="0">
              <a:spcBef>
                <a:spcPts val="0"/>
              </a:spcBef>
              <a:spcAft>
                <a:spcPts val="0"/>
              </a:spcAft>
              <a:buNone/>
            </a:pPr>
            <a:r>
              <a:rPr lang="en">
                <a:solidFill>
                  <a:srgbClr val="000000"/>
                </a:solidFill>
              </a:rPr>
              <a:t>Follow the directions below to test your samples.</a:t>
            </a:r>
            <a:endParaRPr>
              <a:solidFill>
                <a:srgbClr val="000000"/>
              </a:solidFill>
            </a:endParaRPr>
          </a:p>
        </p:txBody>
      </p:sp>
      <p:sp>
        <p:nvSpPr>
          <p:cNvPr id="84" name="Google Shape;84;p17"/>
          <p:cNvSpPr txBox="1">
            <a:spLocks noGrp="1"/>
          </p:cNvSpPr>
          <p:nvPr>
            <p:ph type="subTitle" idx="1"/>
          </p:nvPr>
        </p:nvSpPr>
        <p:spPr>
          <a:xfrm>
            <a:off x="311700" y="1406250"/>
            <a:ext cx="8520600" cy="3397500"/>
          </a:xfrm>
          <a:prstGeom prst="rect">
            <a:avLst/>
          </a:prstGeom>
        </p:spPr>
        <p:txBody>
          <a:bodyPr spcFirstLastPara="1" wrap="square" lIns="91425" tIns="91425" rIns="91425" bIns="91425" anchor="t" anchorCtr="0">
            <a:noAutofit/>
          </a:bodyPr>
          <a:lstStyle/>
          <a:p>
            <a:pPr marL="457200" lvl="0" indent="-332740" algn="l" rtl="0">
              <a:lnSpc>
                <a:spcPct val="150000"/>
              </a:lnSpc>
              <a:spcBef>
                <a:spcPts val="0"/>
              </a:spcBef>
              <a:spcAft>
                <a:spcPts val="0"/>
              </a:spcAft>
              <a:buClr>
                <a:srgbClr val="000000"/>
              </a:buClr>
              <a:buSzPts val="1640"/>
              <a:buAutoNum type="arabicPeriod"/>
            </a:pPr>
            <a:r>
              <a:rPr lang="en" sz="1600" dirty="0">
                <a:solidFill>
                  <a:srgbClr val="000000"/>
                </a:solidFill>
              </a:rPr>
              <a:t>On the table there is a box of different materials. You will be determining where your sample belongs on the hardness scale by comparing it to these materials. </a:t>
            </a:r>
            <a:endParaRPr sz="1600" dirty="0">
              <a:solidFill>
                <a:srgbClr val="000000"/>
              </a:solidFill>
            </a:endParaRPr>
          </a:p>
          <a:p>
            <a:pPr marL="457200" lvl="0" indent="-332740" algn="l" rtl="0">
              <a:lnSpc>
                <a:spcPct val="150000"/>
              </a:lnSpc>
              <a:spcBef>
                <a:spcPts val="0"/>
              </a:spcBef>
              <a:spcAft>
                <a:spcPts val="0"/>
              </a:spcAft>
              <a:buClr>
                <a:srgbClr val="000000"/>
              </a:buClr>
              <a:buSzPts val="1640"/>
              <a:buAutoNum type="arabicPeriod"/>
            </a:pPr>
            <a:r>
              <a:rPr lang="en" sz="1600" dirty="0">
                <a:solidFill>
                  <a:srgbClr val="000000"/>
                </a:solidFill>
              </a:rPr>
              <a:t>Scratch your concrete with each material. </a:t>
            </a:r>
            <a:endParaRPr sz="1600" dirty="0">
              <a:solidFill>
                <a:srgbClr val="000000"/>
              </a:solidFill>
            </a:endParaRPr>
          </a:p>
          <a:p>
            <a:pPr marL="914400" lvl="1" indent="-332740" algn="l" rtl="0">
              <a:lnSpc>
                <a:spcPct val="150000"/>
              </a:lnSpc>
              <a:spcBef>
                <a:spcPts val="0"/>
              </a:spcBef>
              <a:spcAft>
                <a:spcPts val="0"/>
              </a:spcAft>
              <a:buClr>
                <a:srgbClr val="000000"/>
              </a:buClr>
              <a:buSzPts val="1640"/>
              <a:buAutoNum type="alphaLcPeriod"/>
            </a:pPr>
            <a:r>
              <a:rPr lang="en" sz="1600" dirty="0">
                <a:solidFill>
                  <a:srgbClr val="000000"/>
                </a:solidFill>
              </a:rPr>
              <a:t>If a visible scratch forms on your concrete, then your concrete is softer than that material. </a:t>
            </a:r>
            <a:endParaRPr sz="1600" dirty="0">
              <a:solidFill>
                <a:srgbClr val="000000"/>
              </a:solidFill>
            </a:endParaRPr>
          </a:p>
          <a:p>
            <a:pPr marL="914400" lvl="1" indent="-332740" algn="l" rtl="0">
              <a:lnSpc>
                <a:spcPct val="150000"/>
              </a:lnSpc>
              <a:spcBef>
                <a:spcPts val="0"/>
              </a:spcBef>
              <a:spcAft>
                <a:spcPts val="0"/>
              </a:spcAft>
              <a:buClr>
                <a:srgbClr val="000000"/>
              </a:buClr>
              <a:buSzPts val="1640"/>
              <a:buAutoNum type="alphaLcPeriod"/>
            </a:pPr>
            <a:r>
              <a:rPr lang="en" sz="1600" dirty="0">
                <a:solidFill>
                  <a:srgbClr val="000000"/>
                </a:solidFill>
              </a:rPr>
              <a:t>If the material is not able to form a visible scratch on your concrete, then your concrete is harder than that material. </a:t>
            </a:r>
            <a:endParaRPr sz="1600" dirty="0">
              <a:solidFill>
                <a:srgbClr val="000000"/>
              </a:solidFill>
            </a:endParaRPr>
          </a:p>
          <a:p>
            <a:pPr marL="457200" lvl="0" indent="-332740" algn="l" rtl="0">
              <a:lnSpc>
                <a:spcPct val="150000"/>
              </a:lnSpc>
              <a:spcBef>
                <a:spcPts val="0"/>
              </a:spcBef>
              <a:spcAft>
                <a:spcPts val="0"/>
              </a:spcAft>
              <a:buClr>
                <a:schemeClr val="dk1"/>
              </a:buClr>
              <a:buSzPts val="1640"/>
              <a:buAutoNum type="arabicPeriod"/>
            </a:pPr>
            <a:r>
              <a:rPr lang="en" sz="1600" dirty="0">
                <a:solidFill>
                  <a:schemeClr val="dk1"/>
                </a:solidFill>
              </a:rPr>
              <a:t>On your observation sheet, record which of the materials were able to scratch your concrete and which were not.</a:t>
            </a:r>
            <a:endParaRPr sz="1600" dirty="0">
              <a:solidFill>
                <a:srgbClr val="0000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8"/>
          <p:cNvSpPr txBox="1">
            <a:spLocks noGrp="1"/>
          </p:cNvSpPr>
          <p:nvPr>
            <p:ph type="ctrTitle"/>
          </p:nvPr>
        </p:nvSpPr>
        <p:spPr>
          <a:xfrm>
            <a:off x="311700" y="111150"/>
            <a:ext cx="8520600" cy="79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SzPts val="990"/>
              <a:buNone/>
            </a:pPr>
            <a:r>
              <a:rPr lang="en" sz="3600" u="sng" dirty="0"/>
              <a:t>Strength Test Station</a:t>
            </a:r>
            <a:endParaRPr sz="3600" u="sng" dirty="0"/>
          </a:p>
        </p:txBody>
      </p:sp>
      <p:sp>
        <p:nvSpPr>
          <p:cNvPr id="90" name="Google Shape;90;p18"/>
          <p:cNvSpPr txBox="1">
            <a:spLocks noGrp="1"/>
          </p:cNvSpPr>
          <p:nvPr>
            <p:ph type="subTitle" idx="1"/>
          </p:nvPr>
        </p:nvSpPr>
        <p:spPr>
          <a:xfrm>
            <a:off x="311700" y="842250"/>
            <a:ext cx="8520600" cy="535200"/>
          </a:xfrm>
          <a:prstGeom prst="rect">
            <a:avLst/>
          </a:prstGeom>
        </p:spPr>
        <p:txBody>
          <a:bodyPr spcFirstLastPara="1" wrap="square" lIns="91425" tIns="91425" rIns="91425" bIns="91425" anchor="t" anchorCtr="0">
            <a:normAutofit fontScale="92500"/>
          </a:bodyPr>
          <a:lstStyle/>
          <a:p>
            <a:pPr marL="0" lvl="0" indent="0" algn="ctr" rtl="0">
              <a:spcBef>
                <a:spcPts val="0"/>
              </a:spcBef>
              <a:spcAft>
                <a:spcPts val="0"/>
              </a:spcAft>
              <a:buNone/>
            </a:pPr>
            <a:r>
              <a:rPr lang="en">
                <a:solidFill>
                  <a:srgbClr val="000000"/>
                </a:solidFill>
              </a:rPr>
              <a:t>Follow the directions below to test your samples.</a:t>
            </a:r>
            <a:endParaRPr>
              <a:solidFill>
                <a:srgbClr val="000000"/>
              </a:solidFill>
            </a:endParaRPr>
          </a:p>
        </p:txBody>
      </p:sp>
      <p:sp>
        <p:nvSpPr>
          <p:cNvPr id="91" name="Google Shape;91;p18"/>
          <p:cNvSpPr txBox="1">
            <a:spLocks noGrp="1"/>
          </p:cNvSpPr>
          <p:nvPr>
            <p:ph type="subTitle" idx="1"/>
          </p:nvPr>
        </p:nvSpPr>
        <p:spPr>
          <a:xfrm>
            <a:off x="311700" y="1246968"/>
            <a:ext cx="8520600" cy="3397500"/>
          </a:xfrm>
          <a:prstGeom prst="rect">
            <a:avLst/>
          </a:prstGeom>
        </p:spPr>
        <p:txBody>
          <a:bodyPr spcFirstLastPara="1" wrap="square" lIns="91425" tIns="91425" rIns="91425" bIns="91425" anchor="t" anchorCtr="0">
            <a:noAutofit/>
          </a:bodyPr>
          <a:lstStyle/>
          <a:p>
            <a:pPr marL="457200" lvl="0" indent="-351790" algn="l" rtl="0">
              <a:lnSpc>
                <a:spcPct val="150000"/>
              </a:lnSpc>
              <a:spcBef>
                <a:spcPts val="0"/>
              </a:spcBef>
              <a:spcAft>
                <a:spcPts val="0"/>
              </a:spcAft>
              <a:buClr>
                <a:srgbClr val="000000"/>
              </a:buClr>
              <a:buSzPts val="1940"/>
              <a:buAutoNum type="arabicPeriod"/>
            </a:pPr>
            <a:r>
              <a:rPr lang="en" sz="1600" dirty="0">
                <a:solidFill>
                  <a:srgbClr val="000000"/>
                </a:solidFill>
              </a:rPr>
              <a:t>Place your concrete block between the two chairs. </a:t>
            </a:r>
            <a:endParaRPr sz="1600" dirty="0">
              <a:solidFill>
                <a:srgbClr val="000000"/>
              </a:solidFill>
            </a:endParaRPr>
          </a:p>
          <a:p>
            <a:pPr marL="457200" lvl="0" indent="-351790" algn="l" rtl="0">
              <a:lnSpc>
                <a:spcPct val="150000"/>
              </a:lnSpc>
              <a:spcBef>
                <a:spcPts val="0"/>
              </a:spcBef>
              <a:spcAft>
                <a:spcPts val="0"/>
              </a:spcAft>
              <a:buClr>
                <a:srgbClr val="000000"/>
              </a:buClr>
              <a:buSzPts val="1940"/>
              <a:buAutoNum type="arabicPeriod"/>
            </a:pPr>
            <a:r>
              <a:rPr lang="en" sz="1600" dirty="0">
                <a:solidFill>
                  <a:srgbClr val="000000"/>
                </a:solidFill>
              </a:rPr>
              <a:t>Tie a string to the middle of your block where I have scored the concrete. </a:t>
            </a:r>
            <a:endParaRPr sz="1600" dirty="0">
              <a:solidFill>
                <a:srgbClr val="000000"/>
              </a:solidFill>
            </a:endParaRPr>
          </a:p>
          <a:p>
            <a:pPr marL="457200" lvl="0" indent="-351790" algn="l" rtl="0">
              <a:lnSpc>
                <a:spcPct val="150000"/>
              </a:lnSpc>
              <a:spcBef>
                <a:spcPts val="0"/>
              </a:spcBef>
              <a:spcAft>
                <a:spcPts val="0"/>
              </a:spcAft>
              <a:buClr>
                <a:srgbClr val="000000"/>
              </a:buClr>
              <a:buSzPts val="1940"/>
              <a:buAutoNum type="arabicPeriod"/>
            </a:pPr>
            <a:r>
              <a:rPr lang="en" sz="1600" dirty="0">
                <a:solidFill>
                  <a:srgbClr val="000000"/>
                </a:solidFill>
              </a:rPr>
              <a:t>Add weights to the bottom end of the string so that the weight is hanging. </a:t>
            </a:r>
            <a:endParaRPr sz="1600" dirty="0">
              <a:solidFill>
                <a:srgbClr val="000000"/>
              </a:solidFill>
            </a:endParaRPr>
          </a:p>
          <a:p>
            <a:pPr marL="457200" lvl="0" indent="-351790" algn="l" rtl="0">
              <a:lnSpc>
                <a:spcPct val="150000"/>
              </a:lnSpc>
              <a:spcBef>
                <a:spcPts val="0"/>
              </a:spcBef>
              <a:spcAft>
                <a:spcPts val="0"/>
              </a:spcAft>
              <a:buClr>
                <a:srgbClr val="000000"/>
              </a:buClr>
              <a:buSzPts val="1940"/>
              <a:buAutoNum type="arabicPeriod"/>
            </a:pPr>
            <a:r>
              <a:rPr lang="en" sz="1600" dirty="0">
                <a:solidFill>
                  <a:srgbClr val="000000"/>
                </a:solidFill>
              </a:rPr>
              <a:t>Add weights in increments of 5 lbs until your concrete block breaks. </a:t>
            </a:r>
            <a:endParaRPr sz="1600" dirty="0">
              <a:solidFill>
                <a:srgbClr val="000000"/>
              </a:solidFill>
            </a:endParaRPr>
          </a:p>
          <a:p>
            <a:pPr marL="457200" lvl="0" indent="-351790" algn="l" rtl="0">
              <a:lnSpc>
                <a:spcPct val="150000"/>
              </a:lnSpc>
              <a:spcBef>
                <a:spcPts val="0"/>
              </a:spcBef>
              <a:spcAft>
                <a:spcPts val="0"/>
              </a:spcAft>
              <a:buClr>
                <a:srgbClr val="000000"/>
              </a:buClr>
              <a:buSzPts val="1940"/>
              <a:buAutoNum type="arabicPeriod"/>
            </a:pPr>
            <a:r>
              <a:rPr lang="en" sz="1600" dirty="0">
                <a:solidFill>
                  <a:srgbClr val="000000"/>
                </a:solidFill>
              </a:rPr>
              <a:t>Record the lbs that your concrete block broke at on your data table. </a:t>
            </a:r>
            <a:endParaRPr sz="1600" dirty="0">
              <a:solidFill>
                <a:srgbClr val="000000"/>
              </a:solidFill>
            </a:endParaRPr>
          </a:p>
          <a:p>
            <a:pPr marL="914400" lvl="1" indent="-351790" algn="l" rtl="0">
              <a:lnSpc>
                <a:spcPct val="150000"/>
              </a:lnSpc>
              <a:spcBef>
                <a:spcPts val="0"/>
              </a:spcBef>
              <a:spcAft>
                <a:spcPts val="0"/>
              </a:spcAft>
              <a:buClr>
                <a:srgbClr val="000000"/>
              </a:buClr>
              <a:buSzPts val="1940"/>
              <a:buAutoNum type="alphaLcPeriod"/>
            </a:pPr>
            <a:r>
              <a:rPr lang="en" sz="1600" dirty="0">
                <a:solidFill>
                  <a:srgbClr val="000000"/>
                </a:solidFill>
              </a:rPr>
              <a:t>If your concrete block is already broken, then your lbs = 0</a:t>
            </a:r>
            <a:endParaRPr sz="1600" dirty="0">
              <a:solidFill>
                <a:srgbClr val="00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9"/>
          <p:cNvSpPr txBox="1">
            <a:spLocks noGrp="1"/>
          </p:cNvSpPr>
          <p:nvPr>
            <p:ph type="ctrTitle"/>
          </p:nvPr>
        </p:nvSpPr>
        <p:spPr>
          <a:xfrm>
            <a:off x="311700" y="111150"/>
            <a:ext cx="8520600" cy="79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SzPts val="990"/>
              <a:buNone/>
            </a:pPr>
            <a:r>
              <a:rPr lang="en" sz="3600" u="sng" dirty="0"/>
              <a:t>Acid vs. Base Drop Test Station</a:t>
            </a:r>
            <a:endParaRPr sz="3600" u="sng" dirty="0"/>
          </a:p>
        </p:txBody>
      </p:sp>
      <p:sp>
        <p:nvSpPr>
          <p:cNvPr id="97" name="Google Shape;97;p19"/>
          <p:cNvSpPr txBox="1">
            <a:spLocks noGrp="1"/>
          </p:cNvSpPr>
          <p:nvPr>
            <p:ph type="subTitle" idx="1"/>
          </p:nvPr>
        </p:nvSpPr>
        <p:spPr>
          <a:xfrm>
            <a:off x="311700" y="842250"/>
            <a:ext cx="8520600" cy="535200"/>
          </a:xfrm>
          <a:prstGeom prst="rect">
            <a:avLst/>
          </a:prstGeom>
        </p:spPr>
        <p:txBody>
          <a:bodyPr spcFirstLastPara="1" wrap="square" lIns="91425" tIns="91425" rIns="91425" bIns="91425" anchor="t" anchorCtr="0">
            <a:normAutofit fontScale="92500"/>
          </a:bodyPr>
          <a:lstStyle/>
          <a:p>
            <a:pPr marL="0" lvl="0" indent="0" algn="ctr" rtl="0">
              <a:spcBef>
                <a:spcPts val="0"/>
              </a:spcBef>
              <a:spcAft>
                <a:spcPts val="0"/>
              </a:spcAft>
              <a:buNone/>
            </a:pPr>
            <a:r>
              <a:rPr lang="en" dirty="0">
                <a:solidFill>
                  <a:srgbClr val="000000"/>
                </a:solidFill>
              </a:rPr>
              <a:t>Follow the directions below to test your samples.</a:t>
            </a:r>
            <a:endParaRPr dirty="0">
              <a:solidFill>
                <a:srgbClr val="000000"/>
              </a:solidFill>
            </a:endParaRPr>
          </a:p>
        </p:txBody>
      </p:sp>
      <p:sp>
        <p:nvSpPr>
          <p:cNvPr id="98" name="Google Shape;98;p19"/>
          <p:cNvSpPr txBox="1">
            <a:spLocks noGrp="1"/>
          </p:cNvSpPr>
          <p:nvPr>
            <p:ph type="subTitle" idx="1"/>
          </p:nvPr>
        </p:nvSpPr>
        <p:spPr>
          <a:xfrm>
            <a:off x="311700" y="1253850"/>
            <a:ext cx="8520600" cy="3811800"/>
          </a:xfrm>
          <a:prstGeom prst="rect">
            <a:avLst/>
          </a:prstGeom>
        </p:spPr>
        <p:txBody>
          <a:bodyPr spcFirstLastPara="1" wrap="square" lIns="91425" tIns="91425" rIns="91425" bIns="91425" anchor="t" anchorCtr="0">
            <a:noAutofit/>
          </a:bodyPr>
          <a:lstStyle/>
          <a:p>
            <a:pPr marL="457200" lvl="0" indent="-332740" algn="l" rtl="0">
              <a:lnSpc>
                <a:spcPct val="150000"/>
              </a:lnSpc>
              <a:spcBef>
                <a:spcPts val="0"/>
              </a:spcBef>
              <a:spcAft>
                <a:spcPts val="0"/>
              </a:spcAft>
              <a:buClr>
                <a:srgbClr val="000000"/>
              </a:buClr>
              <a:buSzPts val="1640"/>
              <a:buAutoNum type="arabicPeriod"/>
            </a:pPr>
            <a:r>
              <a:rPr lang="en" sz="1600" dirty="0">
                <a:solidFill>
                  <a:srgbClr val="000000"/>
                </a:solidFill>
              </a:rPr>
              <a:t>Test your samples one at a time and test the acid and base one at a time so that they do not mix with each other.</a:t>
            </a:r>
            <a:endParaRPr sz="1600" dirty="0">
              <a:solidFill>
                <a:srgbClr val="000000"/>
              </a:solidFill>
            </a:endParaRPr>
          </a:p>
          <a:p>
            <a:pPr marL="914400" lvl="1" indent="-332740" algn="l" rtl="0">
              <a:lnSpc>
                <a:spcPct val="150000"/>
              </a:lnSpc>
              <a:spcBef>
                <a:spcPts val="0"/>
              </a:spcBef>
              <a:spcAft>
                <a:spcPts val="0"/>
              </a:spcAft>
              <a:buClr>
                <a:srgbClr val="000000"/>
              </a:buClr>
              <a:buSzPts val="1640"/>
              <a:buAutoNum type="alphaLcPeriod"/>
            </a:pPr>
            <a:r>
              <a:rPr lang="en" sz="1600" dirty="0">
                <a:solidFill>
                  <a:srgbClr val="000000"/>
                </a:solidFill>
              </a:rPr>
              <a:t>Hydrochloric acid and bleach are both dangerous chemicals! Be careful not to get it on yourself; if you do </a:t>
            </a:r>
            <a:r>
              <a:rPr lang="en" sz="1600" i="1" dirty="0">
                <a:solidFill>
                  <a:srgbClr val="000000"/>
                </a:solidFill>
              </a:rPr>
              <a:t>immediately</a:t>
            </a:r>
            <a:r>
              <a:rPr lang="en" sz="1600" dirty="0">
                <a:solidFill>
                  <a:srgbClr val="000000"/>
                </a:solidFill>
              </a:rPr>
              <a:t> wash the affected area with soap and water. </a:t>
            </a:r>
            <a:endParaRPr sz="1600" dirty="0">
              <a:solidFill>
                <a:srgbClr val="000000"/>
              </a:solidFill>
            </a:endParaRPr>
          </a:p>
          <a:p>
            <a:pPr marL="914400" lvl="1" indent="-332740" algn="l" rtl="0">
              <a:lnSpc>
                <a:spcPct val="150000"/>
              </a:lnSpc>
              <a:spcBef>
                <a:spcPts val="0"/>
              </a:spcBef>
              <a:spcAft>
                <a:spcPts val="0"/>
              </a:spcAft>
              <a:buClr>
                <a:srgbClr val="000000"/>
              </a:buClr>
              <a:buSzPts val="1640"/>
              <a:buAutoNum type="alphaLcPeriod"/>
            </a:pPr>
            <a:r>
              <a:rPr lang="en" sz="1600" dirty="0">
                <a:solidFill>
                  <a:srgbClr val="000000"/>
                </a:solidFill>
              </a:rPr>
              <a:t>You must wear goggles and gloves at this station. Stay standing the entire time. </a:t>
            </a:r>
            <a:endParaRPr sz="1600" dirty="0">
              <a:solidFill>
                <a:srgbClr val="000000"/>
              </a:solidFill>
            </a:endParaRPr>
          </a:p>
          <a:p>
            <a:pPr marL="457200" lvl="0" indent="-332740" algn="l" rtl="0">
              <a:lnSpc>
                <a:spcPct val="150000"/>
              </a:lnSpc>
              <a:spcBef>
                <a:spcPts val="0"/>
              </a:spcBef>
              <a:spcAft>
                <a:spcPts val="0"/>
              </a:spcAft>
              <a:buClr>
                <a:srgbClr val="000000"/>
              </a:buClr>
              <a:buSzPts val="1640"/>
              <a:buAutoNum type="arabicPeriod"/>
            </a:pPr>
            <a:r>
              <a:rPr lang="en" sz="1600" dirty="0">
                <a:solidFill>
                  <a:srgbClr val="000000"/>
                </a:solidFill>
              </a:rPr>
              <a:t>Use the dropper set up at the station to add a single drop of acid onto your sample. </a:t>
            </a:r>
            <a:endParaRPr sz="1600" dirty="0">
              <a:solidFill>
                <a:srgbClr val="000000"/>
              </a:solidFill>
            </a:endParaRPr>
          </a:p>
          <a:p>
            <a:pPr marL="457200" lvl="0" indent="-332740" algn="l" rtl="0">
              <a:lnSpc>
                <a:spcPct val="150000"/>
              </a:lnSpc>
              <a:spcBef>
                <a:spcPts val="0"/>
              </a:spcBef>
              <a:spcAft>
                <a:spcPts val="0"/>
              </a:spcAft>
              <a:buClr>
                <a:srgbClr val="000000"/>
              </a:buClr>
              <a:buSzPts val="1640"/>
              <a:buAutoNum type="arabicPeriod"/>
            </a:pPr>
            <a:r>
              <a:rPr lang="en" sz="1600" dirty="0">
                <a:solidFill>
                  <a:srgbClr val="000000"/>
                </a:solidFill>
              </a:rPr>
              <a:t>Observe what happens for one minutes and record your observations on the data table. </a:t>
            </a:r>
            <a:endParaRPr sz="1600" dirty="0">
              <a:solidFill>
                <a:srgbClr val="000000"/>
              </a:solidFill>
            </a:endParaRPr>
          </a:p>
          <a:p>
            <a:pPr marL="457200" lvl="0" indent="-332740" algn="l" rtl="0">
              <a:lnSpc>
                <a:spcPct val="150000"/>
              </a:lnSpc>
              <a:spcBef>
                <a:spcPts val="0"/>
              </a:spcBef>
              <a:spcAft>
                <a:spcPts val="0"/>
              </a:spcAft>
              <a:buClr>
                <a:srgbClr val="000000"/>
              </a:buClr>
              <a:buSzPts val="1640"/>
              <a:buAutoNum type="arabicPeriod"/>
            </a:pPr>
            <a:r>
              <a:rPr lang="en" sz="1600" dirty="0">
                <a:solidFill>
                  <a:srgbClr val="000000"/>
                </a:solidFill>
              </a:rPr>
              <a:t>Wash off your sample with water and repeat with the bleach.</a:t>
            </a:r>
            <a:endParaRPr sz="1600" dirty="0">
              <a:solidFill>
                <a:srgbClr val="000000"/>
              </a:solidFill>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1141</TotalTime>
  <Words>726</Words>
  <Application>Microsoft Office PowerPoint</Application>
  <PresentationFormat>On-screen Show (16:9)</PresentationFormat>
  <Paragraphs>49</Paragraphs>
  <Slides>8</Slides>
  <Notes>8</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8</vt:i4>
      </vt:variant>
    </vt:vector>
  </HeadingPairs>
  <TitlesOfParts>
    <vt:vector size="12" baseType="lpstr">
      <vt:lpstr>Arial</vt:lpstr>
      <vt:lpstr>Open Sans</vt:lpstr>
      <vt:lpstr>Simple Light</vt:lpstr>
      <vt:lpstr>1_Simple Light</vt:lpstr>
      <vt:lpstr>PowerPoint Presentation</vt:lpstr>
      <vt:lpstr>Physical Property Observations Stations</vt:lpstr>
      <vt:lpstr>Physical Property Measurement Stations</vt:lpstr>
      <vt:lpstr>Drop Test Station</vt:lpstr>
      <vt:lpstr>Solubility Station</vt:lpstr>
      <vt:lpstr>Hardness Test Station</vt:lpstr>
      <vt:lpstr>Strength Test Station</vt:lpstr>
      <vt:lpstr>Acid vs. Base Drop Test Station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Physical Property Observations Stations</dc:title>
  <cp:lastModifiedBy>Zain Alexander Iqbal</cp:lastModifiedBy>
  <cp:revision>5</cp:revision>
  <dcterms:modified xsi:type="dcterms:W3CDTF">2023-08-23T21:51:44Z</dcterms:modified>
</cp:coreProperties>
</file>