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2"/>
  </p:notesMasterIdLst>
  <p:sldIdLst>
    <p:sldId id="323" r:id="rId3"/>
    <p:sldId id="322" r:id="rId4"/>
    <p:sldId id="281" r:id="rId5"/>
    <p:sldId id="291" r:id="rId6"/>
    <p:sldId id="292" r:id="rId7"/>
    <p:sldId id="293" r:id="rId8"/>
    <p:sldId id="306" r:id="rId9"/>
    <p:sldId id="307" r:id="rId10"/>
    <p:sldId id="29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DDDDDD"/>
    <a:srgbClr val="777777"/>
    <a:srgbClr val="FF0000"/>
    <a:srgbClr val="969696"/>
    <a:srgbClr val="FF9900"/>
    <a:srgbClr val="4D4D4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5" autoAdjust="0"/>
    <p:restoredTop sz="86723" autoAdjust="0"/>
  </p:normalViewPr>
  <p:slideViewPr>
    <p:cSldViewPr>
      <p:cViewPr varScale="1">
        <p:scale>
          <a:sx n="77" d="100"/>
          <a:sy n="77" d="100"/>
        </p:scale>
        <p:origin x="34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92ED8-CCA2-4927-8CC7-93FEA6D14E79}" type="datetimeFigureOut">
              <a:rPr lang="en-US" smtClean="0"/>
              <a:pPr/>
              <a:t>6/14/2016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1DDD2-3C8A-44C2-A023-9A27DC97BBB8}" type="slidenum">
              <a:rPr lang="en-US" smtClean="0"/>
              <a:pPr/>
              <a:t>‹#›</a:t>
            </a:fld>
            <a:endParaRPr lang="en-US"/>
          </a:p>
        </p:txBody>
      </p:sp>
    </p:spTree>
    <p:extLst>
      <p:ext uri="{BB962C8B-B14F-4D97-AF65-F5344CB8AC3E}">
        <p14:creationId xmlns:p14="http://schemas.microsoft.com/office/powerpoint/2010/main" val="202050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Activity Intro </a:t>
            </a:r>
            <a:r>
              <a:rPr lang="en-US" i="1" dirty="0" smtClean="0"/>
              <a:t>Presentation</a:t>
            </a:r>
            <a:r>
              <a:rPr lang="en-US" dirty="0" smtClean="0"/>
              <a:t>, </a:t>
            </a:r>
            <a:r>
              <a:rPr lang="en-US" sz="1200" kern="1200" dirty="0" smtClean="0">
                <a:solidFill>
                  <a:schemeClr val="tx1"/>
                </a:solidFill>
                <a:effectLst/>
                <a:latin typeface="+mn-lt"/>
                <a:ea typeface="+mn-ea"/>
                <a:cs typeface="+mn-cs"/>
              </a:rPr>
              <a:t>Statistical Analysis of Methods to Repair Cracked Steel activity</a:t>
            </a:r>
            <a:r>
              <a:rPr lang="en-US" dirty="0" smtClean="0"/>
              <a:t>, TeachEngineering.org</a:t>
            </a:r>
          </a:p>
          <a:p>
            <a:r>
              <a:rPr lang="en-US" sz="1200" b="0" i="0" kern="1200" dirty="0" smtClean="0">
                <a:solidFill>
                  <a:schemeClr val="tx1"/>
                </a:solidFill>
                <a:effectLst/>
                <a:latin typeface="+mn-lt"/>
                <a:ea typeface="+mn-ea"/>
                <a:cs typeface="+mn-cs"/>
              </a:rPr>
              <a:t>Photo: Detail of temporary repairs on steel structure of the Pawtucket River Bridge (1958); the bridge has since been replaced.</a:t>
            </a:r>
            <a:endParaRPr lang="en-US" dirty="0" smtClean="0"/>
          </a:p>
          <a:p>
            <a:r>
              <a:rPr lang="en-US" dirty="0" smtClean="0"/>
              <a:t>Image source: 2010 </a:t>
            </a:r>
            <a:r>
              <a:rPr lang="en-US" dirty="0" err="1" smtClean="0"/>
              <a:t>Marcbela</a:t>
            </a:r>
            <a:r>
              <a:rPr lang="en-US" dirty="0" smtClean="0"/>
              <a:t> (</a:t>
            </a:r>
            <a:r>
              <a:rPr lang="en-US" sz="1200" b="0" i="0" kern="1200" dirty="0" smtClean="0">
                <a:solidFill>
                  <a:schemeClr val="tx1"/>
                </a:solidFill>
                <a:effectLst/>
                <a:latin typeface="+mn-lt"/>
                <a:ea typeface="+mn-ea"/>
                <a:cs typeface="+mn-cs"/>
              </a:rPr>
              <a:t>Marc N. Belanger),</a:t>
            </a:r>
            <a:r>
              <a:rPr lang="en-US" sz="1200" b="0" i="0" kern="1200" baseline="0" dirty="0" smtClean="0">
                <a:solidFill>
                  <a:schemeClr val="tx1"/>
                </a:solidFill>
                <a:effectLst/>
                <a:latin typeface="+mn-lt"/>
                <a:ea typeface="+mn-ea"/>
                <a:cs typeface="+mn-cs"/>
              </a:rPr>
              <a:t> Wikimedia Commons https://commons.wikimedia.org/wiki/File:Pawtucket_bridge_detail-1.JPG</a:t>
            </a:r>
          </a:p>
        </p:txBody>
      </p:sp>
      <p:sp>
        <p:nvSpPr>
          <p:cNvPr id="4" name="Slide Number Placeholder 3"/>
          <p:cNvSpPr>
            <a:spLocks noGrp="1"/>
          </p:cNvSpPr>
          <p:nvPr>
            <p:ph type="sldNum" sz="quarter" idx="10"/>
          </p:nvPr>
        </p:nvSpPr>
        <p:spPr/>
        <p:txBody>
          <a:bodyPr/>
          <a:lstStyle/>
          <a:p>
            <a:fld id="{F581DDD2-3C8A-44C2-A023-9A27DC97BBB8}" type="slidenum">
              <a:rPr lang="en-US" smtClean="0"/>
              <a:pPr/>
              <a:t>1</a:t>
            </a:fld>
            <a:endParaRPr lang="en-US"/>
          </a:p>
        </p:txBody>
      </p:sp>
    </p:spTree>
    <p:extLst>
      <p:ext uri="{BB962C8B-B14F-4D97-AF65-F5344CB8AC3E}">
        <p14:creationId xmlns:p14="http://schemas.microsoft.com/office/powerpoint/2010/main" val="161537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a:t>
            </a:r>
            <a:r>
              <a:rPr lang="en-US" sz="1200" kern="1200" dirty="0" smtClean="0">
                <a:solidFill>
                  <a:schemeClr val="tx1"/>
                </a:solidFill>
                <a:effectLst/>
                <a:latin typeface="+mn-lt"/>
                <a:ea typeface="+mn-ea"/>
                <a:cs typeface="+mn-cs"/>
              </a:rPr>
              <a:t>Patches made of a composite of carbon-fiber-reinforced polymers and epoxy adhesive to repair cracked steel structures. </a:t>
            </a:r>
          </a:p>
          <a:p>
            <a:r>
              <a:rPr lang="en-US" sz="1200" kern="1200" dirty="0" smtClean="0">
                <a:solidFill>
                  <a:schemeClr val="tx1"/>
                </a:solidFill>
                <a:effectLst/>
                <a:latin typeface="+mn-lt"/>
                <a:ea typeface="+mn-ea"/>
                <a:cs typeface="+mn-cs"/>
              </a:rPr>
              <a:t>Image source: 2015 Environmental and Civil Engineering Department, Cullen College of Engineering, University of Houston</a:t>
            </a:r>
            <a:endParaRPr lang="en-US" dirty="0"/>
          </a:p>
        </p:txBody>
      </p:sp>
      <p:sp>
        <p:nvSpPr>
          <p:cNvPr id="4" name="Slide Number Placeholder 3"/>
          <p:cNvSpPr>
            <a:spLocks noGrp="1"/>
          </p:cNvSpPr>
          <p:nvPr>
            <p:ph type="sldNum" sz="quarter" idx="10"/>
          </p:nvPr>
        </p:nvSpPr>
        <p:spPr/>
        <p:txBody>
          <a:bodyPr/>
          <a:lstStyle/>
          <a:p>
            <a:fld id="{F581DDD2-3C8A-44C2-A023-9A27DC97BBB8}" type="slidenum">
              <a:rPr lang="en-US" smtClean="0"/>
              <a:pPr/>
              <a:t>2</a:t>
            </a:fld>
            <a:endParaRPr lang="en-US"/>
          </a:p>
        </p:txBody>
      </p:sp>
    </p:spTree>
    <p:extLst>
      <p:ext uri="{BB962C8B-B14F-4D97-AF65-F5344CB8AC3E}">
        <p14:creationId xmlns:p14="http://schemas.microsoft.com/office/powerpoint/2010/main" val="285324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Structural Research Laboratory, 2015</a:t>
            </a:r>
            <a:r>
              <a:rPr lang="en-US" baseline="0" dirty="0" smtClean="0"/>
              <a:t> </a:t>
            </a:r>
            <a:r>
              <a:rPr lang="en-US" dirty="0" smtClean="0"/>
              <a:t>Civil </a:t>
            </a:r>
            <a:r>
              <a:rPr lang="en-US" baseline="0" dirty="0" smtClean="0"/>
              <a:t>and Environmental Engineering Department, South Annex, University of Houston</a:t>
            </a:r>
            <a:endParaRPr lang="en-US" dirty="0" smtClean="0"/>
          </a:p>
        </p:txBody>
      </p:sp>
      <p:sp>
        <p:nvSpPr>
          <p:cNvPr id="4" name="Slide Number Placeholder 3"/>
          <p:cNvSpPr>
            <a:spLocks noGrp="1"/>
          </p:cNvSpPr>
          <p:nvPr>
            <p:ph type="sldNum" sz="quarter" idx="10"/>
          </p:nvPr>
        </p:nvSpPr>
        <p:spPr/>
        <p:txBody>
          <a:bodyPr/>
          <a:lstStyle/>
          <a:p>
            <a:fld id="{F581DDD2-3C8A-44C2-A023-9A27DC97BBB8}" type="slidenum">
              <a:rPr lang="en-US" smtClean="0"/>
              <a:pPr/>
              <a:t>3</a:t>
            </a:fld>
            <a:endParaRPr lang="en-US"/>
          </a:p>
        </p:txBody>
      </p:sp>
    </p:spTree>
    <p:extLst>
      <p:ext uri="{BB962C8B-B14F-4D97-AF65-F5344CB8AC3E}">
        <p14:creationId xmlns:p14="http://schemas.microsoft.com/office/powerpoint/2010/main" val="207468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2015</a:t>
            </a:r>
            <a:r>
              <a:rPr lang="en-US" baseline="0" dirty="0" smtClean="0"/>
              <a:t> </a:t>
            </a:r>
            <a:r>
              <a:rPr lang="en-US" dirty="0" smtClean="0"/>
              <a:t>Civil and Environmental Engineering Department. University of Houston</a:t>
            </a:r>
          </a:p>
        </p:txBody>
      </p:sp>
      <p:sp>
        <p:nvSpPr>
          <p:cNvPr id="4" name="Slide Number Placeholder 3"/>
          <p:cNvSpPr>
            <a:spLocks noGrp="1"/>
          </p:cNvSpPr>
          <p:nvPr>
            <p:ph type="sldNum" sz="quarter" idx="10"/>
          </p:nvPr>
        </p:nvSpPr>
        <p:spPr/>
        <p:txBody>
          <a:bodyPr/>
          <a:lstStyle/>
          <a:p>
            <a:fld id="{F581DDD2-3C8A-44C2-A023-9A27DC97BBB8}" type="slidenum">
              <a:rPr lang="en-US" smtClean="0"/>
              <a:pPr/>
              <a:t>5</a:t>
            </a:fld>
            <a:endParaRPr lang="en-US"/>
          </a:p>
        </p:txBody>
      </p:sp>
    </p:spTree>
    <p:extLst>
      <p:ext uri="{BB962C8B-B14F-4D97-AF65-F5344CB8AC3E}">
        <p14:creationId xmlns:p14="http://schemas.microsoft.com/office/powerpoint/2010/main" val="342875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2015</a:t>
            </a:r>
            <a:r>
              <a:rPr lang="en-US" baseline="0" dirty="0" smtClean="0"/>
              <a:t> </a:t>
            </a:r>
            <a:r>
              <a:rPr lang="en-US" dirty="0" smtClean="0"/>
              <a:t>Civil and Environmental Engineering Department. University of Houston</a:t>
            </a:r>
          </a:p>
        </p:txBody>
      </p:sp>
      <p:sp>
        <p:nvSpPr>
          <p:cNvPr id="4" name="Slide Number Placeholder 3"/>
          <p:cNvSpPr>
            <a:spLocks noGrp="1"/>
          </p:cNvSpPr>
          <p:nvPr>
            <p:ph type="sldNum" sz="quarter" idx="10"/>
          </p:nvPr>
        </p:nvSpPr>
        <p:spPr/>
        <p:txBody>
          <a:bodyPr/>
          <a:lstStyle/>
          <a:p>
            <a:fld id="{F581DDD2-3C8A-44C2-A023-9A27DC97BBB8}" type="slidenum">
              <a:rPr lang="en-US" smtClean="0"/>
              <a:pPr/>
              <a:t>6</a:t>
            </a:fld>
            <a:endParaRPr lang="en-US"/>
          </a:p>
        </p:txBody>
      </p:sp>
    </p:spTree>
    <p:extLst>
      <p:ext uri="{BB962C8B-B14F-4D97-AF65-F5344CB8AC3E}">
        <p14:creationId xmlns:p14="http://schemas.microsoft.com/office/powerpoint/2010/main" val="36702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2015</a:t>
            </a:r>
            <a:r>
              <a:rPr lang="en-US" baseline="0" dirty="0" smtClean="0"/>
              <a:t> </a:t>
            </a:r>
            <a:r>
              <a:rPr lang="en-US" dirty="0" smtClean="0"/>
              <a:t>Civil and Environmental Engineering Department. University of Houston</a:t>
            </a:r>
          </a:p>
        </p:txBody>
      </p:sp>
      <p:sp>
        <p:nvSpPr>
          <p:cNvPr id="4" name="Slide Number Placeholder 3"/>
          <p:cNvSpPr>
            <a:spLocks noGrp="1"/>
          </p:cNvSpPr>
          <p:nvPr>
            <p:ph type="sldNum" sz="quarter" idx="10"/>
          </p:nvPr>
        </p:nvSpPr>
        <p:spPr/>
        <p:txBody>
          <a:bodyPr/>
          <a:lstStyle/>
          <a:p>
            <a:fld id="{F581DDD2-3C8A-44C2-A023-9A27DC97BBB8}" type="slidenum">
              <a:rPr lang="en-US" smtClean="0"/>
              <a:pPr/>
              <a:t>7</a:t>
            </a:fld>
            <a:endParaRPr lang="en-US"/>
          </a:p>
        </p:txBody>
      </p:sp>
    </p:spTree>
    <p:extLst>
      <p:ext uri="{BB962C8B-B14F-4D97-AF65-F5344CB8AC3E}">
        <p14:creationId xmlns:p14="http://schemas.microsoft.com/office/powerpoint/2010/main" val="233506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2015</a:t>
            </a:r>
            <a:r>
              <a:rPr lang="en-US" baseline="0" dirty="0" smtClean="0"/>
              <a:t> </a:t>
            </a:r>
            <a:r>
              <a:rPr lang="en-US" dirty="0" smtClean="0"/>
              <a:t>Civil and Environmental Engineering Department. University of Houston</a:t>
            </a:r>
          </a:p>
        </p:txBody>
      </p:sp>
      <p:sp>
        <p:nvSpPr>
          <p:cNvPr id="4" name="Slide Number Placeholder 3"/>
          <p:cNvSpPr>
            <a:spLocks noGrp="1"/>
          </p:cNvSpPr>
          <p:nvPr>
            <p:ph type="sldNum" sz="quarter" idx="10"/>
          </p:nvPr>
        </p:nvSpPr>
        <p:spPr/>
        <p:txBody>
          <a:bodyPr/>
          <a:lstStyle/>
          <a:p>
            <a:fld id="{F581DDD2-3C8A-44C2-A023-9A27DC97BBB8}" type="slidenum">
              <a:rPr lang="en-US" smtClean="0"/>
              <a:pPr/>
              <a:t>8</a:t>
            </a:fld>
            <a:endParaRPr lang="en-US"/>
          </a:p>
        </p:txBody>
      </p:sp>
    </p:spTree>
    <p:extLst>
      <p:ext uri="{BB962C8B-B14F-4D97-AF65-F5344CB8AC3E}">
        <p14:creationId xmlns:p14="http://schemas.microsoft.com/office/powerpoint/2010/main" val="221103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2015</a:t>
            </a:r>
            <a:r>
              <a:rPr lang="en-US" baseline="0" dirty="0" smtClean="0"/>
              <a:t> </a:t>
            </a:r>
            <a:r>
              <a:rPr lang="en-US" dirty="0" smtClean="0"/>
              <a:t>Civil and Environmental Engineering Department. University of Houston</a:t>
            </a:r>
          </a:p>
          <a:p>
            <a:r>
              <a:rPr lang="en-US" dirty="0" smtClean="0"/>
              <a:t>Refer students to the project rubric for details of what to include in the final</a:t>
            </a:r>
            <a:r>
              <a:rPr lang="en-US" baseline="0" dirty="0" smtClean="0"/>
              <a:t> report </a:t>
            </a:r>
            <a:r>
              <a:rPr lang="en-US" baseline="0" smtClean="0"/>
              <a:t>and presentation</a:t>
            </a:r>
            <a:endParaRPr lang="en-US" dirty="0" smtClean="0"/>
          </a:p>
        </p:txBody>
      </p:sp>
      <p:sp>
        <p:nvSpPr>
          <p:cNvPr id="4" name="Slide Number Placeholder 3"/>
          <p:cNvSpPr>
            <a:spLocks noGrp="1"/>
          </p:cNvSpPr>
          <p:nvPr>
            <p:ph type="sldNum" sz="quarter" idx="10"/>
          </p:nvPr>
        </p:nvSpPr>
        <p:spPr/>
        <p:txBody>
          <a:bodyPr/>
          <a:lstStyle/>
          <a:p>
            <a:fld id="{F581DDD2-3C8A-44C2-A023-9A27DC97BBB8}" type="slidenum">
              <a:rPr lang="en-US" smtClean="0"/>
              <a:pPr/>
              <a:t>9</a:t>
            </a:fld>
            <a:endParaRPr lang="en-US"/>
          </a:p>
        </p:txBody>
      </p:sp>
    </p:spTree>
    <p:extLst>
      <p:ext uri="{BB962C8B-B14F-4D97-AF65-F5344CB8AC3E}">
        <p14:creationId xmlns:p14="http://schemas.microsoft.com/office/powerpoint/2010/main" val="192339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784590-7265-4A4A-8215-0D6D66C1F225}" type="slidenum">
              <a:rPr lang="en-US" altLang="en-US"/>
              <a:pPr>
                <a:defRPr/>
              </a:pPr>
              <a:t>‹#›</a:t>
            </a:fld>
            <a:endParaRPr lang="en-US" altLang="en-US"/>
          </a:p>
        </p:txBody>
      </p:sp>
    </p:spTree>
    <p:extLst>
      <p:ext uri="{BB962C8B-B14F-4D97-AF65-F5344CB8AC3E}">
        <p14:creationId xmlns:p14="http://schemas.microsoft.com/office/powerpoint/2010/main" val="3291394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9A526F5-941F-4BE8-AFEC-80F6D2217AA7}" type="slidenum">
              <a:rPr lang="en-US" altLang="en-US"/>
              <a:pPr>
                <a:defRPr/>
              </a:pPr>
              <a:t>‹#›</a:t>
            </a:fld>
            <a:endParaRPr lang="en-US" altLang="en-US"/>
          </a:p>
        </p:txBody>
      </p:sp>
    </p:spTree>
    <p:extLst>
      <p:ext uri="{BB962C8B-B14F-4D97-AF65-F5344CB8AC3E}">
        <p14:creationId xmlns:p14="http://schemas.microsoft.com/office/powerpoint/2010/main" val="271637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3DCA51-4065-4044-A990-0754C1212790}" type="slidenum">
              <a:rPr lang="en-US" altLang="en-US"/>
              <a:pPr>
                <a:defRPr/>
              </a:pPr>
              <a:t>‹#›</a:t>
            </a:fld>
            <a:endParaRPr lang="en-US" altLang="en-US"/>
          </a:p>
        </p:txBody>
      </p:sp>
    </p:spTree>
    <p:extLst>
      <p:ext uri="{BB962C8B-B14F-4D97-AF65-F5344CB8AC3E}">
        <p14:creationId xmlns:p14="http://schemas.microsoft.com/office/powerpoint/2010/main" val="185089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B2144-364D-46AC-8578-B203424033EB}"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E66D58-BCA7-46E1-8C95-F3E525FCCC58}" type="slidenum">
              <a:rPr lang="en-US" altLang="en-US"/>
              <a:pPr>
                <a:defRPr/>
              </a:pPr>
              <a:t>‹#›</a:t>
            </a:fld>
            <a:endParaRPr lang="en-US" altLang="en-US"/>
          </a:p>
        </p:txBody>
      </p:sp>
    </p:spTree>
    <p:extLst>
      <p:ext uri="{BB962C8B-B14F-4D97-AF65-F5344CB8AC3E}">
        <p14:creationId xmlns:p14="http://schemas.microsoft.com/office/powerpoint/2010/main" val="1087550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13A836-9DBC-4AD1-97DD-00036BA67A19}" type="slidenum">
              <a:rPr lang="en-US" altLang="en-US"/>
              <a:pPr>
                <a:defRPr/>
              </a:pPr>
              <a:t>‹#›</a:t>
            </a:fld>
            <a:endParaRPr lang="en-US" altLang="en-US"/>
          </a:p>
        </p:txBody>
      </p:sp>
    </p:spTree>
    <p:extLst>
      <p:ext uri="{BB962C8B-B14F-4D97-AF65-F5344CB8AC3E}">
        <p14:creationId xmlns:p14="http://schemas.microsoft.com/office/powerpoint/2010/main" val="37981257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21DE12-FF83-4947-9EF9-FB7E3DB0842A}" type="slidenum">
              <a:rPr lang="en-US" altLang="en-US"/>
              <a:pPr>
                <a:defRPr/>
              </a:pPr>
              <a:t>‹#›</a:t>
            </a:fld>
            <a:endParaRPr lang="en-US" altLang="en-US"/>
          </a:p>
        </p:txBody>
      </p:sp>
    </p:spTree>
    <p:extLst>
      <p:ext uri="{BB962C8B-B14F-4D97-AF65-F5344CB8AC3E}">
        <p14:creationId xmlns:p14="http://schemas.microsoft.com/office/powerpoint/2010/main" val="25111748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17D6EE1-E742-4BE0-8AA7-8B436C57D9A9}" type="slidenum">
              <a:rPr lang="en-US" altLang="en-US"/>
              <a:pPr>
                <a:defRPr/>
              </a:pPr>
              <a:t>‹#›</a:t>
            </a:fld>
            <a:endParaRPr lang="en-US" altLang="en-US"/>
          </a:p>
        </p:txBody>
      </p:sp>
    </p:spTree>
    <p:extLst>
      <p:ext uri="{BB962C8B-B14F-4D97-AF65-F5344CB8AC3E}">
        <p14:creationId xmlns:p14="http://schemas.microsoft.com/office/powerpoint/2010/main" val="27293637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1A4F644-746C-4138-BD5E-DD067BD0C072}" type="slidenum">
              <a:rPr lang="en-US" altLang="en-US"/>
              <a:pPr>
                <a:defRPr/>
              </a:pPr>
              <a:t>‹#›</a:t>
            </a:fld>
            <a:endParaRPr lang="en-US" altLang="en-US"/>
          </a:p>
        </p:txBody>
      </p:sp>
    </p:spTree>
    <p:extLst>
      <p:ext uri="{BB962C8B-B14F-4D97-AF65-F5344CB8AC3E}">
        <p14:creationId xmlns:p14="http://schemas.microsoft.com/office/powerpoint/2010/main" val="24010538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3B5D28A-1347-4913-B35D-506263340DC5}" type="slidenum">
              <a:rPr lang="en-US" altLang="en-US"/>
              <a:pPr>
                <a:defRPr/>
              </a:pPr>
              <a:t>‹#›</a:t>
            </a:fld>
            <a:endParaRPr lang="en-US" altLang="en-US"/>
          </a:p>
        </p:txBody>
      </p:sp>
    </p:spTree>
    <p:extLst>
      <p:ext uri="{BB962C8B-B14F-4D97-AF65-F5344CB8AC3E}">
        <p14:creationId xmlns:p14="http://schemas.microsoft.com/office/powerpoint/2010/main" val="57589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1E99B0-98C2-44B8-93F4-71F4BC119DA5}" type="slidenum">
              <a:rPr lang="en-US" altLang="en-US"/>
              <a:pPr>
                <a:defRPr/>
              </a:pPr>
              <a:t>‹#›</a:t>
            </a:fld>
            <a:endParaRPr lang="en-US" altLang="en-US"/>
          </a:p>
        </p:txBody>
      </p:sp>
    </p:spTree>
    <p:extLst>
      <p:ext uri="{BB962C8B-B14F-4D97-AF65-F5344CB8AC3E}">
        <p14:creationId xmlns:p14="http://schemas.microsoft.com/office/powerpoint/2010/main" val="3066269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532BB5-6CD6-4905-B9BC-984FDE70189D}" type="slidenum">
              <a:rPr lang="en-US" altLang="en-US"/>
              <a:pPr>
                <a:defRPr/>
              </a:pPr>
              <a:t>‹#›</a:t>
            </a:fld>
            <a:endParaRPr lang="en-US" altLang="en-US"/>
          </a:p>
        </p:txBody>
      </p:sp>
    </p:spTree>
    <p:extLst>
      <p:ext uri="{BB962C8B-B14F-4D97-AF65-F5344CB8AC3E}">
        <p14:creationId xmlns:p14="http://schemas.microsoft.com/office/powerpoint/2010/main" val="250906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247F96F-37D7-425C-977D-89857CE9EF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bg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bg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bg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2FC0DDC6-5DD7-497A-8C3D-3E1C61776E21}" type="slidenum">
              <a:rPr lang="en-US" altLang="en-US">
                <a:solidFill>
                  <a:srgbClr val="000000"/>
                </a:solidFill>
                <a:latin typeface="Arial" charset="0"/>
              </a:rPr>
              <a:pPr>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 name="Text Box 12"/>
          <p:cNvSpPr txBox="1">
            <a:spLocks noChangeArrowheads="1"/>
          </p:cNvSpPr>
          <p:nvPr/>
        </p:nvSpPr>
        <p:spPr bwMode="auto">
          <a:xfrm>
            <a:off x="0" y="4572000"/>
            <a:ext cx="9144000" cy="2133600"/>
          </a:xfrm>
          <a:prstGeom prst="rect">
            <a:avLst/>
          </a:prstGeom>
          <a:noFill/>
          <a:ln>
            <a:noFill/>
          </a:ln>
          <a:effectLst/>
          <a:extLst/>
        </p:spPr>
        <p:txBody>
          <a:bodyPr wrap="square">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sz="6600" b="1" dirty="0" smtClean="0">
                <a:solidFill>
                  <a:srgbClr val="0070C0"/>
                </a:solidFill>
                <a:latin typeface="Calibri" panose="020F0502020204030204" pitchFamily="34" charset="0"/>
              </a:rPr>
              <a:t>Statistical Analysis of</a:t>
            </a:r>
            <a:br>
              <a:rPr lang="en-US" altLang="en-US" sz="6600" b="1" dirty="0" smtClean="0">
                <a:solidFill>
                  <a:srgbClr val="0070C0"/>
                </a:solidFill>
                <a:latin typeface="Calibri" panose="020F0502020204030204" pitchFamily="34" charset="0"/>
              </a:rPr>
            </a:br>
            <a:r>
              <a:rPr lang="en-US" altLang="en-US" sz="6600" b="1" dirty="0" smtClean="0">
                <a:solidFill>
                  <a:srgbClr val="00B0F0"/>
                </a:solidFill>
                <a:latin typeface="Calibri" panose="020F0502020204030204" pitchFamily="34" charset="0"/>
              </a:rPr>
              <a:t>Methods to Repair Steel</a:t>
            </a:r>
            <a:endParaRPr lang="en-US" altLang="en-US" sz="6600" b="1" dirty="0">
              <a:solidFill>
                <a:srgbClr val="00B0F0"/>
              </a:solidFill>
              <a:latin typeface="Calibri" panose="020F0502020204030204" pitchFamily="34" charset="0"/>
            </a:endParaRPr>
          </a:p>
        </p:txBody>
      </p:sp>
      <p:pic>
        <p:nvPicPr>
          <p:cNvPr id="1026" name="Picture 2" descr="File:Pawtucket bridge detail-1.JPG"/>
          <p:cNvPicPr>
            <a:picLocks noChangeAspect="1" noChangeArrowheads="1"/>
          </p:cNvPicPr>
          <p:nvPr/>
        </p:nvPicPr>
        <p:blipFill rotWithShape="1">
          <a:blip r:embed="rId3">
            <a:extLst>
              <a:ext uri="{28A0092B-C50C-407E-A947-70E740481C1C}">
                <a14:useLocalDpi xmlns:a14="http://schemas.microsoft.com/office/drawing/2010/main" val="0"/>
              </a:ext>
            </a:extLst>
          </a:blip>
          <a:srcRect t="22580" b="6452"/>
          <a:stretch/>
        </p:blipFill>
        <p:spPr bwMode="auto">
          <a:xfrm>
            <a:off x="1371600" y="1376125"/>
            <a:ext cx="6400800" cy="30434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2"/>
          <p:cNvSpPr txBox="1">
            <a:spLocks noChangeArrowheads="1"/>
          </p:cNvSpPr>
          <p:nvPr/>
        </p:nvSpPr>
        <p:spPr bwMode="auto">
          <a:xfrm>
            <a:off x="0" y="198120"/>
            <a:ext cx="9144000" cy="640080"/>
          </a:xfrm>
          <a:prstGeom prst="rect">
            <a:avLst/>
          </a:prstGeom>
          <a:solidFill>
            <a:srgbClr val="00CC99"/>
          </a:solidFill>
          <a:ln>
            <a:noFill/>
          </a:ln>
          <a:effectLst/>
          <a:extLst/>
        </p:spPr>
        <p:txBody>
          <a:bodyPr wrap="square" anchor="ct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b="1" spc="600" dirty="0" smtClean="0">
                <a:solidFill>
                  <a:schemeClr val="bg1"/>
                </a:solidFill>
                <a:latin typeface="Calibri" panose="020F0502020204030204" pitchFamily="34" charset="0"/>
              </a:rPr>
              <a:t>Activity</a:t>
            </a:r>
            <a:endParaRPr lang="en-US" altLang="en-US" b="1" spc="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7493483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92" name="Text Box 68"/>
          <p:cNvSpPr txBox="1">
            <a:spLocks noChangeArrowheads="1"/>
          </p:cNvSpPr>
          <p:nvPr/>
        </p:nvSpPr>
        <p:spPr bwMode="auto">
          <a:xfrm>
            <a:off x="533399" y="1469410"/>
            <a:ext cx="7900987" cy="2492990"/>
          </a:xfrm>
          <a:prstGeom prst="rect">
            <a:avLst/>
          </a:prstGeom>
          <a:noFill/>
          <a:ln w="9525">
            <a:noFill/>
            <a:miter lim="800000"/>
            <a:headEnd/>
            <a:tailEnd/>
          </a:ln>
        </p:spPr>
        <p:txBody>
          <a:bodyPr>
            <a:spAutoFit/>
          </a:bodyPr>
          <a:lstStyle/>
          <a:p>
            <a:pPr>
              <a:spcBef>
                <a:spcPct val="50000"/>
              </a:spcBef>
            </a:pPr>
            <a:r>
              <a:rPr lang="en-US" altLang="en-US" sz="2600" dirty="0" smtClean="0">
                <a:solidFill>
                  <a:srgbClr val="FFFFFF"/>
                </a:solidFill>
                <a:latin typeface="Arial" charset="0"/>
              </a:rPr>
              <a:t>Perform a statistical analysis of the effectiveness of the different configurations of CFRP patching to rehabilitate steel structures, comparing the mean fatigue life of slightly cracked steel beams and mean fatigue life of slightly cracked steel beam reinforced with CFRP patches.</a:t>
            </a:r>
          </a:p>
        </p:txBody>
      </p:sp>
      <p:sp>
        <p:nvSpPr>
          <p:cNvPr id="3" name="Title 2"/>
          <p:cNvSpPr>
            <a:spLocks noGrp="1"/>
          </p:cNvSpPr>
          <p:nvPr>
            <p:ph type="title"/>
          </p:nvPr>
        </p:nvSpPr>
        <p:spPr/>
        <p:txBody>
          <a:bodyPr/>
          <a:lstStyle/>
          <a:p>
            <a:pPr algn="l"/>
            <a:r>
              <a:rPr lang="en-US" dirty="0" smtClean="0">
                <a:solidFill>
                  <a:schemeClr val="bg1"/>
                </a:solidFill>
                <a:latin typeface="Calibri" panose="020F0502020204030204" pitchFamily="34" charset="0"/>
              </a:rPr>
              <a:t>Civil Engineering Challenge</a:t>
            </a:r>
            <a:endParaRPr lang="en-US" dirty="0">
              <a:solidFill>
                <a:schemeClr val="bg1"/>
              </a:solidFill>
              <a:latin typeface="Calibri" panose="020F0502020204030204" pitchFamily="34" charset="0"/>
            </a:endParaRPr>
          </a:p>
        </p:txBody>
      </p:sp>
      <p:pic>
        <p:nvPicPr>
          <p:cNvPr id="4" name="Picture 3"/>
          <p:cNvPicPr/>
          <p:nvPr/>
        </p:nvPicPr>
        <p:blipFill rotWithShape="1">
          <a:blip r:embed="rId3" cstate="print"/>
          <a:srcRect t="16879"/>
          <a:stretch/>
        </p:blipFill>
        <p:spPr bwMode="auto">
          <a:xfrm>
            <a:off x="2493168" y="4114800"/>
            <a:ext cx="3981450" cy="24860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2292"/>
                                        </p:tgtEl>
                                        <p:attrNameLst>
                                          <p:attrName>style.visibility</p:attrName>
                                        </p:attrNameLst>
                                      </p:cBhvr>
                                      <p:to>
                                        <p:strVal val="visible"/>
                                      </p:to>
                                    </p:set>
                                    <p:animEffect transition="in" filter="wipe(up)">
                                      <p:cBhvr>
                                        <p:cTn id="7" dur="2000"/>
                                        <p:tgtEl>
                                          <p:spTgt spid="5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9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93" name="Text Box 1309"/>
          <p:cNvSpPr txBox="1">
            <a:spLocks noChangeArrowheads="1"/>
          </p:cNvSpPr>
          <p:nvPr/>
        </p:nvSpPr>
        <p:spPr bwMode="auto">
          <a:xfrm>
            <a:off x="276470" y="1795340"/>
            <a:ext cx="19050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r" eaLnBrk="1" hangingPunct="1">
              <a:lnSpc>
                <a:spcPct val="90000"/>
              </a:lnSpc>
              <a:spcBef>
                <a:spcPct val="50000"/>
              </a:spcBef>
              <a:buFont typeface="Arial Narrow" pitchFamily="34" charset="0"/>
              <a:buNone/>
            </a:pPr>
            <a:r>
              <a:rPr lang="en-US" altLang="en-US" sz="2400" b="1" dirty="0" smtClean="0">
                <a:solidFill>
                  <a:schemeClr val="bg1"/>
                </a:solidFill>
                <a:latin typeface="Calibri" panose="020F0502020204030204" pitchFamily="34" charset="0"/>
              </a:rPr>
              <a:t>CFRP  Experimental Results</a:t>
            </a:r>
            <a:endParaRPr lang="en-US" altLang="en-US" sz="2400" b="1" dirty="0">
              <a:solidFill>
                <a:schemeClr val="bg1"/>
              </a:solidFill>
              <a:latin typeface="Calibri" panose="020F0502020204030204" pitchFamily="34" charset="0"/>
            </a:endParaRPr>
          </a:p>
        </p:txBody>
      </p:sp>
      <p:sp>
        <p:nvSpPr>
          <p:cNvPr id="43294" name="Text Box 1310"/>
          <p:cNvSpPr txBox="1">
            <a:spLocks noChangeArrowheads="1"/>
          </p:cNvSpPr>
          <p:nvPr/>
        </p:nvSpPr>
        <p:spPr bwMode="auto">
          <a:xfrm>
            <a:off x="5771661" y="5235071"/>
            <a:ext cx="2457939"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90000"/>
              </a:lnSpc>
              <a:spcBef>
                <a:spcPct val="50000"/>
              </a:spcBef>
              <a:buFont typeface="Arial Narrow" pitchFamily="34" charset="0"/>
              <a:buNone/>
            </a:pPr>
            <a:r>
              <a:rPr lang="en-US" altLang="en-US" sz="2400" b="1" dirty="0" err="1" smtClean="0">
                <a:solidFill>
                  <a:schemeClr val="bg1"/>
                </a:solidFill>
                <a:latin typeface="Calibri" panose="020F0502020204030204" pitchFamily="34" charset="0"/>
              </a:rPr>
              <a:t>NiTiNb</a:t>
            </a:r>
            <a:r>
              <a:rPr lang="en-US" altLang="en-US" sz="2400" b="1" dirty="0" smtClean="0">
                <a:solidFill>
                  <a:schemeClr val="bg1"/>
                </a:solidFill>
                <a:latin typeface="Calibri" panose="020F0502020204030204" pitchFamily="34" charset="0"/>
              </a:rPr>
              <a:t> –CFRP Experimental Results</a:t>
            </a:r>
            <a:endParaRPr lang="en-US" altLang="en-US" sz="2400" b="1" dirty="0">
              <a:solidFill>
                <a:schemeClr val="bg1"/>
              </a:solidFill>
              <a:latin typeface="Calibri" panose="020F050202020403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85544"/>
            <a:ext cx="2438400" cy="326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819400"/>
            <a:ext cx="2358252" cy="319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152775"/>
            <a:ext cx="2351771"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1661" y="1636712"/>
            <a:ext cx="2699677"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2"/>
          <p:cNvSpPr>
            <a:spLocks noGrp="1"/>
          </p:cNvSpPr>
          <p:nvPr>
            <p:ph type="title"/>
          </p:nvPr>
        </p:nvSpPr>
        <p:spPr>
          <a:xfrm>
            <a:off x="457200" y="274638"/>
            <a:ext cx="8229600" cy="1143000"/>
          </a:xfrm>
        </p:spPr>
        <p:txBody>
          <a:bodyPr/>
          <a:lstStyle/>
          <a:p>
            <a:r>
              <a:rPr lang="en-US" dirty="0" smtClean="0">
                <a:solidFill>
                  <a:schemeClr val="bg1"/>
                </a:solidFill>
                <a:latin typeface="Calibri" panose="020F0502020204030204" pitchFamily="34" charset="0"/>
              </a:rPr>
              <a:t>Data Analysis</a:t>
            </a:r>
            <a:endParaRPr lang="en-US" dirty="0">
              <a:solidFill>
                <a:schemeClr val="bg1"/>
              </a:solidFill>
              <a:latin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293"/>
                                        </p:tgtEl>
                                        <p:attrNameLst>
                                          <p:attrName>style.visibility</p:attrName>
                                        </p:attrNameLst>
                                      </p:cBhvr>
                                      <p:to>
                                        <p:strVal val="visible"/>
                                      </p:to>
                                    </p:set>
                                    <p:animEffect transition="in" filter="wipe(up)">
                                      <p:cBhvr>
                                        <p:cTn id="7" dur="1000"/>
                                        <p:tgtEl>
                                          <p:spTgt spid="4329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1000"/>
                                        <p:tgtEl>
                                          <p:spTgt spid="7170"/>
                                        </p:tgtEl>
                                      </p:cBhvr>
                                    </p:animEffect>
                                    <p:anim calcmode="lin" valueType="num">
                                      <p:cBhvr>
                                        <p:cTn id="12" dur="1000" fill="hold"/>
                                        <p:tgtEl>
                                          <p:spTgt spid="7170"/>
                                        </p:tgtEl>
                                        <p:attrNameLst>
                                          <p:attrName>ppt_x</p:attrName>
                                        </p:attrNameLst>
                                      </p:cBhvr>
                                      <p:tavLst>
                                        <p:tav tm="0">
                                          <p:val>
                                            <p:strVal val="#ppt_x"/>
                                          </p:val>
                                        </p:tav>
                                        <p:tav tm="100000">
                                          <p:val>
                                            <p:strVal val="#ppt_x"/>
                                          </p:val>
                                        </p:tav>
                                      </p:tavLst>
                                    </p:anim>
                                    <p:anim calcmode="lin" valueType="num">
                                      <p:cBhvr>
                                        <p:cTn id="13" dur="1000" fill="hold"/>
                                        <p:tgtEl>
                                          <p:spTgt spid="717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1000"/>
                                        <p:tgtEl>
                                          <p:spTgt spid="7171"/>
                                        </p:tgtEl>
                                      </p:cBhvr>
                                    </p:animEffect>
                                    <p:anim calcmode="lin" valueType="num">
                                      <p:cBhvr>
                                        <p:cTn id="18" dur="1000" fill="hold"/>
                                        <p:tgtEl>
                                          <p:spTgt spid="7171"/>
                                        </p:tgtEl>
                                        <p:attrNameLst>
                                          <p:attrName>ppt_x</p:attrName>
                                        </p:attrNameLst>
                                      </p:cBhvr>
                                      <p:tavLst>
                                        <p:tav tm="0">
                                          <p:val>
                                            <p:strVal val="#ppt_x"/>
                                          </p:val>
                                        </p:tav>
                                        <p:tav tm="100000">
                                          <p:val>
                                            <p:strVal val="#ppt_x"/>
                                          </p:val>
                                        </p:tav>
                                      </p:tavLst>
                                    </p:anim>
                                    <p:anim calcmode="lin" valueType="num">
                                      <p:cBhvr>
                                        <p:cTn id="19" dur="1000" fill="hold"/>
                                        <p:tgtEl>
                                          <p:spTgt spid="71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1000"/>
                                        <p:tgtEl>
                                          <p:spTgt spid="7172"/>
                                        </p:tgtEl>
                                      </p:cBhvr>
                                    </p:animEffect>
                                    <p:anim calcmode="lin" valueType="num">
                                      <p:cBhvr>
                                        <p:cTn id="24" dur="1000" fill="hold"/>
                                        <p:tgtEl>
                                          <p:spTgt spid="7172"/>
                                        </p:tgtEl>
                                        <p:attrNameLst>
                                          <p:attrName>ppt_x</p:attrName>
                                        </p:attrNameLst>
                                      </p:cBhvr>
                                      <p:tavLst>
                                        <p:tav tm="0">
                                          <p:val>
                                            <p:strVal val="#ppt_x"/>
                                          </p:val>
                                        </p:tav>
                                        <p:tav tm="100000">
                                          <p:val>
                                            <p:strVal val="#ppt_x"/>
                                          </p:val>
                                        </p:tav>
                                      </p:tavLst>
                                    </p:anim>
                                    <p:anim calcmode="lin" valueType="num">
                                      <p:cBhvr>
                                        <p:cTn id="25"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7173"/>
                                        </p:tgtEl>
                                        <p:attrNameLst>
                                          <p:attrName>style.visibility</p:attrName>
                                        </p:attrNameLst>
                                      </p:cBhvr>
                                      <p:to>
                                        <p:strVal val="visible"/>
                                      </p:to>
                                    </p:set>
                                    <p:animEffect transition="in" filter="fade">
                                      <p:cBhvr>
                                        <p:cTn id="30" dur="1000"/>
                                        <p:tgtEl>
                                          <p:spTgt spid="7173"/>
                                        </p:tgtEl>
                                      </p:cBhvr>
                                    </p:animEffect>
                                    <p:anim calcmode="lin" valueType="num">
                                      <p:cBhvr>
                                        <p:cTn id="31" dur="1000" fill="hold"/>
                                        <p:tgtEl>
                                          <p:spTgt spid="7173"/>
                                        </p:tgtEl>
                                        <p:attrNameLst>
                                          <p:attrName>ppt_x</p:attrName>
                                        </p:attrNameLst>
                                      </p:cBhvr>
                                      <p:tavLst>
                                        <p:tav tm="0">
                                          <p:val>
                                            <p:strVal val="#ppt_x"/>
                                          </p:val>
                                        </p:tav>
                                        <p:tav tm="100000">
                                          <p:val>
                                            <p:strVal val="#ppt_x"/>
                                          </p:val>
                                        </p:tav>
                                      </p:tavLst>
                                    </p:anim>
                                    <p:anim calcmode="lin" valueType="num">
                                      <p:cBhvr>
                                        <p:cTn id="32" dur="1000" fill="hold"/>
                                        <p:tgtEl>
                                          <p:spTgt spid="717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43294"/>
                                        </p:tgtEl>
                                        <p:attrNameLst>
                                          <p:attrName>style.visibility</p:attrName>
                                        </p:attrNameLst>
                                      </p:cBhvr>
                                      <p:to>
                                        <p:strVal val="visible"/>
                                      </p:to>
                                    </p:set>
                                    <p:animEffect transition="in" filter="wipe(up)">
                                      <p:cBhvr>
                                        <p:cTn id="36" dur="1000"/>
                                        <p:tgtEl>
                                          <p:spTgt spid="43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93" grpId="0"/>
      <p:bldP spid="432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8" name="Text Box 72"/>
          <p:cNvSpPr txBox="1">
            <a:spLocks noChangeArrowheads="1"/>
          </p:cNvSpPr>
          <p:nvPr/>
        </p:nvSpPr>
        <p:spPr bwMode="auto">
          <a:xfrm>
            <a:off x="533400" y="1828800"/>
            <a:ext cx="4203701" cy="355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 typeface="Arial Narrow" pitchFamily="34" charset="0"/>
              <a:buNone/>
            </a:pPr>
            <a:r>
              <a:rPr lang="en-US" altLang="en-US" b="1" dirty="0" smtClean="0">
                <a:solidFill>
                  <a:srgbClr val="FFFF99"/>
                </a:solidFill>
                <a:latin typeface="Arial Narrow" pitchFamily="34" charset="0"/>
              </a:rPr>
              <a:t>Five-Number Summary </a:t>
            </a:r>
            <a:endParaRPr lang="en-US" altLang="en-US" b="1" dirty="0">
              <a:solidFill>
                <a:srgbClr val="FFFF99"/>
              </a:solidFill>
              <a:latin typeface="Arial Narrow" pitchFamily="34" charset="0"/>
            </a:endParaRPr>
          </a:p>
          <a:p>
            <a:pPr eaLnBrk="1" hangingPunct="1">
              <a:lnSpc>
                <a:spcPct val="90000"/>
              </a:lnSpc>
              <a:spcBef>
                <a:spcPct val="50000"/>
              </a:spcBef>
              <a:buFont typeface="Arial Narrow" pitchFamily="34" charset="0"/>
              <a:buChar char="–"/>
            </a:pPr>
            <a:r>
              <a:rPr lang="en-US" altLang="en-US" sz="2800" b="1" dirty="0" smtClean="0">
                <a:solidFill>
                  <a:schemeClr val="bg1"/>
                </a:solidFill>
                <a:latin typeface="Arial Narrow" pitchFamily="34" charset="0"/>
              </a:rPr>
              <a:t>minimum</a:t>
            </a:r>
            <a:endParaRPr lang="en-US" altLang="en-US" sz="2800" b="1" dirty="0">
              <a:solidFill>
                <a:schemeClr val="bg1"/>
              </a:solidFill>
              <a:latin typeface="Arial Narrow" pitchFamily="34" charset="0"/>
            </a:endParaRPr>
          </a:p>
          <a:p>
            <a:pPr eaLnBrk="1" hangingPunct="1">
              <a:lnSpc>
                <a:spcPct val="90000"/>
              </a:lnSpc>
              <a:spcBef>
                <a:spcPct val="50000"/>
              </a:spcBef>
              <a:buFont typeface="Arial Narrow" pitchFamily="34" charset="0"/>
              <a:buChar char="–"/>
            </a:pPr>
            <a:r>
              <a:rPr lang="en-US" altLang="en-US" sz="2800" b="1" dirty="0" smtClean="0">
                <a:solidFill>
                  <a:schemeClr val="bg1"/>
                </a:solidFill>
                <a:latin typeface="Arial Narrow" pitchFamily="34" charset="0"/>
              </a:rPr>
              <a:t>Q1</a:t>
            </a:r>
            <a:endParaRPr lang="en-US" altLang="en-US" sz="2800" b="1" dirty="0">
              <a:solidFill>
                <a:schemeClr val="bg1"/>
              </a:solidFill>
              <a:latin typeface="Arial Narrow" pitchFamily="34" charset="0"/>
            </a:endParaRPr>
          </a:p>
          <a:p>
            <a:pPr eaLnBrk="1" hangingPunct="1">
              <a:lnSpc>
                <a:spcPct val="90000"/>
              </a:lnSpc>
              <a:spcBef>
                <a:spcPct val="50000"/>
              </a:spcBef>
              <a:buFont typeface="Arial Narrow" pitchFamily="34" charset="0"/>
              <a:buChar char="–"/>
            </a:pPr>
            <a:r>
              <a:rPr lang="en-US" altLang="en-US" sz="2800" b="1" dirty="0" smtClean="0">
                <a:solidFill>
                  <a:schemeClr val="bg1"/>
                </a:solidFill>
                <a:latin typeface="Arial Narrow" pitchFamily="34" charset="0"/>
              </a:rPr>
              <a:t>median (Q2)</a:t>
            </a:r>
            <a:endParaRPr lang="en-US" altLang="en-US" sz="2800" b="1" dirty="0">
              <a:solidFill>
                <a:schemeClr val="bg1"/>
              </a:solidFill>
              <a:latin typeface="Arial Narrow" pitchFamily="34" charset="0"/>
            </a:endParaRPr>
          </a:p>
          <a:p>
            <a:pPr eaLnBrk="1" hangingPunct="1">
              <a:lnSpc>
                <a:spcPct val="90000"/>
              </a:lnSpc>
              <a:spcBef>
                <a:spcPct val="50000"/>
              </a:spcBef>
              <a:buFont typeface="Arial Narrow" pitchFamily="34" charset="0"/>
              <a:buChar char="–"/>
            </a:pPr>
            <a:r>
              <a:rPr lang="en-US" altLang="en-US" sz="2800" b="1" dirty="0" smtClean="0">
                <a:solidFill>
                  <a:schemeClr val="bg1"/>
                </a:solidFill>
                <a:latin typeface="Arial Narrow" pitchFamily="34" charset="0"/>
              </a:rPr>
              <a:t>Q3</a:t>
            </a:r>
            <a:endParaRPr lang="en-US" altLang="en-US" sz="2800" b="1" dirty="0">
              <a:solidFill>
                <a:schemeClr val="bg1"/>
              </a:solidFill>
              <a:latin typeface="Arial Narrow" pitchFamily="34" charset="0"/>
            </a:endParaRPr>
          </a:p>
          <a:p>
            <a:pPr eaLnBrk="1" hangingPunct="1">
              <a:lnSpc>
                <a:spcPct val="90000"/>
              </a:lnSpc>
              <a:spcBef>
                <a:spcPct val="50000"/>
              </a:spcBef>
              <a:buFont typeface="Arial Narrow" pitchFamily="34" charset="0"/>
              <a:buChar char="–"/>
            </a:pPr>
            <a:r>
              <a:rPr lang="en-US" altLang="en-US" sz="2800" b="1" dirty="0" smtClean="0">
                <a:solidFill>
                  <a:schemeClr val="bg1"/>
                </a:solidFill>
                <a:latin typeface="Arial Narrow" pitchFamily="34" charset="0"/>
              </a:rPr>
              <a:t>maximum</a:t>
            </a:r>
            <a:endParaRPr lang="en-US" altLang="en-US" sz="2800" b="1" dirty="0">
              <a:solidFill>
                <a:schemeClr val="bg1"/>
              </a:solidFill>
              <a:latin typeface="Arial Narrow" pitchFamily="34" charset="0"/>
            </a:endParaRPr>
          </a:p>
        </p:txBody>
      </p:sp>
      <p:sp>
        <p:nvSpPr>
          <p:cNvPr id="68" name="Text Box 72"/>
          <p:cNvSpPr txBox="1">
            <a:spLocks noChangeArrowheads="1"/>
          </p:cNvSpPr>
          <p:nvPr/>
        </p:nvSpPr>
        <p:spPr bwMode="auto">
          <a:xfrm>
            <a:off x="4114800" y="3638526"/>
            <a:ext cx="4495800" cy="174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 typeface="Arial Narrow" pitchFamily="34" charset="0"/>
              <a:buNone/>
            </a:pPr>
            <a:r>
              <a:rPr lang="en-US" altLang="en-US" b="1" dirty="0" smtClean="0">
                <a:solidFill>
                  <a:srgbClr val="FFFF99"/>
                </a:solidFill>
                <a:latin typeface="Arial Narrow" pitchFamily="34" charset="0"/>
              </a:rPr>
              <a:t>Central Tendency </a:t>
            </a:r>
            <a:endParaRPr lang="en-US" altLang="en-US" b="1" dirty="0">
              <a:solidFill>
                <a:srgbClr val="FFFF99"/>
              </a:solidFill>
              <a:latin typeface="Arial Narrow" pitchFamily="34" charset="0"/>
            </a:endParaRPr>
          </a:p>
          <a:p>
            <a:pPr eaLnBrk="1" hangingPunct="1">
              <a:lnSpc>
                <a:spcPct val="90000"/>
              </a:lnSpc>
              <a:spcBef>
                <a:spcPct val="50000"/>
              </a:spcBef>
              <a:buFont typeface="Arial Narrow" pitchFamily="34" charset="0"/>
              <a:buChar char="–"/>
            </a:pPr>
            <a:r>
              <a:rPr lang="en-US" altLang="en-US" sz="2800" b="1" dirty="0" smtClean="0">
                <a:solidFill>
                  <a:schemeClr val="bg1"/>
                </a:solidFill>
                <a:latin typeface="Arial Narrow" pitchFamily="34" charset="0"/>
              </a:rPr>
              <a:t>sample mean </a:t>
            </a:r>
            <a:endParaRPr lang="en-US" altLang="en-US" sz="2800" b="1" dirty="0">
              <a:solidFill>
                <a:schemeClr val="bg1"/>
              </a:solidFill>
              <a:latin typeface="Arial Narrow" pitchFamily="34" charset="0"/>
            </a:endParaRPr>
          </a:p>
          <a:p>
            <a:pPr eaLnBrk="1" hangingPunct="1">
              <a:lnSpc>
                <a:spcPct val="90000"/>
              </a:lnSpc>
              <a:spcBef>
                <a:spcPct val="50000"/>
              </a:spcBef>
              <a:buFont typeface="Arial Narrow" pitchFamily="34" charset="0"/>
              <a:buChar char="–"/>
            </a:pPr>
            <a:r>
              <a:rPr lang="en-US" altLang="en-US" sz="2800" b="1" dirty="0" smtClean="0">
                <a:solidFill>
                  <a:schemeClr val="bg1"/>
                </a:solidFill>
                <a:latin typeface="Arial Narrow" pitchFamily="34" charset="0"/>
              </a:rPr>
              <a:t>sample standard  deviation</a:t>
            </a:r>
            <a:endParaRPr lang="en-US" altLang="en-US" sz="2800" b="1" dirty="0">
              <a:solidFill>
                <a:schemeClr val="bg1"/>
              </a:solidFill>
              <a:latin typeface="Arial Narrow" pitchFamily="34" charset="0"/>
            </a:endParaRPr>
          </a:p>
        </p:txBody>
      </p:sp>
      <p:sp>
        <p:nvSpPr>
          <p:cNvPr id="22" name="Title 2"/>
          <p:cNvSpPr>
            <a:spLocks noGrp="1"/>
          </p:cNvSpPr>
          <p:nvPr>
            <p:ph type="title"/>
          </p:nvPr>
        </p:nvSpPr>
        <p:spPr>
          <a:xfrm>
            <a:off x="457200" y="274638"/>
            <a:ext cx="8229600" cy="1143000"/>
          </a:xfrm>
        </p:spPr>
        <p:txBody>
          <a:bodyPr/>
          <a:lstStyle/>
          <a:p>
            <a:r>
              <a:rPr lang="en-US" dirty="0" smtClean="0">
                <a:solidFill>
                  <a:schemeClr val="bg1"/>
                </a:solidFill>
                <a:latin typeface="Calibri" panose="020F0502020204030204" pitchFamily="34" charset="0"/>
              </a:rPr>
              <a:t>Data Analysis</a:t>
            </a:r>
            <a:endParaRPr lang="en-US" dirty="0">
              <a:solidFill>
                <a:schemeClr val="bg1"/>
              </a:solidFill>
              <a:latin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0008"/>
                                        </p:tgtEl>
                                        <p:attrNameLst>
                                          <p:attrName>style.visibility</p:attrName>
                                        </p:attrNameLst>
                                      </p:cBhvr>
                                      <p:to>
                                        <p:strVal val="visible"/>
                                      </p:to>
                                    </p:set>
                                    <p:animEffect transition="in" filter="wipe(up)">
                                      <p:cBhvr>
                                        <p:cTn id="7" dur="2000"/>
                                        <p:tgtEl>
                                          <p:spTgt spid="40008"/>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08"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t="4057"/>
          <a:stretch/>
        </p:blipFill>
        <p:spPr bwMode="auto">
          <a:xfrm>
            <a:off x="565923" y="1249680"/>
            <a:ext cx="4006077" cy="25603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514600" y="4038600"/>
            <a:ext cx="4005262" cy="256414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868595" y="1243234"/>
            <a:ext cx="3742005" cy="2560320"/>
          </a:xfrm>
          <a:prstGeom prst="rect">
            <a:avLst/>
          </a:prstGeom>
          <a:noFill/>
          <a:ln w="9525">
            <a:noFill/>
            <a:miter lim="800000"/>
            <a:headEnd/>
            <a:tailEnd/>
          </a:ln>
        </p:spPr>
      </p:pic>
      <p:sp>
        <p:nvSpPr>
          <p:cNvPr id="23" name="Title 2"/>
          <p:cNvSpPr>
            <a:spLocks noGrp="1"/>
          </p:cNvSpPr>
          <p:nvPr>
            <p:ph type="title"/>
          </p:nvPr>
        </p:nvSpPr>
        <p:spPr>
          <a:xfrm>
            <a:off x="457200" y="274638"/>
            <a:ext cx="8229600" cy="975042"/>
          </a:xfrm>
        </p:spPr>
        <p:txBody>
          <a:bodyPr/>
          <a:lstStyle/>
          <a:p>
            <a:r>
              <a:rPr lang="en-US" dirty="0" smtClean="0">
                <a:solidFill>
                  <a:schemeClr val="bg1"/>
                </a:solidFill>
                <a:latin typeface="Calibri" panose="020F0502020204030204" pitchFamily="34" charset="0"/>
              </a:rPr>
              <a:t>Data Analysis: </a:t>
            </a:r>
            <a:r>
              <a:rPr lang="en-US" dirty="0" smtClean="0">
                <a:solidFill>
                  <a:srgbClr val="FFFF99"/>
                </a:solidFill>
                <a:latin typeface="Calibri" panose="020F0502020204030204" pitchFamily="34" charset="0"/>
              </a:rPr>
              <a:t>Graphs</a:t>
            </a:r>
            <a:endParaRPr lang="en-US" dirty="0">
              <a:solidFill>
                <a:srgbClr val="FFFF99"/>
              </a:solidFill>
              <a:latin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14400" y="1914764"/>
            <a:ext cx="3684380" cy="24288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24400" y="1914764"/>
            <a:ext cx="3581400" cy="2432102"/>
          </a:xfrm>
          <a:prstGeom prst="rect">
            <a:avLst/>
          </a:prstGeom>
          <a:noFill/>
          <a:ln w="9525">
            <a:noFill/>
            <a:miter lim="800000"/>
            <a:headEnd/>
            <a:tailEnd/>
          </a:ln>
        </p:spPr>
      </p:pic>
      <p:sp>
        <p:nvSpPr>
          <p:cNvPr id="42056" name="Text Box 72"/>
          <p:cNvSpPr txBox="1">
            <a:spLocks noChangeArrowheads="1"/>
          </p:cNvSpPr>
          <p:nvPr/>
        </p:nvSpPr>
        <p:spPr bwMode="auto">
          <a:xfrm>
            <a:off x="381000" y="4843992"/>
            <a:ext cx="83058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 typeface="Arial Narrow" pitchFamily="34" charset="0"/>
              <a:buNone/>
            </a:pPr>
            <a:r>
              <a:rPr lang="en-US" altLang="en-US" sz="2800" b="1" dirty="0" smtClean="0">
                <a:solidFill>
                  <a:schemeClr val="bg1"/>
                </a:solidFill>
                <a:latin typeface="Calibri" panose="020F0502020204030204" pitchFamily="34" charset="0"/>
              </a:rPr>
              <a:t>Patched vs. Unpatched Fatigue Life Comparison</a:t>
            </a:r>
            <a:endParaRPr lang="en-US" altLang="en-US" sz="2800" b="1" dirty="0">
              <a:solidFill>
                <a:schemeClr val="bg1"/>
              </a:solidFill>
              <a:latin typeface="Calibri" panose="020F0502020204030204" pitchFamily="34" charset="0"/>
            </a:endParaRPr>
          </a:p>
        </p:txBody>
      </p:sp>
      <p:sp>
        <p:nvSpPr>
          <p:cNvPr id="72" name="Text Box 72"/>
          <p:cNvSpPr txBox="1">
            <a:spLocks noChangeArrowheads="1"/>
          </p:cNvSpPr>
          <p:nvPr/>
        </p:nvSpPr>
        <p:spPr bwMode="auto">
          <a:xfrm>
            <a:off x="2057400" y="5486400"/>
            <a:ext cx="49530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 typeface="Arial Narrow" pitchFamily="34" charset="0"/>
              <a:buNone/>
            </a:pPr>
            <a:r>
              <a:rPr lang="en-US" altLang="en-US" sz="2800" b="1" dirty="0" smtClean="0">
                <a:solidFill>
                  <a:schemeClr val="bg1"/>
                </a:solidFill>
                <a:latin typeface="Calibri" panose="020F0502020204030204" pitchFamily="34" charset="0"/>
              </a:rPr>
              <a:t>Interpretation of the graphs</a:t>
            </a:r>
            <a:endParaRPr lang="en-US" altLang="en-US" sz="2800" b="1" dirty="0">
              <a:solidFill>
                <a:schemeClr val="bg1"/>
              </a:solidFill>
              <a:latin typeface="Calibri" panose="020F0502020204030204" pitchFamily="34" charset="0"/>
            </a:endParaRPr>
          </a:p>
        </p:txBody>
      </p:sp>
      <p:sp>
        <p:nvSpPr>
          <p:cNvPr id="24" name="Title 2"/>
          <p:cNvSpPr>
            <a:spLocks noGrp="1"/>
          </p:cNvSpPr>
          <p:nvPr>
            <p:ph type="title"/>
          </p:nvPr>
        </p:nvSpPr>
        <p:spPr>
          <a:xfrm>
            <a:off x="457200" y="274638"/>
            <a:ext cx="8229600" cy="1143000"/>
          </a:xfrm>
        </p:spPr>
        <p:txBody>
          <a:bodyPr/>
          <a:lstStyle/>
          <a:p>
            <a:r>
              <a:rPr lang="en-US" dirty="0" smtClean="0">
                <a:solidFill>
                  <a:schemeClr val="bg1"/>
                </a:solidFill>
                <a:latin typeface="Calibri" panose="020F0502020204030204" pitchFamily="34" charset="0"/>
              </a:rPr>
              <a:t>Data Analysis: </a:t>
            </a:r>
            <a:r>
              <a:rPr lang="en-US" dirty="0" smtClean="0">
                <a:solidFill>
                  <a:srgbClr val="FFFF99"/>
                </a:solidFill>
                <a:latin typeface="Calibri" panose="020F0502020204030204" pitchFamily="34" charset="0"/>
              </a:rPr>
              <a:t>Graphs</a:t>
            </a:r>
            <a:endParaRPr lang="en-US" dirty="0">
              <a:solidFill>
                <a:srgbClr val="FFFF99"/>
              </a:solidFill>
              <a:latin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2056"/>
                                        </p:tgtEl>
                                        <p:attrNameLst>
                                          <p:attrName>style.visibility</p:attrName>
                                        </p:attrNameLst>
                                      </p:cBhvr>
                                      <p:to>
                                        <p:strVal val="visible"/>
                                      </p:to>
                                    </p:set>
                                    <p:animEffect transition="in" filter="wipe(left)">
                                      <p:cBhvr>
                                        <p:cTn id="19" dur="1000"/>
                                        <p:tgtEl>
                                          <p:spTgt spid="42056"/>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56"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6" name="Text Box 72"/>
          <p:cNvSpPr txBox="1">
            <a:spLocks noChangeArrowheads="1"/>
          </p:cNvSpPr>
          <p:nvPr/>
        </p:nvSpPr>
        <p:spPr bwMode="auto">
          <a:xfrm>
            <a:off x="533400" y="1295400"/>
            <a:ext cx="82296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90000"/>
              </a:lnSpc>
              <a:spcBef>
                <a:spcPct val="50000"/>
              </a:spcBef>
              <a:buFont typeface="Arial Narrow" pitchFamily="34" charset="0"/>
              <a:buNone/>
            </a:pPr>
            <a:r>
              <a:rPr lang="en-US" altLang="en-US" sz="2800" b="1" dirty="0" smtClean="0">
                <a:solidFill>
                  <a:schemeClr val="bg1"/>
                </a:solidFill>
                <a:latin typeface="Calibri" panose="020F0502020204030204" pitchFamily="34" charset="0"/>
              </a:rPr>
              <a:t>How to compare all the available data when coming from different experimental setups? </a:t>
            </a:r>
            <a:endParaRPr lang="en-US" altLang="en-US" sz="2800" b="1" dirty="0">
              <a:solidFill>
                <a:schemeClr val="bg1"/>
              </a:solidFill>
              <a:latin typeface="Calibri" panose="020F0502020204030204" pitchFamily="34" charset="0"/>
            </a:endParaRPr>
          </a:p>
        </p:txBody>
      </p:sp>
      <p:pic>
        <p:nvPicPr>
          <p:cNvPr id="73" name="Picture 2"/>
          <p:cNvPicPr>
            <a:picLocks noChangeAspect="1" noChangeArrowheads="1"/>
          </p:cNvPicPr>
          <p:nvPr/>
        </p:nvPicPr>
        <p:blipFill>
          <a:blip r:embed="rId3" cstate="print"/>
          <a:srcRect/>
          <a:stretch>
            <a:fillRect/>
          </a:stretch>
        </p:blipFill>
        <p:spPr bwMode="auto">
          <a:xfrm>
            <a:off x="3048000" y="2438400"/>
            <a:ext cx="2743200" cy="1808415"/>
          </a:xfrm>
          <a:prstGeom prst="rect">
            <a:avLst/>
          </a:prstGeom>
          <a:noFill/>
          <a:ln w="9525">
            <a:noFill/>
            <a:miter lim="800000"/>
            <a:headEnd/>
            <a:tailEnd/>
          </a:ln>
        </p:spPr>
      </p:pic>
      <p:pic>
        <p:nvPicPr>
          <p:cNvPr id="74" name="Picture 3"/>
          <p:cNvPicPr>
            <a:picLocks noChangeAspect="1" noChangeArrowheads="1"/>
          </p:cNvPicPr>
          <p:nvPr/>
        </p:nvPicPr>
        <p:blipFill>
          <a:blip r:embed="rId4" cstate="print"/>
          <a:srcRect/>
          <a:stretch>
            <a:fillRect/>
          </a:stretch>
        </p:blipFill>
        <p:spPr bwMode="auto">
          <a:xfrm>
            <a:off x="685800" y="2819400"/>
            <a:ext cx="2683731" cy="1822502"/>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5562600" y="2819400"/>
            <a:ext cx="2745381" cy="182880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3124200" y="4038600"/>
            <a:ext cx="2743200" cy="1806819"/>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5791200" y="4419601"/>
            <a:ext cx="2721427" cy="1828799"/>
          </a:xfrm>
          <a:prstGeom prst="rect">
            <a:avLst/>
          </a:prstGeom>
          <a:noFill/>
          <a:ln w="9525">
            <a:noFill/>
            <a:miter lim="800000"/>
            <a:headEnd/>
            <a:tailEnd/>
          </a:ln>
        </p:spPr>
      </p:pic>
      <p:pic>
        <p:nvPicPr>
          <p:cNvPr id="2053" name="Picture 5"/>
          <p:cNvPicPr>
            <a:picLocks noChangeAspect="1" noChangeArrowheads="1"/>
          </p:cNvPicPr>
          <p:nvPr/>
        </p:nvPicPr>
        <p:blipFill>
          <a:blip r:embed="rId8" cstate="print"/>
          <a:srcRect/>
          <a:stretch>
            <a:fillRect/>
          </a:stretch>
        </p:blipFill>
        <p:spPr bwMode="auto">
          <a:xfrm>
            <a:off x="609600" y="4343400"/>
            <a:ext cx="2760701" cy="1828800"/>
          </a:xfrm>
          <a:prstGeom prst="rect">
            <a:avLst/>
          </a:prstGeom>
          <a:noFill/>
          <a:ln w="9525">
            <a:noFill/>
            <a:miter lim="800000"/>
            <a:headEnd/>
            <a:tailEnd/>
          </a:ln>
        </p:spPr>
      </p:pic>
      <p:sp>
        <p:nvSpPr>
          <p:cNvPr id="27" name="Title 2"/>
          <p:cNvSpPr>
            <a:spLocks noGrp="1"/>
          </p:cNvSpPr>
          <p:nvPr>
            <p:ph type="title"/>
          </p:nvPr>
        </p:nvSpPr>
        <p:spPr>
          <a:xfrm>
            <a:off x="457200" y="274638"/>
            <a:ext cx="8229600" cy="1143000"/>
          </a:xfrm>
        </p:spPr>
        <p:txBody>
          <a:bodyPr/>
          <a:lstStyle/>
          <a:p>
            <a:r>
              <a:rPr lang="en-US" dirty="0" smtClean="0">
                <a:solidFill>
                  <a:schemeClr val="bg1"/>
                </a:solidFill>
                <a:latin typeface="Calibri" panose="020F0502020204030204" pitchFamily="34" charset="0"/>
              </a:rPr>
              <a:t>Data Analysis: </a:t>
            </a:r>
            <a:r>
              <a:rPr lang="en-US" dirty="0" smtClean="0">
                <a:solidFill>
                  <a:srgbClr val="FFFF99"/>
                </a:solidFill>
                <a:latin typeface="Calibri" panose="020F0502020204030204" pitchFamily="34" charset="0"/>
              </a:rPr>
              <a:t>Graphs</a:t>
            </a:r>
            <a:endParaRPr lang="en-US" dirty="0">
              <a:solidFill>
                <a:srgbClr val="FFFF99"/>
              </a:solidFill>
              <a:latin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2056"/>
                                        </p:tgtEl>
                                        <p:attrNameLst>
                                          <p:attrName>style.visibility</p:attrName>
                                        </p:attrNameLst>
                                      </p:cBhvr>
                                      <p:to>
                                        <p:strVal val="visible"/>
                                      </p:to>
                                    </p:set>
                                    <p:animEffect transition="in" filter="wipe(up)">
                                      <p:cBhvr>
                                        <p:cTn id="7" dur="2000"/>
                                        <p:tgtEl>
                                          <p:spTgt spid="4205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7" presetClass="entr" presetSubtype="0" fill="hold" nodeType="after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fade">
                                      <p:cBhvr>
                                        <p:cTn id="29" dur="1000"/>
                                        <p:tgtEl>
                                          <p:spTgt spid="2053"/>
                                        </p:tgtEl>
                                      </p:cBhvr>
                                    </p:animEffect>
                                    <p:anim calcmode="lin" valueType="num">
                                      <p:cBhvr>
                                        <p:cTn id="30" dur="1000" fill="hold"/>
                                        <p:tgtEl>
                                          <p:spTgt spid="2053"/>
                                        </p:tgtEl>
                                        <p:attrNameLst>
                                          <p:attrName>ppt_x</p:attrName>
                                        </p:attrNameLst>
                                      </p:cBhvr>
                                      <p:tavLst>
                                        <p:tav tm="0">
                                          <p:val>
                                            <p:strVal val="#ppt_x"/>
                                          </p:val>
                                        </p:tav>
                                        <p:tav tm="100000">
                                          <p:val>
                                            <p:strVal val="#ppt_x"/>
                                          </p:val>
                                        </p:tav>
                                      </p:tavLst>
                                    </p:anim>
                                    <p:anim calcmode="lin" valueType="num">
                                      <p:cBhvr>
                                        <p:cTn id="31" dur="1000" fill="hold"/>
                                        <p:tgtEl>
                                          <p:spTgt spid="2053"/>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7"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7" presetClass="entr" presetSubtype="0" fill="hold" nodeType="after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1000"/>
                                        <p:tgtEl>
                                          <p:spTgt spid="2052"/>
                                        </p:tgtEl>
                                      </p:cBhvr>
                                    </p:animEffect>
                                    <p:anim calcmode="lin" valueType="num">
                                      <p:cBhvr>
                                        <p:cTn id="42" dur="1000" fill="hold"/>
                                        <p:tgtEl>
                                          <p:spTgt spid="2052"/>
                                        </p:tgtEl>
                                        <p:attrNameLst>
                                          <p:attrName>ppt_x</p:attrName>
                                        </p:attrNameLst>
                                      </p:cBhvr>
                                      <p:tavLst>
                                        <p:tav tm="0">
                                          <p:val>
                                            <p:strVal val="#ppt_x"/>
                                          </p:val>
                                        </p:tav>
                                        <p:tav tm="100000">
                                          <p:val>
                                            <p:strVal val="#ppt_x"/>
                                          </p:val>
                                        </p:tav>
                                      </p:tavLst>
                                    </p:anim>
                                    <p:anim calcmode="lin" valueType="num">
                                      <p:cBhvr>
                                        <p:cTn id="4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6" name="Text Box 72"/>
          <p:cNvSpPr txBox="1">
            <a:spLocks noChangeArrowheads="1"/>
          </p:cNvSpPr>
          <p:nvPr/>
        </p:nvSpPr>
        <p:spPr bwMode="auto">
          <a:xfrm>
            <a:off x="609600" y="1600200"/>
            <a:ext cx="41910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90000"/>
              </a:lnSpc>
              <a:spcBef>
                <a:spcPct val="50000"/>
              </a:spcBef>
              <a:buFont typeface="Arial Narrow" pitchFamily="34" charset="0"/>
              <a:buNone/>
            </a:pPr>
            <a:r>
              <a:rPr lang="en-US" altLang="en-US" sz="2800" b="1" dirty="0" smtClean="0">
                <a:solidFill>
                  <a:schemeClr val="bg1"/>
                </a:solidFill>
                <a:latin typeface="Calibri" panose="020F0502020204030204" pitchFamily="34" charset="0"/>
              </a:rPr>
              <a:t>Using the fatigue life ratio:  </a:t>
            </a:r>
            <a:endParaRPr lang="en-US" altLang="en-US" sz="2800" b="1" dirty="0">
              <a:solidFill>
                <a:schemeClr val="bg1"/>
              </a:solidFill>
              <a:latin typeface="Calibri" panose="020F0502020204030204"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447800" y="2485348"/>
            <a:ext cx="6334125" cy="3763052"/>
          </a:xfrm>
          <a:prstGeom prst="rect">
            <a:avLst/>
          </a:prstGeom>
          <a:noFill/>
          <a:ln w="9525">
            <a:noFill/>
            <a:miter lim="800000"/>
            <a:headEnd/>
            <a:tailEnd/>
          </a:ln>
        </p:spPr>
      </p:pic>
      <p:sp>
        <p:nvSpPr>
          <p:cNvPr id="72" name="TextBox 71"/>
          <p:cNvSpPr txBox="1"/>
          <p:nvPr/>
        </p:nvSpPr>
        <p:spPr>
          <a:xfrm>
            <a:off x="4724400" y="1447800"/>
            <a:ext cx="3810000" cy="369332"/>
          </a:xfrm>
          <a:prstGeom prst="rect">
            <a:avLst/>
          </a:prstGeom>
          <a:noFill/>
        </p:spPr>
        <p:txBody>
          <a:bodyPr wrap="square" rtlCol="0">
            <a:spAutoFit/>
          </a:bodyPr>
          <a:lstStyle/>
          <a:p>
            <a:r>
              <a:rPr lang="en-US" dirty="0" smtClean="0">
                <a:solidFill>
                  <a:schemeClr val="bg1"/>
                </a:solidFill>
                <a:latin typeface="Calibri" panose="020F0502020204030204" pitchFamily="34" charset="0"/>
              </a:rPr>
              <a:t>patched specimen mean fatigue life </a:t>
            </a:r>
            <a:endParaRPr lang="en-US" dirty="0">
              <a:solidFill>
                <a:schemeClr val="bg1"/>
              </a:solidFill>
              <a:latin typeface="Calibri" panose="020F0502020204030204" pitchFamily="34" charset="0"/>
            </a:endParaRPr>
          </a:p>
        </p:txBody>
      </p:sp>
      <p:sp>
        <p:nvSpPr>
          <p:cNvPr id="73" name="TextBox 72"/>
          <p:cNvSpPr txBox="1"/>
          <p:nvPr/>
        </p:nvSpPr>
        <p:spPr>
          <a:xfrm>
            <a:off x="4648200" y="1828800"/>
            <a:ext cx="3810000" cy="369332"/>
          </a:xfrm>
          <a:prstGeom prst="rect">
            <a:avLst/>
          </a:prstGeom>
          <a:noFill/>
        </p:spPr>
        <p:txBody>
          <a:bodyPr wrap="square" rtlCol="0">
            <a:spAutoFit/>
          </a:bodyPr>
          <a:lstStyle/>
          <a:p>
            <a:r>
              <a:rPr lang="en-US" dirty="0" smtClean="0">
                <a:solidFill>
                  <a:schemeClr val="bg1"/>
                </a:solidFill>
                <a:latin typeface="Calibri" panose="020F0502020204030204" pitchFamily="34" charset="0"/>
              </a:rPr>
              <a:t>unpatched specimen mean fatigue life </a:t>
            </a:r>
            <a:endParaRPr lang="en-US" dirty="0">
              <a:solidFill>
                <a:schemeClr val="bg1"/>
              </a:solidFill>
              <a:latin typeface="Calibri" panose="020F0502020204030204" pitchFamily="34" charset="0"/>
            </a:endParaRPr>
          </a:p>
        </p:txBody>
      </p:sp>
      <p:cxnSp>
        <p:nvCxnSpPr>
          <p:cNvPr id="75" name="Straight Connector 74"/>
          <p:cNvCxnSpPr/>
          <p:nvPr/>
        </p:nvCxnSpPr>
        <p:spPr>
          <a:xfrm>
            <a:off x="4724400" y="1828800"/>
            <a:ext cx="35052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itle 2"/>
          <p:cNvSpPr>
            <a:spLocks noGrp="1"/>
          </p:cNvSpPr>
          <p:nvPr>
            <p:ph type="title"/>
          </p:nvPr>
        </p:nvSpPr>
        <p:spPr>
          <a:xfrm>
            <a:off x="457200" y="274638"/>
            <a:ext cx="8229600" cy="1143000"/>
          </a:xfrm>
        </p:spPr>
        <p:txBody>
          <a:bodyPr/>
          <a:lstStyle/>
          <a:p>
            <a:r>
              <a:rPr lang="en-US" dirty="0" smtClean="0">
                <a:solidFill>
                  <a:schemeClr val="bg1"/>
                </a:solidFill>
                <a:latin typeface="Calibri" panose="020F0502020204030204" pitchFamily="34" charset="0"/>
              </a:rPr>
              <a:t>Data Analysis: </a:t>
            </a:r>
            <a:r>
              <a:rPr lang="en-US" dirty="0" smtClean="0">
                <a:solidFill>
                  <a:srgbClr val="FFFF99"/>
                </a:solidFill>
                <a:latin typeface="Calibri" panose="020F0502020204030204" pitchFamily="34" charset="0"/>
              </a:rPr>
              <a:t>Graphs</a:t>
            </a:r>
            <a:endParaRPr lang="en-US" dirty="0">
              <a:solidFill>
                <a:srgbClr val="FFFF99"/>
              </a:solidFill>
              <a:latin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056"/>
                                        </p:tgtEl>
                                        <p:attrNameLst>
                                          <p:attrName>style.visibility</p:attrName>
                                        </p:attrNameLst>
                                      </p:cBhvr>
                                      <p:to>
                                        <p:strVal val="visible"/>
                                      </p:to>
                                    </p:set>
                                    <p:animEffect transition="in" filter="wipe(left)">
                                      <p:cBhvr>
                                        <p:cTn id="7" dur="1000"/>
                                        <p:tgtEl>
                                          <p:spTgt spid="4205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1000"/>
                                        <p:tgtEl>
                                          <p:spTgt spid="7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1000"/>
                                        <p:tgtEl>
                                          <p:spTgt spid="73"/>
                                        </p:tgtEl>
                                      </p:cBhvr>
                                    </p:animEffect>
                                  </p:childTnLst>
                                </p:cTn>
                              </p:par>
                            </p:childTnLst>
                          </p:cTn>
                        </p:par>
                        <p:par>
                          <p:cTn id="20" fill="hold">
                            <p:stCondLst>
                              <p:cond delay="3500"/>
                            </p:stCondLst>
                            <p:childTnLst>
                              <p:par>
                                <p:cTn id="21" presetID="47"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56"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21" name="Text Box 69"/>
          <p:cNvSpPr txBox="1">
            <a:spLocks noChangeArrowheads="1"/>
          </p:cNvSpPr>
          <p:nvPr/>
        </p:nvSpPr>
        <p:spPr bwMode="auto">
          <a:xfrm>
            <a:off x="228600" y="1687953"/>
            <a:ext cx="86868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 typeface="Arial Narrow" pitchFamily="34" charset="0"/>
              <a:buNone/>
            </a:pPr>
            <a:r>
              <a:rPr lang="en-US" altLang="en-US" sz="2800" b="1" dirty="0" smtClean="0">
                <a:solidFill>
                  <a:schemeClr val="bg1"/>
                </a:solidFill>
                <a:latin typeface="Calibri" panose="020F0502020204030204" pitchFamily="34" charset="0"/>
              </a:rPr>
              <a:t>PowerPoint </a:t>
            </a:r>
            <a:r>
              <a:rPr lang="en-US" altLang="en-US" sz="2800" b="1" dirty="0">
                <a:solidFill>
                  <a:schemeClr val="bg1"/>
                </a:solidFill>
                <a:latin typeface="Calibri" panose="020F0502020204030204" pitchFamily="34" charset="0"/>
              </a:rPr>
              <a:t>+ in-class </a:t>
            </a:r>
            <a:r>
              <a:rPr lang="en-US" altLang="en-US" sz="2800" b="1" dirty="0" smtClean="0">
                <a:solidFill>
                  <a:schemeClr val="bg1"/>
                </a:solidFill>
                <a:latin typeface="Calibri" panose="020F0502020204030204" pitchFamily="34" charset="0"/>
              </a:rPr>
              <a:t>presentation—or video </a:t>
            </a:r>
            <a:r>
              <a:rPr lang="en-US" altLang="en-US" sz="2400" b="1" dirty="0">
                <a:solidFill>
                  <a:schemeClr val="bg1"/>
                </a:solidFill>
                <a:latin typeface="Calibri" panose="020F0502020204030204" pitchFamily="34" charset="0"/>
              </a:rPr>
              <a:t>(</a:t>
            </a:r>
            <a:r>
              <a:rPr lang="en-US" altLang="en-US" sz="2400" b="1" dirty="0" err="1">
                <a:solidFill>
                  <a:schemeClr val="bg1"/>
                </a:solidFill>
                <a:latin typeface="Calibri" panose="020F0502020204030204" pitchFamily="34" charset="0"/>
              </a:rPr>
              <a:t>wmv</a:t>
            </a:r>
            <a:r>
              <a:rPr lang="en-US" altLang="en-US" sz="2400" b="1" dirty="0" smtClean="0">
                <a:solidFill>
                  <a:schemeClr val="bg1"/>
                </a:solidFill>
                <a:latin typeface="Calibri" panose="020F0502020204030204" pitchFamily="34" charset="0"/>
              </a:rPr>
              <a:t>, mp4</a:t>
            </a:r>
            <a:r>
              <a:rPr lang="en-US" altLang="en-US" sz="2400" b="1" dirty="0">
                <a:solidFill>
                  <a:schemeClr val="bg1"/>
                </a:solidFill>
                <a:latin typeface="Calibri" panose="020F0502020204030204" pitchFamily="34" charset="0"/>
              </a:rPr>
              <a:t>)</a:t>
            </a:r>
          </a:p>
        </p:txBody>
      </p:sp>
      <p:sp>
        <p:nvSpPr>
          <p:cNvPr id="49222" name="Text Box 70"/>
          <p:cNvSpPr txBox="1">
            <a:spLocks noChangeArrowheads="1"/>
          </p:cNvSpPr>
          <p:nvPr/>
        </p:nvSpPr>
        <p:spPr bwMode="auto">
          <a:xfrm>
            <a:off x="6477000" y="2819400"/>
            <a:ext cx="2438400" cy="301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 typeface="Arial Narrow" pitchFamily="34" charset="0"/>
              <a:buChar char="–"/>
            </a:pPr>
            <a:r>
              <a:rPr lang="en-US" altLang="en-US" sz="2400" b="1" dirty="0" smtClean="0">
                <a:solidFill>
                  <a:schemeClr val="bg1"/>
                </a:solidFill>
                <a:latin typeface="Calibri" panose="020F0502020204030204" pitchFamily="34" charset="0"/>
              </a:rPr>
              <a:t>Background</a:t>
            </a:r>
          </a:p>
          <a:p>
            <a:pPr eaLnBrk="1" hangingPunct="1">
              <a:lnSpc>
                <a:spcPct val="90000"/>
              </a:lnSpc>
              <a:spcBef>
                <a:spcPct val="50000"/>
              </a:spcBef>
              <a:buFont typeface="Arial Narrow" pitchFamily="34" charset="0"/>
              <a:buChar char="–"/>
            </a:pPr>
            <a:r>
              <a:rPr lang="en-US" altLang="en-US" sz="2400" b="1" dirty="0" smtClean="0">
                <a:solidFill>
                  <a:schemeClr val="bg1"/>
                </a:solidFill>
                <a:latin typeface="Calibri" panose="020F0502020204030204" pitchFamily="34" charset="0"/>
              </a:rPr>
              <a:t>Procedure</a:t>
            </a:r>
            <a:endParaRPr lang="en-US" altLang="en-US" sz="2400" b="1" dirty="0">
              <a:solidFill>
                <a:schemeClr val="bg1"/>
              </a:solidFill>
              <a:latin typeface="Calibri" panose="020F0502020204030204" pitchFamily="34" charset="0"/>
            </a:endParaRPr>
          </a:p>
          <a:p>
            <a:pPr eaLnBrk="1" hangingPunct="1">
              <a:lnSpc>
                <a:spcPct val="90000"/>
              </a:lnSpc>
              <a:spcBef>
                <a:spcPct val="50000"/>
              </a:spcBef>
              <a:buFont typeface="Arial Narrow" pitchFamily="34" charset="0"/>
              <a:buChar char="–"/>
            </a:pPr>
            <a:r>
              <a:rPr lang="en-US" altLang="en-US" sz="2400" b="1" dirty="0">
                <a:solidFill>
                  <a:schemeClr val="bg1"/>
                </a:solidFill>
                <a:latin typeface="Calibri" panose="020F0502020204030204" pitchFamily="34" charset="0"/>
              </a:rPr>
              <a:t>Data</a:t>
            </a:r>
          </a:p>
          <a:p>
            <a:pPr eaLnBrk="1" hangingPunct="1">
              <a:lnSpc>
                <a:spcPct val="90000"/>
              </a:lnSpc>
              <a:spcBef>
                <a:spcPct val="50000"/>
              </a:spcBef>
              <a:buFont typeface="Arial Narrow" pitchFamily="34" charset="0"/>
              <a:buChar char="–"/>
            </a:pPr>
            <a:r>
              <a:rPr lang="en-US" altLang="en-US" sz="2400" b="1" dirty="0">
                <a:solidFill>
                  <a:schemeClr val="bg1"/>
                </a:solidFill>
                <a:latin typeface="Calibri" panose="020F0502020204030204" pitchFamily="34" charset="0"/>
              </a:rPr>
              <a:t>Graphs</a:t>
            </a:r>
          </a:p>
          <a:p>
            <a:pPr eaLnBrk="1" hangingPunct="1">
              <a:lnSpc>
                <a:spcPct val="90000"/>
              </a:lnSpc>
              <a:spcBef>
                <a:spcPct val="50000"/>
              </a:spcBef>
              <a:buFont typeface="Arial Narrow" pitchFamily="34" charset="0"/>
              <a:buChar char="–"/>
            </a:pPr>
            <a:r>
              <a:rPr lang="en-US" altLang="en-US" sz="2400" b="1" dirty="0">
                <a:solidFill>
                  <a:schemeClr val="bg1"/>
                </a:solidFill>
                <a:latin typeface="Calibri" panose="020F0502020204030204" pitchFamily="34" charset="0"/>
              </a:rPr>
              <a:t>Stat </a:t>
            </a:r>
            <a:r>
              <a:rPr lang="en-US" altLang="en-US" sz="2400" b="1" dirty="0" smtClean="0">
                <a:solidFill>
                  <a:schemeClr val="bg1"/>
                </a:solidFill>
                <a:latin typeface="Calibri" panose="020F0502020204030204" pitchFamily="34" charset="0"/>
              </a:rPr>
              <a:t>analysis</a:t>
            </a:r>
            <a:endParaRPr lang="en-US" altLang="en-US" sz="2400" b="1" dirty="0">
              <a:solidFill>
                <a:schemeClr val="bg1"/>
              </a:solidFill>
              <a:latin typeface="Calibri" panose="020F0502020204030204" pitchFamily="34" charset="0"/>
            </a:endParaRPr>
          </a:p>
          <a:p>
            <a:pPr eaLnBrk="1" hangingPunct="1">
              <a:lnSpc>
                <a:spcPct val="90000"/>
              </a:lnSpc>
              <a:spcBef>
                <a:spcPct val="50000"/>
              </a:spcBef>
              <a:buFont typeface="Arial Narrow" pitchFamily="34" charset="0"/>
              <a:buChar char="–"/>
            </a:pPr>
            <a:r>
              <a:rPr lang="en-US" altLang="en-US" sz="2400" b="1" dirty="0" smtClean="0">
                <a:solidFill>
                  <a:schemeClr val="bg1"/>
                </a:solidFill>
                <a:latin typeface="Calibri" panose="020F0502020204030204" pitchFamily="34" charset="0"/>
              </a:rPr>
              <a:t>Conclusions</a:t>
            </a:r>
            <a:endParaRPr lang="en-US" altLang="en-US" sz="2400" b="1" dirty="0">
              <a:solidFill>
                <a:schemeClr val="bg1"/>
              </a:solidFill>
              <a:latin typeface="Calibri" panose="020F0502020204030204" pitchFamily="34" charset="0"/>
            </a:endParaRPr>
          </a:p>
        </p:txBody>
      </p:sp>
      <p:pic>
        <p:nvPicPr>
          <p:cNvPr id="69" name="Picture 68" descr="EasyCapture4.bmp"/>
          <p:cNvPicPr>
            <a:picLocks noChangeAspect="1"/>
          </p:cNvPicPr>
          <p:nvPr/>
        </p:nvPicPr>
        <p:blipFill>
          <a:blip r:embed="rId3" cstate="print"/>
          <a:stretch>
            <a:fillRect/>
          </a:stretch>
        </p:blipFill>
        <p:spPr>
          <a:xfrm>
            <a:off x="609600" y="2438399"/>
            <a:ext cx="5638800" cy="3524250"/>
          </a:xfrm>
          <a:prstGeom prst="rect">
            <a:avLst/>
          </a:prstGeom>
        </p:spPr>
      </p:pic>
      <p:sp>
        <p:nvSpPr>
          <p:cNvPr id="23" name="Title 2"/>
          <p:cNvSpPr>
            <a:spLocks noGrp="1"/>
          </p:cNvSpPr>
          <p:nvPr>
            <p:ph type="title"/>
          </p:nvPr>
        </p:nvSpPr>
        <p:spPr>
          <a:xfrm>
            <a:off x="457200" y="274638"/>
            <a:ext cx="8229600" cy="1143000"/>
          </a:xfrm>
        </p:spPr>
        <p:txBody>
          <a:bodyPr/>
          <a:lstStyle/>
          <a:p>
            <a:r>
              <a:rPr lang="en-US" dirty="0" smtClean="0">
                <a:solidFill>
                  <a:schemeClr val="bg1"/>
                </a:solidFill>
                <a:latin typeface="Calibri" panose="020F0502020204030204" pitchFamily="34" charset="0"/>
              </a:rPr>
              <a:t>Student Results Presentations</a:t>
            </a:r>
            <a:endParaRPr lang="en-US" dirty="0">
              <a:solidFill>
                <a:schemeClr val="bg1"/>
              </a:solidFill>
              <a:latin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221"/>
                                        </p:tgtEl>
                                        <p:attrNameLst>
                                          <p:attrName>style.visibility</p:attrName>
                                        </p:attrNameLst>
                                      </p:cBhvr>
                                      <p:to>
                                        <p:strVal val="visible"/>
                                      </p:to>
                                    </p:set>
                                    <p:animEffect transition="in" filter="wipe(left)">
                                      <p:cBhvr>
                                        <p:cTn id="7" dur="1000"/>
                                        <p:tgtEl>
                                          <p:spTgt spid="492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anim calcmode="lin" valueType="num">
                                      <p:cBhvr>
                                        <p:cTn id="12" dur="1000" fill="hold"/>
                                        <p:tgtEl>
                                          <p:spTgt spid="69"/>
                                        </p:tgtEl>
                                        <p:attrNameLst>
                                          <p:attrName>ppt_x</p:attrName>
                                        </p:attrNameLst>
                                      </p:cBhvr>
                                      <p:tavLst>
                                        <p:tav tm="0">
                                          <p:val>
                                            <p:strVal val="#ppt_x"/>
                                          </p:val>
                                        </p:tav>
                                        <p:tav tm="100000">
                                          <p:val>
                                            <p:strVal val="#ppt_x"/>
                                          </p:val>
                                        </p:tav>
                                      </p:tavLst>
                                    </p:anim>
                                    <p:anim calcmode="lin" valueType="num">
                                      <p:cBhvr>
                                        <p:cTn id="13" dur="1000" fill="hold"/>
                                        <p:tgtEl>
                                          <p:spTgt spid="6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22" presetClass="entr" presetSubtype="1" fill="hold" grpId="0" nodeType="afterEffect">
                                  <p:stCondLst>
                                    <p:cond delay="500"/>
                                  </p:stCondLst>
                                  <p:childTnLst>
                                    <p:set>
                                      <p:cBhvr>
                                        <p:cTn id="16" dur="1" fill="hold">
                                          <p:stCondLst>
                                            <p:cond delay="0"/>
                                          </p:stCondLst>
                                        </p:cTn>
                                        <p:tgtEl>
                                          <p:spTgt spid="49222"/>
                                        </p:tgtEl>
                                        <p:attrNameLst>
                                          <p:attrName>style.visibility</p:attrName>
                                        </p:attrNameLst>
                                      </p:cBhvr>
                                      <p:to>
                                        <p:strVal val="visible"/>
                                      </p:to>
                                    </p:set>
                                    <p:animEffect transition="in" filter="wipe(up)">
                                      <p:cBhvr>
                                        <p:cTn id="17" dur="2000"/>
                                        <p:tgtEl>
                                          <p:spTgt spid="4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21" grpId="0"/>
      <p:bldP spid="4922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5728</TotalTime>
  <Words>359</Words>
  <Application>Microsoft Office PowerPoint</Application>
  <PresentationFormat>On-screen Show (4:3)</PresentationFormat>
  <Paragraphs>56</Paragraphs>
  <Slides>9</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Arial Narrow</vt:lpstr>
      <vt:lpstr>Calibri</vt:lpstr>
      <vt:lpstr>Default Design</vt:lpstr>
      <vt:lpstr>9_Default Design</vt:lpstr>
      <vt:lpstr>PowerPoint Presentation</vt:lpstr>
      <vt:lpstr>Civil Engineering Challenge</vt:lpstr>
      <vt:lpstr>Data Analysis</vt:lpstr>
      <vt:lpstr>Data Analysis</vt:lpstr>
      <vt:lpstr>Data Analysis: Graphs</vt:lpstr>
      <vt:lpstr>Data Analysis: Graphs</vt:lpstr>
      <vt:lpstr>Data Analysis: Graphs</vt:lpstr>
      <vt:lpstr>Data Analysis: Graphs</vt:lpstr>
      <vt:lpstr>Student Results Presentations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dc:creator>
  <cp:lastModifiedBy>Denise</cp:lastModifiedBy>
  <cp:revision>477</cp:revision>
  <dcterms:created xsi:type="dcterms:W3CDTF">2014-07-18T13:04:37Z</dcterms:created>
  <dcterms:modified xsi:type="dcterms:W3CDTF">2016-06-15T05:04:10Z</dcterms:modified>
</cp:coreProperties>
</file>