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6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7289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50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8513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7206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471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026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2109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584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644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70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449" y="1078785"/>
            <a:ext cx="7649102" cy="11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Ellipses</a:t>
            </a:r>
            <a:endParaRPr sz="1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Past Student Examples </a:t>
            </a:r>
            <a:r>
              <a:rPr lang="en-US" sz="2400" b="1" dirty="0" smtClean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(for the teacher)</a:t>
            </a:r>
            <a:endParaRPr sz="2400" b="1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8"/>
          <a:stretch/>
        </p:blipFill>
        <p:spPr>
          <a:xfrm rot="5400000">
            <a:off x="5658331" y="1462797"/>
            <a:ext cx="3422789" cy="2304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643" y="903670"/>
            <a:ext cx="2840890" cy="3426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4" b="5507"/>
          <a:stretch/>
        </p:blipFill>
        <p:spPr>
          <a:xfrm rot="5400000">
            <a:off x="136982" y="1335974"/>
            <a:ext cx="3446040" cy="258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Past Student Examples </a:t>
            </a:r>
            <a:r>
              <a:rPr lang="en-US" sz="2400" b="1" dirty="0" smtClean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(for the teacher)</a:t>
            </a:r>
            <a:endParaRPr sz="2400" b="1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7562" y="1418913"/>
            <a:ext cx="3802245" cy="2543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96408" y="1627994"/>
            <a:ext cx="3802244" cy="2125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63" y="798986"/>
            <a:ext cx="2524246" cy="1840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63" y="2728275"/>
            <a:ext cx="2524246" cy="189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What makes an ellipse?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/>
          <p:nvPr/>
        </p:nvSpPr>
        <p:spPr>
          <a:xfrm>
            <a:off x="5611852" y="2978206"/>
            <a:ext cx="1939322" cy="1281955"/>
          </a:xfrm>
          <a:prstGeom prst="rect">
            <a:avLst/>
          </a:prstGeom>
          <a:solidFill>
            <a:srgbClr val="F8A8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81756" y="755688"/>
            <a:ext cx="4751937" cy="3658610"/>
            <a:chOff x="1460499" y="2159000"/>
            <a:chExt cx="6016626" cy="4699000"/>
          </a:xfrm>
        </p:grpSpPr>
        <p:grpSp>
          <p:nvGrpSpPr>
            <p:cNvPr id="14" name="Group 13"/>
            <p:cNvGrpSpPr/>
            <p:nvPr/>
          </p:nvGrpSpPr>
          <p:grpSpPr>
            <a:xfrm>
              <a:off x="1460499" y="2159000"/>
              <a:ext cx="6016626" cy="4699000"/>
              <a:chOff x="1698625" y="952500"/>
              <a:chExt cx="6016626" cy="4699000"/>
            </a:xfrm>
          </p:grpSpPr>
          <p:pic>
            <p:nvPicPr>
              <p:cNvPr id="22" name="Picture 21" descr="ellipse.jp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98" t="3572" r="5803" b="8333"/>
              <a:stretch/>
            </p:blipFill>
            <p:spPr>
              <a:xfrm>
                <a:off x="1698625" y="952500"/>
                <a:ext cx="6016626" cy="4699000"/>
              </a:xfrm>
              <a:prstGeom prst="rect">
                <a:avLst/>
              </a:prstGeom>
            </p:spPr>
          </p:pic>
          <p:grpSp>
            <p:nvGrpSpPr>
              <p:cNvPr id="23" name="Group 22"/>
              <p:cNvGrpSpPr/>
              <p:nvPr/>
            </p:nvGrpSpPr>
            <p:grpSpPr>
              <a:xfrm>
                <a:off x="1952625" y="1143000"/>
                <a:ext cx="3513280" cy="3027581"/>
                <a:chOff x="1952625" y="1143000"/>
                <a:chExt cx="3513280" cy="3027581"/>
              </a:xfrm>
            </p:grpSpPr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1952625" y="3603625"/>
                  <a:ext cx="2755900" cy="0"/>
                </a:xfrm>
                <a:prstGeom prst="straightConnector1">
                  <a:avLst/>
                </a:prstGeom>
                <a:ln>
                  <a:solidFill>
                    <a:srgbClr val="008000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952625" y="3317875"/>
                  <a:ext cx="0" cy="5080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708525" y="3317875"/>
                  <a:ext cx="0" cy="5080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/>
                <p:cNvSpPr txBox="1"/>
                <p:nvPr/>
              </p:nvSpPr>
              <p:spPr>
                <a:xfrm>
                  <a:off x="3070225" y="3524250"/>
                  <a:ext cx="52070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/>
                    <a:t>a</a:t>
                  </a:r>
                  <a:endParaRPr lang="en-US" sz="3600" b="1" dirty="0"/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708525" y="1143000"/>
                  <a:ext cx="45085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4708525" y="3317875"/>
                  <a:ext cx="45085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4889500" y="1143000"/>
                  <a:ext cx="15875" cy="2174875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30"/>
                <p:cNvSpPr txBox="1"/>
                <p:nvPr/>
              </p:nvSpPr>
              <p:spPr>
                <a:xfrm>
                  <a:off x="4886324" y="2008832"/>
                  <a:ext cx="57958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/>
                    <a:t>b</a:t>
                  </a:r>
                  <a:endParaRPr lang="en-US" sz="3600" b="1" dirty="0"/>
                </a:p>
              </p:txBody>
            </p:sp>
          </p:grpSp>
        </p:grpSp>
        <p:sp>
          <p:nvSpPr>
            <p:cNvPr id="15" name="TextBox 14"/>
            <p:cNvSpPr txBox="1"/>
            <p:nvPr/>
          </p:nvSpPr>
          <p:spPr>
            <a:xfrm>
              <a:off x="2015622" y="3928648"/>
              <a:ext cx="816477" cy="592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F1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52534" y="3960397"/>
              <a:ext cx="804048" cy="592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F2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5611852" y="2886971"/>
            <a:ext cx="2010114" cy="142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1200"/>
              </a:spcAft>
              <a:buFont typeface="Arial"/>
              <a:buNone/>
            </a:pPr>
            <a:r>
              <a:rPr lang="en-US" sz="1800" b="1" dirty="0" smtClean="0"/>
              <a:t>F1 and F2 = foci</a:t>
            </a: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Font typeface="Arial"/>
              <a:buNone/>
            </a:pPr>
            <a:r>
              <a:rPr lang="en-US" sz="1800" b="1" dirty="0" smtClean="0"/>
              <a:t>a = major axis</a:t>
            </a: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Font typeface="Arial"/>
              <a:buNone/>
            </a:pPr>
            <a:r>
              <a:rPr lang="en-US" sz="1800" b="1" dirty="0" smtClean="0"/>
              <a:t>b = minor axis</a:t>
            </a:r>
            <a:endParaRPr lang="en-US" sz="1800" b="1" dirty="0" smtClean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326134"/>
              </p:ext>
            </p:extLst>
          </p:nvPr>
        </p:nvGraphicFramePr>
        <p:xfrm>
          <a:off x="5611852" y="1133508"/>
          <a:ext cx="2243138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6" imgW="736560" imgH="419040" progId="Equation.3">
                  <p:embed/>
                </p:oleObj>
              </mc:Choice>
              <mc:Fallback>
                <p:oleObj name="Equation" r:id="rId6" imgW="736560" imgH="41904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11852" y="1133508"/>
                        <a:ext cx="2243138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94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4828182" y="2397467"/>
            <a:ext cx="1040700" cy="1040700"/>
          </a:xfrm>
          <a:prstGeom prst="rect">
            <a:avLst/>
          </a:prstGeom>
          <a:solidFill>
            <a:srgbClr val="8D64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What makes an ellipse?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>
            <a:off x="4909798" y="2466893"/>
            <a:ext cx="1040700" cy="10407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387339" y="2271461"/>
            <a:ext cx="5311436" cy="1040700"/>
          </a:xfrm>
          <a:prstGeom prst="rect">
            <a:avLst/>
          </a:prstGeom>
          <a:solidFill>
            <a:srgbClr val="F8A8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buFontTx/>
              <a:buChar char="-"/>
            </a:pPr>
            <a:r>
              <a:rPr lang="en-US"/>
              <a:t>Major axis is the longer axis</a:t>
            </a:r>
          </a:p>
          <a:p>
            <a:pPr marL="285750" lvl="0" indent="-285750">
              <a:buFontTx/>
              <a:buChar char="-"/>
            </a:pPr>
            <a:r>
              <a:rPr lang="en-US"/>
              <a:t>Foci always located along the major axis</a:t>
            </a:r>
          </a:p>
          <a:p>
            <a:pPr marL="285750" lvl="0" indent="-285750">
              <a:buFontTx/>
              <a:buChar char="-"/>
            </a:pPr>
            <a:r>
              <a:rPr lang="en-US"/>
              <a:t>A circle is one type of ellipse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0658" y="985267"/>
            <a:ext cx="1842075" cy="369332"/>
          </a:xfrm>
          <a:prstGeom prst="rect">
            <a:avLst/>
          </a:prstGeom>
          <a:solidFill>
            <a:srgbClr val="8D64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Open Sans" panose="020B0606030504020204" charset="0"/>
                <a:ea typeface="Open Sans" panose="020B0606030504020204" charset="0"/>
                <a:cs typeface="Open Sans" panose="020B0606030504020204" charset="0"/>
              </a:rPr>
              <a:t>Definition</a:t>
            </a:r>
            <a:endParaRPr lang="en-US" sz="1800" dirty="0">
              <a:solidFill>
                <a:schemeClr val="bg1"/>
              </a:solidFill>
              <a:latin typeface="Open Sans" panose="020B0606030504020204" charset="0"/>
              <a:ea typeface="Open Sans" panose="020B0606030504020204" charset="0"/>
              <a:cs typeface="Open Sans" panose="020B0606030504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657" y="1406791"/>
            <a:ext cx="5298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curve in a plane surrounding 2 focal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sum of the distances from each focal point to the curve is constant for every point of the curve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72;p14"/>
          <p:cNvSpPr/>
          <p:nvPr/>
        </p:nvSpPr>
        <p:spPr>
          <a:xfrm>
            <a:off x="5426084" y="1150972"/>
            <a:ext cx="2620635" cy="1065857"/>
          </a:xfrm>
          <a:prstGeom prst="rect">
            <a:avLst/>
          </a:prstGeom>
          <a:solidFill>
            <a:srgbClr val="8D64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5114385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Special propert</a:t>
            </a:r>
            <a:r>
              <a:rPr lang="en-US" sz="2400" b="1" dirty="0" smtClean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y of an </a:t>
            </a:r>
            <a:r>
              <a:rPr lang="en-US" sz="2400" b="1" dirty="0" err="1" smtClean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elipse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426084" y="1108470"/>
            <a:ext cx="2620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The sum of the distances from each focal point to the curve is constant for every point of the curve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70200" y="2668885"/>
            <a:ext cx="179614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d</a:t>
            </a:r>
            <a:r>
              <a:rPr lang="en-US" sz="1800" dirty="0" smtClean="0"/>
              <a:t>1+d2=2a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d</a:t>
            </a:r>
            <a:r>
              <a:rPr lang="en-US" sz="1800" dirty="0" smtClean="0"/>
              <a:t>3+d4=2a</a:t>
            </a:r>
            <a:endParaRPr lang="en-US" sz="1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00656" y="951657"/>
            <a:ext cx="4702285" cy="3354871"/>
            <a:chOff x="1317624" y="2162803"/>
            <a:chExt cx="6016625" cy="4699001"/>
          </a:xfrm>
        </p:grpSpPr>
        <p:grpSp>
          <p:nvGrpSpPr>
            <p:cNvPr id="11" name="Group 10"/>
            <p:cNvGrpSpPr/>
            <p:nvPr/>
          </p:nvGrpSpPr>
          <p:grpSpPr>
            <a:xfrm>
              <a:off x="1317624" y="2162803"/>
              <a:ext cx="6016625" cy="4699001"/>
              <a:chOff x="1317624" y="2159001"/>
              <a:chExt cx="6016625" cy="4699001"/>
            </a:xfrm>
          </p:grpSpPr>
          <p:pic>
            <p:nvPicPr>
              <p:cNvPr id="15" name="Picture 14" descr="ellipse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98" t="3572" r="5803" b="8333"/>
              <a:stretch/>
            </p:blipFill>
            <p:spPr>
              <a:xfrm>
                <a:off x="1317624" y="2159001"/>
                <a:ext cx="6016625" cy="4699001"/>
              </a:xfrm>
              <a:prstGeom prst="rect">
                <a:avLst/>
              </a:prstGeom>
            </p:spPr>
          </p:pic>
          <p:cxnSp>
            <p:nvCxnSpPr>
              <p:cNvPr id="17" name="Straight Connector 16"/>
              <p:cNvCxnSpPr/>
              <p:nvPr/>
            </p:nvCxnSpPr>
            <p:spPr>
              <a:xfrm flipV="1">
                <a:off x="2110154" y="2452077"/>
                <a:ext cx="1484923" cy="2080846"/>
              </a:xfrm>
              <a:prstGeom prst="line">
                <a:avLst/>
              </a:prstGeom>
              <a:ln>
                <a:solidFill>
                  <a:srgbClr val="30C34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3595077" y="2452077"/>
                <a:ext cx="2921000" cy="2080846"/>
              </a:xfrm>
              <a:prstGeom prst="line">
                <a:avLst/>
              </a:prstGeom>
              <a:ln>
                <a:solidFill>
                  <a:srgbClr val="30C34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2110155" y="3206205"/>
                <a:ext cx="879230" cy="724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30C341"/>
                    </a:solidFill>
                  </a:rPr>
                  <a:t>d1</a:t>
                </a:r>
                <a:endParaRPr lang="en-US" sz="2400" dirty="0">
                  <a:solidFill>
                    <a:srgbClr val="30C34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48282" y="3311322"/>
                <a:ext cx="707296" cy="628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30C341"/>
                    </a:solidFill>
                  </a:rPr>
                  <a:t>d2</a:t>
                </a:r>
                <a:endParaRPr lang="en-US" sz="2000" dirty="0">
                  <a:solidFill>
                    <a:srgbClr val="30C341"/>
                  </a:solidFill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V="1">
                <a:off x="2110154" y="2364154"/>
                <a:ext cx="2071077" cy="2168769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181231" y="2364154"/>
                <a:ext cx="2334846" cy="2168769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2888860" y="3614222"/>
                <a:ext cx="874346" cy="724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FF"/>
                    </a:solidFill>
                  </a:rPr>
                  <a:t>d3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708757" y="3278072"/>
                <a:ext cx="681794" cy="628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FF"/>
                    </a:solidFill>
                  </a:rPr>
                  <a:t>d4</a:t>
                </a:r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1562594" y="4810125"/>
              <a:ext cx="2755900" cy="0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62594" y="4524375"/>
              <a:ext cx="0" cy="508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680194" y="4710129"/>
              <a:ext cx="396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a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591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311700" y="2035695"/>
            <a:ext cx="1040700" cy="1040700"/>
          </a:xfrm>
          <a:prstGeom prst="rect">
            <a:avLst/>
          </a:prstGeom>
          <a:solidFill>
            <a:srgbClr val="8D64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Test this property yourself!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>
            <a:off x="3595618" y="2234563"/>
            <a:ext cx="1069718" cy="10407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405036" y="2135129"/>
            <a:ext cx="4166964" cy="1040700"/>
          </a:xfrm>
          <a:prstGeom prst="rect">
            <a:avLst/>
          </a:prstGeom>
          <a:solidFill>
            <a:srgbClr val="F8A8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Use graph paper to draw an ellipse:</a:t>
            </a:r>
          </a:p>
          <a:p>
            <a:pPr marL="285750" lvl="0" indent="-285750">
              <a:buFontTx/>
              <a:buChar char="-"/>
            </a:pPr>
            <a:r>
              <a:rPr lang="en-US" dirty="0" smtClean="0"/>
              <a:t>Find the foci</a:t>
            </a:r>
          </a:p>
          <a:p>
            <a:pPr marL="285750" lvl="0" indent="-285750">
              <a:buFontTx/>
              <a:buChar char="-"/>
            </a:pPr>
            <a:r>
              <a:rPr lang="en-US" dirty="0" smtClean="0"/>
              <a:t>Cut </a:t>
            </a:r>
            <a:r>
              <a:rPr lang="en-US" dirty="0"/>
              <a:t>a length of string that is equal to 2a</a:t>
            </a:r>
          </a:p>
          <a:p>
            <a:pPr marL="285750" lvl="0" indent="-285750">
              <a:buFontTx/>
              <a:buChar char="-"/>
            </a:pPr>
            <a:r>
              <a:rPr lang="en-US" dirty="0"/>
              <a:t>Pin down each end of the string to the foci</a:t>
            </a:r>
          </a:p>
          <a:p>
            <a:pPr marL="285750" lvl="0" indent="-285750">
              <a:buFontTx/>
              <a:buChar char="-"/>
            </a:pPr>
            <a:r>
              <a:rPr lang="en-US" dirty="0"/>
              <a:t>Trace the string around the edge of the ellipse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274" y="1354599"/>
            <a:ext cx="3573846" cy="260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311700" y="2035695"/>
            <a:ext cx="1040700" cy="1040700"/>
          </a:xfrm>
          <a:prstGeom prst="rect">
            <a:avLst/>
          </a:prstGeom>
          <a:solidFill>
            <a:srgbClr val="8D64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Your Engineering Design Challenge 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>
            <a:off x="3595618" y="2234563"/>
            <a:ext cx="1069718" cy="10407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405036" y="2135129"/>
            <a:ext cx="4166964" cy="1040700"/>
          </a:xfrm>
          <a:prstGeom prst="rect">
            <a:avLst/>
          </a:prstGeom>
          <a:solidFill>
            <a:srgbClr val="F8A8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Today’s task is to demonstrate your knowledge of ellipses </a:t>
            </a:r>
            <a:r>
              <a:rPr lang="en-US" dirty="0" smtClean="0"/>
              <a:t>by </a:t>
            </a:r>
            <a:r>
              <a:rPr lang="en-US" dirty="0"/>
              <a:t>creating an  elliptical pool table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0"/>
          <a:stretch/>
        </p:blipFill>
        <p:spPr>
          <a:xfrm>
            <a:off x="4865160" y="1131952"/>
            <a:ext cx="3900116" cy="304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Your Engineering Design Challenge 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>
            <a:off x="788053" y="2529331"/>
            <a:ext cx="2615874" cy="592422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Note the imagine, plan, and improve steps!</a:t>
            </a:r>
            <a:endParaRPr dirty="0"/>
          </a:p>
        </p:txBody>
      </p:sp>
      <p:pic>
        <p:nvPicPr>
          <p:cNvPr id="2050" name="Picture 2" descr="https://lh4.googleusercontent.com/FQ0G7q-0AySyDZS0m9uXshLRF8uq3F3-FuvVFkCHIulBMJF93eiNzLeeyB28YABSkcoUMQcQKLeXqW0AmvS1Obx32MOCYt5TYB492oHx_j0qGpg2YyZFCeOi8LdbibrN8BHxLy_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058" y="603739"/>
            <a:ext cx="3851182" cy="385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8052" y="1307470"/>
            <a:ext cx="2639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Follow the steps of the </a:t>
            </a:r>
            <a:r>
              <a:rPr lang="en-US" sz="1600" dirty="0" smtClean="0">
                <a:solidFill>
                  <a:srgbClr val="8D64AA"/>
                </a:solidFill>
              </a:rPr>
              <a:t>engineering design process </a:t>
            </a:r>
            <a:r>
              <a:rPr lang="en-US" sz="1600" dirty="0" smtClean="0"/>
              <a:t>to create your table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516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2258877" y="2898655"/>
            <a:ext cx="1040700" cy="1040700"/>
          </a:xfrm>
          <a:prstGeom prst="rect">
            <a:avLst/>
          </a:prstGeom>
          <a:solidFill>
            <a:srgbClr val="8D64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Design Constraints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>
            <a:off x="5542795" y="3097523"/>
            <a:ext cx="1069718" cy="10407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2352213" y="2998089"/>
            <a:ext cx="4166964" cy="1040700"/>
          </a:xfrm>
          <a:prstGeom prst="rect">
            <a:avLst/>
          </a:prstGeom>
          <a:solidFill>
            <a:srgbClr val="F8A8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For engineers, </a:t>
            </a:r>
            <a:r>
              <a:rPr lang="en-US" i="1" dirty="0"/>
              <a:t>design constraints </a:t>
            </a:r>
            <a:r>
              <a:rPr lang="en-US" dirty="0"/>
              <a:t>are the requirements and limitations that final design solutions must meet.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1700" y="882731"/>
            <a:ext cx="4189118" cy="162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spcBef>
                <a:spcPct val="20000"/>
              </a:spcBef>
              <a:buClrTx/>
              <a:buFont typeface="Arial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Elliptical-shaped pool table</a:t>
            </a:r>
          </a:p>
          <a:p>
            <a:pPr marL="742950" lvl="1" indent="-285750" defTabSz="457200">
              <a:spcBef>
                <a:spcPct val="20000"/>
              </a:spcBef>
              <a:buClrTx/>
              <a:buFont typeface="Arial"/>
              <a:buChar char="–"/>
            </a:pPr>
            <a:r>
              <a:rPr lang="en-US" sz="1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One focal point is the pocket</a:t>
            </a:r>
          </a:p>
          <a:p>
            <a:pPr marL="742950" lvl="1" indent="-285750" defTabSz="457200">
              <a:spcBef>
                <a:spcPct val="20000"/>
              </a:spcBef>
              <a:buClrTx/>
              <a:buFont typeface="Arial"/>
              <a:buChar char="–"/>
            </a:pPr>
            <a:r>
              <a:rPr lang="en-US" sz="1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 other focal point is the break spot</a:t>
            </a:r>
          </a:p>
          <a:p>
            <a:pPr marL="342900" lvl="0" indent="-342900" defTabSz="457200">
              <a:spcBef>
                <a:spcPct val="20000"/>
              </a:spcBef>
              <a:buClrTx/>
              <a:buFont typeface="Arial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Group budget = $10</a:t>
            </a:r>
          </a:p>
          <a:p>
            <a:pPr marL="342900" lvl="0" indent="-342900" defTabSz="457200">
              <a:spcBef>
                <a:spcPct val="20000"/>
              </a:spcBef>
              <a:buClrTx/>
              <a:buFont typeface="Arial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Maximum table size = 2 feet x 2 feet</a:t>
            </a:r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76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Past Student Examples </a:t>
            </a:r>
            <a:r>
              <a:rPr lang="en-US" sz="2400" b="1" dirty="0" smtClean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(for the teacher)</a:t>
            </a:r>
            <a:endParaRPr sz="2400" b="1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5" t="2155" r="6652"/>
          <a:stretch/>
        </p:blipFill>
        <p:spPr>
          <a:xfrm>
            <a:off x="2430265" y="863077"/>
            <a:ext cx="4283469" cy="378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274</Words>
  <Application>Microsoft Office PowerPoint</Application>
  <PresentationFormat>On-screen Show (16:9)</PresentationFormat>
  <Paragraphs>56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Open Sans</vt:lpstr>
      <vt:lpstr>Calibri</vt:lpstr>
      <vt:lpstr>Simple Light</vt:lpstr>
      <vt:lpstr>Microsoft Equation 3.0</vt:lpstr>
      <vt:lpstr>PowerPoint Presentation</vt:lpstr>
      <vt:lpstr>What makes an ellipse?      </vt:lpstr>
      <vt:lpstr>What makes an ellipse?    </vt:lpstr>
      <vt:lpstr>Special property of an elipse    </vt:lpstr>
      <vt:lpstr>Test this property yourself!    </vt:lpstr>
      <vt:lpstr>Your Engineering Design Challenge     </vt:lpstr>
      <vt:lpstr>Your Engineering Design Challenge     </vt:lpstr>
      <vt:lpstr>Design Constraints    </vt:lpstr>
      <vt:lpstr>Past Student Examples (for the teacher)    </vt:lpstr>
      <vt:lpstr>Past Student Examples (for the teacher)    </vt:lpstr>
      <vt:lpstr>Past Student Examples (for the teacher)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Kracha</dc:creator>
  <cp:lastModifiedBy>Jennifer Kracha</cp:lastModifiedBy>
  <cp:revision>4</cp:revision>
  <dcterms:modified xsi:type="dcterms:W3CDTF">2020-08-28T17:06:52Z</dcterms:modified>
</cp:coreProperties>
</file>