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007" autoAdjust="0"/>
    <p:restoredTop sz="87746" autoAdjust="0"/>
  </p:normalViewPr>
  <p:slideViewPr>
    <p:cSldViewPr snapToGrid="0">
      <p:cViewPr varScale="1">
        <p:scale>
          <a:sx n="67" d="100"/>
          <a:sy n="67" d="100"/>
        </p:scale>
        <p:origin x="72" y="3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FFB13D-DD75-46C0-8EE8-AAFC322A8204}" type="datetimeFigureOut">
              <a:rPr lang="en-US" smtClean="0"/>
              <a:t>10/31/2014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E280D6-0624-4034-8534-CFB99A7B2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257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How to Build a Piezoelectric</a:t>
            </a:r>
            <a:r>
              <a:rPr lang="en-US" baseline="0" dirty="0" smtClean="0"/>
              <a:t> Generator </a:t>
            </a:r>
            <a:r>
              <a:rPr lang="en-US" dirty="0" smtClean="0"/>
              <a:t>Presentation, Building a Piezoelectric</a:t>
            </a:r>
            <a:r>
              <a:rPr lang="en-US" baseline="0" dirty="0" smtClean="0"/>
              <a:t> Generator activity &gt; TeachEngineering.org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E280D6-0624-4034-8534-CFB99A7B2E7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5421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circuit diagram shows an AC voltage source (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piezo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element) connected past a switch to a capacitor and LED.</a:t>
            </a:r>
          </a:p>
          <a:p>
            <a:r>
              <a:rPr lang="en-US" dirty="0" smtClean="0"/>
              <a:t>Image </a:t>
            </a:r>
            <a:r>
              <a:rPr lang="en-US" dirty="0" smtClean="0"/>
              <a:t>source: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2014 Matthew Zelisko, GK-12 Program, University of Houston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E280D6-0624-4034-8534-CFB99A7B2E7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2992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Image source: (lightning bolt) Microsoft clipart at http://office.microsoft.com/en-us/images/results.aspx?qu=lightning&amp;ex=1#ai:MC900441735|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E280D6-0624-4034-8534-CFB99A7B2E7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4837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Image source: 2014 Denise</a:t>
            </a:r>
            <a:r>
              <a:rPr lang="en-US" baseline="0" dirty="0" smtClean="0"/>
              <a:t> W. Carlson, ITL Program, College of Engineering, University of Colorado Boulder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E280D6-0624-4034-8534-CFB99A7B2E7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392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E280D6-0624-4034-8534-CFB99A7B2E7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2679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Image sources:</a:t>
            </a:r>
          </a:p>
          <a:p>
            <a:r>
              <a:rPr lang="en-US" dirty="0" smtClean="0"/>
              <a:t>(drawing of</a:t>
            </a:r>
            <a:r>
              <a:rPr lang="en-US" baseline="0" dirty="0" smtClean="0"/>
              <a:t> NASA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nanowire-based piezoelectric (PE) power generation technology) NASA http://www.nasa.gov/ames-partnerships/technology/technology-opportunity-nanowire-based-piezoelectric-power-generation/#.VFRzvPnF8nE</a:t>
            </a:r>
            <a:endParaRPr lang="en-US" dirty="0" smtClean="0"/>
          </a:p>
          <a:p>
            <a:r>
              <a:rPr lang="en-US" dirty="0" smtClean="0"/>
              <a:t>(car traffic</a:t>
            </a:r>
            <a:r>
              <a:rPr lang="en-US" baseline="0" dirty="0" smtClean="0"/>
              <a:t> </a:t>
            </a:r>
            <a:r>
              <a:rPr lang="en-US" dirty="0" smtClean="0"/>
              <a:t>on highway) Microsoft clipart at http://office.microsoft.com/en-us/images/results.aspx?qu=highway&amp;ex=1#ai:MP900442392|mt:2|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E280D6-0624-4034-8534-CFB99A7B2E7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4407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Alternate</a:t>
            </a:r>
            <a:r>
              <a:rPr lang="en-US" baseline="0" dirty="0" smtClean="0"/>
              <a:t> circuit diagram (Figure 1 from activity write-up</a:t>
            </a:r>
            <a:r>
              <a:rPr lang="en-US" baseline="0" dirty="0" smtClean="0"/>
              <a:t>); if desired, swap out for simpler circuit design on slide 2.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circuit diagram shows an AC voltage source (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piezo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element) connected to a diode rectifier bridge leading past a switch to a capacitor and LED.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Diodes permit current to flow in only one direction. Making a diode rectifier bridge converts the AC voltage generated by the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piezo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element into a DC voltage, which can be used by the capacitor and the LED. </a:t>
            </a:r>
            <a:endParaRPr lang="en-US" baseline="0" dirty="0" smtClean="0"/>
          </a:p>
          <a:p>
            <a:r>
              <a:rPr lang="en-US" dirty="0" smtClean="0"/>
              <a:t>Image source: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2014 Matthew Zelisko, GK-12 Program, University of Houston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E280D6-0624-4034-8534-CFB99A7B2E7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661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 cstate="print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7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57E1EA91-6869-4A17-80FA-D9E96C2EF017}" type="datetimeFigureOut">
              <a:rPr lang="en-US" smtClean="0"/>
              <a:pPr/>
              <a:t>10/31/2014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1C616E20-2B40-4FF5-9C70-1B0F7078F2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6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1EA91-6869-4A17-80FA-D9E96C2EF017}" type="datetimeFigureOut">
              <a:rPr lang="en-US" smtClean="0"/>
              <a:pPr/>
              <a:t>10/31/2014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16E20-2B40-4FF5-9C70-1B0F7078F2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528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1EA91-6869-4A17-80FA-D9E96C2EF017}" type="datetimeFigureOut">
              <a:rPr lang="en-US" smtClean="0"/>
              <a:pPr/>
              <a:t>10/31/2014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16E20-2B40-4FF5-9C70-1B0F7078F2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0206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1EA91-6869-4A17-80FA-D9E96C2EF017}" type="datetimeFigureOut">
              <a:rPr lang="en-US" smtClean="0"/>
              <a:pPr/>
              <a:t>10/31/2014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16E20-2B40-4FF5-9C70-1B0F7078F25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004326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1EA91-6869-4A17-80FA-D9E96C2EF017}" type="datetimeFigureOut">
              <a:rPr lang="en-US" smtClean="0"/>
              <a:pPr/>
              <a:t>10/31/2014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16E20-2B40-4FF5-9C70-1B0F7078F2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5584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1EA91-6869-4A17-80FA-D9E96C2EF017}" type="datetimeFigureOut">
              <a:rPr lang="en-US" smtClean="0"/>
              <a:pPr/>
              <a:t>10/31/2014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16E20-2B40-4FF5-9C70-1B0F7078F2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6347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1EA91-6869-4A17-80FA-D9E96C2EF017}" type="datetimeFigureOut">
              <a:rPr lang="en-US" smtClean="0"/>
              <a:pPr/>
              <a:t>10/31/2014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16E20-2B40-4FF5-9C70-1B0F7078F2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9525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1EA91-6869-4A17-80FA-D9E96C2EF017}" type="datetimeFigureOut">
              <a:rPr lang="en-US" smtClean="0"/>
              <a:pPr/>
              <a:t>10/31/2014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16E20-2B40-4FF5-9C70-1B0F7078F2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9263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1EA91-6869-4A17-80FA-D9E96C2EF017}" type="datetimeFigureOut">
              <a:rPr lang="en-US" smtClean="0"/>
              <a:pPr/>
              <a:t>10/31/2014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16E20-2B40-4FF5-9C70-1B0F7078F2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781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1EA91-6869-4A17-80FA-D9E96C2EF017}" type="datetimeFigureOut">
              <a:rPr lang="en-US" smtClean="0"/>
              <a:pPr/>
              <a:t>10/31/2014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16E20-2B40-4FF5-9C70-1B0F7078F2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735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1EA91-6869-4A17-80FA-D9E96C2EF017}" type="datetimeFigureOut">
              <a:rPr lang="en-US" smtClean="0"/>
              <a:pPr/>
              <a:t>10/31/2014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16E20-2B40-4FF5-9C70-1B0F7078F2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796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1731961"/>
            <a:ext cx="4878389" cy="4059239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731961"/>
            <a:ext cx="4875211" cy="4059239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1EA91-6869-4A17-80FA-D9E96C2EF017}" type="datetimeFigureOut">
              <a:rPr lang="en-US" smtClean="0"/>
              <a:pPr/>
              <a:t>10/31/2014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16E20-2B40-4FF5-9C70-1B0F7078F2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307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186103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1964" y="2157407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1EA91-6869-4A17-80FA-D9E96C2EF017}" type="datetimeFigureOut">
              <a:rPr lang="en-US" smtClean="0"/>
              <a:pPr/>
              <a:t>10/31/2014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16E20-2B40-4FF5-9C70-1B0F7078F2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854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1EA91-6869-4A17-80FA-D9E96C2EF017}" type="datetimeFigureOut">
              <a:rPr lang="en-US" smtClean="0"/>
              <a:pPr/>
              <a:t>10/31/2014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16E20-2B40-4FF5-9C70-1B0F7078F2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489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1EA91-6869-4A17-80FA-D9E96C2EF017}" type="datetimeFigureOut">
              <a:rPr lang="en-US" smtClean="0"/>
              <a:pPr/>
              <a:t>10/31/2014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16E20-2B40-4FF5-9C70-1B0F7078F2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521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1EA91-6869-4A17-80FA-D9E96C2EF017}" type="datetimeFigureOut">
              <a:rPr lang="en-US" smtClean="0"/>
              <a:pPr/>
              <a:t>10/31/2014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16E20-2B40-4FF5-9C70-1B0F7078F2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122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1EA91-6869-4A17-80FA-D9E96C2EF017}" type="datetimeFigureOut">
              <a:rPr lang="en-US" smtClean="0"/>
              <a:pPr/>
              <a:t>10/31/2014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16E20-2B40-4FF5-9C70-1B0F7078F2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881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 cstate="print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pFill/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pFill/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289932"/>
            <a:ext cx="9905998" cy="13499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1730375"/>
            <a:ext cx="9905999" cy="40608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E1EA91-6869-4A17-80FA-D9E96C2EF017}" type="datetimeFigureOut">
              <a:rPr lang="en-US" smtClean="0"/>
              <a:pPr/>
              <a:t>10/31/2014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616E20-2B40-4FF5-9C70-1B0F7078F2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60548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41395" y="1122362"/>
            <a:ext cx="8430322" cy="3884535"/>
          </a:xfrm>
        </p:spPr>
        <p:txBody>
          <a:bodyPr>
            <a:normAutofit/>
          </a:bodyPr>
          <a:lstStyle/>
          <a:p>
            <a:r>
              <a:rPr lang="en-US" dirty="0" smtClean="0"/>
              <a:t>How to Build</a:t>
            </a:r>
            <a:br>
              <a:rPr lang="en-US" dirty="0" smtClean="0"/>
            </a:br>
            <a:r>
              <a:rPr lang="en-US" dirty="0" smtClean="0">
                <a:solidFill>
                  <a:schemeClr val="accent1"/>
                </a:solidFill>
              </a:rPr>
              <a:t>a Piezoelectric Generator</a:t>
            </a:r>
            <a:endParaRPr lang="en-US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1398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8720" y="284066"/>
            <a:ext cx="9905998" cy="1478570"/>
          </a:xfrm>
        </p:spPr>
        <p:txBody>
          <a:bodyPr/>
          <a:lstStyle/>
          <a:p>
            <a:r>
              <a:rPr lang="en-US" dirty="0" smtClean="0"/>
              <a:t>Circuit Design</a:t>
            </a:r>
            <a:endParaRPr lang="en-US" dirty="0"/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856" t="30387" r="30464" b="35463"/>
          <a:stretch/>
        </p:blipFill>
        <p:spPr>
          <a:xfrm>
            <a:off x="3281889" y="1457835"/>
            <a:ext cx="7812829" cy="4918902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8314005" y="3506442"/>
            <a:ext cx="15896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LED</a:t>
            </a:r>
            <a:endParaRPr lang="en-US" sz="28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188720" y="3777196"/>
            <a:ext cx="199057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piezoelectric element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62103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Much Energy is Generated?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141412" y="1411706"/>
                <a:ext cx="9905999" cy="5265140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sz="2600" dirty="0" smtClean="0"/>
                  <a:t>The energy stored in a capacitor is given by the equation: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dirty="0" smtClean="0"/>
              </a:p>
              <a:p>
                <a:pPr marL="0" indent="0">
                  <a:lnSpc>
                    <a:spcPct val="100000"/>
                  </a:lnSpc>
                  <a:spcBef>
                    <a:spcPts val="1200"/>
                  </a:spcBef>
                  <a:buNone/>
                </a:pPr>
                <a:r>
                  <a:rPr lang="en-US" sz="2600" dirty="0" smtClean="0"/>
                  <a:t>For our circuit, C = 220 µF. When the </a:t>
                </a:r>
                <a:r>
                  <a:rPr lang="en-US" sz="2600" dirty="0" err="1" smtClean="0"/>
                  <a:t>multimeter</a:t>
                </a:r>
                <a:r>
                  <a:rPr lang="en-US" sz="2600" dirty="0" smtClean="0"/>
                  <a:t> shows 10 volts across the capacitor, the amount of energy stored is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10 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</m:d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220 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𝐹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𝟎𝟏𝟏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𝒋𝒐𝒖𝒍𝒆𝒔</m:t>
                      </m:r>
                    </m:oMath>
                  </m:oMathPara>
                </a14:m>
                <a:endParaRPr lang="en-US" b="1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>
                  <a:lnSpc>
                    <a:spcPct val="100000"/>
                  </a:lnSpc>
                  <a:spcBef>
                    <a:spcPts val="1200"/>
                  </a:spcBef>
                  <a:buNone/>
                </a:pPr>
                <a:r>
                  <a:rPr lang="en-US" sz="2600" b="0" dirty="0" smtClean="0">
                    <a:ea typeface="Cambria Math" panose="02040503050406030204" pitchFamily="18" charset="0"/>
                  </a:rPr>
                  <a:t>If a single tap on the piezoelectric element increases the voltage from 2 V to 2.05 V, the amount of energy generated for each tap is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(2.05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)(220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𝐹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)=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𝟎𝟎𝟎𝟎𝟐𝟐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𝒋𝒐𝒖𝒍𝒆𝒔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/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𝒕𝒂𝒑</m:t>
                      </m:r>
                    </m:oMath>
                  </m:oMathPara>
                </a14:m>
                <a:endParaRPr lang="en-US" b="1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41412" y="1411706"/>
                <a:ext cx="9905999" cy="5265140"/>
              </a:xfrm>
              <a:blipFill rotWithShape="0">
                <a:blip r:embed="rId3"/>
                <a:stretch>
                  <a:fillRect l="-1108" t="-232" r="-17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 descr="bolts,cropped images,cropped pictures,electric,electricity,lightning,lightning bolts,nature,PNG,powers,symbols,transparent background,weath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8996" y="124033"/>
            <a:ext cx="3031706" cy="3031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2696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2" y="289932"/>
            <a:ext cx="10600821" cy="1349954"/>
          </a:xfrm>
        </p:spPr>
        <p:txBody>
          <a:bodyPr/>
          <a:lstStyle/>
          <a:p>
            <a:r>
              <a:rPr lang="en-US" dirty="0" smtClean="0"/>
              <a:t>How Much energy is 0.000022 Joules?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89584" y="1670271"/>
                <a:ext cx="8270457" cy="4632635"/>
              </a:xfrm>
            </p:spPr>
            <p:txBody>
              <a:bodyPr>
                <a:noAutofit/>
              </a:bodyPr>
              <a:lstStyle/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1200"/>
                  </a:spcAft>
                  <a:buNone/>
                </a:pPr>
                <a:r>
                  <a:rPr lang="en-US" sz="2600" dirty="0" smtClean="0"/>
                  <a:t>A typical cell phone battery stores ~18,000 </a:t>
                </a:r>
                <a:r>
                  <a:rPr lang="en-US" sz="2600" dirty="0"/>
                  <a:t>j</a:t>
                </a:r>
                <a:r>
                  <a:rPr lang="en-US" sz="2600" dirty="0" smtClean="0"/>
                  <a:t>oules of energy.  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1200"/>
                  </a:spcAft>
                  <a:buNone/>
                </a:pPr>
                <a:r>
                  <a:rPr lang="en-US" sz="2600" dirty="0" smtClean="0"/>
                  <a:t>If we replaced our capacitor with a cell phone battery to charge, </a:t>
                </a:r>
                <a:r>
                  <a:rPr lang="en-US" sz="2600" dirty="0" smtClean="0">
                    <a:solidFill>
                      <a:schemeClr val="accent2"/>
                    </a:solidFill>
                  </a:rPr>
                  <a:t>how long would it take to fully charge it?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12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18,000 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𝑗𝑜𝑢𝑙𝑒𝑠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0.000022 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𝑗𝑜𝑢𝑙𝑒𝑠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/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𝑡𝑎𝑝</m:t>
                          </m:r>
                        </m:den>
                      </m:f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𝟖𝟐𝟎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𝟎𝟎𝟎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𝟎𝟎𝟎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𝒕𝒂𝒑𝒔</m:t>
                      </m:r>
                    </m:oMath>
                  </m:oMathPara>
                </a14:m>
                <a:endParaRPr lang="en-US" b="1" dirty="0" smtClean="0">
                  <a:cs typeface="Arial" panose="020B0604020202020204" pitchFamily="34" charset="0"/>
                </a:endParaRP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1200"/>
                  </a:spcAft>
                  <a:buNone/>
                </a:pPr>
                <a:endParaRPr lang="en-US" sz="1050" dirty="0" smtClean="0"/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1200"/>
                  </a:spcAft>
                  <a:buNone/>
                </a:pPr>
                <a:r>
                  <a:rPr lang="en-US" sz="2600" dirty="0" smtClean="0"/>
                  <a:t>You would have to press this piezoelectric element almost</a:t>
                </a:r>
                <a:br>
                  <a:rPr lang="en-US" sz="2600" dirty="0" smtClean="0"/>
                </a:br>
                <a:r>
                  <a:rPr lang="en-US" sz="2600" dirty="0" smtClean="0">
                    <a:solidFill>
                      <a:schemeClr val="accent1"/>
                    </a:solidFill>
                  </a:rPr>
                  <a:t>1 billion times </a:t>
                </a:r>
                <a:r>
                  <a:rPr lang="en-US" sz="2600" dirty="0" smtClean="0"/>
                  <a:t>just to charge your cell phone!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1200"/>
                  </a:spcAft>
                  <a:buNone/>
                </a:pPr>
                <a:r>
                  <a:rPr lang="en-US" sz="2600" dirty="0" smtClean="0"/>
                  <a:t>If you tapped the </a:t>
                </a:r>
                <a:r>
                  <a:rPr lang="en-US" sz="2600" dirty="0" err="1" smtClean="0"/>
                  <a:t>piezo</a:t>
                </a:r>
                <a:r>
                  <a:rPr lang="en-US" sz="2600" dirty="0" smtClean="0"/>
                  <a:t> element 3 times every second,</a:t>
                </a:r>
                <a:br>
                  <a:rPr lang="en-US" sz="2600" dirty="0" smtClean="0"/>
                </a:br>
                <a:r>
                  <a:rPr lang="en-US" sz="2600" dirty="0" smtClean="0"/>
                  <a:t>it would take </a:t>
                </a:r>
                <a:r>
                  <a:rPr lang="en-US" sz="2600" dirty="0" smtClean="0">
                    <a:solidFill>
                      <a:schemeClr val="accent4"/>
                    </a:solidFill>
                  </a:rPr>
                  <a:t>8.66</a:t>
                </a:r>
                <a:r>
                  <a:rPr lang="en-US" sz="2600" i="1" dirty="0" smtClean="0">
                    <a:solidFill>
                      <a:schemeClr val="accent4"/>
                    </a:solidFill>
                  </a:rPr>
                  <a:t> years </a:t>
                </a:r>
                <a:r>
                  <a:rPr lang="en-US" sz="2600" dirty="0" smtClean="0"/>
                  <a:t>to fully charge your cell phone.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89584" y="1670271"/>
                <a:ext cx="8270457" cy="4632635"/>
              </a:xfrm>
              <a:blipFill rotWithShape="0">
                <a:blip r:embed="rId3"/>
                <a:stretch>
                  <a:fillRect l="-1326" t="-1184" r="-3316" b="-14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933" r="25246"/>
          <a:stretch/>
        </p:blipFill>
        <p:spPr>
          <a:xfrm>
            <a:off x="9192127" y="1639886"/>
            <a:ext cx="2724494" cy="4663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2136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can we Make A practical Piezoelectric Generator?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2085974"/>
            <a:ext cx="10457030" cy="4443163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3200" dirty="0" smtClean="0"/>
              <a:t>Two obvious ways to improve our piezoelectric generator: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AutoNum type="arabicPeriod"/>
            </a:pPr>
            <a:r>
              <a:rPr lang="en-US" sz="2800" dirty="0" smtClean="0">
                <a:solidFill>
                  <a:schemeClr val="accent2"/>
                </a:solidFill>
              </a:rPr>
              <a:t>Use a more efficient piezoelectric material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AutoNum type="arabicPeriod"/>
            </a:pPr>
            <a:r>
              <a:rPr lang="en-US" sz="2800" dirty="0" smtClean="0">
                <a:solidFill>
                  <a:schemeClr val="accent4"/>
                </a:solidFill>
              </a:rPr>
              <a:t>Place the piezoelectric element where it will get pressed very rapidly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800" dirty="0" smtClean="0"/>
              <a:t>If we have a piezoelectric material that can increase the voltage across our capacitor from 2 V to 12 V with a single tap, the amount of energy generated is now 0.0154 joules/tap, </a:t>
            </a:r>
            <a:r>
              <a:rPr lang="en-US" sz="2800" i="1" dirty="0" smtClean="0"/>
              <a:t>700 times </a:t>
            </a:r>
            <a:r>
              <a:rPr lang="en-US" sz="2800" dirty="0" smtClean="0"/>
              <a:t>greater than before.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800" dirty="0" smtClean="0"/>
              <a:t>It would now only take 1,200,000 taps to charge the cell phone, which could be done in 4.6 days!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58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can we make a practical Piezoelectric generator?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18853" y="1803043"/>
            <a:ext cx="7968342" cy="2302426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600" dirty="0" smtClean="0"/>
              <a:t>The second choice is to place the piezoelectric element where it experiences </a:t>
            </a:r>
            <a:r>
              <a:rPr lang="en-US" sz="2600" dirty="0" smtClean="0"/>
              <a:t>MANY </a:t>
            </a:r>
            <a:r>
              <a:rPr lang="en-US" sz="2600" dirty="0" smtClean="0"/>
              <a:t>more </a:t>
            </a:r>
            <a:r>
              <a:rPr lang="en-US" sz="2600" dirty="0" smtClean="0"/>
              <a:t>deformations.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600" dirty="0" smtClean="0"/>
              <a:t>This has been done by placing the elements under sidewalks and roads—</a:t>
            </a:r>
            <a:r>
              <a:rPr lang="en-US" sz="2600" dirty="0" smtClean="0">
                <a:solidFill>
                  <a:schemeClr val="accent1"/>
                </a:solidFill>
              </a:rPr>
              <a:t>places where surface </a:t>
            </a:r>
            <a:r>
              <a:rPr lang="en-US" sz="2600" dirty="0">
                <a:solidFill>
                  <a:schemeClr val="accent1"/>
                </a:solidFill>
              </a:rPr>
              <a:t>movement vibrations </a:t>
            </a:r>
            <a:r>
              <a:rPr lang="en-US" sz="2600" dirty="0" smtClean="0">
                <a:solidFill>
                  <a:schemeClr val="accent1"/>
                </a:solidFill>
              </a:rPr>
              <a:t>tap the element 10,000 times per second</a:t>
            </a:r>
            <a:r>
              <a:rPr lang="en-US" sz="2600" dirty="0" smtClean="0">
                <a:solidFill>
                  <a:schemeClr val="accent1"/>
                </a:solidFill>
              </a:rPr>
              <a:t>. </a:t>
            </a:r>
            <a:r>
              <a:rPr lang="en-US" sz="2600" dirty="0" smtClean="0">
                <a:solidFill>
                  <a:schemeClr val="accent5"/>
                </a:solidFill>
                <a:sym typeface="Wingdings" panose="05000000000000000000" pitchFamily="2" charset="2"/>
              </a:rPr>
              <a:t></a:t>
            </a:r>
            <a:endParaRPr lang="en-US" sz="2600" dirty="0" smtClean="0">
              <a:solidFill>
                <a:schemeClr val="accent5"/>
              </a:solidFill>
            </a:endParaRPr>
          </a:p>
        </p:txBody>
      </p:sp>
      <p:pic>
        <p:nvPicPr>
          <p:cNvPr id="1026" name="Picture 2" descr="Nanowire-Based Piezoelectric Power Generation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258" b="6055"/>
          <a:stretch/>
        </p:blipFill>
        <p:spPr bwMode="auto">
          <a:xfrm>
            <a:off x="1069753" y="1913032"/>
            <a:ext cx="2681151" cy="2029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ontent Placeholder 2"/>
          <p:cNvSpPr txBox="1">
            <a:spLocks/>
          </p:cNvSpPr>
          <p:nvPr/>
        </p:nvSpPr>
        <p:spPr>
          <a:xfrm>
            <a:off x="923726" y="4378615"/>
            <a:ext cx="7212568" cy="21901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</a:pPr>
            <a:r>
              <a:rPr lang="en-US" sz="2600" dirty="0" smtClean="0"/>
              <a:t>If our piezoelectric element could be pressed 10,000 times/second, it would take 22.8 hours to charge.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</a:pPr>
            <a:r>
              <a:rPr lang="en-US" sz="2600" dirty="0" smtClean="0"/>
              <a:t>Finally, if we </a:t>
            </a:r>
            <a:r>
              <a:rPr lang="en-US" sz="2600" dirty="0" smtClean="0">
                <a:solidFill>
                  <a:schemeClr val="accent4"/>
                </a:solidFill>
              </a:rPr>
              <a:t>combined both improvements</a:t>
            </a:r>
            <a:r>
              <a:rPr lang="en-US" sz="2600" dirty="0" smtClean="0"/>
              <a:t>, the phone battery could be charged in as little as </a:t>
            </a:r>
            <a:r>
              <a:rPr lang="en-US" sz="2600" i="1" dirty="0" smtClean="0"/>
              <a:t>2 minutes</a:t>
            </a:r>
            <a:r>
              <a:rPr lang="en-US" sz="2600" dirty="0" smtClean="0"/>
              <a:t>!</a:t>
            </a:r>
            <a:endParaRPr lang="en-US" sz="2600" dirty="0" smtClean="0"/>
          </a:p>
        </p:txBody>
      </p:sp>
      <p:pic>
        <p:nvPicPr>
          <p:cNvPr id="1028" name="Picture 4" descr="ambulances,automobiles,carpool,cars,emissions,exhausts,Fotolia,freeways,gridlock,highways,interstate,jams,jellies,lanes,Photographs,pollutions,preserves,roads,rush hour,smog,traffic,vehicles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513" b="23438"/>
          <a:stretch/>
        </p:blipFill>
        <p:spPr bwMode="auto">
          <a:xfrm>
            <a:off x="8347297" y="4529880"/>
            <a:ext cx="3095625" cy="1642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3170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056" y="2694453"/>
            <a:ext cx="9905998" cy="1478570"/>
          </a:xfrm>
          <a:effectLst>
            <a:glow>
              <a:schemeClr val="accent1">
                <a:alpha val="40000"/>
              </a:schemeClr>
            </a:glow>
            <a:outerShdw blurRad="50800" dist="50800" dir="5400000" sx="1000" sy="1000" algn="ctr" rotWithShape="0">
              <a:srgbClr val="000000">
                <a:alpha val="43137"/>
              </a:srgbClr>
            </a:outerShdw>
            <a:reflection stA="45000" endPos="0" dist="50800" dir="5400000" sy="-100000" algn="bl" rotWithShape="0"/>
            <a:softEdge rad="0"/>
          </a:effectLst>
        </p:spPr>
        <p:txBody>
          <a:bodyPr>
            <a:normAutofit/>
          </a:bodyPr>
          <a:lstStyle/>
          <a:p>
            <a:pPr algn="ctr"/>
            <a:r>
              <a:rPr lang="en-US" dirty="0" smtClean="0">
                <a:ln>
                  <a:solidFill>
                    <a:schemeClr val="tx1"/>
                  </a:solidFill>
                </a:ln>
                <a:effectLst>
                  <a:glow rad="203200">
                    <a:schemeClr val="accent1">
                      <a:alpha val="40000"/>
                    </a:schemeClr>
                  </a:glow>
                  <a:outerShdw blurRad="165100" dist="1638300" dir="6300000" sx="200000" sy="200000" algn="ctr" rotWithShape="0">
                    <a:srgbClr val="000000">
                      <a:alpha val="43137"/>
                    </a:srgbClr>
                  </a:outerShdw>
                  <a:reflection stA="45000" endPos="0" dir="5400000" sy="-100000" algn="bl" rotWithShape="0"/>
                </a:effectLst>
              </a:rPr>
              <a:t>Questions?</a:t>
            </a:r>
            <a:endParaRPr lang="en-US" dirty="0">
              <a:ln>
                <a:solidFill>
                  <a:schemeClr val="tx1"/>
                </a:solidFill>
              </a:ln>
              <a:effectLst>
                <a:glow rad="203200">
                  <a:schemeClr val="accent1">
                    <a:alpha val="40000"/>
                  </a:schemeClr>
                </a:glow>
                <a:outerShdw blurRad="165100" dist="1638300" dir="6300000" sx="200000" sy="200000" algn="ctr" rotWithShape="0">
                  <a:srgbClr val="000000">
                    <a:alpha val="43137"/>
                  </a:srgbClr>
                </a:outerShdw>
                <a:reflection stA="45000" endPos="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44044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8720" y="284066"/>
            <a:ext cx="9905998" cy="1478570"/>
          </a:xfrm>
        </p:spPr>
        <p:txBody>
          <a:bodyPr/>
          <a:lstStyle/>
          <a:p>
            <a:r>
              <a:rPr lang="en-US" dirty="0" smtClean="0"/>
              <a:t>Circuit Design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1207135" y="1564305"/>
            <a:ext cx="9887583" cy="413064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noAutofit/>
          </a:bodyPr>
          <a:lstStyle/>
          <a:p>
            <a:endParaRPr lang="en-US" sz="2800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495" y="1762636"/>
            <a:ext cx="10055827" cy="3778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0239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252C36"/>
      </a:dk2>
      <a:lt2>
        <a:srgbClr val="7C96A3"/>
      </a:lt2>
      <a:accent1>
        <a:srgbClr val="4FD093"/>
      </a:accent1>
      <a:accent2>
        <a:srgbClr val="54BCDF"/>
      </a:accent2>
      <a:accent3>
        <a:srgbClr val="A262D0"/>
      </a:accent3>
      <a:accent4>
        <a:srgbClr val="D7537B"/>
      </a:accent4>
      <a:accent5>
        <a:srgbClr val="E78045"/>
      </a:accent5>
      <a:accent6>
        <a:srgbClr val="84C350"/>
      </a:accent6>
      <a:hlink>
        <a:srgbClr val="22FFFF"/>
      </a:hlink>
      <a:folHlink>
        <a:srgbClr val="9BF3FD"/>
      </a:folHlink>
    </a:clrScheme>
    <a:fontScheme name="Circuit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4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4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  <a:hueMod val="106000"/>
                <a:satMod val="140000"/>
                <a:lumMod val="42000"/>
              </a:schemeClr>
              <a:schemeClr val="phClr">
                <a:tint val="98000"/>
                <a:hueMod val="92000"/>
                <a:satMod val="220000"/>
                <a:lumMod val="9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142578CA-DEC9-49C3-80AF-C113973CC9A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395</TotalTime>
  <Words>490</Words>
  <Application>Microsoft Office PowerPoint</Application>
  <PresentationFormat>Widescreen</PresentationFormat>
  <Paragraphs>51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Cambria Math</vt:lpstr>
      <vt:lpstr>Trebuchet MS</vt:lpstr>
      <vt:lpstr>Tw Cen MT</vt:lpstr>
      <vt:lpstr>Wingdings</vt:lpstr>
      <vt:lpstr>Circuit</vt:lpstr>
      <vt:lpstr>How to Build a Piezoelectric Generator</vt:lpstr>
      <vt:lpstr>Circuit Design</vt:lpstr>
      <vt:lpstr>How Much Energy is Generated?</vt:lpstr>
      <vt:lpstr>How Much energy is 0.000022 Joules?</vt:lpstr>
      <vt:lpstr>How can we Make A practical Piezoelectric Generator?</vt:lpstr>
      <vt:lpstr>How can we make a practical Piezoelectric generator?</vt:lpstr>
      <vt:lpstr>Questions?</vt:lpstr>
      <vt:lpstr>Circuit Design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Build a Piezoelectric Generator</dc:title>
  <dc:creator>MRZelisko</dc:creator>
  <cp:lastModifiedBy>Denise</cp:lastModifiedBy>
  <cp:revision>37</cp:revision>
  <dcterms:created xsi:type="dcterms:W3CDTF">2014-05-28T21:47:12Z</dcterms:created>
  <dcterms:modified xsi:type="dcterms:W3CDTF">2014-11-01T06:07:46Z</dcterms:modified>
</cp:coreProperties>
</file>