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1" r:id="rId2"/>
  </p:sldMasterIdLst>
  <p:notesMasterIdLst>
    <p:notesMasterId r:id="rId10"/>
  </p:notesMasterIdLst>
  <p:sldIdLst>
    <p:sldId id="256" r:id="rId3"/>
    <p:sldId id="257" r:id="rId4"/>
    <p:sldId id="258" r:id="rId5"/>
    <p:sldId id="259" r:id="rId6"/>
    <p:sldId id="260" r:id="rId7"/>
    <p:sldId id="261" r:id="rId8"/>
    <p:sldId id="262" r:id="rId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475" autoAdjust="0"/>
  </p:normalViewPr>
  <p:slideViewPr>
    <p:cSldViewPr>
      <p:cViewPr>
        <p:scale>
          <a:sx n="60" d="100"/>
          <a:sy n="60" d="100"/>
        </p:scale>
        <p:origin x="-1344" y="-3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9869594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US" sz="1100" kern="1200" dirty="0" smtClean="0">
                <a:solidFill>
                  <a:schemeClr val="tx1"/>
                </a:solidFill>
                <a:effectLst/>
                <a:latin typeface="+mn-lt"/>
                <a:ea typeface="+mn-ea"/>
                <a:cs typeface="+mn-cs"/>
              </a:rPr>
              <a:t>Today, we will make thermosets and optimize the epoxy to amine (hardener) ratios as engineers would do to ensure either flexible or strong systems, depending upon the application.</a:t>
            </a:r>
            <a:endParaRPr lang="en" b="1" dirty="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sz="1100" b="0" i="0" u="none" kern="1200" dirty="0" smtClean="0">
                <a:solidFill>
                  <a:schemeClr val="tx1"/>
                </a:solidFill>
                <a:effectLst/>
                <a:latin typeface="+mn-lt"/>
                <a:ea typeface="+mn-ea"/>
                <a:cs typeface="+mn-cs"/>
              </a:rPr>
              <a:t>How would you make a flexible chemical bridge? Bridges with fewer chemical connections are more flexible.</a:t>
            </a:r>
          </a:p>
          <a:p>
            <a:endParaRPr lang="en-US" sz="1100" b="0" i="0" u="none" kern="1200" dirty="0" smtClean="0">
              <a:solidFill>
                <a:schemeClr val="tx1"/>
              </a:solidFill>
              <a:effectLst/>
              <a:latin typeface="+mn-lt"/>
              <a:ea typeface="+mn-ea"/>
              <a:cs typeface="+mn-cs"/>
            </a:endParaRPr>
          </a:p>
          <a:p>
            <a:r>
              <a:rPr lang="en-US" sz="1100" b="0" i="0" u="none" kern="1200" dirty="0" smtClean="0">
                <a:solidFill>
                  <a:schemeClr val="tx1"/>
                </a:solidFill>
                <a:effectLst/>
                <a:latin typeface="+mn-lt"/>
                <a:ea typeface="+mn-ea"/>
                <a:cs typeface="+mn-cs"/>
              </a:rPr>
              <a:t>How would you make a strong chemical bridge? Bridges with more chemical connections are stronger.</a:t>
            </a:r>
          </a:p>
          <a:p>
            <a:endParaRPr lang="en-US" sz="1100" b="0" i="0" u="none" kern="1200" dirty="0" smtClean="0">
              <a:solidFill>
                <a:schemeClr val="tx1"/>
              </a:solidFill>
              <a:effectLst/>
              <a:latin typeface="+mn-lt"/>
              <a:ea typeface="+mn-ea"/>
              <a:cs typeface="+mn-cs"/>
            </a:endParaRPr>
          </a:p>
          <a:p>
            <a:r>
              <a:rPr lang="en-US" sz="1100" b="0" i="0" u="none" kern="1200" dirty="0" smtClean="0">
                <a:solidFill>
                  <a:schemeClr val="tx1"/>
                </a:solidFill>
                <a:effectLst/>
                <a:latin typeface="+mn-lt"/>
                <a:ea typeface="+mn-ea"/>
                <a:cs typeface="+mn-cs"/>
              </a:rPr>
              <a:t>Is there an optimum ratio? </a:t>
            </a:r>
            <a:r>
              <a:rPr lang="en-US" sz="1100" i="0" kern="1200" dirty="0" smtClean="0">
                <a:solidFill>
                  <a:schemeClr val="tx1"/>
                </a:solidFill>
                <a:effectLst/>
                <a:latin typeface="+mn-lt"/>
                <a:ea typeface="+mn-ea"/>
                <a:cs typeface="+mn-cs"/>
              </a:rPr>
              <a:t>Yes. Typical</a:t>
            </a:r>
            <a:r>
              <a:rPr lang="en-US" sz="1100" kern="1200" dirty="0" smtClean="0">
                <a:solidFill>
                  <a:schemeClr val="tx1"/>
                </a:solidFill>
                <a:effectLst/>
                <a:latin typeface="+mn-lt"/>
                <a:ea typeface="+mn-ea"/>
                <a:cs typeface="+mn-cs"/>
              </a:rPr>
              <a:t>ly stoichiometry leads to superior mechanical properties.</a:t>
            </a:r>
            <a:endParaRPr lang="en-US" sz="1100" kern="1200" dirty="0">
              <a:solidFill>
                <a:schemeClr val="tx1"/>
              </a:solidFill>
              <a:effectLst/>
              <a:latin typeface="+mn-lt"/>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US" sz="1100" kern="1200" dirty="0" smtClean="0">
                <a:solidFill>
                  <a:schemeClr val="tx1"/>
                </a:solidFill>
                <a:effectLst/>
                <a:latin typeface="+mn-lt"/>
                <a:ea typeface="+mn-ea"/>
                <a:cs typeface="+mn-cs"/>
              </a:rPr>
              <a:t>Here we have two bridges. All things being equal, you could say that the bridge on the bottom is more mechanically robust than the bridge on the top. The obvious difference is that the number of connections is different. We consider the bridge with more connections to be stronger.</a:t>
            </a:r>
            <a:endParaRPr lang="e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sz="1100" kern="1200" dirty="0" smtClean="0">
                <a:solidFill>
                  <a:schemeClr val="tx1"/>
                </a:solidFill>
                <a:effectLst/>
                <a:latin typeface="+mn-lt"/>
                <a:ea typeface="+mn-ea"/>
                <a:cs typeface="+mn-cs"/>
              </a:rPr>
              <a:t>The thermoset materials undergo a chemical reaction whereby new covalent bonds are created. So let’s look at some of the details. To make a linear molecule (thermoplastic), you could react molecule A with molecule B. One red group reacts with one blue group to make a purple group. No matter how much A and B react, they will always create a linear molecule (imagine there are many A and B molecules mixed together). Next, let’s consider the foundation for a thermoset system. Here we have small molecule A and small molecule D. These react and form E. As more and more react, they form this large branched, interconnected 3-D network. As discussed in associated lesson, if we want to get the strongest system, we need an exact stoichiometric system to get the maximum number of connections.</a:t>
            </a:r>
            <a:endParaRPr lang="en-US" sz="1100" kern="1200" dirty="0">
              <a:solidFill>
                <a:schemeClr val="tx1"/>
              </a:solidFill>
              <a:effectLst/>
              <a:latin typeface="+mn-lt"/>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US" sz="1100" kern="1200" dirty="0" smtClean="0">
                <a:solidFill>
                  <a:schemeClr val="tx1"/>
                </a:solidFill>
                <a:effectLst/>
                <a:latin typeface="+mn-lt"/>
                <a:ea typeface="+mn-ea"/>
                <a:cs typeface="+mn-cs"/>
              </a:rPr>
              <a:t>Let’s consider a real-life example. We have an epoxy based molecule and amine based molecule. The amine can attack the epoxy forming crosslinks. Each hydrogen on the nitrogen is referred to as an ‘active’ hydrogen—meaning it can participate in the reaction. The amine here has six active hydrogen molecules so it has a functionality of six, while the epoxy has two epoxide groups. Following the same ideas as before, we can vary the properties by varying the ratio of amine and epoxy, which is exactly what we are going to explore in our activity.</a:t>
            </a:r>
            <a:endParaRPr lang="e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sz="1100" kern="1200" dirty="0" smtClean="0">
                <a:solidFill>
                  <a:schemeClr val="tx1"/>
                </a:solidFill>
                <a:effectLst/>
                <a:latin typeface="+mn-lt"/>
                <a:ea typeface="+mn-ea"/>
                <a:cs typeface="+mn-cs"/>
              </a:rPr>
              <a:t>We will pour thermosets into two molds, and after they have hardened, we will conduct flexure tests. Each thermoset will have a different epoxy to amine ratio and you will optimize the system much like an engineer would to find an epoxy that has good strength and flexibility.</a:t>
            </a:r>
          </a:p>
          <a:p>
            <a:endParaRPr lang="en-US" sz="1100" kern="1200" dirty="0" smtClean="0">
              <a:solidFill>
                <a:schemeClr val="tx1"/>
              </a:solidFill>
              <a:effectLst/>
              <a:latin typeface="+mn-lt"/>
              <a:ea typeface="+mn-ea"/>
              <a:cs typeface="+mn-cs"/>
            </a:endParaRPr>
          </a:p>
          <a:p>
            <a:r>
              <a:rPr lang="en-US" sz="1100" kern="1200" dirty="0" smtClean="0">
                <a:solidFill>
                  <a:schemeClr val="tx1"/>
                </a:solidFill>
                <a:effectLst/>
                <a:latin typeface="+mn-lt"/>
                <a:ea typeface="+mn-ea"/>
                <a:cs typeface="+mn-cs"/>
              </a:rPr>
              <a:t>Each group will have a letter A, B, C or D and they will pour two molds in the exact ratios specified on the data table per the procedures). Allow time for students to complete the pre-lab questions after this presentation (15 minutes total for presentation and questions). </a:t>
            </a:r>
          </a:p>
          <a:p>
            <a:endParaRPr lang="en-US" sz="1100" kern="1200" dirty="0" smtClean="0">
              <a:solidFill>
                <a:schemeClr val="tx1"/>
              </a:solidFill>
              <a:effectLst/>
              <a:latin typeface="+mn-lt"/>
              <a:ea typeface="+mn-ea"/>
              <a:cs typeface="+mn-cs"/>
            </a:endParaRPr>
          </a:p>
          <a:p>
            <a:r>
              <a:rPr lang="en-US" sz="1100" kern="1200" dirty="0" smtClean="0">
                <a:solidFill>
                  <a:schemeClr val="tx1"/>
                </a:solidFill>
                <a:effectLst/>
                <a:latin typeface="+mn-lt"/>
                <a:ea typeface="+mn-ea"/>
                <a:cs typeface="+mn-cs"/>
              </a:rPr>
              <a:t>Note: Review the Safety Equipment and Safety Practices (located</a:t>
            </a:r>
            <a:r>
              <a:rPr lang="en-US" sz="1100" kern="1200" baseline="0" dirty="0" smtClean="0">
                <a:solidFill>
                  <a:schemeClr val="tx1"/>
                </a:solidFill>
                <a:effectLst/>
                <a:latin typeface="+mn-lt"/>
                <a:ea typeface="+mn-ea"/>
                <a:cs typeface="+mn-cs"/>
              </a:rPr>
              <a:t> in the Safety Issues section of the activity)</a:t>
            </a:r>
            <a:r>
              <a:rPr lang="en-US" sz="1100" kern="1200" dirty="0" smtClean="0">
                <a:solidFill>
                  <a:schemeClr val="tx1"/>
                </a:solidFill>
                <a:effectLst/>
                <a:latin typeface="+mn-lt"/>
                <a:ea typeface="+mn-ea"/>
                <a:cs typeface="+mn-cs"/>
              </a:rPr>
              <a:t> with students.</a:t>
            </a:r>
          </a:p>
          <a:p>
            <a:endParaRPr lang="en" b="1" dirty="0">
              <a:solidFill>
                <a:schemeClr val="dk1"/>
              </a:solidFill>
              <a:latin typeface="Times New Roman"/>
              <a:ea typeface="Times New Roman"/>
              <a:cs typeface="Times New Roman"/>
              <a:sym typeface="Times New Roman"/>
            </a:endParaRPr>
          </a:p>
          <a:p>
            <a:pPr lvl="0" rtl="0">
              <a:buClr>
                <a:schemeClr val="dk1"/>
              </a:buClr>
              <a:buSzPct val="100000"/>
              <a:buFont typeface="Arial"/>
              <a:buNone/>
            </a:pPr>
            <a:r>
              <a:rPr lang="en" dirty="0" smtClean="0">
                <a:solidFill>
                  <a:schemeClr val="dk1"/>
                </a:solidFill>
                <a:latin typeface="Times New Roman"/>
                <a:ea typeface="Times New Roman"/>
                <a:cs typeface="Times New Roman"/>
                <a:sym typeface="Times New Roman"/>
              </a:rPr>
              <a:t>Students </a:t>
            </a:r>
            <a:r>
              <a:rPr lang="en" dirty="0">
                <a:solidFill>
                  <a:schemeClr val="dk1"/>
                </a:solidFill>
                <a:latin typeface="Times New Roman"/>
                <a:ea typeface="Times New Roman"/>
                <a:cs typeface="Times New Roman"/>
                <a:sym typeface="Times New Roman"/>
              </a:rPr>
              <a:t>you will be </a:t>
            </a:r>
            <a:r>
              <a:rPr lang="en" sz="1000" dirty="0">
                <a:solidFill>
                  <a:schemeClr val="dk1"/>
                </a:solidFill>
              </a:rPr>
              <a:t>mixing the epoxy and hardener in the paper cup.  DO NOT MIX THE TWO PLUNGERS AS THE MATERIAL WILL HARDEN PREMATURELY.  Put EXACTLY 3 ml in the molds. </a:t>
            </a:r>
            <a:r>
              <a:rPr lang="en" dirty="0">
                <a:solidFill>
                  <a:schemeClr val="dk1"/>
                </a:solidFill>
                <a:latin typeface="Times New Roman"/>
                <a:ea typeface="Times New Roman"/>
                <a:cs typeface="Times New Roman"/>
                <a:sym typeface="Times New Roman"/>
              </a:rPr>
              <a:t>- 25 minutes</a:t>
            </a:r>
          </a:p>
          <a:p>
            <a:endParaRPr lang="en" dirty="0">
              <a:solidFill>
                <a:schemeClr val="dk1"/>
              </a:solidFill>
              <a:latin typeface="Times New Roman"/>
              <a:ea typeface="Times New Roman"/>
              <a:cs typeface="Times New Roman"/>
              <a:sym typeface="Times New Roman"/>
            </a:endParaRPr>
          </a:p>
          <a:p>
            <a:pPr lvl="0" rtl="0">
              <a:buClr>
                <a:schemeClr val="dk1"/>
              </a:buClr>
              <a:buSzPct val="100000"/>
              <a:buFont typeface="Arial"/>
              <a:buNone/>
            </a:pPr>
            <a:r>
              <a:rPr lang="en" dirty="0" smtClean="0">
                <a:solidFill>
                  <a:schemeClr val="dk1"/>
                </a:solidFill>
                <a:latin typeface="Times New Roman"/>
                <a:ea typeface="Times New Roman"/>
                <a:cs typeface="Times New Roman"/>
                <a:sym typeface="Times New Roman"/>
              </a:rPr>
              <a:t>Students </a:t>
            </a:r>
            <a:r>
              <a:rPr lang="en" dirty="0">
                <a:solidFill>
                  <a:schemeClr val="dk1"/>
                </a:solidFill>
                <a:latin typeface="Times New Roman"/>
                <a:ea typeface="Times New Roman"/>
                <a:cs typeface="Times New Roman"/>
                <a:sym typeface="Times New Roman"/>
              </a:rPr>
              <a:t>label your mold with your name and period on the bottom with felt pen before pouring the mold.  In a day or so they will be fully cured and we will conduct flexure tests.</a:t>
            </a:r>
          </a:p>
          <a:p>
            <a:endParaRPr lang="en" dirty="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342900" marR="0" lvl="0" indent="-342900">
              <a:lnSpc>
                <a:spcPct val="115000"/>
              </a:lnSpc>
              <a:spcBef>
                <a:spcPts val="600"/>
              </a:spcBef>
              <a:spcAft>
                <a:spcPts val="600"/>
              </a:spcAft>
              <a:buFont typeface="+mj-lt"/>
              <a:buAutoNum type="arabicPeriod"/>
            </a:pPr>
            <a:r>
              <a:rPr lang="en-US" sz="1100" i="1" u="sng" dirty="0" smtClean="0">
                <a:effectLst/>
                <a:latin typeface="Times New Roman"/>
                <a:ea typeface="Calibri"/>
                <a:cs typeface="Times New Roman"/>
              </a:rPr>
              <a:t>Flexure testing</a:t>
            </a:r>
            <a:r>
              <a:rPr lang="en-US" sz="1100" dirty="0" smtClean="0">
                <a:effectLst/>
                <a:latin typeface="Times New Roman"/>
                <a:ea typeface="Calibri"/>
                <a:cs typeface="Times New Roman"/>
              </a:rPr>
              <a:t> – Carefully remove as much of the tin foil as possible from the molds and perform the flexure tests; be sure not to crack the mold. Answer questions in complete sentences.</a:t>
            </a:r>
          </a:p>
          <a:p>
            <a:pPr marL="342900" marR="0" lvl="0" indent="-342900">
              <a:lnSpc>
                <a:spcPct val="115000"/>
              </a:lnSpc>
              <a:spcBef>
                <a:spcPts val="600"/>
              </a:spcBef>
              <a:spcAft>
                <a:spcPts val="600"/>
              </a:spcAft>
              <a:buFont typeface="+mj-lt"/>
              <a:buAutoNum type="arabicPeriod"/>
            </a:pPr>
            <a:endParaRPr lang="en-US" sz="1100" dirty="0" smtClean="0">
              <a:effectLst/>
              <a:latin typeface="Calibri"/>
              <a:ea typeface="Calibri"/>
              <a:cs typeface="Times New Roman"/>
            </a:endParaRPr>
          </a:p>
          <a:p>
            <a:pPr marL="342900" marR="0" lvl="0" indent="-342900">
              <a:lnSpc>
                <a:spcPct val="115000"/>
              </a:lnSpc>
              <a:spcBef>
                <a:spcPts val="600"/>
              </a:spcBef>
              <a:spcAft>
                <a:spcPts val="600"/>
              </a:spcAft>
              <a:buFont typeface="+mj-lt"/>
              <a:buAutoNum type="arabicPeriod"/>
            </a:pPr>
            <a:r>
              <a:rPr lang="en-US" sz="1100" dirty="0" smtClean="0">
                <a:effectLst/>
                <a:latin typeface="Times New Roman"/>
                <a:ea typeface="Calibri"/>
                <a:cs typeface="Times New Roman"/>
              </a:rPr>
              <a:t>Tie a string directly in the center of the mold and maintain the proper overlap (as illustrated in the Figure 1, below) between the two tables to ensure consistency from sample to sample. Add weights until it breaks. Wear your safety goggles.</a:t>
            </a:r>
          </a:p>
          <a:p>
            <a:pPr marL="342900" marR="0" lvl="0" indent="-342900">
              <a:lnSpc>
                <a:spcPct val="115000"/>
              </a:lnSpc>
              <a:spcBef>
                <a:spcPts val="600"/>
              </a:spcBef>
              <a:spcAft>
                <a:spcPts val="600"/>
              </a:spcAft>
              <a:buFont typeface="+mj-lt"/>
              <a:buAutoNum type="arabicPeriod"/>
            </a:pPr>
            <a:endParaRPr lang="en-US" sz="1100" dirty="0" smtClean="0">
              <a:effectLst/>
              <a:latin typeface="Calibri"/>
              <a:ea typeface="Calibri"/>
              <a:cs typeface="Times New Roman"/>
            </a:endParaRPr>
          </a:p>
          <a:p>
            <a:pPr marL="342900" marR="0" lvl="0" indent="-342900">
              <a:lnSpc>
                <a:spcPct val="115000"/>
              </a:lnSpc>
              <a:spcBef>
                <a:spcPts val="600"/>
              </a:spcBef>
              <a:spcAft>
                <a:spcPts val="600"/>
              </a:spcAft>
              <a:buFont typeface="+mj-lt"/>
              <a:buAutoNum type="arabicPeriod"/>
            </a:pPr>
            <a:r>
              <a:rPr lang="en-US" sz="1100" dirty="0" smtClean="0">
                <a:effectLst/>
                <a:latin typeface="Times New Roman"/>
                <a:ea typeface="Calibri"/>
                <a:cs typeface="Times New Roman"/>
              </a:rPr>
              <a:t>Complete flexure testing, and record data on the whiteboard. On the day of flexure testing, conduct your flexure test and calculate your flexure weight using F = mass X gravity or F = mass X 9.8 m/s</a:t>
            </a:r>
            <a:r>
              <a:rPr lang="en-US" sz="1100" baseline="30000" dirty="0" smtClean="0">
                <a:effectLst/>
                <a:latin typeface="Times New Roman"/>
                <a:ea typeface="Calibri"/>
                <a:cs typeface="Times New Roman"/>
              </a:rPr>
              <a:t>2</a:t>
            </a:r>
            <a:r>
              <a:rPr lang="en-US" sz="1100" dirty="0" smtClean="0">
                <a:effectLst/>
                <a:latin typeface="Times New Roman"/>
                <a:ea typeface="Calibri"/>
                <a:cs typeface="Times New Roman"/>
              </a:rPr>
              <a:t>.</a:t>
            </a:r>
          </a:p>
          <a:p>
            <a:pPr marL="342900" marR="0" lvl="0" indent="-342900">
              <a:lnSpc>
                <a:spcPct val="115000"/>
              </a:lnSpc>
              <a:spcBef>
                <a:spcPts val="600"/>
              </a:spcBef>
              <a:spcAft>
                <a:spcPts val="600"/>
              </a:spcAft>
              <a:buFont typeface="+mj-lt"/>
              <a:buAutoNum type="arabicPeriod"/>
            </a:pPr>
            <a:endParaRPr lang="en-US" sz="1100" dirty="0" smtClean="0">
              <a:effectLst/>
              <a:latin typeface="Calibri"/>
              <a:ea typeface="Calibri"/>
              <a:cs typeface="Times New Roman"/>
            </a:endParaRPr>
          </a:p>
          <a:p>
            <a:pPr marL="342900" marR="0" lvl="0" indent="-342900">
              <a:lnSpc>
                <a:spcPct val="115000"/>
              </a:lnSpc>
              <a:spcBef>
                <a:spcPts val="600"/>
              </a:spcBef>
              <a:spcAft>
                <a:spcPts val="600"/>
              </a:spcAft>
              <a:buFont typeface="+mj-lt"/>
              <a:buAutoNum type="arabicPeriod"/>
            </a:pPr>
            <a:r>
              <a:rPr lang="en-US" sz="1100" dirty="0" smtClean="0">
                <a:effectLst/>
                <a:latin typeface="Times New Roman"/>
                <a:ea typeface="Calibri"/>
                <a:cs typeface="Times New Roman"/>
              </a:rPr>
              <a:t>Calculate average values, and plot data and analyze the results. Share your data on the chalk/white board, and record the average flexure weight in the appropriate column of the data table. </a:t>
            </a:r>
          </a:p>
          <a:p>
            <a:pPr marL="342900" marR="0" lvl="0" indent="-342900">
              <a:lnSpc>
                <a:spcPct val="115000"/>
              </a:lnSpc>
              <a:spcBef>
                <a:spcPts val="600"/>
              </a:spcBef>
              <a:spcAft>
                <a:spcPts val="600"/>
              </a:spcAft>
              <a:buFont typeface="+mj-lt"/>
              <a:buAutoNum type="arabicPeriod"/>
            </a:pPr>
            <a:endParaRPr lang="en-US" sz="1100" dirty="0" smtClean="0">
              <a:effectLst/>
              <a:latin typeface="Calibri"/>
              <a:ea typeface="Calibri"/>
              <a:cs typeface="Times New Roman"/>
            </a:endParaRPr>
          </a:p>
          <a:p>
            <a:pPr marL="342900" marR="0" lvl="0" indent="-342900">
              <a:lnSpc>
                <a:spcPct val="115000"/>
              </a:lnSpc>
              <a:spcBef>
                <a:spcPts val="600"/>
              </a:spcBef>
              <a:spcAft>
                <a:spcPts val="600"/>
              </a:spcAft>
              <a:buFont typeface="+mj-lt"/>
              <a:buAutoNum type="arabicPeriod"/>
            </a:pPr>
            <a:r>
              <a:rPr lang="en-US" sz="1100" dirty="0" smtClean="0">
                <a:effectLst/>
                <a:latin typeface="Times New Roman"/>
                <a:ea typeface="Calibri"/>
                <a:cs typeface="Times New Roman"/>
              </a:rPr>
              <a:t>Finish the analysis and post lab questions in the</a:t>
            </a:r>
            <a:r>
              <a:rPr lang="en-US" sz="1100" baseline="0" dirty="0" smtClean="0">
                <a:effectLst/>
                <a:latin typeface="Times New Roman"/>
                <a:ea typeface="Calibri"/>
                <a:cs typeface="Times New Roman"/>
              </a:rPr>
              <a:t> worksheet.</a:t>
            </a:r>
            <a:endParaRPr lang="en-US" sz="1100" dirty="0" smtClean="0">
              <a:effectLst/>
              <a:latin typeface="Calibri"/>
              <a:ea typeface="Calibri"/>
              <a:cs typeface="Times New Roman"/>
            </a:endParaRPr>
          </a:p>
          <a:p>
            <a:endParaRPr lang="en" dirty="0">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2111123"/>
            <a:ext cx="7772400" cy="1546475"/>
          </a:xfrm>
          <a:prstGeom prst="rect">
            <a:avLst/>
          </a:prstGeom>
        </p:spPr>
        <p:txBody>
          <a:bodyPr lIns="91425" tIns="91425" rIns="91425" bIns="91425" anchor="b" anchorCtr="0"/>
          <a:lstStyle>
            <a:lvl1pPr indent="304800" algn="ctr">
              <a:buSzPct val="100000"/>
              <a:defRPr sz="4800"/>
            </a:lvl1pPr>
            <a:lvl2pPr indent="304800" algn="ctr">
              <a:buSzPct val="100000"/>
              <a:defRPr sz="4800"/>
            </a:lvl2pPr>
            <a:lvl3pPr indent="304800" algn="ctr">
              <a:buSzPct val="100000"/>
              <a:defRPr sz="4800"/>
            </a:lvl3pPr>
            <a:lvl4pPr indent="304800" algn="ctr">
              <a:buSzPct val="100000"/>
              <a:defRPr sz="4800"/>
            </a:lvl4pPr>
            <a:lvl5pPr indent="304800" algn="ctr">
              <a:buSzPct val="100000"/>
              <a:defRPr sz="4800"/>
            </a:lvl5pPr>
            <a:lvl6pPr indent="304800" algn="ctr">
              <a:buSzPct val="100000"/>
              <a:defRPr sz="4800"/>
            </a:lvl6pPr>
            <a:lvl7pPr indent="304800" algn="ctr">
              <a:buSzPct val="100000"/>
              <a:defRPr sz="4800"/>
            </a:lvl7pPr>
            <a:lvl8pPr indent="304800" algn="ctr">
              <a:buSzPct val="100000"/>
              <a:defRPr sz="4800"/>
            </a:lvl8pPr>
            <a:lvl9pPr indent="304800" algn="ctr">
              <a:buSzPct val="100000"/>
              <a:defRPr sz="4800"/>
            </a:lvl9pPr>
          </a:lstStyle>
          <a:p>
            <a:endParaRPr/>
          </a:p>
        </p:txBody>
      </p:sp>
      <p:sp>
        <p:nvSpPr>
          <p:cNvPr id="9" name="Shape 9"/>
          <p:cNvSpPr txBox="1">
            <a:spLocks noGrp="1"/>
          </p:cNvSpPr>
          <p:nvPr>
            <p:ph type="subTitle" idx="1"/>
          </p:nvPr>
        </p:nvSpPr>
        <p:spPr>
          <a:xfrm>
            <a:off x="685800" y="3786738"/>
            <a:ext cx="7772400" cy="1046316"/>
          </a:xfrm>
          <a:prstGeom prst="rect">
            <a:avLst/>
          </a:prstGeom>
        </p:spPr>
        <p:txBody>
          <a:bodyPr lIns="91425" tIns="91425" rIns="91425" bIns="91425" anchor="t" anchorCtr="0"/>
          <a:lstStyle>
            <a:lvl1pPr marL="0" algn="ctr">
              <a:spcBef>
                <a:spcPts val="0"/>
              </a:spcBef>
              <a:buClr>
                <a:schemeClr val="dk2"/>
              </a:buClr>
              <a:buNone/>
              <a:defRPr>
                <a:solidFill>
                  <a:schemeClr val="dk2"/>
                </a:solidFill>
              </a:defRPr>
            </a:lvl1pPr>
            <a:lvl2pPr marL="0" indent="190500" algn="ctr">
              <a:spcBef>
                <a:spcPts val="0"/>
              </a:spcBef>
              <a:buClr>
                <a:schemeClr val="dk2"/>
              </a:buClr>
              <a:buSzPct val="100000"/>
              <a:buNone/>
              <a:defRPr sz="3000">
                <a:solidFill>
                  <a:schemeClr val="dk2"/>
                </a:solidFill>
              </a:defRPr>
            </a:lvl2pPr>
            <a:lvl3pPr marL="0" indent="190500" algn="ctr">
              <a:spcBef>
                <a:spcPts val="0"/>
              </a:spcBef>
              <a:buClr>
                <a:schemeClr val="dk2"/>
              </a:buClr>
              <a:buSzPct val="100000"/>
              <a:buNone/>
              <a:defRPr sz="3000">
                <a:solidFill>
                  <a:schemeClr val="dk2"/>
                </a:solidFill>
              </a:defRPr>
            </a:lvl3pPr>
            <a:lvl4pPr marL="0" indent="190500" algn="ctr">
              <a:spcBef>
                <a:spcPts val="0"/>
              </a:spcBef>
              <a:buClr>
                <a:schemeClr val="dk2"/>
              </a:buClr>
              <a:buSzPct val="100000"/>
              <a:buNone/>
              <a:defRPr sz="3000">
                <a:solidFill>
                  <a:schemeClr val="dk2"/>
                </a:solidFill>
              </a:defRPr>
            </a:lvl4pPr>
            <a:lvl5pPr marL="0" indent="190500" algn="ctr">
              <a:spcBef>
                <a:spcPts val="0"/>
              </a:spcBef>
              <a:buClr>
                <a:schemeClr val="dk2"/>
              </a:buClr>
              <a:buSzPct val="100000"/>
              <a:buNone/>
              <a:defRPr sz="3000">
                <a:solidFill>
                  <a:schemeClr val="dk2"/>
                </a:solidFill>
              </a:defRPr>
            </a:lvl5pPr>
            <a:lvl6pPr marL="0" indent="190500" algn="ctr">
              <a:spcBef>
                <a:spcPts val="0"/>
              </a:spcBef>
              <a:buClr>
                <a:schemeClr val="dk2"/>
              </a:buClr>
              <a:buSzPct val="100000"/>
              <a:buNone/>
              <a:defRPr sz="3000">
                <a:solidFill>
                  <a:schemeClr val="dk2"/>
                </a:solidFill>
              </a:defRPr>
            </a:lvl6pPr>
            <a:lvl7pPr marL="0" indent="190500" algn="ctr">
              <a:spcBef>
                <a:spcPts val="0"/>
              </a:spcBef>
              <a:buClr>
                <a:schemeClr val="dk2"/>
              </a:buClr>
              <a:buSzPct val="100000"/>
              <a:buNone/>
              <a:defRPr sz="3000">
                <a:solidFill>
                  <a:schemeClr val="dk2"/>
                </a:solidFill>
              </a:defRPr>
            </a:lvl7pPr>
            <a:lvl8pPr marL="0" indent="190500" algn="ctr">
              <a:spcBef>
                <a:spcPts val="0"/>
              </a:spcBef>
              <a:buClr>
                <a:schemeClr val="dk2"/>
              </a:buClr>
              <a:buSzPct val="100000"/>
              <a:buNone/>
              <a:defRPr sz="3000">
                <a:solidFill>
                  <a:schemeClr val="dk2"/>
                </a:solidFill>
              </a:defRPr>
            </a:lvl8pPr>
            <a:lvl9pPr marL="0" indent="190500" algn="ctr">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200"/>
          </a:xfrm>
          <a:prstGeom prst="rect">
            <a:avLst/>
          </a:prstGeom>
        </p:spPr>
        <p:txBody>
          <a:bodyPr lIns="91425" tIns="91425" rIns="91425" bIns="91425" anchor="b"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cxnSp>
        <p:nvCxnSpPr>
          <p:cNvPr id="42" name="Shape 42"/>
          <p:cNvCxnSpPr/>
          <p:nvPr/>
        </p:nvCxnSpPr>
        <p:spPr>
          <a:xfrm>
            <a:off x="457200" y="1524000"/>
            <a:ext cx="8229600" cy="0"/>
          </a:xfrm>
          <a:prstGeom prst="straightConnector1">
            <a:avLst/>
          </a:prstGeom>
          <a:noFill/>
          <a:ln w="50800" cap="flat">
            <a:solidFill>
              <a:schemeClr val="accent1"/>
            </a:solidFill>
            <a:prstDash val="solid"/>
            <a:round/>
            <a:headEnd type="none" w="med" len="med"/>
            <a:tailEnd type="none" w="med" len="med"/>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457200" y="5875079"/>
            <a:ext cx="8229600" cy="692799"/>
          </a:xfrm>
          <a:prstGeom prst="rect">
            <a:avLst/>
          </a:prstGeom>
        </p:spPr>
        <p:txBody>
          <a:bodyPr lIns="91425" tIns="91425" rIns="91425" bIns="91425" anchor="t" anchorCtr="0"/>
          <a:lstStyle>
            <a:lvl1pPr marL="285750" indent="-171450" algn="ctr" rtl="0">
              <a:spcBef>
                <a:spcPts val="0"/>
              </a:spcBef>
              <a:buSzPct val="100000"/>
              <a:buNone/>
              <a:defRPr sz="1800"/>
            </a:lvl1pPr>
          </a:lstStyle>
          <a:p>
            <a:endParaRPr/>
          </a:p>
        </p:txBody>
      </p:sp>
      <p:cxnSp>
        <p:nvCxnSpPr>
          <p:cNvPr id="45" name="Shape 45"/>
          <p:cNvCxnSpPr/>
          <p:nvPr/>
        </p:nvCxnSpPr>
        <p:spPr>
          <a:xfrm>
            <a:off x="457200" y="5757013"/>
            <a:ext cx="8229600" cy="0"/>
          </a:xfrm>
          <a:prstGeom prst="straightConnector1">
            <a:avLst/>
          </a:prstGeom>
          <a:noFill/>
          <a:ln w="50800" cap="flat">
            <a:solidFill>
              <a:schemeClr val="lt2"/>
            </a:solidFill>
            <a:prstDash val="solid"/>
            <a:round/>
            <a:headEnd type="none" w="med" len="med"/>
            <a:tailEnd type="none" w="med" len="med"/>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6"/>
        <p:cNvGrpSpPr/>
        <p:nvPr/>
      </p:nvGrpSpPr>
      <p:grpSpPr>
        <a:xfrm>
          <a:off x="0" y="0"/>
          <a:ext cx="0" cy="0"/>
          <a:chOff x="0" y="0"/>
          <a:chExt cx="0" cy="0"/>
        </a:xfrm>
      </p:grpSpPr>
      <p:cxnSp>
        <p:nvCxnSpPr>
          <p:cNvPr id="47" name="Shape 47"/>
          <p:cNvCxnSpPr/>
          <p:nvPr/>
        </p:nvCxnSpPr>
        <p:spPr>
          <a:xfrm>
            <a:off x="457200" y="150852"/>
            <a:ext cx="8229600" cy="0"/>
          </a:xfrm>
          <a:prstGeom prst="straightConnector1">
            <a:avLst/>
          </a:prstGeom>
          <a:noFill/>
          <a:ln w="50800" cap="flat">
            <a:solidFill>
              <a:schemeClr val="lt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0"/>
            <a:ext cx="8229600" cy="4967573"/>
          </a:xfrm>
          <a:prstGeom prst="rect">
            <a:avLst/>
          </a:prstGeom>
        </p:spPr>
        <p:txBody>
          <a:bodyPr lIns="91425" tIns="91425" rIns="91425" b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1" y="1600200"/>
            <a:ext cx="3994525" cy="4967573"/>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2"/>
          </p:nvPr>
        </p:nvSpPr>
        <p:spPr>
          <a:xfrm>
            <a:off x="4692274" y="1600200"/>
            <a:ext cx="3994525" cy="4967573"/>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9"/>
            <a:ext cx="8229600" cy="692693"/>
          </a:xfrm>
          <a:prstGeom prst="rect">
            <a:avLst/>
          </a:prstGeom>
        </p:spPr>
        <p:txBody>
          <a:bodyPr lIns="91425" tIns="91425" rIns="91425" bIns="91425" anchor="t" anchorCtr="0"/>
          <a:lstStyle>
            <a:lvl1pPr marL="285750" indent="-171450" algn="ctr">
              <a:spcBef>
                <a:spcPts val="360"/>
              </a:spcBef>
              <a:buSzPct val="100000"/>
              <a:buNone/>
              <a:defRPr sz="1800"/>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457200" y="751679"/>
            <a:ext cx="8229600" cy="4012800"/>
          </a:xfrm>
          <a:prstGeom prst="rect">
            <a:avLst/>
          </a:prstGeom>
        </p:spPr>
        <p:txBody>
          <a:bodyPr lIns="91425" tIns="91425" rIns="91425" bIns="91425" anchor="t" anchorCtr="0"/>
          <a:lstStyle>
            <a:lvl1pPr indent="457200" rtl="0">
              <a:buSzPct val="100000"/>
              <a:defRPr sz="7200"/>
            </a:lvl1pPr>
            <a:lvl2pPr indent="457200" rtl="0">
              <a:buSzPct val="100000"/>
              <a:defRPr sz="7200"/>
            </a:lvl2pPr>
            <a:lvl3pPr indent="457200" rtl="0">
              <a:buSzPct val="100000"/>
              <a:defRPr sz="7200"/>
            </a:lvl3pPr>
            <a:lvl4pPr indent="457200" rtl="0">
              <a:buSzPct val="100000"/>
              <a:defRPr sz="7200"/>
            </a:lvl4pPr>
            <a:lvl5pPr indent="457200" rtl="0">
              <a:buSzPct val="100000"/>
              <a:defRPr sz="7200"/>
            </a:lvl5pPr>
            <a:lvl6pPr indent="457200" rtl="0">
              <a:buSzPct val="100000"/>
              <a:defRPr sz="7200"/>
            </a:lvl6pPr>
            <a:lvl7pPr indent="457200" rtl="0">
              <a:buSzPct val="100000"/>
              <a:defRPr sz="7200"/>
            </a:lvl7pPr>
            <a:lvl8pPr indent="457200" rtl="0">
              <a:buSzPct val="100000"/>
              <a:defRPr sz="7200"/>
            </a:lvl8pPr>
            <a:lvl9pPr indent="457200" rtl="0">
              <a:buSzPct val="100000"/>
              <a:defRPr sz="7200"/>
            </a:lvl9pPr>
          </a:lstStyle>
          <a:p>
            <a:endParaRPr/>
          </a:p>
        </p:txBody>
      </p:sp>
      <p:sp>
        <p:nvSpPr>
          <p:cNvPr id="28" name="Shape 28"/>
          <p:cNvSpPr txBox="1">
            <a:spLocks noGrp="1"/>
          </p:cNvSpPr>
          <p:nvPr>
            <p:ph type="subTitle" idx="1"/>
          </p:nvPr>
        </p:nvSpPr>
        <p:spPr>
          <a:xfrm>
            <a:off x="457200" y="4955190"/>
            <a:ext cx="8229600" cy="1643599"/>
          </a:xfrm>
          <a:prstGeom prst="rect">
            <a:avLst/>
          </a:prstGeom>
        </p:spPr>
        <p:txBody>
          <a:bodyPr lIns="91425" tIns="91425" rIns="91425" bIns="91425" anchor="t" anchorCtr="0"/>
          <a:lstStyle>
            <a:lvl1pPr marL="0" indent="304800" rtl="0">
              <a:spcBef>
                <a:spcPts val="0"/>
              </a:spcBef>
              <a:buClr>
                <a:schemeClr val="dk2"/>
              </a:buClr>
              <a:buSzPct val="100000"/>
              <a:buNone/>
              <a:defRPr sz="4800">
                <a:solidFill>
                  <a:schemeClr val="dk2"/>
                </a:solidFill>
              </a:defRPr>
            </a:lvl1pPr>
            <a:lvl2pPr marL="0" indent="304800" rtl="0">
              <a:spcBef>
                <a:spcPts val="0"/>
              </a:spcBef>
              <a:buClr>
                <a:schemeClr val="dk2"/>
              </a:buClr>
              <a:buSzPct val="100000"/>
              <a:buNone/>
              <a:defRPr sz="4800">
                <a:solidFill>
                  <a:schemeClr val="dk2"/>
                </a:solidFill>
              </a:defRPr>
            </a:lvl2pPr>
            <a:lvl3pPr marL="0" indent="304800" rtl="0">
              <a:spcBef>
                <a:spcPts val="0"/>
              </a:spcBef>
              <a:buClr>
                <a:schemeClr val="dk2"/>
              </a:buClr>
              <a:buSzPct val="100000"/>
              <a:buNone/>
              <a:defRPr sz="4800">
                <a:solidFill>
                  <a:schemeClr val="dk2"/>
                </a:solidFill>
              </a:defRPr>
            </a:lvl3pPr>
            <a:lvl4pPr marL="0" indent="304800" rtl="0">
              <a:spcBef>
                <a:spcPts val="0"/>
              </a:spcBef>
              <a:buClr>
                <a:schemeClr val="dk2"/>
              </a:buClr>
              <a:buSzPct val="100000"/>
              <a:buNone/>
              <a:defRPr sz="4800">
                <a:solidFill>
                  <a:schemeClr val="dk2"/>
                </a:solidFill>
              </a:defRPr>
            </a:lvl4pPr>
            <a:lvl5pPr marL="0" indent="304800" rtl="0">
              <a:spcBef>
                <a:spcPts val="0"/>
              </a:spcBef>
              <a:buClr>
                <a:schemeClr val="dk2"/>
              </a:buClr>
              <a:buSzPct val="100000"/>
              <a:buNone/>
              <a:defRPr sz="4800">
                <a:solidFill>
                  <a:schemeClr val="dk2"/>
                </a:solidFill>
              </a:defRPr>
            </a:lvl5pPr>
            <a:lvl6pPr marL="0" indent="304800" rtl="0">
              <a:spcBef>
                <a:spcPts val="0"/>
              </a:spcBef>
              <a:buClr>
                <a:schemeClr val="dk2"/>
              </a:buClr>
              <a:buSzPct val="100000"/>
              <a:buNone/>
              <a:defRPr sz="4800">
                <a:solidFill>
                  <a:schemeClr val="dk2"/>
                </a:solidFill>
              </a:defRPr>
            </a:lvl6pPr>
            <a:lvl7pPr marL="0" indent="304800" rtl="0">
              <a:spcBef>
                <a:spcPts val="0"/>
              </a:spcBef>
              <a:buClr>
                <a:schemeClr val="dk2"/>
              </a:buClr>
              <a:buSzPct val="100000"/>
              <a:buNone/>
              <a:defRPr sz="4800">
                <a:solidFill>
                  <a:schemeClr val="dk2"/>
                </a:solidFill>
              </a:defRPr>
            </a:lvl7pPr>
            <a:lvl8pPr marL="0" indent="304800" rtl="0">
              <a:spcBef>
                <a:spcPts val="0"/>
              </a:spcBef>
              <a:buClr>
                <a:schemeClr val="dk2"/>
              </a:buClr>
              <a:buSzPct val="100000"/>
              <a:buNone/>
              <a:defRPr sz="4800">
                <a:solidFill>
                  <a:schemeClr val="dk2"/>
                </a:solidFill>
              </a:defRPr>
            </a:lvl8pPr>
            <a:lvl9pPr marL="0" indent="304800" rtl="0">
              <a:spcBef>
                <a:spcPts val="0"/>
              </a:spcBef>
              <a:buClr>
                <a:schemeClr val="dk2"/>
              </a:buClr>
              <a:buSzPct val="100000"/>
              <a:buNone/>
              <a:defRPr sz="4800">
                <a:solidFill>
                  <a:schemeClr val="dk2"/>
                </a:solidFill>
              </a:defRPr>
            </a:lvl9pPr>
          </a:lstStyle>
          <a:p>
            <a:endParaRPr/>
          </a:p>
        </p:txBody>
      </p:sp>
      <p:cxnSp>
        <p:nvCxnSpPr>
          <p:cNvPr id="29" name="Shape 29"/>
          <p:cNvCxnSpPr/>
          <p:nvPr/>
        </p:nvCxnSpPr>
        <p:spPr>
          <a:xfrm>
            <a:off x="457200" y="548639"/>
            <a:ext cx="8229600" cy="0"/>
          </a:xfrm>
          <a:prstGeom prst="straightConnector1">
            <a:avLst/>
          </a:prstGeom>
          <a:noFill/>
          <a:ln w="57150" cap="flat">
            <a:solidFill>
              <a:schemeClr val="accent1"/>
            </a:solidFill>
            <a:prstDash val="solid"/>
            <a:round/>
            <a:headEnd type="none" w="med" len="med"/>
            <a:tailEnd type="none" w="med" len="med"/>
          </a:ln>
        </p:spPr>
      </p:cxnSp>
      <p:cxnSp>
        <p:nvCxnSpPr>
          <p:cNvPr id="30" name="Shape 30"/>
          <p:cNvCxnSpPr/>
          <p:nvPr/>
        </p:nvCxnSpPr>
        <p:spPr>
          <a:xfrm>
            <a:off x="457200" y="4844509"/>
            <a:ext cx="8229600" cy="0"/>
          </a:xfrm>
          <a:prstGeom prst="straightConnector1">
            <a:avLst/>
          </a:prstGeom>
          <a:noFill/>
          <a:ln w="57150" cap="flat">
            <a:solidFill>
              <a:schemeClr val="accent1"/>
            </a:solidFill>
            <a:prstDash val="solid"/>
            <a:round/>
            <a:headEnd type="none" w="med" len="med"/>
            <a:tailEnd type="none" w="med" len="med"/>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4637"/>
            <a:ext cx="8229600" cy="1143200"/>
          </a:xfrm>
          <a:prstGeom prst="rect">
            <a:avLst/>
          </a:prstGeom>
        </p:spPr>
        <p:txBody>
          <a:bodyPr lIns="91425" tIns="91425" rIns="91425" bIns="91425" anchor="b" anchorCtr="0"/>
          <a:lstStyle>
            <a:lvl1pPr rtl="0">
              <a:defRPr>
                <a:solidFill>
                  <a:srgbClr val="DA0002"/>
                </a:solidFill>
              </a:defRPr>
            </a:lvl1pPr>
            <a:lvl2pPr rtl="0">
              <a:defRPr>
                <a:solidFill>
                  <a:srgbClr val="DA0002"/>
                </a:solidFill>
              </a:defRPr>
            </a:lvl2pPr>
            <a:lvl3pPr rtl="0">
              <a:defRPr>
                <a:solidFill>
                  <a:srgbClr val="DA0002"/>
                </a:solidFill>
              </a:defRPr>
            </a:lvl3pPr>
            <a:lvl4pPr rtl="0">
              <a:defRPr>
                <a:solidFill>
                  <a:srgbClr val="DA0002"/>
                </a:solidFill>
              </a:defRPr>
            </a:lvl4pPr>
            <a:lvl5pPr rtl="0">
              <a:defRPr>
                <a:solidFill>
                  <a:srgbClr val="DA0002"/>
                </a:solidFill>
              </a:defRPr>
            </a:lvl5pPr>
            <a:lvl6pPr rtl="0">
              <a:defRPr>
                <a:solidFill>
                  <a:srgbClr val="DA0002"/>
                </a:solidFill>
              </a:defRPr>
            </a:lvl6pPr>
            <a:lvl7pPr rtl="0">
              <a:defRPr>
                <a:solidFill>
                  <a:srgbClr val="DA0002"/>
                </a:solidFill>
              </a:defRPr>
            </a:lvl7pPr>
            <a:lvl8pPr rtl="0">
              <a:defRPr>
                <a:solidFill>
                  <a:srgbClr val="DA0002"/>
                </a:solidFill>
              </a:defRPr>
            </a:lvl8pPr>
            <a:lvl9pPr rtl="0">
              <a:defRPr>
                <a:solidFill>
                  <a:srgbClr val="DA0002"/>
                </a:solidFill>
              </a:defRPr>
            </a:lvl9pPr>
          </a:lstStyle>
          <a:p>
            <a:endParaRPr/>
          </a:p>
        </p:txBody>
      </p:sp>
      <p:sp>
        <p:nvSpPr>
          <p:cNvPr id="33" name="Shape 33"/>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cxnSp>
        <p:nvCxnSpPr>
          <p:cNvPr id="34" name="Shape 34"/>
          <p:cNvCxnSpPr/>
          <p:nvPr/>
        </p:nvCxnSpPr>
        <p:spPr>
          <a:xfrm>
            <a:off x="457200" y="1524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200"/>
          </a:xfrm>
          <a:prstGeom prst="rect">
            <a:avLst/>
          </a:prstGeom>
        </p:spPr>
        <p:txBody>
          <a:bodyPr lIns="91425" tIns="91425" rIns="91425" bIns="91425" anchor="b" anchorCtr="0"/>
          <a:lstStyle>
            <a:lvl1pPr rtl="0">
              <a:defRPr>
                <a:solidFill>
                  <a:srgbClr val="DA0002"/>
                </a:solidFill>
              </a:defRPr>
            </a:lvl1pPr>
            <a:lvl2pPr rtl="0">
              <a:defRPr>
                <a:solidFill>
                  <a:srgbClr val="DA0002"/>
                </a:solidFill>
              </a:defRPr>
            </a:lvl2pPr>
            <a:lvl3pPr rtl="0">
              <a:defRPr>
                <a:solidFill>
                  <a:srgbClr val="DA0002"/>
                </a:solidFill>
              </a:defRPr>
            </a:lvl3pPr>
            <a:lvl4pPr rtl="0">
              <a:defRPr>
                <a:solidFill>
                  <a:srgbClr val="DA0002"/>
                </a:solidFill>
              </a:defRPr>
            </a:lvl4pPr>
            <a:lvl5pPr rtl="0">
              <a:defRPr>
                <a:solidFill>
                  <a:srgbClr val="DA0002"/>
                </a:solidFill>
              </a:defRPr>
            </a:lvl5pPr>
            <a:lvl6pPr rtl="0">
              <a:defRPr>
                <a:solidFill>
                  <a:srgbClr val="DA0002"/>
                </a:solidFill>
              </a:defRPr>
            </a:lvl6pPr>
            <a:lvl7pPr rtl="0">
              <a:defRPr>
                <a:solidFill>
                  <a:srgbClr val="DA0002"/>
                </a:solidFill>
              </a:defRPr>
            </a:lvl7pPr>
            <a:lvl8pPr rtl="0">
              <a:defRPr>
                <a:solidFill>
                  <a:srgbClr val="DA0002"/>
                </a:solidFill>
              </a:defRPr>
            </a:lvl8pPr>
            <a:lvl9pPr rtl="0">
              <a:defRPr>
                <a:solidFill>
                  <a:srgbClr val="DA0002"/>
                </a:solidFill>
              </a:defRPr>
            </a:lvl9pPr>
          </a:lstStyle>
          <a:p>
            <a:endParaRPr/>
          </a:p>
        </p:txBody>
      </p:sp>
      <p:sp>
        <p:nvSpPr>
          <p:cNvPr id="37" name="Shape 37"/>
          <p:cNvSpPr txBox="1">
            <a:spLocks noGrp="1"/>
          </p:cNvSpPr>
          <p:nvPr>
            <p:ph type="body" idx="1"/>
          </p:nvPr>
        </p:nvSpPr>
        <p:spPr>
          <a:xfrm>
            <a:off x="457200" y="1600201"/>
            <a:ext cx="3994500" cy="4967599"/>
          </a:xfrm>
          <a:prstGeom prst="rect">
            <a:avLst/>
          </a:prstGeom>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8" name="Shape 38"/>
          <p:cNvSpPr txBox="1">
            <a:spLocks noGrp="1"/>
          </p:cNvSpPr>
          <p:nvPr>
            <p:ph type="body" idx="2"/>
          </p:nvPr>
        </p:nvSpPr>
        <p:spPr>
          <a:xfrm>
            <a:off x="4692273" y="1600201"/>
            <a:ext cx="3994500" cy="4967599"/>
          </a:xfrm>
          <a:prstGeom prst="rect">
            <a:avLst/>
          </a:prstGeom>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cxnSp>
        <p:nvCxnSpPr>
          <p:cNvPr id="39" name="Shape 39"/>
          <p:cNvCxnSpPr/>
          <p:nvPr/>
        </p:nvCxnSpPr>
        <p:spPr>
          <a:xfrm>
            <a:off x="457200" y="1524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p:spPr>
        <p:txBody>
          <a:bodyPr lIns="91425" tIns="91425" rIns="91425" bIns="91425" anchor="b" anchorCtr="0"/>
          <a:lstStyle>
            <a:lvl1pPr marL="0">
              <a:buClr>
                <a:schemeClr val="dk1"/>
              </a:buClr>
              <a:buSzPct val="100000"/>
              <a:buNone/>
              <a:defRPr sz="36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600200"/>
            <a:ext cx="8229600" cy="4967573"/>
          </a:xfrm>
          <a:prstGeom prst="rect">
            <a:avLst/>
          </a:prstGeom>
        </p:spPr>
        <p:txBody>
          <a:bodyPr lIns="91425" tIns="91425" rIns="91425" bIns="91425" anchor="t" anchorCtr="0"/>
          <a:lstStyle>
            <a:lvl1pPr marL="342900" indent="-152400">
              <a:spcBef>
                <a:spcPts val="600"/>
              </a:spcBef>
              <a:buClr>
                <a:schemeClr val="dk1"/>
              </a:buClr>
              <a:buSzPct val="100000"/>
              <a:defRPr sz="3000">
                <a:solidFill>
                  <a:schemeClr val="dk1"/>
                </a:solidFill>
              </a:defRPr>
            </a:lvl1pPr>
            <a:lvl2pPr marL="742950" indent="-133350">
              <a:spcBef>
                <a:spcPts val="480"/>
              </a:spcBef>
              <a:buClr>
                <a:schemeClr val="dk1"/>
              </a:buClr>
              <a:buSzPct val="100000"/>
              <a:defRPr sz="2400">
                <a:solidFill>
                  <a:schemeClr val="dk1"/>
                </a:solidFill>
              </a:defRPr>
            </a:lvl2pPr>
            <a:lvl3pPr marL="1143000" indent="-76200">
              <a:spcBef>
                <a:spcPts val="480"/>
              </a:spcBef>
              <a:buClr>
                <a:schemeClr val="dk1"/>
              </a:buClr>
              <a:buSzPct val="100000"/>
              <a:defRPr sz="2400">
                <a:solidFill>
                  <a:schemeClr val="dk1"/>
                </a:solidFill>
              </a:defRPr>
            </a:lvl3pPr>
            <a:lvl4pPr marL="1600200" indent="-114300">
              <a:spcBef>
                <a:spcPts val="360"/>
              </a:spcBef>
              <a:buClr>
                <a:schemeClr val="dk1"/>
              </a:buClr>
              <a:buSzPct val="100000"/>
              <a:defRPr sz="1800">
                <a:solidFill>
                  <a:schemeClr val="dk1"/>
                </a:solidFill>
              </a:defRPr>
            </a:lvl4pPr>
            <a:lvl5pPr marL="2057400" indent="-114300">
              <a:spcBef>
                <a:spcPts val="360"/>
              </a:spcBef>
              <a:buClr>
                <a:schemeClr val="dk1"/>
              </a:buClr>
              <a:buSzPct val="100000"/>
              <a:defRPr sz="1800">
                <a:solidFill>
                  <a:schemeClr val="dk1"/>
                </a:solidFill>
              </a:defRPr>
            </a:lvl5pPr>
            <a:lvl6pPr marL="2514600" indent="-114300">
              <a:spcBef>
                <a:spcPts val="360"/>
              </a:spcBef>
              <a:buClr>
                <a:schemeClr val="dk1"/>
              </a:buClr>
              <a:buSzPct val="100000"/>
              <a:defRPr sz="1800">
                <a:solidFill>
                  <a:schemeClr val="dk1"/>
                </a:solidFill>
              </a:defRPr>
            </a:lvl6pPr>
            <a:lvl7pPr marL="2971800" indent="-114300">
              <a:spcBef>
                <a:spcPts val="360"/>
              </a:spcBef>
              <a:buClr>
                <a:schemeClr val="dk1"/>
              </a:buClr>
              <a:buSzPct val="100000"/>
              <a:defRPr sz="1800">
                <a:solidFill>
                  <a:schemeClr val="dk1"/>
                </a:solidFill>
              </a:defRPr>
            </a:lvl7pPr>
            <a:lvl8pPr marL="3429000" indent="-114300">
              <a:spcBef>
                <a:spcPts val="360"/>
              </a:spcBef>
              <a:buClr>
                <a:schemeClr val="dk1"/>
              </a:buClr>
              <a:buSzPct val="100000"/>
              <a:defRPr sz="1800">
                <a:solidFill>
                  <a:schemeClr val="dk1"/>
                </a:solidFill>
              </a:defRPr>
            </a:lvl8pPr>
            <a:lvl9pPr marL="3886200" indent="-114300">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8229600" cy="1143200"/>
          </a:xfrm>
          <a:prstGeom prst="rect">
            <a:avLst/>
          </a:prstGeom>
        </p:spPr>
        <p:txBody>
          <a:bodyPr lIns="91425" tIns="91425" rIns="91425" bIns="91425" anchor="b" anchorCtr="0"/>
          <a:lstStyle>
            <a:lvl1pPr marL="0" rtl="0">
              <a:buClr>
                <a:schemeClr val="accent1"/>
              </a:buClr>
              <a:buSzPct val="100000"/>
              <a:buNone/>
              <a:defRPr sz="3600" b="1">
                <a:solidFill>
                  <a:schemeClr val="accent1"/>
                </a:solidFill>
              </a:defRPr>
            </a:lvl1pPr>
            <a:lvl2pPr marL="0" indent="228600" rtl="0">
              <a:buClr>
                <a:schemeClr val="accent1"/>
              </a:buClr>
              <a:buSzPct val="100000"/>
              <a:buNone/>
              <a:defRPr sz="3600" b="1">
                <a:solidFill>
                  <a:schemeClr val="accent1"/>
                </a:solidFill>
              </a:defRPr>
            </a:lvl2pPr>
            <a:lvl3pPr marL="0" indent="228600" rtl="0">
              <a:buClr>
                <a:schemeClr val="accent1"/>
              </a:buClr>
              <a:buSzPct val="100000"/>
              <a:buNone/>
              <a:defRPr sz="3600" b="1">
                <a:solidFill>
                  <a:schemeClr val="accent1"/>
                </a:solidFill>
              </a:defRPr>
            </a:lvl3pPr>
            <a:lvl4pPr marL="0" indent="228600" rtl="0">
              <a:buClr>
                <a:schemeClr val="accent1"/>
              </a:buClr>
              <a:buSzPct val="100000"/>
              <a:buNone/>
              <a:defRPr sz="3600" b="1">
                <a:solidFill>
                  <a:schemeClr val="accent1"/>
                </a:solidFill>
              </a:defRPr>
            </a:lvl4pPr>
            <a:lvl5pPr marL="0" indent="228600" rtl="0">
              <a:buClr>
                <a:schemeClr val="accent1"/>
              </a:buClr>
              <a:buSzPct val="100000"/>
              <a:buNone/>
              <a:defRPr sz="3600" b="1">
                <a:solidFill>
                  <a:schemeClr val="accent1"/>
                </a:solidFill>
              </a:defRPr>
            </a:lvl5pPr>
            <a:lvl6pPr marL="0" indent="228600" rtl="0">
              <a:buClr>
                <a:schemeClr val="accent1"/>
              </a:buClr>
              <a:buSzPct val="100000"/>
              <a:buNone/>
              <a:defRPr sz="3600" b="1">
                <a:solidFill>
                  <a:schemeClr val="accent1"/>
                </a:solidFill>
              </a:defRPr>
            </a:lvl6pPr>
            <a:lvl7pPr marL="0" indent="228600" rtl="0">
              <a:buClr>
                <a:schemeClr val="accent1"/>
              </a:buClr>
              <a:buSzPct val="100000"/>
              <a:buNone/>
              <a:defRPr sz="3600" b="1">
                <a:solidFill>
                  <a:schemeClr val="accent1"/>
                </a:solidFill>
              </a:defRPr>
            </a:lvl7pPr>
            <a:lvl8pPr marL="0" indent="228600" rtl="0">
              <a:buClr>
                <a:schemeClr val="accent1"/>
              </a:buClr>
              <a:buSzPct val="100000"/>
              <a:buNone/>
              <a:defRPr sz="3600" b="1">
                <a:solidFill>
                  <a:schemeClr val="accent1"/>
                </a:solidFill>
              </a:defRPr>
            </a:lvl8pPr>
            <a:lvl9pPr marL="0" indent="228600" rtl="0">
              <a:buClr>
                <a:schemeClr val="accent1"/>
              </a:buClr>
              <a:buSzPct val="100000"/>
              <a:buNone/>
              <a:defRPr sz="3600" b="1">
                <a:solidFill>
                  <a:schemeClr val="accent1"/>
                </a:solidFill>
              </a:defRPr>
            </a:lvl9pPr>
          </a:lstStyle>
          <a:p>
            <a:endParaRPr/>
          </a:p>
        </p:txBody>
      </p:sp>
      <p:sp>
        <p:nvSpPr>
          <p:cNvPr id="24" name="Shape 24"/>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marL="342900" indent="-152400" rtl="0">
              <a:spcBef>
                <a:spcPts val="600"/>
              </a:spcBef>
              <a:buClr>
                <a:schemeClr val="dk1"/>
              </a:buClr>
              <a:buSzPct val="100000"/>
              <a:defRPr sz="3000">
                <a:solidFill>
                  <a:schemeClr val="dk1"/>
                </a:solidFill>
              </a:defRPr>
            </a:lvl1pPr>
            <a:lvl2pPr marL="742950" indent="-133350" rtl="0">
              <a:spcBef>
                <a:spcPts val="480"/>
              </a:spcBef>
              <a:buClr>
                <a:schemeClr val="dk1"/>
              </a:buClr>
              <a:buSzPct val="100000"/>
              <a:defRPr sz="2400">
                <a:solidFill>
                  <a:schemeClr val="dk1"/>
                </a:solidFill>
              </a:defRPr>
            </a:lvl2pPr>
            <a:lvl3pPr marL="1143000" indent="-76200" rtl="0">
              <a:spcBef>
                <a:spcPts val="480"/>
              </a:spcBef>
              <a:buClr>
                <a:schemeClr val="dk1"/>
              </a:buClr>
              <a:buSzPct val="100000"/>
              <a:defRPr sz="2400">
                <a:solidFill>
                  <a:schemeClr val="dk1"/>
                </a:solidFill>
              </a:defRPr>
            </a:lvl3pPr>
            <a:lvl4pPr marL="1600200" indent="-114300" rtl="0">
              <a:spcBef>
                <a:spcPts val="360"/>
              </a:spcBef>
              <a:buClr>
                <a:schemeClr val="dk1"/>
              </a:buClr>
              <a:buSzPct val="100000"/>
              <a:defRPr sz="1800">
                <a:solidFill>
                  <a:schemeClr val="dk1"/>
                </a:solidFill>
              </a:defRPr>
            </a:lvl4pPr>
            <a:lvl5pPr marL="2057400" indent="-114300" rtl="0">
              <a:spcBef>
                <a:spcPts val="360"/>
              </a:spcBef>
              <a:buClr>
                <a:schemeClr val="dk1"/>
              </a:buClr>
              <a:buSzPct val="100000"/>
              <a:defRPr sz="1800">
                <a:solidFill>
                  <a:schemeClr val="dk1"/>
                </a:solidFill>
              </a:defRPr>
            </a:lvl5pPr>
            <a:lvl6pPr marL="2514600" indent="-114300" rtl="0">
              <a:spcBef>
                <a:spcPts val="360"/>
              </a:spcBef>
              <a:buClr>
                <a:schemeClr val="dk1"/>
              </a:buClr>
              <a:buSzPct val="100000"/>
              <a:defRPr sz="1800">
                <a:solidFill>
                  <a:schemeClr val="dk1"/>
                </a:solidFill>
              </a:defRPr>
            </a:lvl6pPr>
            <a:lvl7pPr marL="2971800" indent="-114300" rtl="0">
              <a:spcBef>
                <a:spcPts val="360"/>
              </a:spcBef>
              <a:buClr>
                <a:schemeClr val="dk1"/>
              </a:buClr>
              <a:buSzPct val="100000"/>
              <a:defRPr sz="1800">
                <a:solidFill>
                  <a:schemeClr val="dk1"/>
                </a:solidFill>
              </a:defRPr>
            </a:lvl7pPr>
            <a:lvl8pPr marL="3429000" indent="-114300" rtl="0">
              <a:spcBef>
                <a:spcPts val="360"/>
              </a:spcBef>
              <a:buClr>
                <a:schemeClr val="dk1"/>
              </a:buClr>
              <a:buSzPct val="100000"/>
              <a:defRPr sz="1800">
                <a:solidFill>
                  <a:schemeClr val="dk1"/>
                </a:solidFill>
              </a:defRPr>
            </a:lvl8pPr>
            <a:lvl9pPr marL="3886200" indent="-114300" rtl="0">
              <a:spcBef>
                <a:spcPts val="360"/>
              </a:spcBef>
              <a:buClr>
                <a:schemeClr val="dk1"/>
              </a:buClr>
              <a:buSzPct val="100000"/>
              <a:defRPr sz="1800">
                <a:solidFill>
                  <a:schemeClr val="dk1"/>
                </a:solidFill>
              </a:defRPr>
            </a:lvl9pPr>
          </a:lstStyle>
          <a:p>
            <a:endParaRPr/>
          </a:p>
        </p:txBody>
      </p:sp>
      <p:cxnSp>
        <p:nvCxnSpPr>
          <p:cNvPr id="25" name="Shape 25"/>
          <p:cNvCxnSpPr/>
          <p:nvPr/>
        </p:nvCxnSpPr>
        <p:spPr>
          <a:xfrm>
            <a:off x="457200" y="6697679"/>
            <a:ext cx="8229600" cy="0"/>
          </a:xfrm>
          <a:prstGeom prst="straightConnector1">
            <a:avLst/>
          </a:prstGeom>
          <a:noFill/>
          <a:ln w="50800" cap="flat">
            <a:solidFill>
              <a:schemeClr val="lt2"/>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indent="228600"/>
            <a:r>
              <a:rPr lang="en" sz="4800" dirty="0">
                <a:latin typeface="Franklin Gothic Demi Cond" pitchFamily="34" charset="0"/>
                <a:rtl val="0"/>
              </a:rPr>
              <a:t>Thermosets Lab (Day 1)	</a:t>
            </a:r>
          </a:p>
        </p:txBody>
      </p:sp>
      <p:sp>
        <p:nvSpPr>
          <p:cNvPr id="50" name="Shape 50"/>
          <p:cNvSpPr txBox="1">
            <a:spLocks noGrp="1"/>
          </p:cNvSpPr>
          <p:nvPr>
            <p:ph type="body" idx="1"/>
          </p:nvPr>
        </p:nvSpPr>
        <p:spPr>
          <a:xfrm>
            <a:off x="212275" y="1600201"/>
            <a:ext cx="8474400" cy="4967599"/>
          </a:xfrm>
          <a:prstGeom prst="rect">
            <a:avLst/>
          </a:prstGeom>
        </p:spPr>
        <p:txBody>
          <a:bodyPr lIns="91425" tIns="91425" rIns="91425" bIns="91425" anchor="t" anchorCtr="0">
            <a:noAutofit/>
          </a:bodyPr>
          <a:lstStyle/>
          <a:p>
            <a:pPr lvl="0" rtl="0">
              <a:buNone/>
            </a:pPr>
            <a:r>
              <a:rPr lang="en" dirty="0"/>
              <a:t>
</a:t>
            </a:r>
          </a:p>
          <a:p>
            <a:endParaRPr lang="en" dirty="0"/>
          </a:p>
          <a:p>
            <a:endParaRPr lang="en" dirty="0"/>
          </a:p>
        </p:txBody>
      </p:sp>
      <p:sp>
        <p:nvSpPr>
          <p:cNvPr id="2" name="Rectangle 1"/>
          <p:cNvSpPr/>
          <p:nvPr/>
        </p:nvSpPr>
        <p:spPr>
          <a:xfrm>
            <a:off x="457200" y="5410200"/>
            <a:ext cx="4899098" cy="584775"/>
          </a:xfrm>
          <a:prstGeom prst="rect">
            <a:avLst/>
          </a:prstGeom>
        </p:spPr>
        <p:txBody>
          <a:bodyPr wrap="none">
            <a:spAutoFit/>
          </a:bodyPr>
          <a:lstStyle/>
          <a:p>
            <a:pPr lvl="0"/>
            <a:r>
              <a:rPr lang="en" sz="3200" dirty="0" smtClean="0"/>
              <a:t>An activity </a:t>
            </a:r>
            <a:r>
              <a:rPr lang="en" sz="3200" dirty="0"/>
              <a:t>on </a:t>
            </a:r>
            <a:r>
              <a:rPr lang="en" sz="3200" dirty="0" smtClean="0"/>
              <a:t>Thermosets</a:t>
            </a:r>
            <a:endParaRPr lang="en" sz="3200" dirty="0"/>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sz="4800" dirty="0">
                <a:latin typeface="Franklin Gothic Demi Cond" pitchFamily="34" charset="0"/>
                <a:rtl val="0"/>
              </a:rPr>
              <a:t>Chemical Bridges</a:t>
            </a:r>
            <a:r>
              <a:rPr lang="en" dirty="0"/>
              <a:t>	</a:t>
            </a:r>
          </a:p>
        </p:txBody>
      </p:sp>
      <p:sp>
        <p:nvSpPr>
          <p:cNvPr id="56" name="Shape 56"/>
          <p:cNvSpPr txBox="1">
            <a:spLocks noGrp="1"/>
          </p:cNvSpPr>
          <p:nvPr>
            <p:ph type="body" idx="1"/>
          </p:nvPr>
        </p:nvSpPr>
        <p:spPr>
          <a:xfrm>
            <a:off x="212275" y="1600201"/>
            <a:ext cx="8474400" cy="4967599"/>
          </a:xfrm>
          <a:prstGeom prst="rect">
            <a:avLst/>
          </a:prstGeom>
        </p:spPr>
        <p:txBody>
          <a:bodyPr lIns="91425" tIns="91425" rIns="91425" bIns="91425" anchor="t" anchorCtr="0">
            <a:noAutofit/>
          </a:bodyPr>
          <a:lstStyle/>
          <a:p>
            <a:pPr marL="111125" lvl="0" indent="0" rtl="0">
              <a:buClr>
                <a:schemeClr val="dk1"/>
              </a:buClr>
              <a:buSzPct val="36666"/>
              <a:buFont typeface="Arial"/>
              <a:buNone/>
            </a:pPr>
            <a:r>
              <a:rPr lang="en" dirty="0" smtClean="0"/>
              <a:t>How </a:t>
            </a:r>
            <a:r>
              <a:rPr lang="en" dirty="0"/>
              <a:t>would you make a flexible chemical bridge? </a:t>
            </a:r>
          </a:p>
          <a:p>
            <a:pPr lvl="0" rtl="0">
              <a:buClr>
                <a:schemeClr val="dk1"/>
              </a:buClr>
              <a:buSzPct val="36666"/>
              <a:buFont typeface="Arial"/>
              <a:buNone/>
            </a:pPr>
            <a:endParaRPr lang="en" dirty="0" smtClean="0"/>
          </a:p>
          <a:p>
            <a:pPr marL="111125" indent="0">
              <a:buSzPct val="36666"/>
            </a:pPr>
            <a:r>
              <a:rPr lang="en" dirty="0"/>
              <a:t>Many or few connections?</a:t>
            </a:r>
          </a:p>
          <a:p>
            <a:pPr marL="111125" indent="0">
              <a:buSzPct val="36666"/>
            </a:pPr>
            <a:endParaRPr lang="en" dirty="0"/>
          </a:p>
          <a:p>
            <a:pPr marL="111125" indent="0">
              <a:buSzPct val="36666"/>
            </a:pPr>
            <a:r>
              <a:rPr lang="en" dirty="0"/>
              <a:t>How would you make a strong chemical bridge? Many or few connections?</a:t>
            </a:r>
          </a:p>
          <a:p>
            <a:pPr marL="111125" indent="0">
              <a:buSzPct val="36666"/>
            </a:pPr>
            <a:endParaRPr lang="en" dirty="0"/>
          </a:p>
          <a:p>
            <a:endParaRPr lang="en" dirty="0"/>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indent="228600"/>
            <a:r>
              <a:rPr lang="en" sz="4800" dirty="0">
                <a:latin typeface="Franklin Gothic Demi Cond" pitchFamily="34" charset="0"/>
                <a:rtl val="0"/>
              </a:rPr>
              <a:t>Classical Bridge	</a:t>
            </a:r>
          </a:p>
        </p:txBody>
      </p:sp>
      <p:cxnSp>
        <p:nvCxnSpPr>
          <p:cNvPr id="62" name="Shape 62"/>
          <p:cNvCxnSpPr/>
          <p:nvPr/>
        </p:nvCxnSpPr>
        <p:spPr>
          <a:xfrm>
            <a:off x="990601" y="3733800"/>
            <a:ext cx="1247699" cy="0"/>
          </a:xfrm>
          <a:prstGeom prst="straightConnector1">
            <a:avLst/>
          </a:prstGeom>
          <a:noFill/>
          <a:ln w="38100" cap="flat">
            <a:solidFill>
              <a:srgbClr val="000000"/>
            </a:solidFill>
            <a:prstDash val="solid"/>
            <a:round/>
            <a:headEnd type="oval" w="lg" len="lg"/>
            <a:tailEnd type="oval" w="lg" len="lg"/>
          </a:ln>
        </p:spPr>
      </p:cxnSp>
      <p:cxnSp>
        <p:nvCxnSpPr>
          <p:cNvPr id="63" name="Shape 63"/>
          <p:cNvCxnSpPr/>
          <p:nvPr/>
        </p:nvCxnSpPr>
        <p:spPr>
          <a:xfrm>
            <a:off x="2057401" y="3733800"/>
            <a:ext cx="1247699" cy="0"/>
          </a:xfrm>
          <a:prstGeom prst="straightConnector1">
            <a:avLst/>
          </a:prstGeom>
          <a:noFill/>
          <a:ln w="38100" cap="flat">
            <a:solidFill>
              <a:srgbClr val="000000"/>
            </a:solidFill>
            <a:prstDash val="solid"/>
            <a:round/>
            <a:headEnd type="oval" w="lg" len="lg"/>
            <a:tailEnd type="oval" w="lg" len="lg"/>
          </a:ln>
        </p:spPr>
      </p:cxnSp>
      <p:cxnSp>
        <p:nvCxnSpPr>
          <p:cNvPr id="64" name="Shape 64"/>
          <p:cNvCxnSpPr/>
          <p:nvPr/>
        </p:nvCxnSpPr>
        <p:spPr>
          <a:xfrm>
            <a:off x="3124201" y="3733800"/>
            <a:ext cx="1247699" cy="0"/>
          </a:xfrm>
          <a:prstGeom prst="straightConnector1">
            <a:avLst/>
          </a:prstGeom>
          <a:noFill/>
          <a:ln w="38100" cap="flat">
            <a:solidFill>
              <a:srgbClr val="000000"/>
            </a:solidFill>
            <a:prstDash val="solid"/>
            <a:round/>
            <a:headEnd type="oval" w="lg" len="lg"/>
            <a:tailEnd type="oval" w="lg" len="lg"/>
          </a:ln>
        </p:spPr>
      </p:cxnSp>
      <p:cxnSp>
        <p:nvCxnSpPr>
          <p:cNvPr id="65" name="Shape 65"/>
          <p:cNvCxnSpPr/>
          <p:nvPr/>
        </p:nvCxnSpPr>
        <p:spPr>
          <a:xfrm>
            <a:off x="4191001" y="3733800"/>
            <a:ext cx="1247699" cy="0"/>
          </a:xfrm>
          <a:prstGeom prst="straightConnector1">
            <a:avLst/>
          </a:prstGeom>
          <a:noFill/>
          <a:ln w="38100" cap="flat">
            <a:solidFill>
              <a:srgbClr val="000000"/>
            </a:solidFill>
            <a:prstDash val="solid"/>
            <a:round/>
            <a:headEnd type="oval" w="lg" len="lg"/>
            <a:tailEnd type="oval" w="lg" len="lg"/>
          </a:ln>
        </p:spPr>
      </p:cxnSp>
      <p:cxnSp>
        <p:nvCxnSpPr>
          <p:cNvPr id="66" name="Shape 66"/>
          <p:cNvCxnSpPr/>
          <p:nvPr/>
        </p:nvCxnSpPr>
        <p:spPr>
          <a:xfrm>
            <a:off x="5257801" y="3733800"/>
            <a:ext cx="1247699" cy="0"/>
          </a:xfrm>
          <a:prstGeom prst="straightConnector1">
            <a:avLst/>
          </a:prstGeom>
          <a:noFill/>
          <a:ln w="38100" cap="flat">
            <a:solidFill>
              <a:srgbClr val="000000"/>
            </a:solidFill>
            <a:prstDash val="solid"/>
            <a:round/>
            <a:headEnd type="oval" w="lg" len="lg"/>
            <a:tailEnd type="oval" w="lg" len="lg"/>
          </a:ln>
        </p:spPr>
      </p:cxnSp>
      <p:cxnSp>
        <p:nvCxnSpPr>
          <p:cNvPr id="67" name="Shape 67"/>
          <p:cNvCxnSpPr/>
          <p:nvPr/>
        </p:nvCxnSpPr>
        <p:spPr>
          <a:xfrm>
            <a:off x="6324601" y="3733800"/>
            <a:ext cx="1247699" cy="0"/>
          </a:xfrm>
          <a:prstGeom prst="straightConnector1">
            <a:avLst/>
          </a:prstGeom>
          <a:noFill/>
          <a:ln w="38100" cap="flat">
            <a:solidFill>
              <a:srgbClr val="000000"/>
            </a:solidFill>
            <a:prstDash val="solid"/>
            <a:round/>
            <a:headEnd type="oval" w="lg" len="lg"/>
            <a:tailEnd type="oval" w="lg" len="lg"/>
          </a:ln>
        </p:spPr>
      </p:cxnSp>
      <p:cxnSp>
        <p:nvCxnSpPr>
          <p:cNvPr id="68" name="Shape 68"/>
          <p:cNvCxnSpPr/>
          <p:nvPr/>
        </p:nvCxnSpPr>
        <p:spPr>
          <a:xfrm>
            <a:off x="2057401" y="2580233"/>
            <a:ext cx="1247699" cy="0"/>
          </a:xfrm>
          <a:prstGeom prst="straightConnector1">
            <a:avLst/>
          </a:prstGeom>
          <a:noFill/>
          <a:ln w="38100" cap="flat">
            <a:solidFill>
              <a:srgbClr val="000000"/>
            </a:solidFill>
            <a:prstDash val="solid"/>
            <a:round/>
            <a:headEnd type="oval" w="lg" len="lg"/>
            <a:tailEnd type="oval" w="lg" len="lg"/>
          </a:ln>
        </p:spPr>
      </p:cxnSp>
      <p:cxnSp>
        <p:nvCxnSpPr>
          <p:cNvPr id="69" name="Shape 69"/>
          <p:cNvCxnSpPr/>
          <p:nvPr/>
        </p:nvCxnSpPr>
        <p:spPr>
          <a:xfrm>
            <a:off x="3124201" y="2580233"/>
            <a:ext cx="1247699" cy="0"/>
          </a:xfrm>
          <a:prstGeom prst="straightConnector1">
            <a:avLst/>
          </a:prstGeom>
          <a:noFill/>
          <a:ln w="38100" cap="flat">
            <a:solidFill>
              <a:srgbClr val="000000"/>
            </a:solidFill>
            <a:prstDash val="solid"/>
            <a:round/>
            <a:headEnd type="oval" w="lg" len="lg"/>
            <a:tailEnd type="oval" w="lg" len="lg"/>
          </a:ln>
        </p:spPr>
      </p:cxnSp>
      <p:cxnSp>
        <p:nvCxnSpPr>
          <p:cNvPr id="70" name="Shape 70"/>
          <p:cNvCxnSpPr/>
          <p:nvPr/>
        </p:nvCxnSpPr>
        <p:spPr>
          <a:xfrm>
            <a:off x="4191001" y="2580233"/>
            <a:ext cx="1247699" cy="0"/>
          </a:xfrm>
          <a:prstGeom prst="straightConnector1">
            <a:avLst/>
          </a:prstGeom>
          <a:noFill/>
          <a:ln w="38100" cap="flat">
            <a:solidFill>
              <a:srgbClr val="000000"/>
            </a:solidFill>
            <a:prstDash val="solid"/>
            <a:round/>
            <a:headEnd type="oval" w="lg" len="lg"/>
            <a:tailEnd type="oval" w="lg" len="lg"/>
          </a:ln>
        </p:spPr>
      </p:cxnSp>
      <p:cxnSp>
        <p:nvCxnSpPr>
          <p:cNvPr id="71" name="Shape 71"/>
          <p:cNvCxnSpPr/>
          <p:nvPr/>
        </p:nvCxnSpPr>
        <p:spPr>
          <a:xfrm>
            <a:off x="5257801" y="2580233"/>
            <a:ext cx="1247699" cy="0"/>
          </a:xfrm>
          <a:prstGeom prst="straightConnector1">
            <a:avLst/>
          </a:prstGeom>
          <a:noFill/>
          <a:ln w="38100" cap="flat">
            <a:solidFill>
              <a:srgbClr val="000000"/>
            </a:solidFill>
            <a:prstDash val="solid"/>
            <a:round/>
            <a:headEnd type="oval" w="lg" len="lg"/>
            <a:tailEnd type="oval" w="lg" len="lg"/>
          </a:ln>
        </p:spPr>
      </p:cxnSp>
      <p:cxnSp>
        <p:nvCxnSpPr>
          <p:cNvPr id="72" name="Shape 72"/>
          <p:cNvCxnSpPr/>
          <p:nvPr/>
        </p:nvCxnSpPr>
        <p:spPr>
          <a:xfrm rot="10800000" flipH="1">
            <a:off x="1009651" y="2516434"/>
            <a:ext cx="1219199" cy="1257599"/>
          </a:xfrm>
          <a:prstGeom prst="straightConnector1">
            <a:avLst/>
          </a:prstGeom>
          <a:noFill/>
          <a:ln w="38100" cap="flat">
            <a:solidFill>
              <a:srgbClr val="000000"/>
            </a:solidFill>
            <a:prstDash val="solid"/>
            <a:round/>
            <a:headEnd type="oval" w="lg" len="lg"/>
            <a:tailEnd type="oval" w="lg" len="lg"/>
          </a:ln>
        </p:spPr>
      </p:cxnSp>
      <p:cxnSp>
        <p:nvCxnSpPr>
          <p:cNvPr id="73" name="Shape 73"/>
          <p:cNvCxnSpPr/>
          <p:nvPr/>
        </p:nvCxnSpPr>
        <p:spPr>
          <a:xfrm>
            <a:off x="6343651" y="2516633"/>
            <a:ext cx="1200299" cy="1219200"/>
          </a:xfrm>
          <a:prstGeom prst="straightConnector1">
            <a:avLst/>
          </a:prstGeom>
          <a:noFill/>
          <a:ln w="38100" cap="flat">
            <a:solidFill>
              <a:srgbClr val="000000"/>
            </a:solidFill>
            <a:prstDash val="solid"/>
            <a:round/>
            <a:headEnd type="oval" w="lg" len="lg"/>
            <a:tailEnd type="oval" w="lg" len="lg"/>
          </a:ln>
        </p:spPr>
      </p:cxnSp>
      <p:cxnSp>
        <p:nvCxnSpPr>
          <p:cNvPr id="74" name="Shape 74"/>
          <p:cNvCxnSpPr/>
          <p:nvPr/>
        </p:nvCxnSpPr>
        <p:spPr>
          <a:xfrm>
            <a:off x="4286250" y="2478432"/>
            <a:ext cx="0" cy="1346400"/>
          </a:xfrm>
          <a:prstGeom prst="straightConnector1">
            <a:avLst/>
          </a:prstGeom>
          <a:noFill/>
          <a:ln w="38100" cap="flat">
            <a:solidFill>
              <a:srgbClr val="000000"/>
            </a:solidFill>
            <a:prstDash val="solid"/>
            <a:round/>
            <a:headEnd type="oval" w="lg" len="lg"/>
            <a:tailEnd type="oval" w="lg" len="lg"/>
          </a:ln>
        </p:spPr>
      </p:cxnSp>
      <p:cxnSp>
        <p:nvCxnSpPr>
          <p:cNvPr id="75" name="Shape 75"/>
          <p:cNvCxnSpPr/>
          <p:nvPr/>
        </p:nvCxnSpPr>
        <p:spPr>
          <a:xfrm>
            <a:off x="1198426" y="6451601"/>
            <a:ext cx="1247699" cy="0"/>
          </a:xfrm>
          <a:prstGeom prst="straightConnector1">
            <a:avLst/>
          </a:prstGeom>
          <a:noFill/>
          <a:ln w="38100" cap="flat">
            <a:solidFill>
              <a:srgbClr val="000000"/>
            </a:solidFill>
            <a:prstDash val="solid"/>
            <a:round/>
            <a:headEnd type="oval" w="lg" len="lg"/>
            <a:tailEnd type="oval" w="lg" len="lg"/>
          </a:ln>
        </p:spPr>
      </p:cxnSp>
      <p:cxnSp>
        <p:nvCxnSpPr>
          <p:cNvPr id="76" name="Shape 76"/>
          <p:cNvCxnSpPr/>
          <p:nvPr/>
        </p:nvCxnSpPr>
        <p:spPr>
          <a:xfrm>
            <a:off x="2265226" y="6451601"/>
            <a:ext cx="1247699" cy="0"/>
          </a:xfrm>
          <a:prstGeom prst="straightConnector1">
            <a:avLst/>
          </a:prstGeom>
          <a:noFill/>
          <a:ln w="38100" cap="flat">
            <a:solidFill>
              <a:srgbClr val="000000"/>
            </a:solidFill>
            <a:prstDash val="solid"/>
            <a:round/>
            <a:headEnd type="oval" w="lg" len="lg"/>
            <a:tailEnd type="oval" w="lg" len="lg"/>
          </a:ln>
        </p:spPr>
      </p:cxnSp>
      <p:cxnSp>
        <p:nvCxnSpPr>
          <p:cNvPr id="77" name="Shape 77"/>
          <p:cNvCxnSpPr/>
          <p:nvPr/>
        </p:nvCxnSpPr>
        <p:spPr>
          <a:xfrm>
            <a:off x="3332026" y="6451601"/>
            <a:ext cx="1247699" cy="0"/>
          </a:xfrm>
          <a:prstGeom prst="straightConnector1">
            <a:avLst/>
          </a:prstGeom>
          <a:noFill/>
          <a:ln w="38100" cap="flat">
            <a:solidFill>
              <a:srgbClr val="000000"/>
            </a:solidFill>
            <a:prstDash val="solid"/>
            <a:round/>
            <a:headEnd type="oval" w="lg" len="lg"/>
            <a:tailEnd type="oval" w="lg" len="lg"/>
          </a:ln>
        </p:spPr>
      </p:cxnSp>
      <p:cxnSp>
        <p:nvCxnSpPr>
          <p:cNvPr id="78" name="Shape 78"/>
          <p:cNvCxnSpPr/>
          <p:nvPr/>
        </p:nvCxnSpPr>
        <p:spPr>
          <a:xfrm>
            <a:off x="4398826" y="6451601"/>
            <a:ext cx="1247699" cy="0"/>
          </a:xfrm>
          <a:prstGeom prst="straightConnector1">
            <a:avLst/>
          </a:prstGeom>
          <a:noFill/>
          <a:ln w="38100" cap="flat">
            <a:solidFill>
              <a:srgbClr val="000000"/>
            </a:solidFill>
            <a:prstDash val="solid"/>
            <a:round/>
            <a:headEnd type="oval" w="lg" len="lg"/>
            <a:tailEnd type="oval" w="lg" len="lg"/>
          </a:ln>
        </p:spPr>
      </p:cxnSp>
      <p:cxnSp>
        <p:nvCxnSpPr>
          <p:cNvPr id="79" name="Shape 79"/>
          <p:cNvCxnSpPr/>
          <p:nvPr/>
        </p:nvCxnSpPr>
        <p:spPr>
          <a:xfrm>
            <a:off x="5465625" y="6451601"/>
            <a:ext cx="1247699" cy="0"/>
          </a:xfrm>
          <a:prstGeom prst="straightConnector1">
            <a:avLst/>
          </a:prstGeom>
          <a:noFill/>
          <a:ln w="38100" cap="flat">
            <a:solidFill>
              <a:srgbClr val="000000"/>
            </a:solidFill>
            <a:prstDash val="solid"/>
            <a:round/>
            <a:headEnd type="oval" w="lg" len="lg"/>
            <a:tailEnd type="oval" w="lg" len="lg"/>
          </a:ln>
        </p:spPr>
      </p:cxnSp>
      <p:cxnSp>
        <p:nvCxnSpPr>
          <p:cNvPr id="80" name="Shape 80"/>
          <p:cNvCxnSpPr/>
          <p:nvPr/>
        </p:nvCxnSpPr>
        <p:spPr>
          <a:xfrm>
            <a:off x="6532426" y="6451601"/>
            <a:ext cx="1247699" cy="0"/>
          </a:xfrm>
          <a:prstGeom prst="straightConnector1">
            <a:avLst/>
          </a:prstGeom>
          <a:noFill/>
          <a:ln w="38100" cap="flat">
            <a:solidFill>
              <a:srgbClr val="000000"/>
            </a:solidFill>
            <a:prstDash val="solid"/>
            <a:round/>
            <a:headEnd type="oval" w="lg" len="lg"/>
            <a:tailEnd type="oval" w="lg" len="lg"/>
          </a:ln>
        </p:spPr>
      </p:cxnSp>
      <p:cxnSp>
        <p:nvCxnSpPr>
          <p:cNvPr id="81" name="Shape 81"/>
          <p:cNvCxnSpPr/>
          <p:nvPr/>
        </p:nvCxnSpPr>
        <p:spPr>
          <a:xfrm>
            <a:off x="2265226" y="5334001"/>
            <a:ext cx="1247699" cy="0"/>
          </a:xfrm>
          <a:prstGeom prst="straightConnector1">
            <a:avLst/>
          </a:prstGeom>
          <a:noFill/>
          <a:ln w="38100" cap="flat">
            <a:solidFill>
              <a:srgbClr val="000000"/>
            </a:solidFill>
            <a:prstDash val="solid"/>
            <a:round/>
            <a:headEnd type="oval" w="lg" len="lg"/>
            <a:tailEnd type="oval" w="lg" len="lg"/>
          </a:ln>
        </p:spPr>
      </p:cxnSp>
      <p:cxnSp>
        <p:nvCxnSpPr>
          <p:cNvPr id="82" name="Shape 82"/>
          <p:cNvCxnSpPr/>
          <p:nvPr/>
        </p:nvCxnSpPr>
        <p:spPr>
          <a:xfrm>
            <a:off x="3332026" y="5334001"/>
            <a:ext cx="1247699" cy="0"/>
          </a:xfrm>
          <a:prstGeom prst="straightConnector1">
            <a:avLst/>
          </a:prstGeom>
          <a:noFill/>
          <a:ln w="38100" cap="flat">
            <a:solidFill>
              <a:srgbClr val="000000"/>
            </a:solidFill>
            <a:prstDash val="solid"/>
            <a:round/>
            <a:headEnd type="oval" w="lg" len="lg"/>
            <a:tailEnd type="oval" w="lg" len="lg"/>
          </a:ln>
        </p:spPr>
      </p:cxnSp>
      <p:cxnSp>
        <p:nvCxnSpPr>
          <p:cNvPr id="83" name="Shape 83"/>
          <p:cNvCxnSpPr/>
          <p:nvPr/>
        </p:nvCxnSpPr>
        <p:spPr>
          <a:xfrm>
            <a:off x="4398826" y="5334001"/>
            <a:ext cx="1247699" cy="0"/>
          </a:xfrm>
          <a:prstGeom prst="straightConnector1">
            <a:avLst/>
          </a:prstGeom>
          <a:noFill/>
          <a:ln w="38100" cap="flat">
            <a:solidFill>
              <a:srgbClr val="000000"/>
            </a:solidFill>
            <a:prstDash val="solid"/>
            <a:round/>
            <a:headEnd type="oval" w="lg" len="lg"/>
            <a:tailEnd type="oval" w="lg" len="lg"/>
          </a:ln>
        </p:spPr>
      </p:cxnSp>
      <p:cxnSp>
        <p:nvCxnSpPr>
          <p:cNvPr id="84" name="Shape 84"/>
          <p:cNvCxnSpPr/>
          <p:nvPr/>
        </p:nvCxnSpPr>
        <p:spPr>
          <a:xfrm>
            <a:off x="5465625" y="5334001"/>
            <a:ext cx="1247699" cy="0"/>
          </a:xfrm>
          <a:prstGeom prst="straightConnector1">
            <a:avLst/>
          </a:prstGeom>
          <a:noFill/>
          <a:ln w="38100" cap="flat">
            <a:solidFill>
              <a:srgbClr val="000000"/>
            </a:solidFill>
            <a:prstDash val="solid"/>
            <a:round/>
            <a:headEnd type="oval" w="lg" len="lg"/>
            <a:tailEnd type="oval" w="lg" len="lg"/>
          </a:ln>
        </p:spPr>
      </p:cxnSp>
      <p:cxnSp>
        <p:nvCxnSpPr>
          <p:cNvPr id="85" name="Shape 85"/>
          <p:cNvCxnSpPr/>
          <p:nvPr/>
        </p:nvCxnSpPr>
        <p:spPr>
          <a:xfrm rot="10800000" flipH="1">
            <a:off x="1217476" y="5270202"/>
            <a:ext cx="1219199" cy="1257599"/>
          </a:xfrm>
          <a:prstGeom prst="straightConnector1">
            <a:avLst/>
          </a:prstGeom>
          <a:noFill/>
          <a:ln w="38100" cap="flat">
            <a:solidFill>
              <a:srgbClr val="000000"/>
            </a:solidFill>
            <a:prstDash val="solid"/>
            <a:round/>
            <a:headEnd type="oval" w="lg" len="lg"/>
            <a:tailEnd type="oval" w="lg" len="lg"/>
          </a:ln>
        </p:spPr>
      </p:cxnSp>
      <p:cxnSp>
        <p:nvCxnSpPr>
          <p:cNvPr id="86" name="Shape 86"/>
          <p:cNvCxnSpPr/>
          <p:nvPr/>
        </p:nvCxnSpPr>
        <p:spPr>
          <a:xfrm>
            <a:off x="6551476" y="5270401"/>
            <a:ext cx="1200299" cy="1219200"/>
          </a:xfrm>
          <a:prstGeom prst="straightConnector1">
            <a:avLst/>
          </a:prstGeom>
          <a:noFill/>
          <a:ln w="38100" cap="flat">
            <a:solidFill>
              <a:srgbClr val="000000"/>
            </a:solidFill>
            <a:prstDash val="solid"/>
            <a:round/>
            <a:headEnd type="oval" w="lg" len="lg"/>
            <a:tailEnd type="oval" w="lg" len="lg"/>
          </a:ln>
        </p:spPr>
      </p:cxnSp>
      <p:cxnSp>
        <p:nvCxnSpPr>
          <p:cNvPr id="87" name="Shape 87"/>
          <p:cNvCxnSpPr/>
          <p:nvPr/>
        </p:nvCxnSpPr>
        <p:spPr>
          <a:xfrm>
            <a:off x="4494075" y="5232200"/>
            <a:ext cx="0" cy="1346400"/>
          </a:xfrm>
          <a:prstGeom prst="straightConnector1">
            <a:avLst/>
          </a:prstGeom>
          <a:noFill/>
          <a:ln w="38100" cap="flat">
            <a:solidFill>
              <a:srgbClr val="000000"/>
            </a:solidFill>
            <a:prstDash val="solid"/>
            <a:round/>
            <a:headEnd type="oval" w="lg" len="lg"/>
            <a:tailEnd type="oval" w="lg" len="lg"/>
          </a:ln>
        </p:spPr>
      </p:cxnSp>
      <p:cxnSp>
        <p:nvCxnSpPr>
          <p:cNvPr id="88" name="Shape 88"/>
          <p:cNvCxnSpPr/>
          <p:nvPr/>
        </p:nvCxnSpPr>
        <p:spPr>
          <a:xfrm>
            <a:off x="5560875" y="5232200"/>
            <a:ext cx="0" cy="1346400"/>
          </a:xfrm>
          <a:prstGeom prst="straightConnector1">
            <a:avLst/>
          </a:prstGeom>
          <a:noFill/>
          <a:ln w="38100" cap="flat">
            <a:solidFill>
              <a:srgbClr val="000000"/>
            </a:solidFill>
            <a:prstDash val="solid"/>
            <a:round/>
            <a:headEnd type="oval" w="lg" len="lg"/>
            <a:tailEnd type="oval" w="lg" len="lg"/>
          </a:ln>
        </p:spPr>
      </p:cxnSp>
      <p:cxnSp>
        <p:nvCxnSpPr>
          <p:cNvPr id="89" name="Shape 89"/>
          <p:cNvCxnSpPr/>
          <p:nvPr/>
        </p:nvCxnSpPr>
        <p:spPr>
          <a:xfrm>
            <a:off x="6627675" y="5232200"/>
            <a:ext cx="0" cy="1346400"/>
          </a:xfrm>
          <a:prstGeom prst="straightConnector1">
            <a:avLst/>
          </a:prstGeom>
          <a:noFill/>
          <a:ln w="38100" cap="flat">
            <a:solidFill>
              <a:srgbClr val="000000"/>
            </a:solidFill>
            <a:prstDash val="solid"/>
            <a:round/>
            <a:headEnd type="oval" w="lg" len="lg"/>
            <a:tailEnd type="oval" w="lg" len="lg"/>
          </a:ln>
        </p:spPr>
      </p:cxnSp>
      <p:cxnSp>
        <p:nvCxnSpPr>
          <p:cNvPr id="90" name="Shape 90"/>
          <p:cNvCxnSpPr/>
          <p:nvPr/>
        </p:nvCxnSpPr>
        <p:spPr>
          <a:xfrm>
            <a:off x="2360475" y="5232200"/>
            <a:ext cx="0" cy="1346400"/>
          </a:xfrm>
          <a:prstGeom prst="straightConnector1">
            <a:avLst/>
          </a:prstGeom>
          <a:noFill/>
          <a:ln w="38100" cap="flat">
            <a:solidFill>
              <a:srgbClr val="000000"/>
            </a:solidFill>
            <a:prstDash val="solid"/>
            <a:round/>
            <a:headEnd type="oval" w="lg" len="lg"/>
            <a:tailEnd type="oval" w="lg" len="lg"/>
          </a:ln>
        </p:spPr>
      </p:cxnSp>
      <p:cxnSp>
        <p:nvCxnSpPr>
          <p:cNvPr id="91" name="Shape 91"/>
          <p:cNvCxnSpPr/>
          <p:nvPr/>
        </p:nvCxnSpPr>
        <p:spPr>
          <a:xfrm>
            <a:off x="3427275" y="5232200"/>
            <a:ext cx="0" cy="1346400"/>
          </a:xfrm>
          <a:prstGeom prst="straightConnector1">
            <a:avLst/>
          </a:prstGeom>
          <a:noFill/>
          <a:ln w="38100" cap="flat">
            <a:solidFill>
              <a:srgbClr val="000000"/>
            </a:solidFill>
            <a:prstDash val="solid"/>
            <a:round/>
            <a:headEnd type="oval" w="lg" len="lg"/>
            <a:tailEnd type="oval" w="lg" len="lg"/>
          </a:ln>
        </p:spPr>
      </p:cxnSp>
      <p:sp>
        <p:nvSpPr>
          <p:cNvPr id="92" name="Shape 92"/>
          <p:cNvSpPr txBox="1">
            <a:spLocks noGrp="1"/>
          </p:cNvSpPr>
          <p:nvPr>
            <p:ph type="body" idx="1"/>
          </p:nvPr>
        </p:nvSpPr>
        <p:spPr>
          <a:xfrm>
            <a:off x="457200" y="1509402"/>
            <a:ext cx="8229600" cy="4967599"/>
          </a:xfrm>
          <a:prstGeom prst="rect">
            <a:avLst/>
          </a:prstGeom>
        </p:spPr>
        <p:txBody>
          <a:bodyPr lIns="91425" tIns="91425" rIns="91425" bIns="91425" anchor="t" anchorCtr="0">
            <a:noAutofit/>
          </a:bodyPr>
          <a:lstStyle/>
          <a:p>
            <a:pPr lvl="0" rtl="0">
              <a:buNone/>
            </a:pPr>
            <a:r>
              <a:rPr lang="en" dirty="0"/>
              <a:t>Example of a weak </a:t>
            </a:r>
            <a:r>
              <a:rPr lang="en" dirty="0" smtClean="0"/>
              <a:t>bridge</a:t>
            </a:r>
          </a:p>
          <a:p>
            <a:pPr lvl="0" rtl="0">
              <a:buNone/>
            </a:pPr>
            <a:endParaRPr lang="en" dirty="0"/>
          </a:p>
          <a:p>
            <a:endParaRPr lang="en" dirty="0"/>
          </a:p>
          <a:p>
            <a:endParaRPr lang="en" dirty="0"/>
          </a:p>
          <a:p>
            <a:pPr lvl="0" rtl="0">
              <a:buNone/>
            </a:pPr>
            <a:endParaRPr lang="en" dirty="0" smtClean="0"/>
          </a:p>
          <a:p>
            <a:pPr lvl="0" rtl="0">
              <a:buNone/>
            </a:pPr>
            <a:r>
              <a:rPr lang="en" dirty="0" smtClean="0"/>
              <a:t>Example </a:t>
            </a:r>
            <a:r>
              <a:rPr lang="en" dirty="0"/>
              <a:t>of a strong bridge</a:t>
            </a:r>
          </a:p>
          <a:p>
            <a:endParaRPr lang="en"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indent="228600"/>
            <a:r>
              <a:rPr lang="en" sz="4800" dirty="0">
                <a:latin typeface="Franklin Gothic Demi Cond" pitchFamily="34" charset="0"/>
                <a:rtl val="0"/>
              </a:rPr>
              <a:t>Chemical Bridges</a:t>
            </a:r>
          </a:p>
        </p:txBody>
      </p:sp>
      <p:sp>
        <p:nvSpPr>
          <p:cNvPr id="98" name="Shape 98"/>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lvl="0" rtl="0">
              <a:buNone/>
            </a:pPr>
            <a:endParaRPr lang="en" dirty="0"/>
          </a:p>
          <a:p>
            <a:pPr lvl="0" rtl="0">
              <a:buNone/>
            </a:pPr>
            <a:r>
              <a:rPr lang="en" dirty="0" smtClean="0"/>
              <a:t>By </a:t>
            </a:r>
            <a:r>
              <a:rPr lang="en" dirty="0"/>
              <a:t>varying the </a:t>
            </a:r>
          </a:p>
          <a:p>
            <a:pPr lvl="0" rtl="0">
              <a:buNone/>
            </a:pPr>
            <a:r>
              <a:rPr lang="en" dirty="0"/>
              <a:t>ratio of </a:t>
            </a:r>
          </a:p>
          <a:p>
            <a:pPr lvl="0" rtl="0">
              <a:buNone/>
            </a:pPr>
            <a:r>
              <a:rPr lang="en" dirty="0"/>
              <a:t>molecules we </a:t>
            </a:r>
          </a:p>
          <a:p>
            <a:pPr lvl="0" rtl="0">
              <a:buNone/>
            </a:pPr>
            <a:r>
              <a:rPr lang="en" dirty="0"/>
              <a:t>can vary the </a:t>
            </a:r>
          </a:p>
          <a:p>
            <a:pPr lvl="0" rtl="0">
              <a:buNone/>
            </a:pPr>
            <a:r>
              <a:rPr lang="en" dirty="0"/>
              <a:t>number of </a:t>
            </a:r>
          </a:p>
          <a:p>
            <a:pPr lvl="0" rtl="0">
              <a:buClr>
                <a:schemeClr val="dk1"/>
              </a:buClr>
              <a:buSzPct val="36666"/>
              <a:buFont typeface="Arial"/>
              <a:buNone/>
            </a:pPr>
            <a:r>
              <a:rPr lang="en" dirty="0"/>
              <a:t>connections</a:t>
            </a:r>
          </a:p>
          <a:p>
            <a:endParaRPr lang="en" dirty="0"/>
          </a:p>
        </p:txBody>
      </p:sp>
      <p:cxnSp>
        <p:nvCxnSpPr>
          <p:cNvPr id="99" name="Shape 99"/>
          <p:cNvCxnSpPr/>
          <p:nvPr/>
        </p:nvCxnSpPr>
        <p:spPr>
          <a:xfrm rot="5400000">
            <a:off x="4594358" y="5532935"/>
            <a:ext cx="978399" cy="0"/>
          </a:xfrm>
          <a:prstGeom prst="straightConnector1">
            <a:avLst/>
          </a:prstGeom>
          <a:noFill/>
          <a:ln w="38100" cap="flat">
            <a:solidFill>
              <a:srgbClr val="000000"/>
            </a:solidFill>
            <a:prstDash val="solid"/>
            <a:round/>
            <a:headEnd type="none" w="lg" len="lg"/>
            <a:tailEnd type="none" w="lg" len="lg"/>
          </a:ln>
        </p:spPr>
      </p:cxnSp>
      <p:cxnSp>
        <p:nvCxnSpPr>
          <p:cNvPr id="100" name="Shape 100"/>
          <p:cNvCxnSpPr/>
          <p:nvPr/>
        </p:nvCxnSpPr>
        <p:spPr>
          <a:xfrm rot="10800000">
            <a:off x="7655090" y="2654409"/>
            <a:ext cx="746399" cy="0"/>
          </a:xfrm>
          <a:prstGeom prst="straightConnector1">
            <a:avLst/>
          </a:prstGeom>
          <a:noFill/>
          <a:ln w="38100" cap="flat">
            <a:solidFill>
              <a:srgbClr val="000000"/>
            </a:solidFill>
            <a:prstDash val="solid"/>
            <a:round/>
            <a:headEnd type="none" w="lg" len="lg"/>
            <a:tailEnd type="none" w="lg" len="lg"/>
          </a:ln>
        </p:spPr>
      </p:cxnSp>
      <p:cxnSp>
        <p:nvCxnSpPr>
          <p:cNvPr id="101" name="Shape 101"/>
          <p:cNvCxnSpPr/>
          <p:nvPr/>
        </p:nvCxnSpPr>
        <p:spPr>
          <a:xfrm>
            <a:off x="3497755" y="2654495"/>
            <a:ext cx="746399" cy="0"/>
          </a:xfrm>
          <a:prstGeom prst="straightConnector1">
            <a:avLst/>
          </a:prstGeom>
          <a:noFill/>
          <a:ln w="38100" cap="flat">
            <a:solidFill>
              <a:srgbClr val="000000"/>
            </a:solidFill>
            <a:prstDash val="solid"/>
            <a:round/>
            <a:headEnd type="none" w="lg" len="lg"/>
            <a:tailEnd type="none" w="lg" len="lg"/>
          </a:ln>
        </p:spPr>
      </p:cxnSp>
      <p:sp>
        <p:nvSpPr>
          <p:cNvPr id="102" name="Shape 102"/>
          <p:cNvSpPr/>
          <p:nvPr/>
        </p:nvSpPr>
        <p:spPr>
          <a:xfrm>
            <a:off x="4207040" y="2525033"/>
            <a:ext cx="158700" cy="258799"/>
          </a:xfrm>
          <a:prstGeom prst="ellipse">
            <a:avLst/>
          </a:prstGeom>
          <a:solidFill>
            <a:srgbClr val="FF00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03" name="Shape 103"/>
          <p:cNvSpPr/>
          <p:nvPr/>
        </p:nvSpPr>
        <p:spPr>
          <a:xfrm>
            <a:off x="3396427" y="2525033"/>
            <a:ext cx="158700" cy="258799"/>
          </a:xfrm>
          <a:prstGeom prst="ellipse">
            <a:avLst/>
          </a:prstGeom>
          <a:solidFill>
            <a:srgbClr val="FF00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cxnSp>
        <p:nvCxnSpPr>
          <p:cNvPr id="104" name="Shape 104"/>
          <p:cNvCxnSpPr/>
          <p:nvPr/>
        </p:nvCxnSpPr>
        <p:spPr>
          <a:xfrm>
            <a:off x="5010899" y="2654495"/>
            <a:ext cx="746399" cy="0"/>
          </a:xfrm>
          <a:prstGeom prst="straightConnector1">
            <a:avLst/>
          </a:prstGeom>
          <a:noFill/>
          <a:ln w="38100" cap="flat">
            <a:solidFill>
              <a:srgbClr val="000000"/>
            </a:solidFill>
            <a:prstDash val="solid"/>
            <a:round/>
            <a:headEnd type="none" w="lg" len="lg"/>
            <a:tailEnd type="none" w="lg" len="lg"/>
          </a:ln>
        </p:spPr>
      </p:cxnSp>
      <p:sp>
        <p:nvSpPr>
          <p:cNvPr id="105" name="Shape 105"/>
          <p:cNvSpPr/>
          <p:nvPr/>
        </p:nvSpPr>
        <p:spPr>
          <a:xfrm>
            <a:off x="5720184" y="2525033"/>
            <a:ext cx="158700" cy="258799"/>
          </a:xfrm>
          <a:prstGeom prst="ellipse">
            <a:avLst/>
          </a:prstGeom>
          <a:solidFill>
            <a:srgbClr val="0000FF"/>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06" name="Shape 106"/>
          <p:cNvSpPr/>
          <p:nvPr/>
        </p:nvSpPr>
        <p:spPr>
          <a:xfrm>
            <a:off x="4909571" y="2525033"/>
            <a:ext cx="158700" cy="258799"/>
          </a:xfrm>
          <a:prstGeom prst="ellipse">
            <a:avLst/>
          </a:prstGeom>
          <a:solidFill>
            <a:srgbClr val="0000FF"/>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07" name="Shape 107"/>
          <p:cNvSpPr txBox="1"/>
          <p:nvPr/>
        </p:nvSpPr>
        <p:spPr>
          <a:xfrm>
            <a:off x="3798356" y="2841499"/>
            <a:ext cx="158700" cy="383199"/>
          </a:xfrm>
          <a:prstGeom prst="rect">
            <a:avLst/>
          </a:prstGeom>
        </p:spPr>
        <p:txBody>
          <a:bodyPr lIns="91425" tIns="91425" rIns="91425" bIns="91425" anchor="t" anchorCtr="0">
            <a:noAutofit/>
          </a:bodyPr>
          <a:lstStyle/>
          <a:p>
            <a:pPr lvl="0" algn="l" rtl="0">
              <a:buNone/>
            </a:pPr>
            <a:r>
              <a:rPr lang="en" sz="3000"/>
              <a:t>A</a:t>
            </a:r>
          </a:p>
        </p:txBody>
      </p:sp>
      <p:sp>
        <p:nvSpPr>
          <p:cNvPr id="108" name="Shape 108"/>
          <p:cNvSpPr txBox="1"/>
          <p:nvPr/>
        </p:nvSpPr>
        <p:spPr>
          <a:xfrm>
            <a:off x="5331765" y="2827114"/>
            <a:ext cx="158700" cy="383199"/>
          </a:xfrm>
          <a:prstGeom prst="rect">
            <a:avLst/>
          </a:prstGeom>
        </p:spPr>
        <p:txBody>
          <a:bodyPr lIns="91425" tIns="91425" rIns="91425" bIns="91425" anchor="t" anchorCtr="0">
            <a:noAutofit/>
          </a:bodyPr>
          <a:lstStyle/>
          <a:p>
            <a:pPr lvl="0" algn="l" rtl="0">
              <a:buNone/>
            </a:pPr>
            <a:r>
              <a:rPr lang="en" sz="3000"/>
              <a:t>B</a:t>
            </a:r>
          </a:p>
        </p:txBody>
      </p:sp>
      <p:sp>
        <p:nvSpPr>
          <p:cNvPr id="109" name="Shape 109"/>
          <p:cNvSpPr txBox="1"/>
          <p:nvPr/>
        </p:nvSpPr>
        <p:spPr>
          <a:xfrm>
            <a:off x="4507610" y="2544211"/>
            <a:ext cx="158700" cy="204799"/>
          </a:xfrm>
          <a:prstGeom prst="rect">
            <a:avLst/>
          </a:prstGeom>
        </p:spPr>
        <p:txBody>
          <a:bodyPr lIns="91425" tIns="91425" rIns="91425" bIns="91425" anchor="ctr" anchorCtr="0">
            <a:noAutofit/>
          </a:bodyPr>
          <a:lstStyle/>
          <a:p>
            <a:pPr lvl="0" algn="ctr" rtl="0">
              <a:buNone/>
            </a:pPr>
            <a:r>
              <a:rPr lang="en" sz="3600"/>
              <a:t>+</a:t>
            </a:r>
          </a:p>
        </p:txBody>
      </p:sp>
      <p:cxnSp>
        <p:nvCxnSpPr>
          <p:cNvPr id="110" name="Shape 110"/>
          <p:cNvCxnSpPr/>
          <p:nvPr/>
        </p:nvCxnSpPr>
        <p:spPr>
          <a:xfrm>
            <a:off x="6074504" y="2646525"/>
            <a:ext cx="579600" cy="0"/>
          </a:xfrm>
          <a:prstGeom prst="straightConnector1">
            <a:avLst/>
          </a:prstGeom>
          <a:noFill/>
          <a:ln w="76200" cap="flat">
            <a:solidFill>
              <a:srgbClr val="000000"/>
            </a:solidFill>
            <a:prstDash val="solid"/>
            <a:round/>
            <a:headEnd type="none" w="lg" len="lg"/>
            <a:tailEnd type="stealth" w="lg" len="lg"/>
          </a:ln>
        </p:spPr>
      </p:cxnSp>
      <p:cxnSp>
        <p:nvCxnSpPr>
          <p:cNvPr id="111" name="Shape 111"/>
          <p:cNvCxnSpPr/>
          <p:nvPr/>
        </p:nvCxnSpPr>
        <p:spPr>
          <a:xfrm>
            <a:off x="6857314" y="2654495"/>
            <a:ext cx="746399" cy="0"/>
          </a:xfrm>
          <a:prstGeom prst="straightConnector1">
            <a:avLst/>
          </a:prstGeom>
          <a:noFill/>
          <a:ln w="38100" cap="flat">
            <a:solidFill>
              <a:srgbClr val="000000"/>
            </a:solidFill>
            <a:prstDash val="solid"/>
            <a:round/>
            <a:headEnd type="none" w="lg" len="lg"/>
            <a:tailEnd type="none" w="lg" len="lg"/>
          </a:ln>
        </p:spPr>
      </p:cxnSp>
      <p:sp>
        <p:nvSpPr>
          <p:cNvPr id="112" name="Shape 112"/>
          <p:cNvSpPr/>
          <p:nvPr/>
        </p:nvSpPr>
        <p:spPr>
          <a:xfrm>
            <a:off x="7566600" y="2525033"/>
            <a:ext cx="158700" cy="258799"/>
          </a:xfrm>
          <a:prstGeom prst="ellipse">
            <a:avLst/>
          </a:prstGeom>
          <a:solidFill>
            <a:srgbClr val="9900FF"/>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13" name="Shape 113"/>
          <p:cNvSpPr/>
          <p:nvPr/>
        </p:nvSpPr>
        <p:spPr>
          <a:xfrm>
            <a:off x="6755987" y="2525033"/>
            <a:ext cx="158700" cy="258799"/>
          </a:xfrm>
          <a:prstGeom prst="ellipse">
            <a:avLst/>
          </a:prstGeom>
          <a:solidFill>
            <a:srgbClr val="FF00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14" name="Shape 114"/>
          <p:cNvSpPr txBox="1"/>
          <p:nvPr/>
        </p:nvSpPr>
        <p:spPr>
          <a:xfrm>
            <a:off x="7489140" y="2841499"/>
            <a:ext cx="158700" cy="383199"/>
          </a:xfrm>
          <a:prstGeom prst="rect">
            <a:avLst/>
          </a:prstGeom>
        </p:spPr>
        <p:txBody>
          <a:bodyPr lIns="91425" tIns="91425" rIns="91425" bIns="91425" anchor="t" anchorCtr="0">
            <a:noAutofit/>
          </a:bodyPr>
          <a:lstStyle/>
          <a:p>
            <a:pPr lvl="0" algn="l" rtl="0">
              <a:buNone/>
            </a:pPr>
            <a:r>
              <a:rPr lang="en" sz="3000"/>
              <a:t>C</a:t>
            </a:r>
          </a:p>
        </p:txBody>
      </p:sp>
      <p:sp>
        <p:nvSpPr>
          <p:cNvPr id="115" name="Shape 115"/>
          <p:cNvSpPr/>
          <p:nvPr/>
        </p:nvSpPr>
        <p:spPr>
          <a:xfrm rot="10800000">
            <a:off x="8344116" y="2525073"/>
            <a:ext cx="158700" cy="258799"/>
          </a:xfrm>
          <a:prstGeom prst="ellipse">
            <a:avLst/>
          </a:prstGeom>
          <a:solidFill>
            <a:srgbClr val="0000FF"/>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16" name="Shape 116"/>
          <p:cNvSpPr txBox="1"/>
          <p:nvPr/>
        </p:nvSpPr>
        <p:spPr>
          <a:xfrm>
            <a:off x="5057173" y="1758753"/>
            <a:ext cx="2211300" cy="465200"/>
          </a:xfrm>
          <a:prstGeom prst="rect">
            <a:avLst/>
          </a:prstGeom>
        </p:spPr>
        <p:txBody>
          <a:bodyPr lIns="91425" tIns="91425" rIns="91425" bIns="91425" anchor="t" anchorCtr="0">
            <a:noAutofit/>
          </a:bodyPr>
          <a:lstStyle/>
          <a:p>
            <a:pPr lvl="0" algn="l" rtl="0">
              <a:buNone/>
            </a:pPr>
            <a:r>
              <a:rPr lang="en" sz="1800"/>
              <a:t>Linear Molecule</a:t>
            </a:r>
          </a:p>
        </p:txBody>
      </p:sp>
      <p:cxnSp>
        <p:nvCxnSpPr>
          <p:cNvPr id="117" name="Shape 117"/>
          <p:cNvCxnSpPr/>
          <p:nvPr/>
        </p:nvCxnSpPr>
        <p:spPr>
          <a:xfrm rot="10800000">
            <a:off x="7749726" y="4949303"/>
            <a:ext cx="746399" cy="0"/>
          </a:xfrm>
          <a:prstGeom prst="straightConnector1">
            <a:avLst/>
          </a:prstGeom>
          <a:noFill/>
          <a:ln w="38100" cap="flat">
            <a:solidFill>
              <a:srgbClr val="000000"/>
            </a:solidFill>
            <a:prstDash val="solid"/>
            <a:round/>
            <a:headEnd type="none" w="lg" len="lg"/>
            <a:tailEnd type="none" w="lg" len="lg"/>
          </a:ln>
        </p:spPr>
      </p:cxnSp>
      <p:cxnSp>
        <p:nvCxnSpPr>
          <p:cNvPr id="118" name="Shape 118"/>
          <p:cNvCxnSpPr/>
          <p:nvPr/>
        </p:nvCxnSpPr>
        <p:spPr>
          <a:xfrm>
            <a:off x="3592390" y="4949389"/>
            <a:ext cx="746399" cy="0"/>
          </a:xfrm>
          <a:prstGeom prst="straightConnector1">
            <a:avLst/>
          </a:prstGeom>
          <a:noFill/>
          <a:ln w="38100" cap="flat">
            <a:solidFill>
              <a:srgbClr val="000000"/>
            </a:solidFill>
            <a:prstDash val="solid"/>
            <a:round/>
            <a:headEnd type="none" w="lg" len="lg"/>
            <a:tailEnd type="none" w="lg" len="lg"/>
          </a:ln>
        </p:spPr>
      </p:cxnSp>
      <p:sp>
        <p:nvSpPr>
          <p:cNvPr id="119" name="Shape 119"/>
          <p:cNvSpPr/>
          <p:nvPr/>
        </p:nvSpPr>
        <p:spPr>
          <a:xfrm>
            <a:off x="4301676" y="4819926"/>
            <a:ext cx="158700" cy="258799"/>
          </a:xfrm>
          <a:prstGeom prst="ellipse">
            <a:avLst/>
          </a:prstGeom>
          <a:solidFill>
            <a:srgbClr val="FF00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20" name="Shape 120"/>
          <p:cNvSpPr/>
          <p:nvPr/>
        </p:nvSpPr>
        <p:spPr>
          <a:xfrm>
            <a:off x="3491063" y="4819926"/>
            <a:ext cx="158700" cy="258799"/>
          </a:xfrm>
          <a:prstGeom prst="ellipse">
            <a:avLst/>
          </a:prstGeom>
          <a:solidFill>
            <a:srgbClr val="FF00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cxnSp>
        <p:nvCxnSpPr>
          <p:cNvPr id="121" name="Shape 121"/>
          <p:cNvCxnSpPr/>
          <p:nvPr/>
        </p:nvCxnSpPr>
        <p:spPr>
          <a:xfrm>
            <a:off x="5105534" y="4949389"/>
            <a:ext cx="746399" cy="0"/>
          </a:xfrm>
          <a:prstGeom prst="straightConnector1">
            <a:avLst/>
          </a:prstGeom>
          <a:noFill/>
          <a:ln w="38100" cap="flat">
            <a:solidFill>
              <a:srgbClr val="000000"/>
            </a:solidFill>
            <a:prstDash val="solid"/>
            <a:round/>
            <a:headEnd type="none" w="lg" len="lg"/>
            <a:tailEnd type="none" w="lg" len="lg"/>
          </a:ln>
        </p:spPr>
      </p:cxnSp>
      <p:sp>
        <p:nvSpPr>
          <p:cNvPr id="122" name="Shape 122"/>
          <p:cNvSpPr/>
          <p:nvPr/>
        </p:nvSpPr>
        <p:spPr>
          <a:xfrm>
            <a:off x="5814819" y="4819926"/>
            <a:ext cx="158700" cy="258799"/>
          </a:xfrm>
          <a:prstGeom prst="ellipse">
            <a:avLst/>
          </a:prstGeom>
          <a:solidFill>
            <a:srgbClr val="00FF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23" name="Shape 123"/>
          <p:cNvSpPr/>
          <p:nvPr/>
        </p:nvSpPr>
        <p:spPr>
          <a:xfrm>
            <a:off x="5004207" y="4819926"/>
            <a:ext cx="158700" cy="258799"/>
          </a:xfrm>
          <a:prstGeom prst="ellipse">
            <a:avLst/>
          </a:prstGeom>
          <a:solidFill>
            <a:srgbClr val="00FF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24" name="Shape 124"/>
          <p:cNvSpPr txBox="1"/>
          <p:nvPr/>
        </p:nvSpPr>
        <p:spPr>
          <a:xfrm>
            <a:off x="3396422" y="4140201"/>
            <a:ext cx="2651699" cy="383199"/>
          </a:xfrm>
          <a:prstGeom prst="rect">
            <a:avLst/>
          </a:prstGeom>
        </p:spPr>
        <p:txBody>
          <a:bodyPr lIns="91425" tIns="91425" rIns="91425" bIns="91425" anchor="t" anchorCtr="0">
            <a:noAutofit/>
          </a:bodyPr>
          <a:lstStyle/>
          <a:p>
            <a:pPr lvl="0" algn="l" rtl="0">
              <a:buNone/>
            </a:pPr>
            <a:r>
              <a:rPr lang="en" sz="3000" dirty="0"/>
              <a:t>A or B</a:t>
            </a:r>
          </a:p>
        </p:txBody>
      </p:sp>
      <p:sp>
        <p:nvSpPr>
          <p:cNvPr id="125" name="Shape 125"/>
          <p:cNvSpPr txBox="1"/>
          <p:nvPr/>
        </p:nvSpPr>
        <p:spPr>
          <a:xfrm>
            <a:off x="5170765" y="4268061"/>
            <a:ext cx="158700" cy="383199"/>
          </a:xfrm>
          <a:prstGeom prst="rect">
            <a:avLst/>
          </a:prstGeom>
        </p:spPr>
        <p:txBody>
          <a:bodyPr lIns="91425" tIns="91425" rIns="91425" bIns="91425" anchor="t" anchorCtr="0">
            <a:noAutofit/>
          </a:bodyPr>
          <a:lstStyle/>
          <a:p>
            <a:pPr lvl="0" algn="l" rtl="0">
              <a:buNone/>
            </a:pPr>
            <a:r>
              <a:rPr lang="en" sz="3000"/>
              <a:t>D</a:t>
            </a:r>
          </a:p>
        </p:txBody>
      </p:sp>
      <p:sp>
        <p:nvSpPr>
          <p:cNvPr id="126" name="Shape 126"/>
          <p:cNvSpPr txBox="1"/>
          <p:nvPr/>
        </p:nvSpPr>
        <p:spPr>
          <a:xfrm>
            <a:off x="4602246" y="4839106"/>
            <a:ext cx="158700" cy="204799"/>
          </a:xfrm>
          <a:prstGeom prst="rect">
            <a:avLst/>
          </a:prstGeom>
        </p:spPr>
        <p:txBody>
          <a:bodyPr lIns="91425" tIns="91425" rIns="91425" bIns="91425" anchor="ctr" anchorCtr="0">
            <a:noAutofit/>
          </a:bodyPr>
          <a:lstStyle/>
          <a:p>
            <a:pPr lvl="0" algn="ctr" rtl="0">
              <a:buNone/>
            </a:pPr>
            <a:r>
              <a:rPr lang="en" sz="3600"/>
              <a:t>+</a:t>
            </a:r>
          </a:p>
        </p:txBody>
      </p:sp>
      <p:cxnSp>
        <p:nvCxnSpPr>
          <p:cNvPr id="127" name="Shape 127"/>
          <p:cNvCxnSpPr/>
          <p:nvPr/>
        </p:nvCxnSpPr>
        <p:spPr>
          <a:xfrm>
            <a:off x="6169139" y="4941420"/>
            <a:ext cx="579600" cy="0"/>
          </a:xfrm>
          <a:prstGeom prst="straightConnector1">
            <a:avLst/>
          </a:prstGeom>
          <a:noFill/>
          <a:ln w="76200" cap="flat">
            <a:solidFill>
              <a:srgbClr val="000000"/>
            </a:solidFill>
            <a:prstDash val="solid"/>
            <a:round/>
            <a:headEnd type="none" w="lg" len="lg"/>
            <a:tailEnd type="stealth" w="lg" len="lg"/>
          </a:ln>
        </p:spPr>
      </p:cxnSp>
      <p:cxnSp>
        <p:nvCxnSpPr>
          <p:cNvPr id="128" name="Shape 128"/>
          <p:cNvCxnSpPr/>
          <p:nvPr/>
        </p:nvCxnSpPr>
        <p:spPr>
          <a:xfrm>
            <a:off x="6951950" y="4949389"/>
            <a:ext cx="746399" cy="0"/>
          </a:xfrm>
          <a:prstGeom prst="straightConnector1">
            <a:avLst/>
          </a:prstGeom>
          <a:noFill/>
          <a:ln w="38100" cap="flat">
            <a:solidFill>
              <a:srgbClr val="000000"/>
            </a:solidFill>
            <a:prstDash val="solid"/>
            <a:round/>
            <a:headEnd type="none" w="lg" len="lg"/>
            <a:tailEnd type="none" w="lg" len="lg"/>
          </a:ln>
        </p:spPr>
      </p:cxnSp>
      <p:sp>
        <p:nvSpPr>
          <p:cNvPr id="129" name="Shape 129"/>
          <p:cNvSpPr/>
          <p:nvPr/>
        </p:nvSpPr>
        <p:spPr>
          <a:xfrm>
            <a:off x="7661235" y="4819926"/>
            <a:ext cx="158700" cy="258799"/>
          </a:xfrm>
          <a:prstGeom prst="ellipse">
            <a:avLst/>
          </a:prstGeom>
          <a:solidFill>
            <a:srgbClr val="9900FF"/>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30" name="Shape 130"/>
          <p:cNvSpPr/>
          <p:nvPr/>
        </p:nvSpPr>
        <p:spPr>
          <a:xfrm>
            <a:off x="6850622" y="4819926"/>
            <a:ext cx="158700" cy="258799"/>
          </a:xfrm>
          <a:prstGeom prst="ellipse">
            <a:avLst/>
          </a:prstGeom>
          <a:solidFill>
            <a:srgbClr val="FF00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31" name="Shape 131"/>
          <p:cNvSpPr txBox="1"/>
          <p:nvPr/>
        </p:nvSpPr>
        <p:spPr>
          <a:xfrm>
            <a:off x="7583775" y="4166455"/>
            <a:ext cx="158700" cy="383199"/>
          </a:xfrm>
          <a:prstGeom prst="rect">
            <a:avLst/>
          </a:prstGeom>
        </p:spPr>
        <p:txBody>
          <a:bodyPr lIns="91425" tIns="91425" rIns="91425" bIns="91425" anchor="t" anchorCtr="0">
            <a:noAutofit/>
          </a:bodyPr>
          <a:lstStyle/>
          <a:p>
            <a:pPr lvl="0" algn="l" rtl="0">
              <a:buNone/>
            </a:pPr>
            <a:r>
              <a:rPr lang="en" sz="3000"/>
              <a:t>E</a:t>
            </a:r>
          </a:p>
        </p:txBody>
      </p:sp>
      <p:sp>
        <p:nvSpPr>
          <p:cNvPr id="132" name="Shape 132"/>
          <p:cNvSpPr/>
          <p:nvPr/>
        </p:nvSpPr>
        <p:spPr>
          <a:xfrm rot="10800000">
            <a:off x="8438751" y="4819967"/>
            <a:ext cx="158700" cy="258799"/>
          </a:xfrm>
          <a:prstGeom prst="ellipse">
            <a:avLst/>
          </a:prstGeom>
          <a:solidFill>
            <a:srgbClr val="00FF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
        <p:nvSpPr>
          <p:cNvPr id="133" name="Shape 133"/>
          <p:cNvSpPr txBox="1"/>
          <p:nvPr/>
        </p:nvSpPr>
        <p:spPr>
          <a:xfrm>
            <a:off x="5057173" y="3867576"/>
            <a:ext cx="2211300" cy="465200"/>
          </a:xfrm>
          <a:prstGeom prst="rect">
            <a:avLst/>
          </a:prstGeom>
        </p:spPr>
        <p:txBody>
          <a:bodyPr lIns="91425" tIns="91425" rIns="91425" bIns="91425" anchor="t" anchorCtr="0">
            <a:noAutofit/>
          </a:bodyPr>
          <a:lstStyle/>
          <a:p>
            <a:pPr lvl="0" algn="l" rtl="0">
              <a:buNone/>
            </a:pPr>
            <a:r>
              <a:rPr lang="en" sz="1800"/>
              <a:t>Branched Molecule</a:t>
            </a:r>
          </a:p>
        </p:txBody>
      </p:sp>
      <p:sp>
        <p:nvSpPr>
          <p:cNvPr id="134" name="Shape 134"/>
          <p:cNvSpPr/>
          <p:nvPr/>
        </p:nvSpPr>
        <p:spPr>
          <a:xfrm rot="5400000">
            <a:off x="4979593" y="5932251"/>
            <a:ext cx="208000" cy="197400"/>
          </a:xfrm>
          <a:prstGeom prst="ellipse">
            <a:avLst/>
          </a:prstGeom>
          <a:solidFill>
            <a:srgbClr val="00FF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cxnSp>
        <p:nvCxnSpPr>
          <p:cNvPr id="135" name="Shape 135"/>
          <p:cNvCxnSpPr/>
          <p:nvPr/>
        </p:nvCxnSpPr>
        <p:spPr>
          <a:xfrm rot="5400000">
            <a:off x="7244152" y="5594959"/>
            <a:ext cx="978399" cy="0"/>
          </a:xfrm>
          <a:prstGeom prst="straightConnector1">
            <a:avLst/>
          </a:prstGeom>
          <a:noFill/>
          <a:ln w="38100" cap="flat">
            <a:solidFill>
              <a:srgbClr val="000000"/>
            </a:solidFill>
            <a:prstDash val="solid"/>
            <a:round/>
            <a:headEnd type="none" w="lg" len="lg"/>
            <a:tailEnd type="none" w="lg" len="lg"/>
          </a:ln>
        </p:spPr>
      </p:cxnSp>
      <p:sp>
        <p:nvSpPr>
          <p:cNvPr id="136" name="Shape 136"/>
          <p:cNvSpPr/>
          <p:nvPr/>
        </p:nvSpPr>
        <p:spPr>
          <a:xfrm rot="5400000">
            <a:off x="7629387" y="5994275"/>
            <a:ext cx="208000" cy="197400"/>
          </a:xfrm>
          <a:prstGeom prst="ellipse">
            <a:avLst/>
          </a:prstGeom>
          <a:solidFill>
            <a:srgbClr val="00FF00"/>
          </a:solidFill>
          <a:ln w="19050" cap="flat">
            <a:solidFill>
              <a:srgbClr val="FFFFFF"/>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lvl="0" rtl="0">
              <a:buNone/>
            </a:pPr>
            <a:r>
              <a:rPr lang="en" sz="2400" dirty="0"/>
              <a:t>Epoxy = Di-functional</a:t>
            </a:r>
          </a:p>
          <a:p>
            <a:pPr lvl="0" rtl="0">
              <a:buNone/>
            </a:pPr>
            <a:r>
              <a:rPr lang="en" sz="2400" dirty="0"/>
              <a:t>Amine  = Hexa-functional</a:t>
            </a:r>
          </a:p>
          <a:p>
            <a:endParaRPr lang="en" sz="2400" dirty="0"/>
          </a:p>
          <a:p>
            <a:pPr lvl="0" rtl="0">
              <a:buNone/>
            </a:pPr>
            <a:r>
              <a:rPr lang="en" sz="2400" dirty="0"/>
              <a:t>We can manipulate the </a:t>
            </a:r>
          </a:p>
          <a:p>
            <a:pPr lvl="0" rtl="0">
              <a:buNone/>
            </a:pPr>
            <a:r>
              <a:rPr lang="en" sz="2400" dirty="0"/>
              <a:t>thermosets properties </a:t>
            </a:r>
          </a:p>
          <a:p>
            <a:pPr lvl="0" rtl="0">
              <a:buNone/>
            </a:pPr>
            <a:r>
              <a:rPr lang="en" sz="2400" dirty="0"/>
              <a:t>by varying the ratio of</a:t>
            </a:r>
          </a:p>
          <a:p>
            <a:pPr lvl="0" rtl="0">
              <a:buNone/>
            </a:pPr>
            <a:r>
              <a:rPr lang="en" sz="2400" dirty="0"/>
              <a:t>epoxy to amine</a:t>
            </a:r>
          </a:p>
        </p:txBody>
      </p:sp>
      <p:pic>
        <p:nvPicPr>
          <p:cNvPr id="142" name="Shape 142"/>
          <p:cNvPicPr preferRelativeResize="0"/>
          <p:nvPr/>
        </p:nvPicPr>
        <p:blipFill>
          <a:blip r:embed="rId3"/>
          <a:stretch>
            <a:fillRect/>
          </a:stretch>
        </p:blipFill>
        <p:spPr>
          <a:xfrm>
            <a:off x="4622811" y="1397000"/>
            <a:ext cx="4310639" cy="4775200"/>
          </a:xfrm>
          <a:prstGeom prst="rect">
            <a:avLst/>
          </a:prstGeom>
        </p:spPr>
      </p:pic>
      <p:sp>
        <p:nvSpPr>
          <p:cNvPr id="143" name="Shape 143"/>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sz="4800" dirty="0">
                <a:latin typeface="Franklin Gothic Demi Cond" pitchFamily="34" charset="0"/>
                <a:rtl val="0"/>
              </a:rPr>
              <a:t>Chemical Bridges</a:t>
            </a:r>
            <a:r>
              <a:rPr lang="en" dirty="0"/>
              <a:t>	</a:t>
            </a:r>
          </a:p>
        </p:txBody>
      </p:sp>
      <p:sp>
        <p:nvSpPr>
          <p:cNvPr id="144" name="Shape 144"/>
          <p:cNvSpPr/>
          <p:nvPr/>
        </p:nvSpPr>
        <p:spPr>
          <a:xfrm>
            <a:off x="8440800" y="2006601"/>
            <a:ext cx="394800" cy="554799"/>
          </a:xfrm>
          <a:prstGeom prst="ellipse">
            <a:avLst/>
          </a:prstGeom>
          <a:noFill/>
          <a:ln w="19050" cap="flat">
            <a:solidFill>
              <a:srgbClr val="FF0000"/>
            </a:solidFill>
            <a:prstDash val="solid"/>
            <a:round/>
            <a:headEnd type="none" w="med" len="med"/>
            <a:tailEnd type="none" w="med" len="med"/>
          </a:ln>
        </p:spPr>
        <p:txBody>
          <a:bodyPr lIns="91425" tIns="91425" rIns="91425" bIns="91425" anchor="ctr" anchorCtr="0">
            <a:noAutofit/>
          </a:bodyPr>
          <a:lstStyle/>
          <a:p>
            <a:endParaRPr/>
          </a:p>
        </p:txBody>
      </p:sp>
      <p:sp>
        <p:nvSpPr>
          <p:cNvPr id="145" name="Shape 145"/>
          <p:cNvSpPr txBox="1"/>
          <p:nvPr/>
        </p:nvSpPr>
        <p:spPr>
          <a:xfrm>
            <a:off x="5637300" y="620301"/>
            <a:ext cx="1300800" cy="689599"/>
          </a:xfrm>
          <a:prstGeom prst="rect">
            <a:avLst/>
          </a:prstGeom>
          <a:ln w="76200" cap="flat">
            <a:solidFill>
              <a:srgbClr val="FF0000"/>
            </a:solidFill>
            <a:prstDash val="solid"/>
            <a:round/>
            <a:headEnd type="none" w="med" len="med"/>
            <a:tailEnd type="none" w="med" len="med"/>
          </a:ln>
        </p:spPr>
        <p:txBody>
          <a:bodyPr lIns="91425" tIns="91425" rIns="91425" bIns="91425" anchor="t" anchorCtr="0">
            <a:noAutofit/>
          </a:bodyPr>
          <a:lstStyle/>
          <a:p>
            <a:pPr lvl="0" rtl="0">
              <a:buNone/>
            </a:pPr>
            <a:r>
              <a:rPr lang="en" sz="2400" dirty="0">
                <a:solidFill>
                  <a:srgbClr val="FF0000"/>
                </a:solidFill>
                <a:latin typeface="Times New Roman"/>
                <a:ea typeface="Times New Roman"/>
                <a:cs typeface="Times New Roman"/>
                <a:sym typeface="Times New Roman"/>
              </a:rPr>
              <a:t>Epoxide</a:t>
            </a:r>
          </a:p>
        </p:txBody>
      </p:sp>
      <p:cxnSp>
        <p:nvCxnSpPr>
          <p:cNvPr id="146" name="Shape 146"/>
          <p:cNvCxnSpPr>
            <a:stCxn id="147" idx="0"/>
          </p:cNvCxnSpPr>
          <p:nvPr/>
        </p:nvCxnSpPr>
        <p:spPr>
          <a:xfrm flipV="1">
            <a:off x="4693200" y="1183449"/>
            <a:ext cx="717000" cy="776352"/>
          </a:xfrm>
          <a:prstGeom prst="straightConnector1">
            <a:avLst/>
          </a:prstGeom>
          <a:noFill/>
          <a:ln w="19050" cap="flat">
            <a:solidFill>
              <a:schemeClr val="dk2"/>
            </a:solidFill>
            <a:prstDash val="solid"/>
            <a:round/>
            <a:headEnd type="none" w="lg" len="lg"/>
            <a:tailEnd type="triangle" w="lg" len="lg"/>
          </a:ln>
        </p:spPr>
      </p:cxnSp>
      <p:cxnSp>
        <p:nvCxnSpPr>
          <p:cNvPr id="148" name="Shape 148"/>
          <p:cNvCxnSpPr/>
          <p:nvPr/>
        </p:nvCxnSpPr>
        <p:spPr>
          <a:xfrm rot="10800000">
            <a:off x="7086600" y="1092201"/>
            <a:ext cx="1533900" cy="949599"/>
          </a:xfrm>
          <a:prstGeom prst="straightConnector1">
            <a:avLst/>
          </a:prstGeom>
          <a:noFill/>
          <a:ln w="19050" cap="flat">
            <a:solidFill>
              <a:schemeClr val="dk2"/>
            </a:solidFill>
            <a:prstDash val="solid"/>
            <a:round/>
            <a:headEnd type="none" w="lg" len="lg"/>
            <a:tailEnd type="triangle" w="lg" len="lg"/>
          </a:ln>
        </p:spPr>
      </p:cxnSp>
      <p:sp>
        <p:nvSpPr>
          <p:cNvPr id="147" name="Shape 147"/>
          <p:cNvSpPr/>
          <p:nvPr/>
        </p:nvSpPr>
        <p:spPr>
          <a:xfrm>
            <a:off x="4495800" y="1959802"/>
            <a:ext cx="394800" cy="554799"/>
          </a:xfrm>
          <a:prstGeom prst="ellipse">
            <a:avLst/>
          </a:prstGeom>
          <a:noFill/>
          <a:ln w="19050" cap="flat">
            <a:solidFill>
              <a:srgbClr val="FF0000"/>
            </a:solidFill>
            <a:prstDash val="solid"/>
            <a:round/>
            <a:headEnd type="none" w="med" len="med"/>
            <a:tailEnd type="none" w="med" len="med"/>
          </a:ln>
        </p:spPr>
        <p:txBody>
          <a:bodyPr lIns="91425" tIns="91425" rIns="91425" bIns="91425" anchor="ctr" anchorCtr="0">
            <a:noAutofit/>
          </a:bodyPr>
          <a:lstStyle/>
          <a:p>
            <a:endParaRPr/>
          </a:p>
        </p:txBody>
      </p:sp>
      <p:sp>
        <p:nvSpPr>
          <p:cNvPr id="149" name="Shape 149"/>
          <p:cNvSpPr/>
          <p:nvPr/>
        </p:nvSpPr>
        <p:spPr>
          <a:xfrm>
            <a:off x="4544886" y="3585368"/>
            <a:ext cx="636714" cy="554832"/>
          </a:xfrm>
          <a:prstGeom prst="irregularSeal1">
            <a:avLst/>
          </a:prstGeom>
          <a:noFill/>
          <a:ln w="19050" cap="flat">
            <a:solidFill>
              <a:srgbClr val="0000FF"/>
            </a:solidFill>
            <a:prstDash val="solid"/>
            <a:round/>
            <a:headEnd type="none" w="med" len="med"/>
            <a:tailEnd type="none" w="med" len="med"/>
          </a:ln>
        </p:spPr>
        <p:txBody>
          <a:bodyPr lIns="91425" tIns="91425" rIns="91425" bIns="91425" anchor="ctr" anchorCtr="0">
            <a:noAutofit/>
          </a:bodyPr>
          <a:lstStyle/>
          <a:p>
            <a:endParaRPr/>
          </a:p>
        </p:txBody>
      </p:sp>
      <p:sp>
        <p:nvSpPr>
          <p:cNvPr id="150" name="Shape 150"/>
          <p:cNvSpPr/>
          <p:nvPr/>
        </p:nvSpPr>
        <p:spPr>
          <a:xfrm>
            <a:off x="5849518" y="3492601"/>
            <a:ext cx="517211" cy="554832"/>
          </a:xfrm>
          <a:prstGeom prst="irregularSeal1">
            <a:avLst/>
          </a:prstGeom>
          <a:noFill/>
          <a:ln w="19050" cap="flat">
            <a:solidFill>
              <a:srgbClr val="0000FF"/>
            </a:solidFill>
            <a:prstDash val="solid"/>
            <a:round/>
            <a:headEnd type="none" w="med" len="med"/>
            <a:tailEnd type="none" w="med" len="med"/>
          </a:ln>
        </p:spPr>
        <p:txBody>
          <a:bodyPr lIns="91425" tIns="91425" rIns="91425" bIns="91425" anchor="ctr" anchorCtr="0">
            <a:noAutofit/>
          </a:bodyPr>
          <a:lstStyle/>
          <a:p>
            <a:endParaRPr/>
          </a:p>
        </p:txBody>
      </p:sp>
      <p:cxnSp>
        <p:nvCxnSpPr>
          <p:cNvPr id="151" name="Shape 151"/>
          <p:cNvCxnSpPr>
            <a:stCxn id="149" idx="2"/>
          </p:cNvCxnSpPr>
          <p:nvPr/>
        </p:nvCxnSpPr>
        <p:spPr>
          <a:xfrm flipH="1">
            <a:off x="4181051" y="4140200"/>
            <a:ext cx="613953" cy="914400"/>
          </a:xfrm>
          <a:prstGeom prst="straightConnector1">
            <a:avLst/>
          </a:prstGeom>
          <a:noFill/>
          <a:ln w="19050" cap="flat">
            <a:solidFill>
              <a:schemeClr val="dk2"/>
            </a:solidFill>
            <a:prstDash val="solid"/>
            <a:round/>
            <a:headEnd type="none" w="lg" len="lg"/>
            <a:tailEnd type="triangle" w="lg" len="lg"/>
          </a:ln>
        </p:spPr>
      </p:cxnSp>
      <p:cxnSp>
        <p:nvCxnSpPr>
          <p:cNvPr id="152" name="Shape 152"/>
          <p:cNvCxnSpPr>
            <a:stCxn id="150" idx="2"/>
          </p:cNvCxnSpPr>
          <p:nvPr/>
        </p:nvCxnSpPr>
        <p:spPr>
          <a:xfrm flipH="1">
            <a:off x="4622810" y="4047434"/>
            <a:ext cx="1429880" cy="1007167"/>
          </a:xfrm>
          <a:prstGeom prst="straightConnector1">
            <a:avLst/>
          </a:prstGeom>
          <a:noFill/>
          <a:ln w="19050" cap="flat">
            <a:solidFill>
              <a:schemeClr val="dk2"/>
            </a:solidFill>
            <a:prstDash val="solid"/>
            <a:round/>
            <a:headEnd type="none" w="lg" len="lg"/>
            <a:tailEnd type="triangle" w="lg" len="lg"/>
          </a:ln>
        </p:spPr>
      </p:cxnSp>
      <p:sp>
        <p:nvSpPr>
          <p:cNvPr id="153" name="Shape 153"/>
          <p:cNvSpPr txBox="1"/>
          <p:nvPr/>
        </p:nvSpPr>
        <p:spPr>
          <a:xfrm>
            <a:off x="3423600" y="5156200"/>
            <a:ext cx="1300800" cy="617600"/>
          </a:xfrm>
          <a:prstGeom prst="rect">
            <a:avLst/>
          </a:prstGeom>
          <a:ln w="76200" cap="flat">
            <a:solidFill>
              <a:srgbClr val="0000FF"/>
            </a:solidFill>
            <a:prstDash val="solid"/>
            <a:round/>
            <a:headEnd type="none" w="med" len="med"/>
            <a:tailEnd type="none" w="med" len="med"/>
          </a:ln>
        </p:spPr>
        <p:txBody>
          <a:bodyPr lIns="91425" tIns="91425" rIns="91425" bIns="91425" anchor="t" anchorCtr="0">
            <a:noAutofit/>
          </a:bodyPr>
          <a:lstStyle/>
          <a:p>
            <a:pPr lvl="0" rtl="0">
              <a:buNone/>
            </a:pPr>
            <a:r>
              <a:rPr lang="en" sz="2400">
                <a:solidFill>
                  <a:srgbClr val="0000FF"/>
                </a:solidFill>
                <a:latin typeface="Times New Roman"/>
                <a:ea typeface="Times New Roman"/>
                <a:cs typeface="Times New Roman"/>
                <a:sym typeface="Times New Roman"/>
              </a:rPr>
              <a:t>Amine</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lvl="0" rtl="0">
              <a:buNone/>
            </a:pPr>
            <a:r>
              <a:rPr lang="en" sz="4800" dirty="0">
                <a:latin typeface="Franklin Gothic Demi Cond" pitchFamily="34" charset="0"/>
                <a:rtl val="0"/>
              </a:rPr>
              <a:t>Thermosets - Lab</a:t>
            </a:r>
            <a:r>
              <a:rPr lang="en" dirty="0"/>
              <a:t>	</a:t>
            </a:r>
          </a:p>
        </p:txBody>
      </p:sp>
      <p:sp>
        <p:nvSpPr>
          <p:cNvPr id="159" name="Shape 159"/>
          <p:cNvSpPr txBox="1">
            <a:spLocks noGrp="1"/>
          </p:cNvSpPr>
          <p:nvPr>
            <p:ph type="body" idx="1"/>
          </p:nvPr>
        </p:nvSpPr>
        <p:spPr>
          <a:xfrm>
            <a:off x="334799" y="1758001"/>
            <a:ext cx="8474400" cy="4967599"/>
          </a:xfrm>
          <a:prstGeom prst="rect">
            <a:avLst/>
          </a:prstGeom>
        </p:spPr>
        <p:txBody>
          <a:bodyPr lIns="91425" tIns="91425" rIns="91425" bIns="91425" anchor="t" anchorCtr="0">
            <a:noAutofit/>
          </a:bodyPr>
          <a:lstStyle/>
          <a:p>
            <a:pPr marL="482600" indent="-342900">
              <a:buFont typeface="+mj-lt"/>
              <a:buAutoNum type="arabicPeriod"/>
            </a:pPr>
            <a:r>
              <a:rPr lang="en" sz="1800" dirty="0"/>
              <a:t>Students, </a:t>
            </a:r>
            <a:r>
              <a:rPr lang="en" sz="1800" dirty="0"/>
              <a:t>now complete the </a:t>
            </a:r>
            <a:r>
              <a:rPr lang="en" sz="1800" dirty="0"/>
              <a:t>Pre-Lab questions on your worksheets.</a:t>
            </a:r>
            <a:endParaRPr lang="en" sz="1800" dirty="0"/>
          </a:p>
          <a:p>
            <a:pPr marL="482600" indent="-342900">
              <a:buFont typeface="+mj-lt"/>
              <a:buAutoNum type="arabicPeriod"/>
            </a:pPr>
            <a:r>
              <a:rPr lang="en" sz="1800" dirty="0" smtClean="0"/>
              <a:t>Students</a:t>
            </a:r>
            <a:r>
              <a:rPr lang="en" sz="1800" dirty="0"/>
              <a:t>, </a:t>
            </a:r>
            <a:r>
              <a:rPr lang="en" sz="1800" dirty="0"/>
              <a:t>now I will split you up into groups of 2 or 3.</a:t>
            </a:r>
          </a:p>
          <a:p>
            <a:pPr marL="482600" indent="-342900">
              <a:buFont typeface="+mj-lt"/>
              <a:buAutoNum type="arabicPeriod"/>
            </a:pPr>
            <a:r>
              <a:rPr lang="en" sz="1800" dirty="0" smtClean="0"/>
              <a:t>I </a:t>
            </a:r>
            <a:r>
              <a:rPr lang="en" sz="1800" dirty="0"/>
              <a:t>will assign each group letters A-D. </a:t>
            </a:r>
            <a:r>
              <a:rPr lang="en" sz="1800" dirty="0"/>
              <a:t>Each </a:t>
            </a:r>
            <a:r>
              <a:rPr lang="en" sz="1800" dirty="0"/>
              <a:t>group will do two </a:t>
            </a:r>
            <a:r>
              <a:rPr lang="en" sz="1800" dirty="0"/>
              <a:t>mixtures. See </a:t>
            </a:r>
            <a:r>
              <a:rPr lang="en" sz="1800" dirty="0"/>
              <a:t>the Ratios Data Table provided in the Thermoset Lab </a:t>
            </a:r>
            <a:r>
              <a:rPr lang="en" sz="1800" dirty="0"/>
              <a:t>Worksheet for </a:t>
            </a:r>
            <a:r>
              <a:rPr lang="en" sz="1800" dirty="0"/>
              <a:t>your assigned mixtures.</a:t>
            </a:r>
          </a:p>
          <a:p>
            <a:pPr marL="482600" indent="-342900">
              <a:buFont typeface="+mj-lt"/>
              <a:buAutoNum type="arabicPeriod"/>
            </a:pPr>
            <a:r>
              <a:rPr lang="en" sz="1800" dirty="0" smtClean="0"/>
              <a:t>Mix </a:t>
            </a:r>
            <a:r>
              <a:rPr lang="en" sz="1800" dirty="0"/>
              <a:t>the epoxy and hardener in the paper cup.  </a:t>
            </a:r>
            <a:r>
              <a:rPr lang="en" sz="1800" dirty="0"/>
              <a:t>DO NOT MIX THE TWO PLUNGERS AS THE MATERIAL WILL HARDEN PREMATURELY.</a:t>
            </a:r>
          </a:p>
          <a:p>
            <a:pPr marL="482600" indent="-342900">
              <a:buFont typeface="+mj-lt"/>
              <a:buAutoNum type="arabicPeriod"/>
            </a:pPr>
            <a:r>
              <a:rPr lang="en" sz="1800" dirty="0" smtClean="0"/>
              <a:t>Put </a:t>
            </a:r>
            <a:r>
              <a:rPr lang="en" sz="1800" dirty="0"/>
              <a:t>exactly 3 ml in the </a:t>
            </a:r>
            <a:r>
              <a:rPr lang="en" sz="1800" dirty="0"/>
              <a:t>molds, </a:t>
            </a:r>
            <a:r>
              <a:rPr lang="en" sz="1800" dirty="0"/>
              <a:t>and label the molds with a felt tip </a:t>
            </a:r>
            <a:r>
              <a:rPr lang="en" sz="1800" dirty="0"/>
              <a:t>pen. </a:t>
            </a:r>
          </a:p>
          <a:p>
            <a:pPr marL="482600" indent="-342900">
              <a:buFont typeface="+mj-lt"/>
              <a:buAutoNum type="arabicPeriod"/>
            </a:pPr>
            <a:r>
              <a:rPr lang="en" sz="1800" dirty="0" smtClean="0"/>
              <a:t>Place </a:t>
            </a:r>
            <a:r>
              <a:rPr lang="en" sz="1800" dirty="0"/>
              <a:t>the mold on the </a:t>
            </a:r>
            <a:r>
              <a:rPr lang="en" sz="1800" dirty="0"/>
              <a:t>proper shelf in the oven</a:t>
            </a:r>
            <a:r>
              <a:rPr lang="en" sz="1800" dirty="0"/>
              <a:t>.</a:t>
            </a:r>
            <a:endParaRPr lang="en" sz="1800" dirty="0"/>
          </a:p>
          <a:p>
            <a:endParaRPr lang="en" sz="1400" dirty="0"/>
          </a:p>
          <a:p>
            <a:pPr lvl="0" rtl="0">
              <a:buNone/>
            </a:pPr>
            <a:r>
              <a:rPr lang="en" sz="1800" dirty="0"/>
              <a:t>	</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457200"/>
            <a:ext cx="8229600" cy="1143200"/>
          </a:xfrm>
          <a:prstGeom prst="rect">
            <a:avLst/>
          </a:prstGeom>
        </p:spPr>
        <p:txBody>
          <a:bodyPr lIns="91425" tIns="91425" rIns="91425" bIns="91425" anchor="b" anchorCtr="0">
            <a:noAutofit/>
          </a:bodyPr>
          <a:lstStyle/>
          <a:p>
            <a:r>
              <a:rPr lang="en" sz="4800" dirty="0">
                <a:latin typeface="Franklin Gothic Demi Cond" pitchFamily="34" charset="0"/>
                <a:rtl val="0"/>
              </a:rPr>
              <a:t>Breaking Molds Portion (Lab) </a:t>
            </a:r>
            <a:r>
              <a:rPr lang="en" sz="4800" dirty="0" smtClean="0">
                <a:latin typeface="Franklin Gothic Demi Cond" pitchFamily="34" charset="0"/>
                <a:rtl val="0"/>
              </a:rPr>
              <a:t/>
            </a:r>
            <a:br>
              <a:rPr lang="en" sz="4800" dirty="0" smtClean="0">
                <a:latin typeface="Franklin Gothic Demi Cond" pitchFamily="34" charset="0"/>
                <a:rtl val="0"/>
              </a:rPr>
            </a:br>
            <a:r>
              <a:rPr lang="en" sz="4800" dirty="0" smtClean="0">
                <a:latin typeface="Franklin Gothic Demi Cond" pitchFamily="34" charset="0"/>
                <a:rtl val="0"/>
              </a:rPr>
              <a:t>Day </a:t>
            </a:r>
            <a:r>
              <a:rPr lang="en" sz="4800" dirty="0">
                <a:latin typeface="Franklin Gothic Demi Cond" pitchFamily="34" charset="0"/>
                <a:rtl val="0"/>
              </a:rPr>
              <a:t>2</a:t>
            </a:r>
          </a:p>
        </p:txBody>
      </p:sp>
      <p:sp>
        <p:nvSpPr>
          <p:cNvPr id="165" name="Shape 165"/>
          <p:cNvSpPr txBox="1">
            <a:spLocks noGrp="1"/>
          </p:cNvSpPr>
          <p:nvPr>
            <p:ph type="body" idx="1"/>
          </p:nvPr>
        </p:nvSpPr>
        <p:spPr>
          <a:xfrm>
            <a:off x="457200" y="1752600"/>
            <a:ext cx="8229600" cy="4495799"/>
          </a:xfrm>
          <a:prstGeom prst="rect">
            <a:avLst/>
          </a:prstGeom>
        </p:spPr>
        <p:txBody>
          <a:bodyPr lIns="91425" tIns="91425" rIns="91425" bIns="91425" anchor="t" anchorCtr="0">
            <a:noAutofit/>
          </a:bodyPr>
          <a:lstStyle/>
          <a:p>
            <a:pPr marL="482600" lvl="0" indent="-342900" rtl="0">
              <a:buClr>
                <a:schemeClr val="dk1"/>
              </a:buClr>
              <a:buSzPct val="100000"/>
              <a:buFont typeface="+mj-lt"/>
              <a:buAutoNum type="arabicPeriod"/>
            </a:pPr>
            <a:r>
              <a:rPr lang="en" sz="1800" dirty="0" smtClean="0"/>
              <a:t>Remove </a:t>
            </a:r>
            <a:r>
              <a:rPr lang="en" sz="1800" dirty="0"/>
              <a:t>your molds from the tin foil as best you can without destroying the mold itself.  Testing the mold with some of the tinfoil on will not affect results greatly as the mold is much stronger than the aluminium </a:t>
            </a:r>
            <a:r>
              <a:rPr lang="en" sz="1800" dirty="0" smtClean="0"/>
              <a:t>foil.</a:t>
            </a:r>
            <a:endParaRPr lang="en" sz="1800" dirty="0"/>
          </a:p>
          <a:p>
            <a:pPr marL="482600" lvl="0" indent="-342900" rtl="0">
              <a:spcBef>
                <a:spcPts val="1000"/>
              </a:spcBef>
              <a:buClr>
                <a:schemeClr val="dk1"/>
              </a:buClr>
              <a:buSzPct val="100000"/>
              <a:buFont typeface="+mj-lt"/>
              <a:buAutoNum type="arabicPeriod"/>
            </a:pPr>
            <a:r>
              <a:rPr lang="en" sz="1800" dirty="0" smtClean="0"/>
              <a:t>Perform </a:t>
            </a:r>
            <a:r>
              <a:rPr lang="en" sz="1800" dirty="0"/>
              <a:t>flexure test </a:t>
            </a:r>
            <a:r>
              <a:rPr lang="en" sz="1800" dirty="0" smtClean="0"/>
              <a:t>and </a:t>
            </a:r>
            <a:r>
              <a:rPr lang="en" sz="1800" dirty="0"/>
              <a:t>record data in the </a:t>
            </a:r>
            <a:r>
              <a:rPr lang="en" sz="1800" dirty="0" smtClean="0"/>
              <a:t>Ratios Data Table provided in the Thermoset Lab Worksheet.</a:t>
            </a:r>
            <a:endParaRPr lang="en" sz="1800" dirty="0"/>
          </a:p>
          <a:p>
            <a:pPr marL="482600" lvl="0" indent="-342900" rtl="0">
              <a:spcBef>
                <a:spcPts val="1000"/>
              </a:spcBef>
              <a:buClr>
                <a:schemeClr val="dk1"/>
              </a:buClr>
              <a:buSzPct val="100000"/>
              <a:buFont typeface="+mj-lt"/>
              <a:buAutoNum type="arabicPeriod"/>
            </a:pPr>
            <a:r>
              <a:rPr lang="en" sz="1800" dirty="0" smtClean="0"/>
              <a:t>We will </a:t>
            </a:r>
            <a:r>
              <a:rPr lang="en" sz="1800" dirty="0" smtClean="0"/>
              <a:t>share </a:t>
            </a:r>
            <a:r>
              <a:rPr lang="en" sz="1800" dirty="0"/>
              <a:t>the data with one another at the end of the lab activity on the </a:t>
            </a:r>
            <a:r>
              <a:rPr lang="en" sz="1800" dirty="0" smtClean="0"/>
              <a:t>board </a:t>
            </a:r>
            <a:r>
              <a:rPr lang="en" sz="1800" dirty="0"/>
              <a:t>at the front of the </a:t>
            </a:r>
            <a:r>
              <a:rPr lang="en" sz="1800" dirty="0" smtClean="0"/>
              <a:t>classroom</a:t>
            </a:r>
            <a:r>
              <a:rPr lang="en" sz="1800" dirty="0"/>
              <a:t>.</a:t>
            </a:r>
          </a:p>
          <a:p>
            <a:pPr marL="482600" lvl="0" indent="-342900" rtl="0">
              <a:spcBef>
                <a:spcPts val="1000"/>
              </a:spcBef>
              <a:buClr>
                <a:schemeClr val="dk1"/>
              </a:buClr>
              <a:buSzPct val="100000"/>
              <a:buFont typeface="+mj-lt"/>
              <a:buAutoNum type="arabicPeriod"/>
            </a:pPr>
            <a:r>
              <a:rPr lang="en" sz="1800" dirty="0" smtClean="0"/>
              <a:t>Now take </a:t>
            </a:r>
            <a:r>
              <a:rPr lang="en" sz="1800" dirty="0"/>
              <a:t>an average of everyones data and record those in the remaining data mixtures done by your </a:t>
            </a:r>
            <a:r>
              <a:rPr lang="en" sz="1800" dirty="0" smtClean="0"/>
              <a:t>peers, </a:t>
            </a:r>
            <a:r>
              <a:rPr lang="en" sz="1800" dirty="0"/>
              <a:t>and average </a:t>
            </a:r>
            <a:r>
              <a:rPr lang="en" sz="1800" dirty="0" smtClean="0"/>
              <a:t>your results.</a:t>
            </a:r>
          </a:p>
          <a:p>
            <a:pPr marL="482600" lvl="0" indent="-342900" rtl="0">
              <a:spcBef>
                <a:spcPts val="1000"/>
              </a:spcBef>
              <a:buClr>
                <a:schemeClr val="dk1"/>
              </a:buClr>
              <a:buSzPct val="100000"/>
              <a:buFont typeface="+mj-lt"/>
              <a:buAutoNum type="arabicPeriod"/>
            </a:pPr>
            <a:r>
              <a:rPr lang="en" sz="1800" dirty="0" smtClean="0"/>
              <a:t>Share </a:t>
            </a:r>
            <a:r>
              <a:rPr lang="en" sz="1800" dirty="0"/>
              <a:t>results and record in your data tables.</a:t>
            </a:r>
          </a:p>
          <a:p>
            <a:pPr marL="482600" lvl="0" indent="-342900" rtl="0">
              <a:spcBef>
                <a:spcPts val="1000"/>
              </a:spcBef>
              <a:buClr>
                <a:schemeClr val="dk1"/>
              </a:buClr>
              <a:buSzPct val="100000"/>
              <a:buFont typeface="+mj-lt"/>
              <a:buAutoNum type="arabicPeriod"/>
            </a:pPr>
            <a:r>
              <a:rPr lang="en" sz="1800" dirty="0" smtClean="0"/>
              <a:t>Finally, complete the </a:t>
            </a:r>
            <a:r>
              <a:rPr lang="en" sz="1800" dirty="0"/>
              <a:t>post lab analysis graph and questions.</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1125</Words>
  <Application>Microsoft Office PowerPoint</Application>
  <PresentationFormat>On-screen Show (4:3)</PresentationFormat>
  <Paragraphs>87</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simple-light</vt:lpstr>
      <vt:lpstr>swiss</vt:lpstr>
      <vt:lpstr>Thermosets Lab (Day 1) </vt:lpstr>
      <vt:lpstr>Chemical Bridges </vt:lpstr>
      <vt:lpstr>Classical Bridge </vt:lpstr>
      <vt:lpstr>Chemical Bridges</vt:lpstr>
      <vt:lpstr>Chemical Bridges </vt:lpstr>
      <vt:lpstr>Thermosets - Lab </vt:lpstr>
      <vt:lpstr>Breaking Molds Portion (Lab)  Day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Thermosets - Lab (Day 1)</dc:title>
  <dc:creator>Brian</dc:creator>
  <cp:lastModifiedBy>YOWELL JANET LYNN</cp:lastModifiedBy>
  <cp:revision>6</cp:revision>
  <dcterms:modified xsi:type="dcterms:W3CDTF">2014-07-25T22:54:43Z</dcterms:modified>
</cp:coreProperties>
</file>