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68" r:id="rId6"/>
    <p:sldMasterId id="2147483670" r:id="rId7"/>
    <p:sldMasterId id="2147483672" r:id="rId8"/>
    <p:sldMasterId id="2147483674" r:id="rId9"/>
  </p:sldMasterIdLst>
  <p:notesMasterIdLst>
    <p:notesMasterId r:id="rId37"/>
  </p:notesMasterIdLst>
  <p:sldIdLst>
    <p:sldId id="273" r:id="rId10"/>
    <p:sldId id="313" r:id="rId11"/>
    <p:sldId id="300" r:id="rId12"/>
    <p:sldId id="301" r:id="rId13"/>
    <p:sldId id="309" r:id="rId14"/>
    <p:sldId id="314" r:id="rId15"/>
    <p:sldId id="315" r:id="rId16"/>
    <p:sldId id="316" r:id="rId17"/>
    <p:sldId id="317" r:id="rId18"/>
    <p:sldId id="318" r:id="rId19"/>
    <p:sldId id="277" r:id="rId20"/>
    <p:sldId id="303" r:id="rId21"/>
    <p:sldId id="278" r:id="rId22"/>
    <p:sldId id="324" r:id="rId23"/>
    <p:sldId id="279" r:id="rId24"/>
    <p:sldId id="286" r:id="rId25"/>
    <p:sldId id="287" r:id="rId26"/>
    <p:sldId id="319" r:id="rId27"/>
    <p:sldId id="320" r:id="rId28"/>
    <p:sldId id="321" r:id="rId29"/>
    <p:sldId id="280" r:id="rId30"/>
    <p:sldId id="289" r:id="rId31"/>
    <p:sldId id="305" r:id="rId32"/>
    <p:sldId id="323" r:id="rId33"/>
    <p:sldId id="290" r:id="rId34"/>
    <p:sldId id="326" r:id="rId35"/>
    <p:sldId id="325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00"/>
    <a:srgbClr val="00CC99"/>
    <a:srgbClr val="00CCFF"/>
    <a:srgbClr val="FF9966"/>
    <a:srgbClr val="FFFFFF"/>
    <a:srgbClr val="FF0000"/>
    <a:srgbClr val="DDDDDD"/>
    <a:srgbClr val="777777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81" autoAdjust="0"/>
    <p:restoredTop sz="79545" autoAdjust="0"/>
  </p:normalViewPr>
  <p:slideViewPr>
    <p:cSldViewPr>
      <p:cViewPr varScale="1">
        <p:scale>
          <a:sx n="70" d="100"/>
          <a:sy n="70" d="100"/>
        </p:scale>
        <p:origin x="69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92ED8-CCA2-4927-8CC7-93FEA6D14E79}" type="datetimeFigureOut">
              <a:rPr lang="en-US" smtClean="0"/>
              <a:pPr/>
              <a:t>6/28/2016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1DDD2-3C8A-44C2-A023-9A27DC97B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04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Ta_ileMJxE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feature=trueview-instream&amp;v=vgH8eyCN8MI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asengiken.co.jp/en/lapoc/sport.html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rans.iastate.edu/publications/_documents/midcon-presentations/2003/pharesfrp.pdf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rans.iastate.edu/publications/_documents/midcon-presentations/2003/pharesfrp.pdf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rans.iastate.edu/publications/_documents/midcon-presentations/2003/pharesfrp.pdf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lexander_L_Kielland_Column_D_with_fractures_NOMF-02663-1-647.jpg" TargetMode="External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ommons.wikimedia.org/wiki/File:Kielland_ulykken.jpg" TargetMode="External"/><Relationship Id="rId5" Type="http://schemas.openxmlformats.org/officeDocument/2006/relationships/hyperlink" Target="https://commons.wikimedia.org/wiki/File:ALK_columns_fractures_norwegian.png" TargetMode="External"/><Relationship Id="rId4" Type="http://schemas.openxmlformats.org/officeDocument/2006/relationships/hyperlink" Target="https://commons.wikimedia.org/wiki/File:Alexander_L_Kielland_Column_D_drifting_in_the_water_NOMF-02697-1-172.jpg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EM_example_of_2D_solution.pn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File:Displacements.JPG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hwa.dot.gov/bridge/steel/pubs/hif13020/hif13020.pdf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Patching</a:t>
            </a:r>
            <a:r>
              <a:rPr lang="en-US" i="1" baseline="0" dirty="0" smtClean="0"/>
              <a:t> Steel to Rehabilitate Structures </a:t>
            </a:r>
            <a:r>
              <a:rPr lang="en-US" i="1" dirty="0" smtClean="0"/>
              <a:t>Presentation</a:t>
            </a:r>
            <a:r>
              <a:rPr lang="en-US" dirty="0" smtClean="0"/>
              <a:t>,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Repairing Cracked Steel Structures with Carbon Fiber Patches </a:t>
            </a:r>
            <a:r>
              <a:rPr lang="en-US" dirty="0" smtClean="0"/>
              <a:t>lesson, TeachEngineering.org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 of temporary repairs on steel structure of the Pawtucket River Bridge (1958); the bridge has since been replaced.</a:t>
            </a:r>
            <a:endParaRPr lang="en-US" dirty="0" smtClean="0"/>
          </a:p>
          <a:p>
            <a:r>
              <a:rPr lang="en-US" dirty="0" smtClean="0"/>
              <a:t>Image source: 2010 </a:t>
            </a:r>
            <a:r>
              <a:rPr lang="en-US" dirty="0" err="1" smtClean="0"/>
              <a:t>Marcbela</a:t>
            </a:r>
            <a:r>
              <a:rPr lang="en-US" dirty="0" smtClean="0"/>
              <a:t> (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 N. Belanger),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Wikimedia Commons https://commons.wikimedia.org/wiki/File:Pawtucket_bridge_detail-1.JPG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1DDD2-3C8A-44C2-A023-9A27DC97BBB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57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 </a:t>
            </a:r>
            <a:r>
              <a:rPr lang="en-US" baseline="0" dirty="0" smtClean="0"/>
              <a:t>sources: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Rotary hammer drill for construction: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2008 KVDP, Wikimedia Commons https://commons.wikimedia.org/wiki/File:LargeDrill.jpg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Gas generator: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Mgschuler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Wikimedia Commons </a:t>
            </a:r>
            <a:r>
              <a:rPr lang="en-US" baseline="0" dirty="0" smtClean="0"/>
              <a:t>https://commons.wikimedia.org/wiki/File:Ranger_250_GXT_Front.jpg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1DDD2-3C8A-44C2-A023-9A27DC97BBB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04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sources: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Cracked lightning rod ball assembly: 2013 William Waterway, Wikimedia Commons https://commons.wikimedia.org/wiki/File:Gay_Head_Light_-_with_Ben_Franklin_lightning_rod.jpg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Band-aid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2014 Eloy, Wikimedia Commons https://commons.wikimedia.org/wiki/File:Ap%C3%B3sito_adhesivo.svg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1DDD2-3C8A-44C2-A023-9A27DC97BBB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00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 source: (Band-Aid</a:t>
            </a:r>
            <a:r>
              <a:rPr lang="en-US" baseline="0" dirty="0" smtClean="0"/>
              <a:t>) 2006 W0lfie, Wikimedia Commons </a:t>
            </a:r>
            <a:r>
              <a:rPr lang="en-US" dirty="0" smtClean="0"/>
              <a:t>https://commons.wikimedia.org/wiki/File:Band-Aid_close-up.jpg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1DDD2-3C8A-44C2-A023-9A27DC97BBB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40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 sources: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Truck camper:</a:t>
            </a:r>
            <a:r>
              <a:rPr lang="en-US" baseline="0" dirty="0" smtClean="0"/>
              <a:t> Melanie van </a:t>
            </a:r>
            <a:r>
              <a:rPr lang="en-US" baseline="0" dirty="0" err="1" smtClean="0"/>
              <a:t>Zyl</a:t>
            </a:r>
            <a:r>
              <a:rPr lang="en-US" baseline="0" dirty="0" smtClean="0"/>
              <a:t>, used with permission;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 reasons to travel with Gorilla Duct Tape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aseline="0" dirty="0" smtClean="0"/>
              <a:t>http://www.getaway.co.za/gear-reviews/10-gorilla-duct-tape/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Duct tape layers diagram: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2016 Miguel R. Ramirez (author), Mathematics Dept. Galena Park High School and University of Houston RET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Gorilla tape roll: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Wikimedia Commons https://commons.wikimedia.org/wiki/File:Gorilla_tape_-_01.jpg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1DDD2-3C8A-44C2-A023-9A27DC97BBB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in slide show mode,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the four smaller images to open the following online videos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(plane) Composites in Aviation by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BioNetwork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(6:37 minutes) https://www.youtube.com/watch?v=wXxn-8OA8Ac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(tire) Intro to Composites by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BioNetwork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(4:12 minutes) https://www.youtube.com/watch?v=WYqCnEvTRUQ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(bridge) 5 Steps of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Pultrusion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Process (2:05 minutes) https://www.youtube.com/watch?v=1sH9rIGWNvc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(watch) Graphene: Composite Materials (3:22 minutes)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https://www.youtube.com/watch?v=LTa_ileMJxE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smtClean="0"/>
              <a:t>Image sources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Plane/bomber: 2008 U.S. Air Force, Wikimedia Commons https://commons.wikimedia.org/wiki/File:US_Air_Force_B-2_Spirit.jpg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Airless radial tire: 2012 </a:t>
            </a:r>
            <a:r>
              <a:rPr lang="en-US" baseline="0" dirty="0" err="1" smtClean="0"/>
              <a:t>TweelTech</a:t>
            </a:r>
            <a:r>
              <a:rPr lang="en-US" baseline="0" dirty="0" smtClean="0"/>
              <a:t>, Wikimedia Commons https://commons.wikimedia.org/wiki/File:MICHELIN_X_Tweel_SSL.JPG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Blue </a:t>
            </a:r>
            <a:r>
              <a:rPr lang="en-US" baseline="0" dirty="0" err="1" smtClean="0"/>
              <a:t>ped</a:t>
            </a:r>
            <a:r>
              <a:rPr lang="en-US" baseline="0" dirty="0" smtClean="0"/>
              <a:t> bridge: 2001 Pontis21, Wikimedia Commons https://commons.wikimedia.org/wiki/File:Lleida_GFRP_Pedestrian_bridge.jpg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Watch: 2010 Dave P, Flickr https://www.flickr.com/photos/34148992@N07/4276953256 (non-commercial use)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1DDD2-3C8A-44C2-A023-9A27DC97BBB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538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in slide show mode,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the four smaller images to open the following online videos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(clear drop) 3M’s Tough Stuff vs. 3/8 Rivet Shear Test (31 seconds) https://www.youtube.com/watch?v=4kHflHJEfAM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(brush) Physical Strength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Propereties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Epoxy Adhesives (2:57 minutes) https://www.youtube.com/watch?v=4WhBvSk8ajA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 bottles)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Fabrico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Division of EIS – High Strength Adhesives (4:26 minutes) https://www.youtube.com/watch?v=MKIlireFOIQ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(gray caulk) 3M’s Tough Stuff vs. Spot Weld Impact Test (32 seconds) https://www.youtube.com/watch?v=CPR28olqf5Y</a:t>
            </a:r>
          </a:p>
          <a:p>
            <a:r>
              <a:rPr lang="en-US" b="0" i="1" baseline="0" dirty="0" smtClean="0"/>
              <a:t>Image sources: </a:t>
            </a:r>
          </a:p>
          <a:p>
            <a:r>
              <a:rPr lang="en-US" b="0" baseline="0" dirty="0" smtClean="0"/>
              <a:t>Clear adhesive drop: 2006 Babi </a:t>
            </a:r>
            <a:r>
              <a:rPr lang="en-US" b="0" baseline="0" dirty="0" err="1" smtClean="0"/>
              <a:t>Hijau</a:t>
            </a:r>
            <a:r>
              <a:rPr lang="en-US" b="0" baseline="0" dirty="0" smtClean="0"/>
              <a:t>, Wikimedia Commons https://commons.wikimedia.org/wiki/File:AdhesivesForHouseUse004.jpg</a:t>
            </a:r>
          </a:p>
          <a:p>
            <a:r>
              <a:rPr lang="en-US" b="0" baseline="0" dirty="0" smtClean="0"/>
              <a:t>Brush liquid glue: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2008 Simon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Eugster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Wikimedia Commons https://commons.wikimedia.org/wiki/File:Animal_glue_liquid.jpg</a:t>
            </a:r>
            <a:endParaRPr lang="en-US" b="0" baseline="0" dirty="0" smtClean="0"/>
          </a:p>
          <a:p>
            <a:r>
              <a:rPr lang="en-US" b="0" baseline="0" dirty="0" smtClean="0"/>
              <a:t>Epoxy 2 bottles: 2012 Simon A. </a:t>
            </a:r>
            <a:r>
              <a:rPr lang="en-US" b="0" baseline="0" dirty="0" err="1" smtClean="0"/>
              <a:t>Eugster</a:t>
            </a:r>
            <a:r>
              <a:rPr lang="en-US" b="0" baseline="0" dirty="0" smtClean="0"/>
              <a:t>, Wikimedia Commons https://commons.wikimedia.org/wiki/File:2K_Adhesive_Z-Poxy.jpg</a:t>
            </a:r>
          </a:p>
          <a:p>
            <a:r>
              <a:rPr lang="en-US" b="0" baseline="0" dirty="0" smtClean="0"/>
              <a:t>Gray silicone caulking: 2007 </a:t>
            </a:r>
            <a:r>
              <a:rPr lang="en-US" b="0" baseline="0" dirty="0" err="1" smtClean="0"/>
              <a:t>Achim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Hering</a:t>
            </a:r>
            <a:r>
              <a:rPr lang="en-US" b="0" baseline="0" dirty="0" smtClean="0"/>
              <a:t>, Wikipedia Commons https://commons.wikimedia.org/wiki/File:Caulking.jpg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1DDD2-3C8A-44C2-A023-9A27DC97BBB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72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in slide show mode,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the two smaller images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open the following online videos: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(fabric with blue tape) Carbon Fiber by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Maddbluntz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(camera zooms in from a bicycle part to the highest possible visual magnification of carbon fiber) (3:17 minutes) https://www.youtube.com/watch?v=q0mQk1s4tKo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(carbon fiber weave) Rhino Carbon Fiber Shear Pin Strength Test (3:05 minutes)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https://www.youtube.com/watch?feature=trueview-instream&amp;v=vgH8eyCN8MI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i="1" dirty="0" smtClean="0"/>
              <a:t>Image sources</a:t>
            </a:r>
            <a:r>
              <a:rPr lang="en-US" dirty="0" smtClean="0"/>
              <a:t>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 woven fabric with blue tape (carbon fiber):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Hadhuey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Wikimedia Commons https://commons.wikimedia.org/wiki/File:Kohlenstofffasermatte.jpg</a:t>
            </a:r>
          </a:p>
          <a:p>
            <a:r>
              <a:rPr lang="en-US" dirty="0" smtClean="0"/>
              <a:t>Carbon fiber weave: 2010 PandamicPhoto.com,</a:t>
            </a:r>
            <a:r>
              <a:rPr lang="en-US" baseline="0" dirty="0" smtClean="0"/>
              <a:t> Flickr (CC BY-SA 2.0) https://www.flickr.com/photos/poppingseed/4437414360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1DDD2-3C8A-44C2-A023-9A27DC97BBB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99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in slide show mode,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the six smaller images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open the following online videos and website: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(yellow-suited man) Concrete Bridge Repair w Fiber Reinforced Polymers – Carbon Wrap Solutions (shows three bridge repair examples) (4:32 minutes) https://www.youtube.com/watch?v=NSbpl9f0lO8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(runners on track) Oscar Pistorius runs 400M London Summer Olympics 2012 (4:50 minutes; start at 2 minutes in) https://www.youtube.com/watch?v=vB_g-RSIGfM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(artificial legs) High-Tech Running Prosthetics (2:05 minutes) https://www.youtube.com/watch?v=P27GVE6n8lU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(BMW car frame) Steel Shaft vs. Carbon Fiber Shaft (5:31 minutes) https://www.youtube.com/watch?v=hjErH4_1fks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(car bumper honeycomb) Getting to Know Fiber Reinforced Polymers (7:27 minutes) https://www.youtube.com/watch?v=iqD9hBQXi5Y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addition, click on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http://www.imasengiken.co.jp/en/lapoc/sport.html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see various prosthetic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products made by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Imasen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Engineering Corporation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baseline="0" dirty="0" smtClean="0"/>
              <a:t>Images sources:</a:t>
            </a:r>
          </a:p>
          <a:p>
            <a:r>
              <a:rPr lang="en-US" b="0" baseline="0" dirty="0" smtClean="0"/>
              <a:t>Yellow-suited man and black patch (dry fabric placed on saturated concrete):  </a:t>
            </a:r>
            <a:r>
              <a:rPr lang="en-US" b="0" baseline="0" dirty="0" err="1" smtClean="0"/>
              <a:t>SilkaWrap</a:t>
            </a:r>
            <a:r>
              <a:rPr lang="en-US" b="0" baseline="0" dirty="0" smtClean="0"/>
              <a:t> Composites Fabrics brochure (pdf); used with permission; http://usa.sika.com/en/repair-protection/repair-protection-home/Documents_Refurbishment/Brochures_RP.html?page=2</a:t>
            </a:r>
          </a:p>
          <a:p>
            <a:r>
              <a:rPr lang="en-US" b="0" baseline="0" dirty="0" smtClean="0"/>
              <a:t>Runners on track: 2012 Darren Wilkinson, Wikimedia Commons https://commons.wikimedia.org/wiki/File:Mens_400m_semi_final_2_-_Oscar_Pistorius_Nigel_Levine.jpg </a:t>
            </a:r>
          </a:p>
          <a:p>
            <a:r>
              <a:rPr lang="en-US" b="0" baseline="0" dirty="0" smtClean="0"/>
              <a:t>Artificial legs/feet: 2011 Nick Webb, Wikimedia Commons https://commons.wikimedia.org/wiki/File:Oscar_Pistorius_at_International_Paralympic_Day,_Trafalgar_Square,_London_-_20110908.jpg</a:t>
            </a:r>
          </a:p>
          <a:p>
            <a:r>
              <a:rPr lang="en-US" b="0" baseline="0" dirty="0" smtClean="0"/>
              <a:t>BMW i3 car chassis: 2013 </a:t>
            </a:r>
            <a:r>
              <a:rPr lang="en-US" b="0" baseline="0" dirty="0" err="1" smtClean="0"/>
              <a:t>MotorBlog</a:t>
            </a:r>
            <a:r>
              <a:rPr lang="en-US" b="0" baseline="0" dirty="0" smtClean="0"/>
              <a:t>, Wikimedia Commons https://commons.wikimedia.org/wiki/File:IAA_2013_BMW_i3_(9833675545).jpg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/>
              <a:t>Car bumper honeycomb structure: 2013 </a:t>
            </a:r>
            <a:r>
              <a:rPr lang="en-US" b="0" baseline="0" dirty="0" err="1" smtClean="0"/>
              <a:t>youkeys</a:t>
            </a:r>
            <a:r>
              <a:rPr lang="en-US" b="0" baseline="0" dirty="0" smtClean="0"/>
              <a:t>, Wikimedia Commons </a:t>
            </a:r>
            <a:r>
              <a:rPr lang="en-US" b="0" dirty="0" smtClean="0"/>
              <a:t>https://upload.wikimedia.org/wikipedia/commons/4/49/2013_IAA_BMW_i3_Honeycomb_structure.jpg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1DDD2-3C8A-44C2-A023-9A27DC97BBB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73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1DDD2-3C8A-44C2-A023-9A27DC97BBB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831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 images source: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Phares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B.M.,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Wipf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T.J.,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Klaiber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F.W., Abu-Hawash, A., and Lee, Y.S.,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Strengthening of Steel Girder Bridges Using FRP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(Figure 2b on page 4.) Proceedings, 2003 Mid-Continent Transportation Research Symposium, Ames IA, August.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http://www.intrans.iastate.edu/publications/_documents/midcon-presentations/2003/pharesfrp.pdf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en-US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p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ermission granted by Dr.</a:t>
            </a:r>
            <a:r>
              <a:rPr lang="en-US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Lee.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1DDD2-3C8A-44C2-A023-9A27DC97BBB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52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animation to reveal</a:t>
            </a:r>
            <a:r>
              <a:rPr lang="en-US" baseline="0" dirty="0" smtClean="0"/>
              <a:t> p</a:t>
            </a:r>
            <a:r>
              <a:rPr lang="en-US" dirty="0" smtClean="0"/>
              <a:t>re-assessment</a:t>
            </a:r>
            <a:r>
              <a:rPr lang="en-US" baseline="0" dirty="0" smtClean="0"/>
              <a:t> questions to lead a class discussion about strong materials. </a:t>
            </a:r>
          </a:p>
          <a:p>
            <a:r>
              <a:rPr lang="en-US" baseline="0" dirty="0" smtClean="0"/>
              <a:t>What is stronger than steel?</a:t>
            </a:r>
            <a:endParaRPr lang="en-US" dirty="0" smtClean="0"/>
          </a:p>
          <a:p>
            <a:r>
              <a:rPr lang="en-US" dirty="0" smtClean="0"/>
              <a:t>Image source: 2007 Gareth Simpson, Flickr (CC BY 2.0) https://www.flickr.com/photos/xurble/376591423 and CC license: https://creativecommons.org/licenses/by/2.0/legalcode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1DDD2-3C8A-44C2-A023-9A27DC97BBB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866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in slide show mode,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the image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open the following online video: Sika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CarboDur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Carbon fiber laminate for structural strengthening (2:09 minutes) https://www.youtube.com/watch?v=_oSGDt_XGHY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smtClean="0"/>
              <a:t>Image source:</a:t>
            </a:r>
            <a:r>
              <a:rPr lang="en-US" i="1" baseline="0" dirty="0" smtClean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Phares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B.M.,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Wipf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T.J.,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Klaiber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F.W., Abu-Hawash, A., and Lee, Y.S.,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Strengthening of Steel Girder Bridges Using FRP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(Figure 2b on page 4.) Proceedings, 2003 Mid-Continent Transportation Research Symposium, Ames IA, August.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http://www.intrans.iastate.edu/publications/_documents/midcon-presentations/2003/pharesfrp.pdf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en-US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p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ermission granted by Dr.</a:t>
            </a:r>
            <a:r>
              <a:rPr lang="en-US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Lee.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1DDD2-3C8A-44C2-A023-9A27DC97BBB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29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source:</a:t>
            </a:r>
          </a:p>
          <a:p>
            <a:r>
              <a:rPr lang="en-US" i="1" dirty="0" smtClean="0"/>
              <a:t>B/w photo shows a stress jack applying </a:t>
            </a:r>
            <a:r>
              <a:rPr lang="en-US" i="1" dirty="0" err="1" smtClean="0"/>
              <a:t>prestressing</a:t>
            </a:r>
            <a:r>
              <a:rPr lang="en-US" i="1" dirty="0" smtClean="0"/>
              <a:t> force</a:t>
            </a:r>
            <a:r>
              <a:rPr lang="en-US" baseline="0" dirty="0" smtClean="0"/>
              <a:t>: 2007 Anna </a:t>
            </a:r>
            <a:r>
              <a:rPr lang="en-US" baseline="0" dirty="0" err="1" smtClean="0"/>
              <a:t>Bj</a:t>
            </a:r>
            <a:r>
              <a:rPr lang="en-US" dirty="0" err="1" smtClean="0"/>
              <a:t>ö</a:t>
            </a:r>
            <a:r>
              <a:rPr lang="en-US" baseline="0" dirty="0" err="1" smtClean="0"/>
              <a:t>rklund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Joakim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</a:t>
            </a:r>
            <a:r>
              <a:rPr lang="en-US" dirty="0" err="1" smtClean="0"/>
              <a:t>ö</a:t>
            </a:r>
            <a:r>
              <a:rPr lang="en-US" baseline="0" dirty="0" err="1" smtClean="0"/>
              <a:t>glind</a:t>
            </a:r>
            <a:r>
              <a:rPr lang="en-US" baseline="0" dirty="0" smtClean="0"/>
              <a:t>, master’s thesis, “Strengthening of steel structures with bonded </a:t>
            </a:r>
            <a:r>
              <a:rPr lang="en-US" baseline="0" dirty="0" err="1" smtClean="0"/>
              <a:t>prestressed</a:t>
            </a:r>
            <a:r>
              <a:rPr lang="en-US" baseline="0" dirty="0" smtClean="0"/>
              <a:t> laminates” at Chalmers University of Technology, Sweden (Figure 3.11a on page 27) http://publications.lib.chalmers.se/records/fulltext/63902.pdf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 smtClean="0"/>
              <a:t>Man pulls long handle of anchorage assembly</a:t>
            </a:r>
            <a:r>
              <a:rPr lang="en-US" baseline="0" dirty="0" smtClean="0"/>
              <a:t>, and </a:t>
            </a:r>
            <a:r>
              <a:rPr lang="en-US" i="1" baseline="0" dirty="0" smtClean="0"/>
              <a:t>man under green bridge applies force</a:t>
            </a:r>
            <a:r>
              <a:rPr lang="en-US" baseline="0" dirty="0" smtClean="0"/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Phares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B.M.,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Wipf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T.J.,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Klaiber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F.W., Abu-Hawash, A., and Lee, Y.S.,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Strengthening of Steel Girder Bridges Using FRP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(Figures 2a and 2c on page 4.) Proceedings, 2003 Mid-Continent Transportation Research Symposium, Ames IA, August.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http://www.intrans.iastate.edu/publications/_documents/midcon-presentations/2003/pharesfrp.pdf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en-US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p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ermission granted by Dr.</a:t>
            </a:r>
            <a:r>
              <a:rPr lang="en-US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Lee.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1DDD2-3C8A-44C2-A023-9A27DC97BBB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756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in slide show mode,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the five smaller images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open the following online videos: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(angioplasty-stent) 3D Animation of Coronary Stent Procedure (1:14 minutes) https://www.youtube.com/watch?v=t-zCBKRg7Cs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(roll of solder) Powerful Nitinol engine running on hot water (5:10 minutes) https://www.youtube.com/watch?v=YsOSqwrBb1I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(eyeglasses)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SpaceMETA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present NITINOL explanation by MIT (memory shape materials) (5:01 minutes) https://www.youtube.com/watch?v=2YVwpBAiA1A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(nitinol wires) Nitinol – Metallic Muscles with Shape Memory (watch deformed wire objects return to original shape when heated) (4:23 minutes) https://www.youtube.com/watch?v=-K57cbOhA5g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(dental braces on teeth)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Nitanium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Palatal Expander2 Multi-Purpose Finishing Appliance (43 seconds) https://www.youtube.com/watch?v=dqbzmKIUmuk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(dental braces off teeth) Nickle Titanium-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-Orthodontic Wire (45 seconds) https://www.youtube.com/watch?v=cArEU2hLSFU</a:t>
            </a:r>
          </a:p>
          <a:p>
            <a:r>
              <a:rPr lang="en-US" sz="1100" i="1" dirty="0" smtClean="0"/>
              <a:t>Image</a:t>
            </a:r>
            <a:r>
              <a:rPr lang="en-US" sz="1100" i="1" baseline="0" dirty="0" smtClean="0"/>
              <a:t> s</a:t>
            </a:r>
            <a:r>
              <a:rPr lang="en-US" sz="1100" i="1" dirty="0" smtClean="0"/>
              <a:t>ources</a:t>
            </a:r>
            <a:r>
              <a:rPr lang="en-US" sz="1100" dirty="0" smtClean="0"/>
              <a:t>:</a:t>
            </a:r>
            <a:r>
              <a:rPr lang="en-US" sz="1100" baseline="0" dirty="0" smtClean="0"/>
              <a:t> </a:t>
            </a:r>
          </a:p>
          <a:p>
            <a:r>
              <a:rPr lang="en-US" sz="1100" baseline="0" dirty="0" smtClean="0"/>
              <a:t>Angioplasty-balloon inflated w stent: 2016 </a:t>
            </a:r>
            <a:r>
              <a:rPr lang="en-US" sz="1100" baseline="0" dirty="0" err="1" smtClean="0"/>
              <a:t>BruceBlaus</a:t>
            </a:r>
            <a:r>
              <a:rPr lang="en-US" sz="1100" baseline="0" dirty="0" smtClean="0"/>
              <a:t>, Wikimedia Commons https://commons.wikimedia.org/wiki/File:Angioplasty_-_Balloon_Inflated_with_Stent.png</a:t>
            </a:r>
          </a:p>
          <a:p>
            <a:r>
              <a:rPr lang="en-US" sz="1100" baseline="0" dirty="0" smtClean="0"/>
              <a:t>Roll of solder: 2011 Bernd </a:t>
            </a:r>
            <a:r>
              <a:rPr lang="en-US" sz="1100" baseline="0" dirty="0" err="1" smtClean="0"/>
              <a:t>Rieke</a:t>
            </a:r>
            <a:r>
              <a:rPr lang="en-US" sz="1100" baseline="0" dirty="0" smtClean="0"/>
              <a:t>, Wikimedia Commons https://commons.wikimedia.org/wiki/File:Weichlot.jpg</a:t>
            </a:r>
          </a:p>
          <a:p>
            <a:r>
              <a:rPr lang="en-US" sz="1100" baseline="0" dirty="0" smtClean="0"/>
              <a:t>Eyeglasses: 2006 </a:t>
            </a:r>
            <a:r>
              <a:rPr lang="en-US" sz="1100" baseline="0" dirty="0" err="1" smtClean="0"/>
              <a:t>Wapcaplet</a:t>
            </a:r>
            <a:r>
              <a:rPr lang="en-US" sz="1100" baseline="0" dirty="0" smtClean="0"/>
              <a:t>, Wikimedia Commons https://commons.wikimedia.org/wiki/File:Eyeglasses.jpg </a:t>
            </a:r>
          </a:p>
          <a:p>
            <a:r>
              <a:rPr lang="en-US" sz="1100" baseline="0" dirty="0" smtClean="0"/>
              <a:t>Nitinol wires: 2011 </a:t>
            </a:r>
            <a:r>
              <a:rPr lang="en-US" sz="1100" baseline="0" dirty="0" err="1" smtClean="0"/>
              <a:t>Petermaerki</a:t>
            </a:r>
            <a:r>
              <a:rPr lang="en-US" sz="1100" baseline="0" dirty="0" smtClean="0"/>
              <a:t>, Wikimedia Commons https://commons.wikimedia.org/wiki/File:Nitinol_draht.jpg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aseline="0" dirty="0" smtClean="0"/>
              <a:t>Dental braces on teeth: 2012 </a:t>
            </a:r>
            <a:r>
              <a:rPr lang="en-US" sz="1100" baseline="0" dirty="0" err="1" smtClean="0"/>
              <a:t>Jlhopgood</a:t>
            </a:r>
            <a:r>
              <a:rPr lang="en-US" sz="1100" baseline="0" dirty="0" smtClean="0"/>
              <a:t>, Flickr (CC BY-NC-SA 2.0) https://www.flickr.com/photos/jlhopgood/8023813025</a:t>
            </a:r>
          </a:p>
          <a:p>
            <a:r>
              <a:rPr lang="en-US" sz="1100" baseline="0" dirty="0" smtClean="0"/>
              <a:t>Dental braces off teeth: 2011 Vinne2 and </a:t>
            </a:r>
            <a:r>
              <a:rPr lang="en-US" sz="1100" baseline="0" dirty="0" err="1" smtClean="0"/>
              <a:t>Sputnikcccp</a:t>
            </a:r>
            <a:r>
              <a:rPr lang="en-US" sz="1100" baseline="0" dirty="0" smtClean="0"/>
              <a:t>, Wikimedia Commons https://commons.wikimedia.org/wiki/File:Dental_braces.jpg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1DDD2-3C8A-44C2-A023-9A27DC97BBB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324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in slide show mode,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the image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open a website about a professor who is developing a patch for repairing cracked steel: https://www.egr.uh.edu/news/201103/professor-developing-patch-repairing-cracked-steel</a:t>
            </a:r>
            <a:endParaRPr lang="en-US" dirty="0" smtClean="0"/>
          </a:p>
          <a:p>
            <a:r>
              <a:rPr lang="en-US" i="1" dirty="0" smtClean="0"/>
              <a:t>Image source: </a:t>
            </a:r>
          </a:p>
          <a:p>
            <a:r>
              <a:rPr lang="en-US" dirty="0" smtClean="0"/>
              <a:t>2011 </a:t>
            </a:r>
            <a:r>
              <a:rPr lang="en-US" dirty="0" err="1" smtClean="0"/>
              <a:t>Nisal</a:t>
            </a:r>
            <a:r>
              <a:rPr lang="en-US" dirty="0" smtClean="0"/>
              <a:t> </a:t>
            </a:r>
            <a:r>
              <a:rPr lang="en-US" dirty="0" err="1" smtClean="0"/>
              <a:t>Abheetha</a:t>
            </a:r>
            <a:r>
              <a:rPr lang="en-US" dirty="0" smtClean="0"/>
              <a:t> </a:t>
            </a:r>
            <a:r>
              <a:rPr lang="en-US" dirty="0" err="1" smtClean="0"/>
              <a:t>Peiris</a:t>
            </a:r>
            <a:r>
              <a:rPr lang="en-US" baseline="0" dirty="0" smtClean="0"/>
              <a:t> (dissertation) U of Kentucky (Figure 5.20 on page 148: Placing laminate on the top flange) Used with permission. </a:t>
            </a:r>
            <a:r>
              <a:rPr lang="en-US" dirty="0" smtClean="0"/>
              <a:t>http://uknowledge.uky.edu/cgi/viewcontent.cgi?article=1207&amp;amp;context=gradschool_diss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1DDD2-3C8A-44C2-A023-9A27DC97BBB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295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Image sources: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NiTiNb</a:t>
            </a:r>
            <a:r>
              <a:rPr lang="en-US" dirty="0" smtClean="0"/>
              <a:t>-CFRP</a:t>
            </a:r>
            <a:r>
              <a:rPr lang="en-US" baseline="0" dirty="0" smtClean="0"/>
              <a:t> patches on steel: (2 photos) 2015 </a:t>
            </a:r>
            <a:r>
              <a:rPr lang="en-US" dirty="0" smtClean="0"/>
              <a:t>Structural Research Laboratory, Civil</a:t>
            </a:r>
            <a:r>
              <a:rPr lang="en-US" baseline="0" dirty="0" smtClean="0"/>
              <a:t> and Environmental Engineering Department, South Annex, University of Houston; used with permission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1DDD2-3C8A-44C2-A023-9A27DC97BBB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1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Fatigue cracking in a bridge girder starting from weld defects at a weld intersection point.</a:t>
            </a:r>
            <a:endParaRPr lang="en-US" b="0" baseline="0" dirty="0" smtClean="0">
              <a:solidFill>
                <a:schemeClr val="bg1"/>
              </a:solidFill>
            </a:endParaRPr>
          </a:p>
          <a:p>
            <a:r>
              <a:rPr lang="en-US" b="1" baseline="0" dirty="0" smtClean="0"/>
              <a:t>While in slide show mode, click on bottom right inset image </a:t>
            </a:r>
            <a:r>
              <a:rPr lang="en-US" b="0" baseline="0" dirty="0" smtClean="0"/>
              <a:t>to go to MDPI research paper web page: “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Fatigue-Prone Details in Steel Bridges” by Reza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Haghani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Buildings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http://www.mdpi.com/2075-5309/2/4/456/htm</a:t>
            </a:r>
            <a:endParaRPr lang="en-US" b="0" i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>
                <a:solidFill>
                  <a:schemeClr val="bg1"/>
                </a:solidFill>
              </a:rPr>
              <a:t>Image source:</a:t>
            </a:r>
            <a:r>
              <a:rPr lang="en-US" b="0" baseline="0" dirty="0" smtClean="0">
                <a:solidFill>
                  <a:schemeClr val="bg1"/>
                </a:solidFill>
              </a:rPr>
              <a:t> MDPI. Used with permission. </a:t>
            </a:r>
            <a:r>
              <a:rPr lang="en-US" b="0" dirty="0" smtClean="0">
                <a:solidFill>
                  <a:schemeClr val="bg1"/>
                </a:solidFill>
              </a:rPr>
              <a:t>http://www.mdpi.com/2075-5309/2/4/456/htm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1DDD2-3C8A-44C2-A023-9A27DC97BBB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48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The bridge before/intact and then the scene at the I-35W Mississippi River Bridge the first morning after its collapse.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eight-lane steel truss arch bridge suddenly collapsed during the evening rush hour, killing 13 people and injuring 145 others. A design flaw is the likely cause—a too-thin gusset plate ripped along a line of rivets, plus the additional weight on the bridge at the time of the collapse contributed to the catastrophic failure. (text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source: https://en.wikipedia.org/wiki/I-35W_Mississippi_River_bridge)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in slide show mode,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3 camera icons to open the following 3 videos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(left)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a Bridge Falls: Disaster in Minneapolis | Retro Report | The New York Times (9:56 minutes) https://www.youtube.com/watch?v=74JNl5n-YdI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(middle)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Seconds after Minneapolis Bridge Collapse! (1:56 minutes) https://www.youtube.com/watch?v=5euNMj9oEZs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(right)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I35-W bridge collapse (actual footage) (39 seconds) https://www.youtube.com/watch?v=z1uscpZt8EQ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Image sources: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Intact bridge: 2006 </a:t>
            </a:r>
            <a:r>
              <a:rPr lang="en-US" baseline="0" dirty="0" err="1" smtClean="0"/>
              <a:t>Elkman</a:t>
            </a:r>
            <a:r>
              <a:rPr lang="en-US" baseline="0" dirty="0" smtClean="0"/>
              <a:t>, Wikimedia Commons https://commons.wikimedia.org/wiki/File:I-35W_Bridge_2.jpg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Collapsed bridge: 2007 Mike Wills, Flickr via Wikimedia Commons https://commons.wikimedia.org/wiki/File:I35_Bridge_Collapse_4crop.jpg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1DDD2-3C8A-44C2-A023-9A27DC97BBB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79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Description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On the first image, the platform on the right is a semi-submersible “flotel”—which is a floating hotel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housed offshore drilling workers in Norwegian waters in 1980. (Click for next image) That rig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capsized when one of its five legs (columns) failed in severe winds, but not an extreme storm. The disaster killed 123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212 people on the platform.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its bracings failed due to material fatigue,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initiating a succession of failures. The entire rig collapsed only 14 minutes after the first leg failed.  It was later discovered that the weld that attached a sonar instrument to the bracing contained cracks, which had probably been their since fabrication and then worsened over time.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in slide show mode,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two small images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open the following online videos: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(top diagram) Alexander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Kieland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luis282008 (2:39 minutes) https://www.youtube.com/watch?v=7QVn3NUW_aQ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(bottom photo) Alexander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Kielland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ulykken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Inger Mari (3:17 minutes) https://www.youtube.com/watch?v=fNI6_8JQXzQ</a:t>
            </a:r>
          </a:p>
          <a:p>
            <a:r>
              <a:rPr lang="en-US" b="0" i="1" dirty="0" smtClean="0">
                <a:solidFill>
                  <a:schemeClr val="bg1"/>
                </a:solidFill>
              </a:rPr>
              <a:t>Image sources:</a:t>
            </a:r>
            <a:r>
              <a:rPr lang="en-US" b="0" i="1" baseline="0" dirty="0" smtClean="0">
                <a:solidFill>
                  <a:schemeClr val="bg1"/>
                </a:solidFill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>
                <a:solidFill>
                  <a:schemeClr val="bg1"/>
                </a:solidFill>
              </a:rPr>
              <a:t>Intact platform (background image): 2009 </a:t>
            </a:r>
            <a:r>
              <a:rPr lang="en-US" b="0" baseline="0" dirty="0" err="1" smtClean="0">
                <a:solidFill>
                  <a:schemeClr val="bg1"/>
                </a:solidFill>
              </a:rPr>
              <a:t>N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orsk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Oljemuseum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Norwegian Petroleum Museum, Wikimedia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Commons </a:t>
            </a:r>
            <a:r>
              <a:rPr lang="en-US" b="0" baseline="0" dirty="0" smtClean="0">
                <a:solidFill>
                  <a:schemeClr val="bg1"/>
                </a:solidFill>
              </a:rPr>
              <a:t>https://commons.wikimedia.org/wiki/File:Alexander_L_Kielland_and_Edda_2-7C_NOMF-02663-1-650.jpg </a:t>
            </a:r>
          </a:p>
          <a:p>
            <a:r>
              <a:rPr lang="en-US" b="0" baseline="0" dirty="0" smtClean="0">
                <a:solidFill>
                  <a:schemeClr val="bg1"/>
                </a:solidFill>
              </a:rPr>
              <a:t>Collapsed platform in storm waters: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1980 Jan A.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Tjemsland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(photographer), Norwegian Petroleum Museum</a:t>
            </a:r>
            <a:r>
              <a:rPr lang="en-US" dirty="0" smtClean="0">
                <a:effectLst/>
              </a:rPr>
              <a:t>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Wikimedia Commons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https://commons.wikimedia.org/wiki/File:Alexander_L_Kielland_Column_D_with_fractures_NOMF-02663-1-647.jpg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b="0" baseline="0" dirty="0" smtClean="0">
              <a:solidFill>
                <a:schemeClr val="bg1"/>
              </a:solidFill>
            </a:endParaRPr>
          </a:p>
          <a:p>
            <a:r>
              <a:rPr lang="en-US" b="0" baseline="0" dirty="0" smtClean="0">
                <a:solidFill>
                  <a:schemeClr val="bg1"/>
                </a:solidFill>
              </a:rPr>
              <a:t>Collapsed </a:t>
            </a:r>
            <a:r>
              <a:rPr lang="en-US" b="0" baseline="0" dirty="0" smtClean="0">
                <a:solidFill>
                  <a:schemeClr val="bg1"/>
                </a:solidFill>
              </a:rPr>
              <a:t>column floats in water: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1980 Jan A.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Tjemsland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(photographer), Norwegian Petroleum Museum</a:t>
            </a:r>
            <a:r>
              <a:rPr lang="en-US" dirty="0" smtClean="0">
                <a:effectLst/>
              </a:rPr>
              <a:t>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Wikimedia Commons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https://commons.wikimedia.org/wiki/File:Alexander_L_Kielland_Column_D_drifting_in_the_water_NOMF-02697-1-172.jpg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b="0" baseline="0" dirty="0" smtClean="0">
              <a:solidFill>
                <a:schemeClr val="bg1"/>
              </a:solidFill>
            </a:endParaRPr>
          </a:p>
          <a:p>
            <a:r>
              <a:rPr lang="en-US" b="0" baseline="0" dirty="0" smtClean="0">
                <a:solidFill>
                  <a:schemeClr val="bg1"/>
                </a:solidFill>
              </a:rPr>
              <a:t>Diagram showing location of original fatigue crack: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2009 Wiki-Chris, Wikipedia Commons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https://commons.wikimedia.org/wiki/File:ALK_columns_fractures_norwegian.png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b="0" baseline="0" dirty="0" smtClean="0">
              <a:solidFill>
                <a:schemeClr val="bg1"/>
              </a:solidFill>
            </a:endParaRPr>
          </a:p>
          <a:p>
            <a:r>
              <a:rPr lang="en-US" b="0" baseline="0" dirty="0" smtClean="0">
                <a:solidFill>
                  <a:schemeClr val="bg1"/>
                </a:solidFill>
              </a:rPr>
              <a:t>Photo of failed bracing/strut in a museum: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2007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Jarle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Vines, Wikimedia Commons (CC BY-SA 3.0)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https://commons.wikimedia.org/wiki/File:Kielland_ulykken.jpg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https://creativecommons.org/licenses/by-sa/3.0/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b="0" baseline="0" dirty="0" smtClean="0">
              <a:solidFill>
                <a:schemeClr val="bg1"/>
              </a:solidFill>
            </a:endParaRPr>
          </a:p>
          <a:p>
            <a:endParaRPr lang="en-US" b="0" baseline="0" dirty="0" smtClean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1DDD2-3C8A-44C2-A023-9A27DC97BBB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28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in slide show mode,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small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 2D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drawing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rainbow part images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open the following online videos: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(blue drawing) Crack propagation, finite elements (8 seconds) https://www.youtube.com/watch?v=G5K_04I_XkE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(rainbow part) Crack propagation through grain boundary (10 seconds) https://www.youtube.com/watch?v=qMBtYq9vc78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dirty="0" smtClean="0"/>
              <a:t>Image</a:t>
            </a:r>
            <a:r>
              <a:rPr lang="en-US" b="0" i="1" baseline="0" dirty="0" smtClean="0"/>
              <a:t> sources</a:t>
            </a:r>
            <a:r>
              <a:rPr lang="en-US" b="0" i="1" dirty="0" smtClean="0"/>
              <a:t>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 photograph: A photo shows fatigue cracking in the riveted connection of cross-bracing elements: Figure 13 in “Fatigue-Prone Details in Steel Bridges” by Reza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Haghani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Mohammad Al-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Emrani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Mohsen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Heshmati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Buildings, Vol. 2, Issue 2 via MDPI. Used with permission. Courtesy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Dr. John W. Fisher, Lehigh University. http://www.mdpi.com/2075-5309/2/4/456/htm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 2D FEM drawing of cylindrically shaped magnetic shield: 2007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Zureks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Wikimedia Commons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https://commons.wikimedia.org/wiki/File:FEM_example_of_2D_solution.png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b="0" i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Rainbow part simulation of FEA deformation: 2008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Tryphont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Wikimedia Commons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https://commons.wikimedia.org/wiki/File:Displacements.JPG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1DDD2-3C8A-44C2-A023-9A27DC97BBB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53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in slide show mode,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small bluish image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open the following online video: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Cracking with Holes (20 seconds) https://www.youtube.com/watch?v=03tQhVDHbQs</a:t>
            </a:r>
          </a:p>
          <a:p>
            <a:r>
              <a:rPr lang="en-US" i="1" dirty="0" smtClean="0"/>
              <a:t>Image sources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</a:p>
          <a:p>
            <a:r>
              <a:rPr lang="en-US" dirty="0" smtClean="0"/>
              <a:t>Drawing of cracked beam &amp; end holes: Maritime; no usage restrictions</a:t>
            </a:r>
            <a:r>
              <a:rPr lang="en-US" baseline="0" dirty="0" smtClean="0"/>
              <a:t> for non-commercial educational purposes;</a:t>
            </a:r>
            <a:r>
              <a:rPr lang="en-US" dirty="0" smtClean="0"/>
              <a:t> http://www.maritime.org/doc/dc/part8.htm </a:t>
            </a:r>
          </a:p>
          <a:p>
            <a:r>
              <a:rPr lang="en-US" dirty="0" smtClean="0"/>
              <a:t>Video (blue image):</a:t>
            </a:r>
            <a:r>
              <a:rPr lang="en-US" baseline="0" dirty="0" smtClean="0"/>
              <a:t> Cracking with Holes (20 seconds) </a:t>
            </a:r>
            <a:r>
              <a:rPr lang="en-US" dirty="0" smtClean="0"/>
              <a:t>https://www.youtube.com/watch?v=03tQhVDHbQs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1DDD2-3C8A-44C2-A023-9A27DC97BBB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9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 illustrated of a bolted </a:t>
            </a:r>
            <a:r>
              <a:rPr lang="en-US" dirty="0" err="1" smtClean="0"/>
              <a:t>doubler</a:t>
            </a:r>
            <a:r>
              <a:rPr lang="en-US" dirty="0" smtClean="0"/>
              <a:t> plate repair. Dashed line represents crack beneath </a:t>
            </a:r>
            <a:r>
              <a:rPr lang="en-US" dirty="0" err="1" smtClean="0"/>
              <a:t>doubler</a:t>
            </a:r>
            <a:r>
              <a:rPr lang="en-US" dirty="0" smtClean="0"/>
              <a:t> plate and circle is the hole drilled to remove the crack tip.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 source:</a:t>
            </a:r>
            <a:r>
              <a:rPr lang="en-US" baseline="0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2013 Manual for Repair and Retrofit of Fatigue Cracks in Steel Bridges, FHWA publication no. FHWA-IF-13-020 (Figure 26, page 49) </a:t>
            </a:r>
            <a:endParaRPr lang="en-US" altLang="en-US" sz="1200" b="0" i="0" dirty="0" smtClean="0">
              <a:solidFill>
                <a:srgbClr val="FFFFFF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http://www.fhwa.dot.gov/bridge/steel/pubs/hif13020/hif13020.pdf</a:t>
            </a: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1DDD2-3C8A-44C2-A023-9A27DC97BBB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47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0" i="0" dirty="0" smtClean="0">
                <a:solidFill>
                  <a:srgbClr val="FFFFFF"/>
                </a:solidFill>
              </a:rPr>
              <a:t>A man welds a metal pipe.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0" i="0" dirty="0" smtClean="0">
                <a:solidFill>
                  <a:srgbClr val="FFFFFF"/>
                </a:solidFill>
              </a:rPr>
              <a:t>Image source: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Mgschuler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Wikimedia Commons </a:t>
            </a:r>
            <a:r>
              <a:rPr lang="en-US" altLang="en-US" sz="1200" b="0" i="0" dirty="0" smtClean="0">
                <a:solidFill>
                  <a:srgbClr val="FFFFFF"/>
                </a:solidFill>
              </a:rPr>
              <a:t>https://upload.wikimedia.org/wikipedia/commons/9/97/SMAW.jpg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1DDD2-3C8A-44C2-A023-9A27DC97BBB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86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84590-7265-4A4A-8215-0D6D66C1F2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1394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526F5-941F-4BE8-AFEC-80F6D2217A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637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DCA51-4065-4044-A990-0754C12127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0896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A999A-5935-4FD6-9681-332B988193C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B2144-364D-46AC-8578-B203424033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B2144-364D-46AC-8578-B203424033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B2144-364D-46AC-8578-B203424033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B2144-364D-46AC-8578-B203424033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B2144-364D-46AC-8578-B203424033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B2144-364D-46AC-8578-B203424033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B2144-364D-46AC-8578-B203424033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66D58-BCA7-46E1-8C95-F3E525FCCC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550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3A836-9DBC-4AD1-97DD-00036BA67A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8125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1DE12-FF83-4947-9EF9-FB7E3DB084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1174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D6EE1-E742-4BE0-8AA7-8B436C57D9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363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4F644-746C-4138-BD5E-DD067BD0C0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1053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5D28A-1347-4913-B35D-506263340D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896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E99B0-98C2-44B8-93F4-71F4BC119D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26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32BB5-6CD6-4905-B9BC-984FDE7018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9060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5247F96F-37D7-425C-977D-89857CE9EF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A4BF664-312E-4D7A-9E24-E012E802800C}" type="slidenum">
              <a:rPr lang="en-US" alt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FC0DDC6-5DD7-497A-8C3D-3E1C61776E21}" type="slidenum">
              <a:rPr lang="en-US" alt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FC0DDC6-5DD7-497A-8C3D-3E1C61776E21}" type="slidenum">
              <a:rPr lang="en-US" alt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FC0DDC6-5DD7-497A-8C3D-3E1C61776E21}" type="slidenum">
              <a:rPr lang="en-US" alt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FC0DDC6-5DD7-497A-8C3D-3E1C61776E21}" type="slidenum">
              <a:rPr lang="en-US" alt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FC0DDC6-5DD7-497A-8C3D-3E1C61776E21}" type="slidenum">
              <a:rPr lang="en-US" alt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FC0DDC6-5DD7-497A-8C3D-3E1C61776E21}" type="slidenum">
              <a:rPr lang="en-US" alt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FC0DDC6-5DD7-497A-8C3D-3E1C61776E21}" type="slidenum">
              <a:rPr lang="en-US" alt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hyperlink" Target="https://www.youtube.com/watch?v=wXxn-8OA8Ac" TargetMode="External"/><Relationship Id="rId7" Type="http://schemas.openxmlformats.org/officeDocument/2006/relationships/hyperlink" Target="https://www.youtube.com/watch?v=1sH9rIGWNvc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hyperlink" Target="https://www.youtube.com/watch?v=WYqCnEvTRUQ" TargetMode="External"/><Relationship Id="rId10" Type="http://schemas.openxmlformats.org/officeDocument/2006/relationships/image" Target="../media/image30.jpeg"/><Relationship Id="rId4" Type="http://schemas.openxmlformats.org/officeDocument/2006/relationships/image" Target="../media/image27.jpeg"/><Relationship Id="rId9" Type="http://schemas.openxmlformats.org/officeDocument/2006/relationships/hyperlink" Target="https://www.youtube.com/watch?v=LTa_ileMJxE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hyperlink" Target="https://www.youtube.com/watch?v=4kHflHJEfAM" TargetMode="External"/><Relationship Id="rId7" Type="http://schemas.openxmlformats.org/officeDocument/2006/relationships/hyperlink" Target="https://www.youtube.com/watch?v=MKIlireFOIQ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hyperlink" Target="https://www.youtube.com/watch?v=4WhBvSk8ajA" TargetMode="External"/><Relationship Id="rId10" Type="http://schemas.openxmlformats.org/officeDocument/2006/relationships/image" Target="../media/image34.jpeg"/><Relationship Id="rId4" Type="http://schemas.openxmlformats.org/officeDocument/2006/relationships/image" Target="../media/image31.jpeg"/><Relationship Id="rId9" Type="http://schemas.openxmlformats.org/officeDocument/2006/relationships/hyperlink" Target="https://www.youtube.com/watch?v=CPR28olqf5Y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0mQk1s4tKo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hyperlink" Target="https://www.youtube.com/watch?feature=trueview-instream&amp;v=vgH8eyCN8MI" TargetMode="Externa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www.youtube.com/watch?v=vB_g-RSIGfM" TargetMode="External"/><Relationship Id="rId7" Type="http://schemas.openxmlformats.org/officeDocument/2006/relationships/hyperlink" Target="https://www.youtube.com/watch?v=iqD9hBQXi5Y" TargetMode="External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hyperlink" Target="https://www.youtube.com/watch?v=hjErH4_1fks" TargetMode="External"/><Relationship Id="rId5" Type="http://schemas.openxmlformats.org/officeDocument/2006/relationships/hyperlink" Target="https://www.youtube.com/watch?v=P27GVE6n8lU" TargetMode="External"/><Relationship Id="rId10" Type="http://schemas.openxmlformats.org/officeDocument/2006/relationships/image" Target="../media/image40.png"/><Relationship Id="rId4" Type="http://schemas.openxmlformats.org/officeDocument/2006/relationships/image" Target="../media/image37.jpeg"/><Relationship Id="rId9" Type="http://schemas.openxmlformats.org/officeDocument/2006/relationships/hyperlink" Target="https://www.youtube.com/watch?v=NSbpl9f0lO8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oSGDt_XGHY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hyperlink" Target="https://www.youtube.com/watch?v=2YVwpBAiA1A" TargetMode="External"/><Relationship Id="rId3" Type="http://schemas.openxmlformats.org/officeDocument/2006/relationships/hyperlink" Target="https://www.youtube.com/watch?v=YsOSqwrBb1I" TargetMode="External"/><Relationship Id="rId7" Type="http://schemas.openxmlformats.org/officeDocument/2006/relationships/hyperlink" Target="https://www.youtube.com/watch?v=dqbzmKIUmuk" TargetMode="External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hyperlink" Target="https://www.youtube.com/watch?v=t-zCBKRg7Cs" TargetMode="External"/><Relationship Id="rId5" Type="http://schemas.openxmlformats.org/officeDocument/2006/relationships/hyperlink" Target="https://www.youtube.com/watch?v=-K57cbOhA5g" TargetMode="External"/><Relationship Id="rId10" Type="http://schemas.openxmlformats.org/officeDocument/2006/relationships/image" Target="../media/image53.png"/><Relationship Id="rId4" Type="http://schemas.openxmlformats.org/officeDocument/2006/relationships/image" Target="../media/image50.jpeg"/><Relationship Id="rId9" Type="http://schemas.openxmlformats.org/officeDocument/2006/relationships/hyperlink" Target="https://www.youtube.com/watch?v=cArEU2hLSFU" TargetMode="External"/><Relationship Id="rId1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r.uh.edu/news/201103/professor-developing-patch-repairing-cracked-stee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G5K_04I_XkE" TargetMode="External"/><Relationship Id="rId13" Type="http://schemas.openxmlformats.org/officeDocument/2006/relationships/hyperlink" Target="https://www.youtube.com/watch?v=1sH9rIGWNvc" TargetMode="External"/><Relationship Id="rId18" Type="http://schemas.openxmlformats.org/officeDocument/2006/relationships/hyperlink" Target="https://www.youtube.com/watch?v=CPR28olqf5Y" TargetMode="External"/><Relationship Id="rId3" Type="http://schemas.openxmlformats.org/officeDocument/2006/relationships/hyperlink" Target="https://www.youtube.com/watch?v=74JNl5n-YdI" TargetMode="External"/><Relationship Id="rId7" Type="http://schemas.openxmlformats.org/officeDocument/2006/relationships/hyperlink" Target="https://www.youtube.com/watch?v=fNI6_8JQXzQ" TargetMode="External"/><Relationship Id="rId12" Type="http://schemas.openxmlformats.org/officeDocument/2006/relationships/hyperlink" Target="https://www.youtube.com/watch?v=WYqCnEvTRUQ" TargetMode="External"/><Relationship Id="rId17" Type="http://schemas.openxmlformats.org/officeDocument/2006/relationships/hyperlink" Target="https://www.youtube.com/watch?v=MKIlireFOIQ" TargetMode="External"/><Relationship Id="rId2" Type="http://schemas.openxmlformats.org/officeDocument/2006/relationships/hyperlink" Target="http://www.mdpi.com/2075-5309/2/4/456/htm" TargetMode="External"/><Relationship Id="rId16" Type="http://schemas.openxmlformats.org/officeDocument/2006/relationships/hyperlink" Target="https://www.youtube.com/watch?v=4WhBvSk8ajA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youtube.com/watch?v=7QVn3NUW_aQ" TargetMode="External"/><Relationship Id="rId11" Type="http://schemas.openxmlformats.org/officeDocument/2006/relationships/hyperlink" Target="https://www.youtube.com/watch?v=wXxn-8OA8Ac" TargetMode="External"/><Relationship Id="rId5" Type="http://schemas.openxmlformats.org/officeDocument/2006/relationships/hyperlink" Target="https://www.youtube.com/watch?v=z1uscpZt8EQ" TargetMode="External"/><Relationship Id="rId15" Type="http://schemas.openxmlformats.org/officeDocument/2006/relationships/hyperlink" Target="https://www.youtube.com/watch?v=4kHflHJEfAM" TargetMode="External"/><Relationship Id="rId10" Type="http://schemas.openxmlformats.org/officeDocument/2006/relationships/hyperlink" Target="https://www.youtube.com/watch?v=03tQhVDHbQs" TargetMode="External"/><Relationship Id="rId4" Type="http://schemas.openxmlformats.org/officeDocument/2006/relationships/hyperlink" Target="https://www.youtube.com/watch?v=5euNMj9oEZs" TargetMode="External"/><Relationship Id="rId9" Type="http://schemas.openxmlformats.org/officeDocument/2006/relationships/hyperlink" Target="https://www.youtube.com/watch?v=qMBtYq9vc78" TargetMode="External"/><Relationship Id="rId14" Type="http://schemas.openxmlformats.org/officeDocument/2006/relationships/hyperlink" Target="https://www.youtube.com/watch?v=LTa_ileMJxE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iqD9hBQXi5Y" TargetMode="External"/><Relationship Id="rId13" Type="http://schemas.openxmlformats.org/officeDocument/2006/relationships/hyperlink" Target="https://www.youtube.com/watch?v=2YVwpBAiA1A" TargetMode="External"/><Relationship Id="rId3" Type="http://schemas.openxmlformats.org/officeDocument/2006/relationships/hyperlink" Target="https://www.youtube.com/watch?feature=trueview-instream&amp;v=vgH8eyCN8MI" TargetMode="External"/><Relationship Id="rId7" Type="http://schemas.openxmlformats.org/officeDocument/2006/relationships/hyperlink" Target="https://www.youtube.com/watch?v=hjErH4_1fks" TargetMode="External"/><Relationship Id="rId12" Type="http://schemas.openxmlformats.org/officeDocument/2006/relationships/hyperlink" Target="https://www.youtube.com/watch?v=YsOSqwrBb1I" TargetMode="External"/><Relationship Id="rId17" Type="http://schemas.openxmlformats.org/officeDocument/2006/relationships/hyperlink" Target="https://www.egr.uh.edu/news/201103/professor-developing-patch-repairing-cracked-steel" TargetMode="External"/><Relationship Id="rId2" Type="http://schemas.openxmlformats.org/officeDocument/2006/relationships/hyperlink" Target="https://www.youtube.com/watch?v=q0mQk1s4tKo" TargetMode="External"/><Relationship Id="rId16" Type="http://schemas.openxmlformats.org/officeDocument/2006/relationships/hyperlink" Target="https://www.youtube.com/watch?v=cArEU2hLSFU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youtube.com/watch?v=P27GVE6n8lU" TargetMode="External"/><Relationship Id="rId11" Type="http://schemas.openxmlformats.org/officeDocument/2006/relationships/hyperlink" Target="https://www.youtube.com/watch?v=t-zCBKRg7Cs" TargetMode="External"/><Relationship Id="rId5" Type="http://schemas.openxmlformats.org/officeDocument/2006/relationships/hyperlink" Target="https://www.youtube.com/watch?v=vB_g-RSIGfM" TargetMode="External"/><Relationship Id="rId15" Type="http://schemas.openxmlformats.org/officeDocument/2006/relationships/hyperlink" Target="https://www.youtube.com/watch?v=dqbzmKIUmuk" TargetMode="External"/><Relationship Id="rId10" Type="http://schemas.openxmlformats.org/officeDocument/2006/relationships/hyperlink" Target="https://www.youtube.com/watch?v=_oSGDt_XGHY" TargetMode="External"/><Relationship Id="rId4" Type="http://schemas.openxmlformats.org/officeDocument/2006/relationships/hyperlink" Target="https://www.youtube.com/watch?v=NSbpl9f0lO8" TargetMode="External"/><Relationship Id="rId9" Type="http://schemas.openxmlformats.org/officeDocument/2006/relationships/hyperlink" Target="http://www.imasengiken.co.jp/en/lapoc/sport.html" TargetMode="External"/><Relationship Id="rId14" Type="http://schemas.openxmlformats.org/officeDocument/2006/relationships/hyperlink" Target="https://www.youtube.com/watch?v=-K57cbOhA5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dpi.com/2075-5309/2/4/456/htm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74JNl5n-YdI" TargetMode="External"/><Relationship Id="rId3" Type="http://schemas.openxmlformats.org/officeDocument/2006/relationships/image" Target="../media/image4.jpeg"/><Relationship Id="rId7" Type="http://schemas.openxmlformats.org/officeDocument/2006/relationships/hyperlink" Target="https://www.youtube.com/watch?v=5euNMj9oEZ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www.youtube.com/watch?v=z1uscpZt8EQ" TargetMode="Externa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NI6_8JQXzQ" TargetMode="External"/><Relationship Id="rId3" Type="http://schemas.openxmlformats.org/officeDocument/2006/relationships/image" Target="../media/image7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7QVn3NUW_aQ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youtube.com/watch?v=G5K_04I_XkE" TargetMode="External"/><Relationship Id="rId5" Type="http://schemas.openxmlformats.org/officeDocument/2006/relationships/image" Target="../media/image13.jpg"/><Relationship Id="rId4" Type="http://schemas.openxmlformats.org/officeDocument/2006/relationships/hyperlink" Target="https://www.youtube.com/watch?v=qMBtYq9vc78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hyperlink" Target="https://www.youtube.com/watch?v=03tQhVDHbQs" TargetMode="Externa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0" y="4572000"/>
            <a:ext cx="9144000" cy="2133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6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Patching </a:t>
            </a:r>
            <a:r>
              <a:rPr lang="en-US" altLang="en-US" sz="6600" b="1" dirty="0">
                <a:solidFill>
                  <a:srgbClr val="0070C0"/>
                </a:solidFill>
                <a:latin typeface="Calibri" panose="020F0502020204030204" pitchFamily="34" charset="0"/>
              </a:rPr>
              <a:t>Steel to </a:t>
            </a:r>
            <a:r>
              <a:rPr lang="en-US" altLang="en-US" sz="6600" b="1" dirty="0">
                <a:solidFill>
                  <a:srgbClr val="00B0F0"/>
                </a:solidFill>
                <a:latin typeface="Calibri" panose="020F0502020204030204" pitchFamily="34" charset="0"/>
              </a:rPr>
              <a:t>Rehabilitate Structures</a:t>
            </a:r>
          </a:p>
        </p:txBody>
      </p:sp>
      <p:pic>
        <p:nvPicPr>
          <p:cNvPr id="1026" name="Picture 2" descr="File:Pawtucket bridge detail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0" b="6452"/>
          <a:stretch/>
        </p:blipFill>
        <p:spPr bwMode="auto">
          <a:xfrm>
            <a:off x="1371600" y="1376125"/>
            <a:ext cx="6400800" cy="304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0" y="198120"/>
            <a:ext cx="9144000" cy="640080"/>
          </a:xfrm>
          <a:prstGeom prst="rect">
            <a:avLst/>
          </a:prstGeom>
          <a:solidFill>
            <a:srgbClr val="00CC99"/>
          </a:solidFill>
          <a:ln>
            <a:noFill/>
          </a:ln>
          <a:effectLst/>
          <a:extLst/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b="1" spc="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Lesson and Project Overview</a:t>
            </a:r>
            <a:endParaRPr lang="en-US" altLang="en-US" b="1" spc="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3" y="0"/>
            <a:ext cx="9237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62"/>
          <p:cNvSpPr>
            <a:spLocks noChangeArrowheads="1"/>
          </p:cNvSpPr>
          <p:nvPr/>
        </p:nvSpPr>
        <p:spPr bwMode="auto">
          <a:xfrm>
            <a:off x="-228600" y="71718"/>
            <a:ext cx="9372600" cy="6858000"/>
          </a:xfrm>
          <a:prstGeom prst="rect">
            <a:avLst/>
          </a:prstGeom>
          <a:solidFill>
            <a:srgbClr val="0000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294" name="Rectangle 65"/>
          <p:cNvSpPr>
            <a:spLocks noGrp="1" noChangeArrowheads="1"/>
          </p:cNvSpPr>
          <p:nvPr>
            <p:ph type="title"/>
          </p:nvPr>
        </p:nvSpPr>
        <p:spPr>
          <a:xfrm>
            <a:off x="152400" y="457200"/>
            <a:ext cx="8763000" cy="685800"/>
          </a:xfrm>
          <a:noFill/>
        </p:spPr>
        <p:txBody>
          <a:bodyPr/>
          <a:lstStyle/>
          <a:p>
            <a:pPr algn="l" eaLnBrk="1" hangingPunct="1"/>
            <a:r>
              <a:rPr lang="en-US" alt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Traditional Methods to Repair Cracked Steel</a:t>
            </a:r>
          </a:p>
        </p:txBody>
      </p:sp>
      <p:sp>
        <p:nvSpPr>
          <p:cNvPr id="74" name="Rectangle 67"/>
          <p:cNvSpPr txBox="1">
            <a:spLocks noChangeArrowheads="1"/>
          </p:cNvSpPr>
          <p:nvPr/>
        </p:nvSpPr>
        <p:spPr bwMode="auto">
          <a:xfrm>
            <a:off x="1226784" y="1371600"/>
            <a:ext cx="6850416" cy="1600200"/>
          </a:xfrm>
          <a:prstGeom prst="rect">
            <a:avLst/>
          </a:prstGeom>
          <a:solidFill>
            <a:srgbClr val="00CC99"/>
          </a:solidFill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2800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These techniques require the use of heavy equipment and produce irreversible modifications of the underlying structure</a:t>
            </a:r>
          </a:p>
        </p:txBody>
      </p:sp>
      <p:pic>
        <p:nvPicPr>
          <p:cNvPr id="23" name="Picture 22" descr="LargeDri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6784" y="3140242"/>
            <a:ext cx="5074920" cy="2819400"/>
          </a:xfrm>
          <a:prstGeom prst="rect">
            <a:avLst/>
          </a:prstGeom>
        </p:spPr>
      </p:pic>
      <p:pic>
        <p:nvPicPr>
          <p:cNvPr id="24" name="Picture 23" descr="Ranger_250_GXT_Fron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4110" y="3124200"/>
            <a:ext cx="1773090" cy="28194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-42863" y="14287"/>
            <a:ext cx="9144000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 Narrow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63" y="0"/>
            <a:ext cx="417534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457200"/>
            <a:ext cx="4724400" cy="1143000"/>
          </a:xfrm>
        </p:spPr>
        <p:txBody>
          <a:bodyPr/>
          <a:lstStyle/>
          <a:p>
            <a:pPr algn="r"/>
            <a:r>
              <a:rPr lang="en-US" sz="4800" dirty="0" smtClean="0">
                <a:solidFill>
                  <a:srgbClr val="00CCFF"/>
                </a:solidFill>
                <a:latin typeface="Calibri" panose="020F0502020204030204" pitchFamily="34" charset="0"/>
              </a:rPr>
              <a:t>Better solutions?</a:t>
            </a:r>
            <a:endParaRPr lang="en-US" sz="4800" dirty="0">
              <a:solidFill>
                <a:srgbClr val="00CCFF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3352800"/>
            <a:ext cx="4419600" cy="277336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Could you repair a crack in steel using something like a </a:t>
            </a:r>
            <a:r>
              <a:rPr lang="en-US" sz="3600" dirty="0" err="1" smtClean="0">
                <a:solidFill>
                  <a:schemeClr val="bg1"/>
                </a:solidFill>
              </a:rPr>
              <a:t>band-aid</a:t>
            </a:r>
            <a:r>
              <a:rPr lang="en-US" sz="3600" dirty="0" smtClean="0">
                <a:solidFill>
                  <a:schemeClr val="bg1"/>
                </a:solidFill>
              </a:rPr>
              <a:t>?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28" name="Picture 4" descr="File:Apósito adhesivo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1301274" y="3922714"/>
            <a:ext cx="1487067" cy="45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-76200" y="-73025"/>
            <a:ext cx="9144000" cy="694055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 Narrow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2200" y="3037582"/>
            <a:ext cx="281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 Band-Aid is a </a:t>
            </a:r>
            <a:r>
              <a:rPr lang="en-US" sz="3200" b="1" dirty="0" smtClean="0">
                <a:solidFill>
                  <a:srgbClr val="00CCFF"/>
                </a:solidFill>
                <a:latin typeface="Calibri" panose="020F0502020204030204" pitchFamily="34" charset="0"/>
              </a:rPr>
              <a:t>composite</a:t>
            </a:r>
            <a:endParaRPr lang="en-US" sz="3200" b="1" dirty="0">
              <a:solidFill>
                <a:srgbClr val="00CCFF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7539" y="4302990"/>
            <a:ext cx="8194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Material 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</a:rPr>
              <a:t>made from two or more constituent materials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with significantly different physical or chemical properties that, when combined, 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produce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a material with characteristics different from the individual components</a:t>
            </a:r>
          </a:p>
        </p:txBody>
      </p:sp>
      <p:sp>
        <p:nvSpPr>
          <p:cNvPr id="77" name="Text Box 69"/>
          <p:cNvSpPr txBox="1">
            <a:spLocks noChangeArrowheads="1"/>
          </p:cNvSpPr>
          <p:nvPr/>
        </p:nvSpPr>
        <p:spPr bwMode="auto">
          <a:xfrm>
            <a:off x="326514" y="304800"/>
            <a:ext cx="843648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Initial question: </a:t>
            </a:r>
            <a:r>
              <a:rPr lang="en-US" altLang="en-US" sz="3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Why does a Band-Aid work</a:t>
            </a:r>
            <a:r>
              <a:rPr lang="en-US" altLang="en-US" sz="3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?</a:t>
            </a:r>
            <a:endParaRPr lang="en-US" altLang="en-US" sz="3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743200" y="6001196"/>
            <a:ext cx="569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stronger material  +  stronger adhesive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?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3400" y="1298178"/>
            <a:ext cx="5486400" cy="2777489"/>
            <a:chOff x="1905000" y="1295400"/>
            <a:chExt cx="5486400" cy="2777489"/>
          </a:xfrm>
        </p:grpSpPr>
        <p:pic>
          <p:nvPicPr>
            <p:cNvPr id="30722" name="Picture 2" descr="File:Band-Aid close-u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5000" y="1295400"/>
              <a:ext cx="5486400" cy="2777489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>
              <a:off x="1963144" y="1456010"/>
              <a:ext cx="1923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Calibri" panose="020F0502020204030204" pitchFamily="34" charset="0"/>
                </a:rPr>
                <a:t>protective strip</a:t>
              </a:r>
              <a:endParaRPr lang="en-US" sz="2000" b="1" dirty="0">
                <a:latin typeface="Calibri" panose="020F0502020204030204" pitchFamily="34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6096000" y="1456010"/>
              <a:ext cx="1188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Calibri" panose="020F0502020204030204" pitchFamily="34" charset="0"/>
                </a:rPr>
                <a:t>adhesive</a:t>
              </a:r>
              <a:endParaRPr lang="en-US" sz="2000" b="1" dirty="0">
                <a:latin typeface="Calibri" panose="020F0502020204030204" pitchFamily="34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962400" y="1456010"/>
              <a:ext cx="20116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Calibri" panose="020F0502020204030204" pitchFamily="34" charset="0"/>
                </a:rPr>
                <a:t>pad  + antibiotic</a:t>
              </a:r>
              <a:endParaRPr lang="en-US" sz="2000" b="1" dirty="0">
                <a:latin typeface="Calibri" panose="020F0502020204030204" pitchFamily="34" charset="0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6248400" y="1828800"/>
              <a:ext cx="533400" cy="1143000"/>
            </a:xfrm>
            <a:prstGeom prst="straightConnector1">
              <a:avLst/>
            </a:prstGeom>
            <a:ln w="76200">
              <a:solidFill>
                <a:srgbClr val="FFFF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>
              <a:off x="4683364" y="1828800"/>
              <a:ext cx="269636" cy="1139013"/>
            </a:xfrm>
            <a:prstGeom prst="straightConnector1">
              <a:avLst/>
            </a:prstGeom>
            <a:ln w="76200">
              <a:solidFill>
                <a:srgbClr val="FFFF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stCxn id="4" idx="2"/>
            </p:cNvCxnSpPr>
            <p:nvPr/>
          </p:nvCxnSpPr>
          <p:spPr>
            <a:xfrm>
              <a:off x="2924672" y="1856120"/>
              <a:ext cx="428128" cy="1115680"/>
            </a:xfrm>
            <a:prstGeom prst="straightConnector1">
              <a:avLst/>
            </a:prstGeom>
            <a:ln w="76200">
              <a:solidFill>
                <a:srgbClr val="FFFF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868363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1"/>
      <p:bldP spid="77" grpId="0"/>
      <p:bldP spid="7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etaway.co.za/wp-content/uploads/2013/07/Gorilla-tape-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6961810" cy="438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ile:Gorilla tape - 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357" y="3780316"/>
            <a:ext cx="242887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71" y="2862068"/>
            <a:ext cx="5126417" cy="3212911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3493625" y="6091535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stronger material  </a:t>
            </a:r>
            <a:r>
              <a:rPr lang="en-US" sz="2400" b="1" dirty="0" smtClean="0">
                <a:solidFill>
                  <a:srgbClr val="FFFF00"/>
                </a:solidFill>
              </a:rPr>
              <a:t>+ </a:t>
            </a:r>
            <a:r>
              <a:rPr lang="en-US" sz="2400" b="1" dirty="0" smtClean="0">
                <a:solidFill>
                  <a:schemeClr val="bg1"/>
                </a:solidFill>
              </a:rPr>
              <a:t> stronger adhesive?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-82550"/>
            <a:ext cx="9144000" cy="694055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 Narrow" pitchFamily="34" charset="0"/>
            </a:endParaRPr>
          </a:p>
        </p:txBody>
      </p:sp>
      <p:sp>
        <p:nvSpPr>
          <p:cNvPr id="69" name="Text Box 69"/>
          <p:cNvSpPr txBox="1">
            <a:spLocks noChangeArrowheads="1"/>
          </p:cNvSpPr>
          <p:nvPr/>
        </p:nvSpPr>
        <p:spPr bwMode="auto">
          <a:xfrm>
            <a:off x="1590675" y="373559"/>
            <a:ext cx="342899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CC99"/>
                </a:solidFill>
                <a:latin typeface="Calibri" panose="020F0502020204030204" pitchFamily="34" charset="0"/>
              </a:rPr>
              <a:t>Composites</a:t>
            </a:r>
            <a:endParaRPr lang="en-US" altLang="en-US" sz="5400" b="1" dirty="0">
              <a:solidFill>
                <a:srgbClr val="00CC99"/>
              </a:solidFill>
              <a:latin typeface="Calibri" panose="020F0502020204030204" pitchFamily="34" charset="0"/>
            </a:endParaRPr>
          </a:p>
        </p:txBody>
      </p:sp>
      <p:sp>
        <p:nvSpPr>
          <p:cNvPr id="83" name="Text Box 76"/>
          <p:cNvSpPr txBox="1">
            <a:spLocks noChangeArrowheads="1"/>
          </p:cNvSpPr>
          <p:nvPr/>
        </p:nvSpPr>
        <p:spPr bwMode="auto">
          <a:xfrm>
            <a:off x="4800600" y="6515100"/>
            <a:ext cx="4267200" cy="366713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b="1" i="1" dirty="0" smtClean="0"/>
              <a:t>Lesson and Project Overview</a:t>
            </a:r>
          </a:p>
        </p:txBody>
      </p:sp>
      <p:pic>
        <p:nvPicPr>
          <p:cNvPr id="24" name="Picture 23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9" y="1385269"/>
            <a:ext cx="3821454" cy="2348531"/>
          </a:xfrm>
          <a:prstGeom prst="rect">
            <a:avLst/>
          </a:prstGeom>
        </p:spPr>
      </p:pic>
      <p:pic>
        <p:nvPicPr>
          <p:cNvPr id="25" name="Picture 24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75" y="811608"/>
            <a:ext cx="1990725" cy="2659365"/>
          </a:xfrm>
          <a:prstGeom prst="rect">
            <a:avLst/>
          </a:prstGeom>
        </p:spPr>
      </p:pic>
      <p:pic>
        <p:nvPicPr>
          <p:cNvPr id="26" name="Picture 25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790" y="4116695"/>
            <a:ext cx="3326672" cy="2209118"/>
          </a:xfrm>
          <a:prstGeom prst="rect">
            <a:avLst/>
          </a:prstGeom>
        </p:spPr>
      </p:pic>
      <p:pic>
        <p:nvPicPr>
          <p:cNvPr id="27" name="Picture 2" descr="https://c1.staticflickr.com/3/2716/4276953256_aaa0963ec1_z.jpg?zz=1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4" y="3925675"/>
            <a:ext cx="3200183" cy="24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3"/>
          <p:cNvSpPr>
            <a:spLocks noChangeArrowheads="1"/>
          </p:cNvSpPr>
          <p:nvPr/>
        </p:nvSpPr>
        <p:spPr bwMode="auto">
          <a:xfrm>
            <a:off x="0" y="-82550"/>
            <a:ext cx="9144000" cy="6940550"/>
          </a:xfrm>
          <a:prstGeom prst="rect">
            <a:avLst/>
          </a:prstGeom>
          <a:solidFill>
            <a:srgbClr val="000000">
              <a:alpha val="81000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 Narrow" pitchFamily="34" charset="0"/>
            </a:endParaRPr>
          </a:p>
        </p:txBody>
      </p:sp>
      <p:sp>
        <p:nvSpPr>
          <p:cNvPr id="25669" name="Text Box 69"/>
          <p:cNvSpPr txBox="1">
            <a:spLocks noChangeArrowheads="1"/>
          </p:cNvSpPr>
          <p:nvPr/>
        </p:nvSpPr>
        <p:spPr bwMode="auto">
          <a:xfrm>
            <a:off x="685800" y="278229"/>
            <a:ext cx="642302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CCFF"/>
                </a:solidFill>
                <a:latin typeface="Calibri" panose="020F0502020204030204" pitchFamily="34" charset="0"/>
              </a:rPr>
              <a:t>Epoxy Adhesives </a:t>
            </a:r>
            <a:endParaRPr lang="en-US" altLang="en-US" sz="4400" b="1" dirty="0">
              <a:solidFill>
                <a:srgbClr val="00CCFF"/>
              </a:solidFill>
              <a:latin typeface="Calibri" panose="020F0502020204030204" pitchFamily="34" charset="0"/>
            </a:endParaRPr>
          </a:p>
        </p:txBody>
      </p:sp>
      <p:sp>
        <p:nvSpPr>
          <p:cNvPr id="85" name="Text Box 76"/>
          <p:cNvSpPr txBox="1">
            <a:spLocks noChangeArrowheads="1"/>
          </p:cNvSpPr>
          <p:nvPr/>
        </p:nvSpPr>
        <p:spPr bwMode="auto">
          <a:xfrm>
            <a:off x="4800600" y="6515100"/>
            <a:ext cx="4267200" cy="366713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b="1" i="1" dirty="0" smtClean="0"/>
              <a:t>Lesson and Project Overview</a:t>
            </a:r>
          </a:p>
        </p:txBody>
      </p:sp>
      <p:pic>
        <p:nvPicPr>
          <p:cNvPr id="25" name="Picture 2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97" y="1375774"/>
            <a:ext cx="2982516" cy="2236887"/>
          </a:xfrm>
          <a:prstGeom prst="rect">
            <a:avLst/>
          </a:prstGeom>
        </p:spPr>
      </p:pic>
      <p:pic>
        <p:nvPicPr>
          <p:cNvPr id="26" name="Picture 25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941" y="1295400"/>
            <a:ext cx="3421472" cy="2266725"/>
          </a:xfrm>
          <a:prstGeom prst="rect">
            <a:avLst/>
          </a:prstGeom>
        </p:spPr>
      </p:pic>
      <p:pic>
        <p:nvPicPr>
          <p:cNvPr id="27" name="Picture 26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800" y="4079473"/>
            <a:ext cx="3574194" cy="2186400"/>
          </a:xfrm>
          <a:prstGeom prst="rect">
            <a:avLst/>
          </a:prstGeom>
        </p:spPr>
      </p:pic>
      <p:pic>
        <p:nvPicPr>
          <p:cNvPr id="28" name="Picture 27">
            <a:hlinkClick r:id="rId9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73" y="4050668"/>
            <a:ext cx="2799627" cy="221520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3"/>
          <p:cNvSpPr>
            <a:spLocks noChangeArrowheads="1"/>
          </p:cNvSpPr>
          <p:nvPr/>
        </p:nvSpPr>
        <p:spPr bwMode="auto">
          <a:xfrm>
            <a:off x="0" y="-76199"/>
            <a:ext cx="9144000" cy="694055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 Narrow" pitchFamily="34" charset="0"/>
            </a:endParaRPr>
          </a:p>
        </p:txBody>
      </p:sp>
      <p:sp>
        <p:nvSpPr>
          <p:cNvPr id="81" name="Text Box 69"/>
          <p:cNvSpPr txBox="1">
            <a:spLocks noChangeArrowheads="1"/>
          </p:cNvSpPr>
          <p:nvPr/>
        </p:nvSpPr>
        <p:spPr bwMode="auto">
          <a:xfrm>
            <a:off x="419100" y="337174"/>
            <a:ext cx="83058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CCFF"/>
                </a:solidFill>
                <a:latin typeface="Calibri" panose="020F0502020204030204" pitchFamily="34" charset="0"/>
              </a:rPr>
              <a:t>Carbon-Fiber-Reinforced </a:t>
            </a:r>
            <a:r>
              <a:rPr lang="en-US" altLang="en-US" sz="4400" b="1" dirty="0">
                <a:solidFill>
                  <a:srgbClr val="00CCFF"/>
                </a:solidFill>
                <a:latin typeface="Calibri" panose="020F0502020204030204" pitchFamily="34" charset="0"/>
              </a:rPr>
              <a:t>Polymers (CFRP)</a:t>
            </a:r>
          </a:p>
        </p:txBody>
      </p:sp>
      <p:pic>
        <p:nvPicPr>
          <p:cNvPr id="26628" name="Picture 4" descr="https://upload.wikimedia.org/wikipedia/commons/4/44/Kohlenstofffasermatt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981200"/>
            <a:ext cx="4267200" cy="2819400"/>
          </a:xfrm>
          <a:prstGeom prst="rect">
            <a:avLst/>
          </a:prstGeom>
          <a:noFill/>
        </p:spPr>
      </p:pic>
      <p:pic>
        <p:nvPicPr>
          <p:cNvPr id="26630" name="Picture 6" descr="https://c1.staticflickr.com/3/2777/4437414360_aa66f87b7d_b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3124200"/>
            <a:ext cx="4267200" cy="28194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3"/>
          <p:cNvSpPr>
            <a:spLocks noChangeArrowheads="1"/>
          </p:cNvSpPr>
          <p:nvPr/>
        </p:nvSpPr>
        <p:spPr bwMode="auto">
          <a:xfrm>
            <a:off x="0" y="-82550"/>
            <a:ext cx="9144000" cy="694055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 Narrow" pitchFamily="34" charset="0"/>
            </a:endParaRPr>
          </a:p>
        </p:txBody>
      </p:sp>
      <p:sp>
        <p:nvSpPr>
          <p:cNvPr id="13323" name="Text Box 67"/>
          <p:cNvSpPr txBox="1">
            <a:spLocks noChangeArrowheads="1"/>
          </p:cNvSpPr>
          <p:nvPr/>
        </p:nvSpPr>
        <p:spPr bwMode="auto">
          <a:xfrm>
            <a:off x="533400" y="304800"/>
            <a:ext cx="8153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CCFF"/>
                </a:solidFill>
                <a:latin typeface="Calibri" panose="020F0502020204030204" pitchFamily="34" charset="0"/>
              </a:rPr>
              <a:t>CFRP-Epoxy </a:t>
            </a:r>
            <a:r>
              <a:rPr lang="en-US" altLang="en-US" sz="4400" b="1" dirty="0">
                <a:solidFill>
                  <a:srgbClr val="00CCFF"/>
                </a:solidFill>
                <a:latin typeface="Calibri" panose="020F0502020204030204" pitchFamily="34" charset="0"/>
              </a:rPr>
              <a:t>Adhesive </a:t>
            </a:r>
            <a:r>
              <a:rPr lang="en-US" altLang="en-US" sz="4400" b="1" dirty="0" smtClean="0">
                <a:solidFill>
                  <a:srgbClr val="00CCFF"/>
                </a:solidFill>
                <a:latin typeface="Calibri" panose="020F0502020204030204" pitchFamily="34" charset="0"/>
              </a:rPr>
              <a:t>Composites</a:t>
            </a:r>
            <a:endParaRPr lang="en-US" altLang="en-US" sz="4400" b="1" dirty="0">
              <a:solidFill>
                <a:srgbClr val="00CCFF"/>
              </a:solidFill>
              <a:latin typeface="Calibri" panose="020F0502020204030204" pitchFamily="34" charset="0"/>
            </a:endParaRPr>
          </a:p>
        </p:txBody>
      </p:sp>
      <p:pic>
        <p:nvPicPr>
          <p:cNvPr id="24580" name="Picture 4" descr="https://upload.wikimedia.org/wikipedia/commons/7/73/Mens_400m_semi_final_2_-_Oscar_Pistorius_Nigel_Levin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187883"/>
            <a:ext cx="2895600" cy="2360204"/>
          </a:xfrm>
          <a:prstGeom prst="rect">
            <a:avLst/>
          </a:prstGeom>
          <a:noFill/>
        </p:spPr>
      </p:pic>
      <p:pic>
        <p:nvPicPr>
          <p:cNvPr id="24582" name="Picture 6" descr="https://upload.wikimedia.org/wikipedia/commons/7/71/Oscar_Pistorius_at_International_Paralympic_Day,_Trafalgar_Square,_London_-_20110908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6966" y="1447800"/>
            <a:ext cx="1570234" cy="2364201"/>
          </a:xfrm>
          <a:prstGeom prst="rect">
            <a:avLst/>
          </a:prstGeom>
          <a:noFill/>
        </p:spPr>
      </p:pic>
      <p:pic>
        <p:nvPicPr>
          <p:cNvPr id="1026" name="Picture 2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53063" y="4106035"/>
            <a:ext cx="3195637" cy="2223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8082" y="1413298"/>
            <a:ext cx="2742852" cy="218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File:IAA 2013 BMW i3 (9833675545).jpg">
            <a:hlinkClick r:id="rId11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" t="14203" b="7306"/>
          <a:stretch/>
        </p:blipFill>
        <p:spPr bwMode="auto">
          <a:xfrm>
            <a:off x="477659" y="3856592"/>
            <a:ext cx="4677770" cy="247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151" name="Rectangle 71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7848600" cy="838200"/>
          </a:xfrm>
          <a:noFill/>
        </p:spPr>
        <p:txBody>
          <a:bodyPr/>
          <a:lstStyle/>
          <a:p>
            <a:pPr algn="l" eaLnBrk="1" hangingPunct="1"/>
            <a:r>
              <a:rPr lang="en-US" altLang="en-US" b="1" kern="1200" dirty="0">
                <a:solidFill>
                  <a:srgbClr val="FF9966"/>
                </a:solidFill>
                <a:latin typeface="Calibri" panose="020F0502020204030204" pitchFamily="34" charset="0"/>
                <a:ea typeface="+mn-ea"/>
                <a:cs typeface="+mn-cs"/>
              </a:rPr>
              <a:t>Fiber Reinforced Polymers</a:t>
            </a:r>
          </a:p>
        </p:txBody>
      </p:sp>
      <p:sp>
        <p:nvSpPr>
          <p:cNvPr id="68" name="Rectangle 67"/>
          <p:cNvSpPr txBox="1">
            <a:spLocks noChangeArrowheads="1"/>
          </p:cNvSpPr>
          <p:nvPr/>
        </p:nvSpPr>
        <p:spPr bwMode="auto">
          <a:xfrm>
            <a:off x="533400" y="1447800"/>
            <a:ext cx="8153400" cy="48006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indent="-342900" algn="l" eaLnBrk="1" hangingPunct="1">
              <a:spcBef>
                <a:spcPts val="1800"/>
              </a:spcBef>
              <a:buFontTx/>
              <a:buChar char="-"/>
              <a:defRPr/>
            </a:pPr>
            <a:r>
              <a:rPr lang="en-US" altLang="en-US" sz="2800" b="1" kern="0" dirty="0" smtClean="0">
                <a:solidFill>
                  <a:srgbClr val="FFFFFF"/>
                </a:solidFill>
              </a:rPr>
              <a:t>Composite material made of a </a:t>
            </a:r>
            <a:r>
              <a:rPr lang="en-US" altLang="en-US" sz="2800" b="1" kern="0" dirty="0" smtClean="0">
                <a:solidFill>
                  <a:srgbClr val="00CC99"/>
                </a:solidFill>
              </a:rPr>
              <a:t>polymer matrix </a:t>
            </a:r>
            <a:r>
              <a:rPr lang="en-US" altLang="en-US" sz="2800" b="1" kern="0" dirty="0" smtClean="0">
                <a:solidFill>
                  <a:srgbClr val="00CCFF"/>
                </a:solidFill>
              </a:rPr>
              <a:t>reinforced with fibers</a:t>
            </a:r>
          </a:p>
          <a:p>
            <a:pPr marL="342900" indent="-342900" algn="l" eaLnBrk="1" hangingPunct="1">
              <a:spcBef>
                <a:spcPts val="1800"/>
              </a:spcBef>
              <a:buFontTx/>
              <a:buChar char="-"/>
              <a:defRPr/>
            </a:pPr>
            <a:r>
              <a:rPr lang="en-US" altLang="en-US" sz="2800" b="1" kern="0" dirty="0" smtClean="0">
                <a:solidFill>
                  <a:srgbClr val="FFFFFF"/>
                </a:solidFill>
              </a:rPr>
              <a:t>The </a:t>
            </a:r>
            <a:r>
              <a:rPr lang="en-US" altLang="en-US" sz="2800" b="1" kern="0" dirty="0" smtClean="0">
                <a:solidFill>
                  <a:srgbClr val="00CC99"/>
                </a:solidFill>
              </a:rPr>
              <a:t>polymer </a:t>
            </a:r>
            <a:r>
              <a:rPr lang="en-US" altLang="en-US" sz="2800" b="1" kern="0" dirty="0" smtClean="0">
                <a:solidFill>
                  <a:srgbClr val="FFFFFF"/>
                </a:solidFill>
              </a:rPr>
              <a:t>is usually an epoxy, </a:t>
            </a:r>
            <a:r>
              <a:rPr lang="en-US" altLang="en-US" sz="2800" b="1" kern="0" dirty="0" err="1" smtClean="0">
                <a:solidFill>
                  <a:srgbClr val="FFFFFF"/>
                </a:solidFill>
              </a:rPr>
              <a:t>vinylester</a:t>
            </a:r>
            <a:r>
              <a:rPr lang="en-US" altLang="en-US" sz="2800" b="1" kern="0" dirty="0" smtClean="0">
                <a:solidFill>
                  <a:srgbClr val="FFFFFF"/>
                </a:solidFill>
              </a:rPr>
              <a:t> or polyester thermosetting plastic</a:t>
            </a:r>
          </a:p>
          <a:p>
            <a:pPr marL="342900" indent="-342900" algn="l" eaLnBrk="1" hangingPunct="1">
              <a:spcBef>
                <a:spcPts val="1800"/>
              </a:spcBef>
              <a:buFontTx/>
              <a:buChar char="-"/>
              <a:defRPr/>
            </a:pPr>
            <a:r>
              <a:rPr lang="en-US" altLang="en-US" sz="2800" b="1" kern="0" dirty="0" smtClean="0">
                <a:solidFill>
                  <a:srgbClr val="00CCFF"/>
                </a:solidFill>
              </a:rPr>
              <a:t>Fibers</a:t>
            </a:r>
            <a:r>
              <a:rPr lang="en-US" altLang="en-US" sz="2800" b="1" kern="0" dirty="0" smtClean="0">
                <a:solidFill>
                  <a:srgbClr val="FFFFFF"/>
                </a:solidFill>
              </a:rPr>
              <a:t> are usually glass, carbon or aramid; </a:t>
            </a:r>
            <a:br>
              <a:rPr lang="en-US" altLang="en-US" sz="2800" b="1" kern="0" dirty="0" smtClean="0">
                <a:solidFill>
                  <a:srgbClr val="FFFFFF"/>
                </a:solidFill>
              </a:rPr>
            </a:br>
            <a:r>
              <a:rPr lang="en-US" altLang="en-US" sz="2800" b="1" kern="0" dirty="0" smtClean="0">
                <a:solidFill>
                  <a:srgbClr val="FFFFFF"/>
                </a:solidFill>
              </a:rPr>
              <a:t>paper, wood or asbestos may be used</a:t>
            </a:r>
          </a:p>
          <a:p>
            <a:pPr marL="342900" indent="-342900" algn="l" eaLnBrk="1" hangingPunct="1">
              <a:spcBef>
                <a:spcPts val="1800"/>
              </a:spcBef>
              <a:buFontTx/>
              <a:buChar char="-"/>
              <a:defRPr/>
            </a:pPr>
            <a:r>
              <a:rPr lang="en-US" altLang="en-US" sz="2800" b="1" kern="0" dirty="0" smtClean="0">
                <a:solidFill>
                  <a:srgbClr val="FFFFFF"/>
                </a:solidFill>
              </a:rPr>
              <a:t>The </a:t>
            </a:r>
            <a:r>
              <a:rPr lang="en-US" altLang="en-US" sz="2800" b="1" kern="0" dirty="0" smtClean="0">
                <a:solidFill>
                  <a:srgbClr val="00CCFF"/>
                </a:solidFill>
              </a:rPr>
              <a:t>alignment and weave </a:t>
            </a:r>
            <a:r>
              <a:rPr lang="en-US" altLang="en-US" sz="2800" b="1" kern="0" dirty="0" smtClean="0">
                <a:solidFill>
                  <a:srgbClr val="FFFFFF"/>
                </a:solidFill>
              </a:rPr>
              <a:t>of the cloth fibers is designed to optimize the strength and stiffness properties of the resulting material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51" grpId="0" autoUpdateAnimBg="0"/>
      <p:bldP spid="6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Rectangle 65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153400" cy="685800"/>
          </a:xfrm>
          <a:noFill/>
        </p:spPr>
        <p:txBody>
          <a:bodyPr/>
          <a:lstStyle/>
          <a:p>
            <a:pPr algn="l" eaLnBrk="1" hangingPunct="1"/>
            <a:r>
              <a:rPr lang="en-US" altLang="en-US" b="1" kern="1200" dirty="0" smtClean="0">
                <a:solidFill>
                  <a:srgbClr val="FF9966"/>
                </a:solidFill>
                <a:latin typeface="Calibri" panose="020F0502020204030204" pitchFamily="34" charset="0"/>
                <a:ea typeface="+mn-ea"/>
                <a:cs typeface="+mn-cs"/>
              </a:rPr>
              <a:t>Carbon-Fiber-Reinforced </a:t>
            </a:r>
            <a:r>
              <a:rPr lang="en-US" altLang="en-US" b="1" kern="1200" dirty="0">
                <a:solidFill>
                  <a:srgbClr val="FF9966"/>
                </a:solidFill>
                <a:latin typeface="Calibri" panose="020F0502020204030204" pitchFamily="34" charset="0"/>
                <a:ea typeface="+mn-ea"/>
                <a:cs typeface="+mn-cs"/>
              </a:rPr>
              <a:t>Polymers</a:t>
            </a:r>
          </a:p>
        </p:txBody>
      </p:sp>
      <p:sp>
        <p:nvSpPr>
          <p:cNvPr id="65" name="Rectangle 67"/>
          <p:cNvSpPr txBox="1">
            <a:spLocks noChangeArrowheads="1"/>
          </p:cNvSpPr>
          <p:nvPr/>
        </p:nvSpPr>
        <p:spPr bwMode="auto">
          <a:xfrm>
            <a:off x="533400" y="1600200"/>
            <a:ext cx="8153400" cy="43434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indent="-342900" algn="l" eaLnBrk="1" hangingPunct="1">
              <a:spcBef>
                <a:spcPts val="1800"/>
              </a:spcBef>
              <a:buFontTx/>
              <a:buChar char="-"/>
              <a:defRPr/>
            </a:pPr>
            <a:r>
              <a:rPr lang="en-US" altLang="en-US" sz="2800" b="1" kern="0" dirty="0" smtClean="0">
                <a:solidFill>
                  <a:srgbClr val="FFFFFF"/>
                </a:solidFill>
              </a:rPr>
              <a:t>To create CFRP parts, sheets of carbon fiber </a:t>
            </a:r>
            <a:r>
              <a:rPr lang="en-US" altLang="en-US" sz="2800" b="1" kern="0" dirty="0" smtClean="0">
                <a:solidFill>
                  <a:srgbClr val="00CCFF"/>
                </a:solidFill>
              </a:rPr>
              <a:t>cloth are layered into a mold</a:t>
            </a:r>
            <a:r>
              <a:rPr lang="en-US" altLang="en-US" sz="2800" b="1" kern="0" dirty="0" smtClean="0">
                <a:solidFill>
                  <a:srgbClr val="FFFFFF"/>
                </a:solidFill>
              </a:rPr>
              <a:t> in the shape of the final product. </a:t>
            </a:r>
          </a:p>
          <a:p>
            <a:pPr marL="342900" indent="-342900" algn="l" eaLnBrk="1" hangingPunct="1">
              <a:spcBef>
                <a:spcPts val="1800"/>
              </a:spcBef>
              <a:buFontTx/>
              <a:buChar char="-"/>
              <a:defRPr/>
            </a:pPr>
            <a:r>
              <a:rPr lang="en-US" altLang="en-US" sz="2800" b="1" kern="0" dirty="0" smtClean="0">
                <a:solidFill>
                  <a:srgbClr val="FFFFFF"/>
                </a:solidFill>
              </a:rPr>
              <a:t>Then the </a:t>
            </a:r>
            <a:r>
              <a:rPr lang="en-US" altLang="en-US" sz="2800" b="1" kern="0" dirty="0" smtClean="0">
                <a:solidFill>
                  <a:srgbClr val="00CC99"/>
                </a:solidFill>
              </a:rPr>
              <a:t>mold is filled with epoxy resin</a:t>
            </a:r>
            <a:r>
              <a:rPr lang="en-US" altLang="en-US" sz="2800" b="1" kern="0" dirty="0" smtClean="0">
                <a:solidFill>
                  <a:srgbClr val="FFFFFF"/>
                </a:solidFill>
              </a:rPr>
              <a:t> and heated or air-cured</a:t>
            </a:r>
          </a:p>
          <a:p>
            <a:pPr marL="342900" indent="-342900" algn="l" eaLnBrk="1" hangingPunct="1">
              <a:spcBef>
                <a:spcPts val="1800"/>
              </a:spcBef>
              <a:buFontTx/>
              <a:buChar char="-"/>
              <a:defRPr/>
            </a:pPr>
            <a:r>
              <a:rPr lang="en-US" altLang="en-US" sz="2800" b="1" kern="0" dirty="0" smtClean="0">
                <a:solidFill>
                  <a:srgbClr val="FFFFFF"/>
                </a:solidFill>
              </a:rPr>
              <a:t>The resulting part is very </a:t>
            </a:r>
            <a:r>
              <a:rPr lang="en-US" altLang="en-US" sz="2800" b="1" kern="0" dirty="0" smtClean="0">
                <a:solidFill>
                  <a:srgbClr val="FFFF00"/>
                </a:solidFill>
              </a:rPr>
              <a:t>corrosion-resistant</a:t>
            </a:r>
            <a:r>
              <a:rPr lang="en-US" altLang="en-US" sz="2800" b="1" kern="0" dirty="0" smtClean="0">
                <a:solidFill>
                  <a:srgbClr val="FFFFFF"/>
                </a:solidFill>
              </a:rPr>
              <a:t>, stiff, with high fatigue strength, and </a:t>
            </a:r>
            <a:r>
              <a:rPr lang="en-US" altLang="en-US" sz="2800" b="1" kern="0" dirty="0" smtClean="0">
                <a:solidFill>
                  <a:srgbClr val="FFFF00"/>
                </a:solidFill>
              </a:rPr>
              <a:t>strong</a:t>
            </a:r>
            <a:r>
              <a:rPr lang="en-US" altLang="en-US" sz="2800" b="1" kern="0" dirty="0" smtClean="0">
                <a:solidFill>
                  <a:srgbClr val="FFFFFF"/>
                </a:solidFill>
              </a:rPr>
              <a:t> for its weight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376591423_c0b3889fc6_o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88893" y="0"/>
            <a:ext cx="10594893" cy="6858000"/>
          </a:xfrm>
          <a:prstGeom prst="rect">
            <a:avLst/>
          </a:prstGeom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781300" y="5567362"/>
            <a:ext cx="3581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altLang="en-US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Who is this?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5567362"/>
            <a:ext cx="9144000" cy="82296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r"/>
            <a:r>
              <a:rPr lang="en-US" sz="4000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Why is he so powerful and indestructible?</a:t>
            </a:r>
            <a:endParaRPr lang="en-US" sz="4000" b="1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-238125" y="5491162"/>
            <a:ext cx="9620250" cy="9144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4000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Is </a:t>
            </a:r>
            <a:r>
              <a:rPr lang="en-US" sz="4000" b="1" kern="0" dirty="0" smtClean="0">
                <a:solidFill>
                  <a:srgbClr val="FFFF99"/>
                </a:solidFill>
                <a:latin typeface="Calibri" panose="020F0502020204030204" pitchFamily="34" charset="0"/>
              </a:rPr>
              <a:t>steel</a:t>
            </a:r>
            <a:r>
              <a:rPr lang="en-US" sz="4000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really indestructible?</a:t>
            </a:r>
            <a:endParaRPr lang="en-US" sz="4000" b="1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38126" y="3886200"/>
            <a:ext cx="9692640" cy="27432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600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If Superman were not the man of steel, what other material—</a:t>
            </a:r>
            <a:r>
              <a:rPr lang="en-US" sz="3600" b="1" i="1" kern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stronger than steel</a:t>
            </a:r>
            <a:r>
              <a:rPr lang="en-US" sz="3600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—</a:t>
            </a:r>
            <a:br>
              <a:rPr lang="en-US" sz="3600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3600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might he be made of? </a:t>
            </a:r>
            <a:br>
              <a:rPr lang="en-US" sz="3600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3600" b="1" kern="0" dirty="0" smtClean="0">
                <a:solidFill>
                  <a:srgbClr val="FFFF99"/>
                </a:solidFill>
                <a:latin typeface="Calibri" panose="020F0502020204030204" pitchFamily="34" charset="0"/>
              </a:rPr>
              <a:t>Must this new material be a metal?</a:t>
            </a:r>
            <a:endParaRPr lang="en-US" sz="3600" b="1" kern="0" dirty="0">
              <a:solidFill>
                <a:srgbClr val="FFFF9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004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2004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0"/>
            <a:ext cx="46482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6291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66" name="Rectangle 66"/>
          <p:cNvSpPr>
            <a:spLocks noGrp="1" noChangeArrowheads="1"/>
          </p:cNvSpPr>
          <p:nvPr>
            <p:ph type="title"/>
          </p:nvPr>
        </p:nvSpPr>
        <p:spPr>
          <a:xfrm>
            <a:off x="457200" y="476250"/>
            <a:ext cx="3962400" cy="685800"/>
          </a:xfrm>
          <a:noFill/>
        </p:spPr>
        <p:txBody>
          <a:bodyPr/>
          <a:lstStyle/>
          <a:p>
            <a:pPr algn="l" eaLnBrk="1" hangingPunct="1"/>
            <a:r>
              <a:rPr lang="en-US" altLang="en-US" b="1" kern="1200" dirty="0">
                <a:solidFill>
                  <a:srgbClr val="FF9966"/>
                </a:solidFill>
                <a:latin typeface="Calibri" panose="020F0502020204030204" pitchFamily="34" charset="0"/>
                <a:ea typeface="+mn-ea"/>
                <a:cs typeface="+mn-cs"/>
              </a:rPr>
              <a:t>CFRP Patches</a:t>
            </a:r>
          </a:p>
        </p:txBody>
      </p:sp>
      <p:sp>
        <p:nvSpPr>
          <p:cNvPr id="51268" name="Text Box 68"/>
          <p:cNvSpPr txBox="1">
            <a:spLocks noChangeArrowheads="1"/>
          </p:cNvSpPr>
          <p:nvPr/>
        </p:nvSpPr>
        <p:spPr bwMode="auto">
          <a:xfrm>
            <a:off x="381000" y="1638300"/>
            <a:ext cx="8382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342900" indent="-342900">
              <a:spcBef>
                <a:spcPct val="50000"/>
              </a:spcBef>
              <a:buFont typeface="Arial" charset="0"/>
              <a:buChar char="–"/>
            </a:pPr>
            <a:r>
              <a:rPr lang="en-US" altLang="en-US" sz="2800" b="1" dirty="0" smtClean="0">
                <a:solidFill>
                  <a:srgbClr val="FFFFFF"/>
                </a:solidFill>
                <a:latin typeface="Arial" charset="0"/>
              </a:rPr>
              <a:t>Do not require welding or bolting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–"/>
            </a:pPr>
            <a:r>
              <a:rPr lang="en-US" altLang="en-US" sz="2800" b="1" dirty="0" smtClean="0">
                <a:solidFill>
                  <a:srgbClr val="FFFFFF"/>
                </a:solidFill>
                <a:latin typeface="Arial" charset="0"/>
              </a:rPr>
              <a:t>Do not modify underlying structure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–"/>
            </a:pPr>
            <a:r>
              <a:rPr lang="en-US" altLang="en-US" sz="2800" b="1" dirty="0" smtClean="0">
                <a:solidFill>
                  <a:srgbClr val="FFFFFF"/>
                </a:solidFill>
                <a:latin typeface="Arial" charset="0"/>
              </a:rPr>
              <a:t>Do not corrode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–"/>
            </a:pPr>
            <a:r>
              <a:rPr lang="en-US" altLang="en-US" sz="2800" b="1" dirty="0" smtClean="0">
                <a:solidFill>
                  <a:srgbClr val="FFFFFF"/>
                </a:solidFill>
                <a:latin typeface="Arial" charset="0"/>
              </a:rPr>
              <a:t>Do not add load to structure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–"/>
            </a:pPr>
            <a:r>
              <a:rPr lang="en-US" altLang="en-US" sz="2800" b="1" dirty="0" smtClean="0">
                <a:solidFill>
                  <a:srgbClr val="FFFFFF"/>
                </a:solidFill>
                <a:latin typeface="Arial" charset="0"/>
              </a:rPr>
              <a:t>Bonded to structure with structural adhesive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–"/>
            </a:pPr>
            <a:r>
              <a:rPr lang="en-US" altLang="en-US" sz="2800" b="1" dirty="0" smtClean="0">
                <a:solidFill>
                  <a:srgbClr val="FFFFFF"/>
                </a:solidFill>
                <a:latin typeface="Arial" charset="0"/>
              </a:rPr>
              <a:t>Reduces the strength range near the crack tip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–"/>
            </a:pPr>
            <a:r>
              <a:rPr lang="en-US" altLang="en-US" sz="2800" b="1" dirty="0" smtClean="0">
                <a:solidFill>
                  <a:srgbClr val="FFFFFF"/>
                </a:solidFill>
                <a:latin typeface="Arial" charset="0"/>
              </a:rPr>
              <a:t>Can be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Arial" charset="0"/>
              </a:rPr>
              <a:t>prestresed</a:t>
            </a:r>
            <a:r>
              <a:rPr lang="en-US" altLang="en-US" sz="2800" b="1" dirty="0" smtClean="0">
                <a:solidFill>
                  <a:srgbClr val="FFFFFF"/>
                </a:solidFill>
                <a:latin typeface="Arial" charset="0"/>
              </a:rPr>
              <a:t> to provide compressive stress near the crack tip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5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51266" grpId="0"/>
      <p:bldP spid="5126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3"/>
          <p:cNvSpPr>
            <a:spLocks noChangeArrowheads="1"/>
          </p:cNvSpPr>
          <p:nvPr/>
        </p:nvSpPr>
        <p:spPr bwMode="auto">
          <a:xfrm>
            <a:off x="0" y="-6350"/>
            <a:ext cx="9144000" cy="694055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 Narrow" pitchFamily="34" charset="0"/>
            </a:endParaRPr>
          </a:p>
        </p:txBody>
      </p:sp>
      <p:sp>
        <p:nvSpPr>
          <p:cNvPr id="26693" name="Text Box 69"/>
          <p:cNvSpPr txBox="1">
            <a:spLocks noChangeArrowheads="1"/>
          </p:cNvSpPr>
          <p:nvPr/>
        </p:nvSpPr>
        <p:spPr bwMode="auto">
          <a:xfrm>
            <a:off x="457200" y="434067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9966"/>
                </a:solidFill>
                <a:latin typeface="Calibri" panose="020F0502020204030204" pitchFamily="34" charset="0"/>
              </a:rPr>
              <a:t>CFRP Patches to Rehabilitate Steel Structures</a:t>
            </a:r>
          </a:p>
        </p:txBody>
      </p:sp>
      <p:pic>
        <p:nvPicPr>
          <p:cNvPr id="68" name="Picture 4" descr="http://www.intrans.iastate.edu/research/documents/research-photos/frp_tension_ro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202693"/>
            <a:ext cx="7772400" cy="386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 Box 71"/>
          <p:cNvSpPr txBox="1">
            <a:spLocks noChangeArrowheads="1"/>
          </p:cNvSpPr>
          <p:nvPr/>
        </p:nvSpPr>
        <p:spPr bwMode="auto">
          <a:xfrm>
            <a:off x="495300" y="1474860"/>
            <a:ext cx="8001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174875" indent="-2174875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rgbClr val="FFFF00"/>
                </a:solidFill>
                <a:latin typeface="Arial Narrow" pitchFamily="34" charset="0"/>
              </a:rPr>
              <a:t>Engineering fact:</a:t>
            </a:r>
            <a:r>
              <a:rPr lang="en-US" altLang="en-US" sz="2400" b="1" dirty="0" smtClean="0">
                <a:solidFill>
                  <a:schemeClr val="bg1"/>
                </a:solidFill>
                <a:latin typeface="Arial Narrow" pitchFamily="34" charset="0"/>
              </a:rPr>
              <a:t> Pre-stressed patches halt crack propagation</a:t>
            </a:r>
            <a:endParaRPr lang="en-US" altLang="en-US" sz="2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1" name="Text Box 76"/>
          <p:cNvSpPr txBox="1">
            <a:spLocks noChangeArrowheads="1"/>
          </p:cNvSpPr>
          <p:nvPr/>
        </p:nvSpPr>
        <p:spPr bwMode="auto">
          <a:xfrm>
            <a:off x="4800600" y="6515100"/>
            <a:ext cx="4267200" cy="366713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b="1" i="1" dirty="0" smtClean="0"/>
              <a:t>Lesson and Project Overview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6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93" grpId="0"/>
      <p:bldP spid="6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Text Box 68"/>
          <p:cNvSpPr txBox="1">
            <a:spLocks noChangeArrowheads="1"/>
          </p:cNvSpPr>
          <p:nvPr/>
        </p:nvSpPr>
        <p:spPr bwMode="auto">
          <a:xfrm>
            <a:off x="457200" y="609600"/>
            <a:ext cx="815340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 b="1" dirty="0">
                <a:solidFill>
                  <a:srgbClr val="FF9966"/>
                </a:solidFill>
                <a:latin typeface="Calibri" panose="020F0502020204030204" pitchFamily="34" charset="0"/>
              </a:rPr>
              <a:t>CFRP Patches to Rehabilitate Steel Structures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0"/>
            <a:ext cx="4698969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Text Box 71"/>
          <p:cNvSpPr txBox="1">
            <a:spLocks noChangeArrowheads="1"/>
          </p:cNvSpPr>
          <p:nvPr/>
        </p:nvSpPr>
        <p:spPr bwMode="auto">
          <a:xfrm>
            <a:off x="594360" y="3962400"/>
            <a:ext cx="4206240" cy="8002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300" b="1" dirty="0" smtClean="0">
                <a:latin typeface="Arial Narrow" pitchFamily="34" charset="0"/>
              </a:rPr>
              <a:t>Pre-stressing equipment is bulky and impractical in many situations</a:t>
            </a:r>
            <a:endParaRPr lang="en-US" altLang="en-US" sz="2300" b="1" dirty="0">
              <a:latin typeface="Arial Narrow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t="18840"/>
          <a:stretch/>
        </p:blipFill>
        <p:spPr bwMode="auto">
          <a:xfrm>
            <a:off x="5181600" y="4343400"/>
            <a:ext cx="3505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3716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Text Box 71"/>
          <p:cNvSpPr txBox="1">
            <a:spLocks noChangeArrowheads="1"/>
          </p:cNvSpPr>
          <p:nvPr/>
        </p:nvSpPr>
        <p:spPr bwMode="auto">
          <a:xfrm>
            <a:off x="533400" y="5029200"/>
            <a:ext cx="4267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Is there an alternative </a:t>
            </a:r>
            <a:br>
              <a:rPr lang="en-US" altLang="en-US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</a:br>
            <a:r>
              <a:rPr lang="en-US" altLang="en-US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to stress the CFPR patches?</a:t>
            </a:r>
            <a:endParaRPr lang="en-US" altLang="en-US" sz="2800" b="1" dirty="0">
              <a:solidFill>
                <a:schemeClr val="accent2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4" name="Text Box 76"/>
          <p:cNvSpPr txBox="1">
            <a:spLocks noChangeArrowheads="1"/>
          </p:cNvSpPr>
          <p:nvPr/>
        </p:nvSpPr>
        <p:spPr bwMode="auto">
          <a:xfrm>
            <a:off x="4800600" y="6515100"/>
            <a:ext cx="4267200" cy="366713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b="1" i="1" dirty="0" smtClean="0"/>
              <a:t>Lesson and Project Overview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3"/>
          <p:cNvSpPr>
            <a:spLocks noChangeArrowheads="1"/>
          </p:cNvSpPr>
          <p:nvPr/>
        </p:nvSpPr>
        <p:spPr bwMode="auto">
          <a:xfrm>
            <a:off x="-55564" y="-49213"/>
            <a:ext cx="9144000" cy="694055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Arial Narrow" pitchFamily="34" charset="0"/>
            </a:endParaRPr>
          </a:p>
        </p:txBody>
      </p:sp>
      <p:sp>
        <p:nvSpPr>
          <p:cNvPr id="18443" name="Text Box 67"/>
          <p:cNvSpPr txBox="1">
            <a:spLocks noChangeArrowheads="1"/>
          </p:cNvSpPr>
          <p:nvPr/>
        </p:nvSpPr>
        <p:spPr bwMode="auto">
          <a:xfrm>
            <a:off x="472564" y="212548"/>
            <a:ext cx="806183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FF9966"/>
                </a:solidFill>
                <a:latin typeface="Calibri" panose="020F0502020204030204" pitchFamily="34" charset="0"/>
              </a:rPr>
              <a:t>Shape Memory </a:t>
            </a:r>
            <a:r>
              <a:rPr lang="en-US" altLang="en-US" sz="4400" b="1" dirty="0" smtClean="0">
                <a:solidFill>
                  <a:srgbClr val="FF9966"/>
                </a:solidFill>
                <a:latin typeface="Calibri" panose="020F0502020204030204" pitchFamily="34" charset="0"/>
              </a:rPr>
              <a:t>Alloys— </a:t>
            </a:r>
            <a:r>
              <a:rPr lang="en-US" altLang="en-US" sz="4400" b="1" dirty="0">
                <a:solidFill>
                  <a:srgbClr val="FF9966"/>
                </a:solidFill>
                <a:latin typeface="Calibri" panose="020F0502020204030204" pitchFamily="34" charset="0"/>
              </a:rPr>
              <a:t>Nitinol</a:t>
            </a: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712" y="2197818"/>
            <a:ext cx="2834640" cy="2124694"/>
          </a:xfrm>
          <a:prstGeom prst="rect">
            <a:avLst/>
          </a:prstGeom>
        </p:spPr>
      </p:pic>
      <p:pic>
        <p:nvPicPr>
          <p:cNvPr id="2" name="Picture 1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07480" y="2196968"/>
            <a:ext cx="2103120" cy="1617442"/>
          </a:xfrm>
          <a:prstGeom prst="rect">
            <a:avLst/>
          </a:prstGeom>
        </p:spPr>
      </p:pic>
      <p:pic>
        <p:nvPicPr>
          <p:cNvPr id="5" name="Picture 4">
            <a:hlinkClick r:id="rId7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07480" y="3785827"/>
            <a:ext cx="2103120" cy="1426127"/>
          </a:xfrm>
          <a:prstGeom prst="rect">
            <a:avLst/>
          </a:prstGeom>
        </p:spPr>
      </p:pic>
      <p:pic>
        <p:nvPicPr>
          <p:cNvPr id="1026" name="Picture 2" descr="nitinol wire coil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480" y="5200290"/>
            <a:ext cx="2103120" cy="112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ngioplasty_-_Balloon_Inflated_with_Stent.png">
            <a:hlinkClick r:id="rId11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04800" y="2196968"/>
            <a:ext cx="2757791" cy="4114800"/>
          </a:xfrm>
          <a:prstGeom prst="rect">
            <a:avLst/>
          </a:prstGeom>
        </p:spPr>
      </p:pic>
      <p:pic>
        <p:nvPicPr>
          <p:cNvPr id="27" name="Picture 6" descr="https://upload.wikimedia.org/wikipedia/commons/8/80/Eyeglasses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382712" y="4330568"/>
            <a:ext cx="2834640" cy="1950233"/>
          </a:xfrm>
          <a:prstGeom prst="rect">
            <a:avLst/>
          </a:prstGeom>
          <a:noFill/>
        </p:spPr>
      </p:pic>
      <p:sp>
        <p:nvSpPr>
          <p:cNvPr id="11" name="Text Box 67"/>
          <p:cNvSpPr txBox="1">
            <a:spLocks noChangeArrowheads="1"/>
          </p:cNvSpPr>
          <p:nvPr/>
        </p:nvSpPr>
        <p:spPr bwMode="auto">
          <a:xfrm>
            <a:off x="2522282" y="1396425"/>
            <a:ext cx="40994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Example applications</a:t>
            </a:r>
            <a:endParaRPr lang="en-US" altLang="en-US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52218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3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Box 71"/>
          <p:cNvSpPr txBox="1">
            <a:spLocks noChangeArrowheads="1"/>
          </p:cNvSpPr>
          <p:nvPr/>
        </p:nvSpPr>
        <p:spPr bwMode="auto">
          <a:xfrm>
            <a:off x="609600" y="1295400"/>
            <a:ext cx="7924800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Could nitinol be used to pre-stress </a:t>
            </a:r>
            <a:br>
              <a:rPr lang="en-US" alt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alt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CFRP-epoxy adhesive composite patches?</a:t>
            </a:r>
            <a:endParaRPr lang="en-US" alt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8" name="Text Box 67"/>
          <p:cNvSpPr txBox="1">
            <a:spLocks noChangeArrowheads="1"/>
          </p:cNvSpPr>
          <p:nvPr/>
        </p:nvSpPr>
        <p:spPr bwMode="auto">
          <a:xfrm>
            <a:off x="304800" y="304800"/>
            <a:ext cx="8458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FF9966"/>
                </a:solidFill>
                <a:latin typeface="Calibri" panose="020F0502020204030204" pitchFamily="34" charset="0"/>
              </a:rPr>
              <a:t>Shape Memory </a:t>
            </a:r>
            <a:r>
              <a:rPr lang="en-US" altLang="en-US" sz="4400" b="1" dirty="0" smtClean="0">
                <a:solidFill>
                  <a:srgbClr val="FF9966"/>
                </a:solidFill>
                <a:latin typeface="Calibri" panose="020F0502020204030204" pitchFamily="34" charset="0"/>
              </a:rPr>
              <a:t>Alloys—Nitinol</a:t>
            </a:r>
            <a:endParaRPr lang="en-US" altLang="en-US" sz="4400" b="1" dirty="0">
              <a:solidFill>
                <a:srgbClr val="FF9966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Picture 12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0700" y="2362200"/>
            <a:ext cx="5562600" cy="401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2218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3"/>
          <p:cNvSpPr>
            <a:spLocks noChangeArrowheads="1"/>
          </p:cNvSpPr>
          <p:nvPr/>
        </p:nvSpPr>
        <p:spPr bwMode="auto">
          <a:xfrm>
            <a:off x="0" y="-76199"/>
            <a:ext cx="9144000" cy="694055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 Narrow" pitchFamily="34" charset="0"/>
            </a:endParaRPr>
          </a:p>
        </p:txBody>
      </p:sp>
      <p:sp>
        <p:nvSpPr>
          <p:cNvPr id="38983" name="Text Box 71"/>
          <p:cNvSpPr txBox="1">
            <a:spLocks noChangeArrowheads="1"/>
          </p:cNvSpPr>
          <p:nvPr/>
        </p:nvSpPr>
        <p:spPr bwMode="auto">
          <a:xfrm>
            <a:off x="476041" y="4953000"/>
            <a:ext cx="8134559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A </a:t>
            </a:r>
            <a:r>
              <a:rPr lang="en-US" altLang="en-US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NiTiNb</a:t>
            </a:r>
            <a:r>
              <a:rPr lang="en-US" alt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-CFRP </a:t>
            </a:r>
            <a:r>
              <a:rPr lang="en-US" alt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patch is simple to </a:t>
            </a:r>
            <a:r>
              <a:rPr lang="en-US" alt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pre-stress </a:t>
            </a:r>
            <a:r>
              <a:rPr lang="en-US" alt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and apply, but… </a:t>
            </a:r>
          </a:p>
        </p:txBody>
      </p:sp>
      <p:sp>
        <p:nvSpPr>
          <p:cNvPr id="69" name="Text Box 69"/>
          <p:cNvSpPr txBox="1">
            <a:spLocks noChangeArrowheads="1"/>
          </p:cNvSpPr>
          <p:nvPr/>
        </p:nvSpPr>
        <p:spPr bwMode="auto">
          <a:xfrm>
            <a:off x="228600" y="279647"/>
            <a:ext cx="86106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rgbClr val="FF9966"/>
                </a:solidFill>
                <a:latin typeface="Calibri" panose="020F0502020204030204" pitchFamily="34" charset="0"/>
              </a:rPr>
              <a:t>NiTiNb</a:t>
            </a:r>
            <a:r>
              <a:rPr lang="en-US" altLang="en-US" sz="3000" b="1" dirty="0">
                <a:solidFill>
                  <a:srgbClr val="FF9966"/>
                </a:solidFill>
                <a:latin typeface="Calibri" panose="020F0502020204030204" pitchFamily="34" charset="0"/>
              </a:rPr>
              <a:t>-CFRP Patches to Rehabilitate Steel Structures</a:t>
            </a:r>
          </a:p>
        </p:txBody>
      </p:sp>
      <p:pic>
        <p:nvPicPr>
          <p:cNvPr id="72" name="Picture 137"/>
          <p:cNvPicPr>
            <a:picLocks noChangeAspect="1" noChangeArrowheads="1"/>
          </p:cNvPicPr>
          <p:nvPr/>
        </p:nvPicPr>
        <p:blipFill rotWithShape="1">
          <a:blip r:embed="rId3" cstate="print"/>
          <a:srcRect b="11585"/>
          <a:stretch/>
        </p:blipFill>
        <p:spPr bwMode="auto">
          <a:xfrm>
            <a:off x="228600" y="1345421"/>
            <a:ext cx="4001168" cy="2627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142"/>
          <p:cNvPicPr>
            <a:picLocks noChangeAspect="1" noChangeArrowheads="1"/>
          </p:cNvPicPr>
          <p:nvPr/>
        </p:nvPicPr>
        <p:blipFill rotWithShape="1">
          <a:blip r:embed="rId4" cstate="print"/>
          <a:srcRect t="11928"/>
          <a:stretch/>
        </p:blipFill>
        <p:spPr bwMode="auto">
          <a:xfrm>
            <a:off x="4495800" y="1813702"/>
            <a:ext cx="4236030" cy="279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71"/>
          <p:cNvSpPr txBox="1">
            <a:spLocks noChangeArrowheads="1"/>
          </p:cNvSpPr>
          <p:nvPr/>
        </p:nvSpPr>
        <p:spPr bwMode="auto">
          <a:xfrm>
            <a:off x="3352800" y="5525869"/>
            <a:ext cx="4648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how effective is it?</a:t>
            </a:r>
            <a:endParaRPr lang="en-US" altLang="en-US" sz="40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8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83" grpId="0"/>
      <p:bldP spid="69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50838"/>
            <a:ext cx="8305800" cy="411162"/>
          </a:xfrm>
        </p:spPr>
        <p:txBody>
          <a:bodyPr/>
          <a:lstStyle/>
          <a:p>
            <a:pPr algn="l"/>
            <a:r>
              <a:rPr lang="en-US" sz="2000" dirty="0" smtClean="0"/>
              <a:t>List of embedded video and web page link in slides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990600"/>
            <a:ext cx="8610600" cy="5257800"/>
          </a:xfrm>
        </p:spPr>
        <p:txBody>
          <a:bodyPr/>
          <a:lstStyle/>
          <a:p>
            <a:pPr marL="0" indent="0">
              <a:buNone/>
            </a:pP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Slide 3: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in slide show mode, click on bottom right inset image to go to MDPI image source web page: “Fatigue-Prone Details in Steel Bridges” by Reza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Haghani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Buildings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www.mdpi.com/2075-5309/2/4/456/htm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Slide 4: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While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slide show mode, click the three camera icons to open the following three videos:</a:t>
            </a:r>
          </a:p>
          <a:p>
            <a:pPr marL="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(left) When a Bridge Falls: Disaster in Minneapolis | Retro Report | The New York Times (9:56 minutes)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www.youtube.com/watch?v=74JNl5n-YdI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(middle) Seconds after Minneapolis Bridge Collapse! (1:56 minutes)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www.youtube.com/watch?v=5euNMj9oEZs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(right) I35-W bridge collapse (actual footage) (39 seconds)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www.youtube.com/watch?v=z1uscpZt8EQ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Slide 5: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While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slide show mode, 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the two small images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open the following online videos:</a:t>
            </a:r>
          </a:p>
          <a:p>
            <a:pPr marL="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(top diagram) Alexander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Kieland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luis282008 (2:39 minutes)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www.youtube.com/watch?v=7QVn3NUW_aQ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bottom photo) Alexander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Kielland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ulykken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Inger Mari (3:17 minutes)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www.youtube.com/watch?v=fNI6_8JQXzQ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Slide 6: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While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slide show mode, 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the small blue 2D drawing and rainbow part images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open the following online videos:</a:t>
            </a:r>
          </a:p>
          <a:p>
            <a:pPr marL="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(blue drawing) Crack propagation, finite elements (8 seconds)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www.youtube.com/watch?v=G5K_04I_XkE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(rainbow part) Crack propagation through grain boundary (10 seconds)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www.youtube.com/watch?v=qMBtYq9vc78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Slide 7: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While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slide show mode, click the small bluish image to open the following online video: Cracking with Holes (20 seconds)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www.youtube.com/watch?v=03tQhVDHbQs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Slide 14: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While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slide show mode, click on the four smaller images to open the following online videos:</a:t>
            </a:r>
          </a:p>
          <a:p>
            <a:pPr marL="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(plane) Composites in Aviation by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BioNetwork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(6:37 minutes)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www.youtube.com/watch?v=wXxn-8OA8Ac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(tire) Intro to Composites by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BioNetwork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(4:12 minutes)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www.youtube.com/watch?v=WYqCnEvTRUQ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(bridge) 5 Steps of the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Pultrusion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Process (2:05 minutes)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www.youtube.com/watch?v=1sH9rIGWNvc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(watch) Graphene: Composite Materials (3:22 minutes)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www.youtube.com/watch?v=LTa_ileMJxE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Slide 15: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in slide show mode, click on the four smaller images to open the following online videos:</a:t>
            </a:r>
          </a:p>
          <a:p>
            <a:pPr marL="0" indent="0">
              <a:buNone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(clear drop) 3M’s Tough Stuff vs. 3/8 Rivet Shear Test (31 seconds)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www.youtube.com/watch?v=4kHflHJEfAM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(brush) Physical Strength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Propereties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Epoxy Adhesives (2:57 minutes)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www.youtube.com/watch?v=4WhBvSk8ajA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 bottles)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Fabrico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Division of EIS – High Strength Adhesives (4:26 minutes)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www.youtube.com/watch?v=MKIlireFOIQ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(gray caulk) 3M’s Tough Stuff vs. Spot Weld Impact Test (32 seconds)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www.youtube.com/watch?v=CPR28olqf5Y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783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05800" cy="411162"/>
          </a:xfrm>
        </p:spPr>
        <p:txBody>
          <a:bodyPr/>
          <a:lstStyle/>
          <a:p>
            <a:pPr algn="l"/>
            <a:r>
              <a:rPr lang="en-US" sz="2000" dirty="0" smtClean="0"/>
              <a:t>List of embedded video and web page link in slides (continued)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762000"/>
            <a:ext cx="8610600" cy="5867400"/>
          </a:xfrm>
        </p:spPr>
        <p:txBody>
          <a:bodyPr/>
          <a:lstStyle/>
          <a:p>
            <a:pPr marL="0" indent="0">
              <a:buNone/>
            </a:pP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Slide 16: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in slide show mode, click on the two smaller images to open the following online videos:</a:t>
            </a:r>
          </a:p>
          <a:p>
            <a:pPr marL="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(fabric with blue tape) Carbon Fiber by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Maddbluntz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(camera zooms in from a bicycle part to the highest possible visual magnification of carbon fiber) (3:17 minutes)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www.youtube.com/watch?v=q0mQk1s4tKo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(carbon fiber weave) Rhino Carbon Fiber Shear Pin Strength Test (3:05 minutes)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www.youtube.com/watch?feature=trueview-instream&amp;v=vgH8eyCN8MI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Slide 17: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in slide show mode, click on the six smaller images to open the following online videos and website:</a:t>
            </a:r>
          </a:p>
          <a:p>
            <a:pPr marL="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(yellow-suited man) Concrete Bridge Repair w Fiber Reinforced Polymers – Carbon Wrap Solutions (shows three bridge repair examples) (4:32 minutes)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www.youtube.com/watch?v=NSbpl9f0lO8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(runners on track) Oscar Pistorius runs 400M London Summer Olympics 2012 (4:50 minutes; start at 2 minutes in)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www.youtube.com/watch?v=vB_g-RSIGfM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(artificial legs) High-Tech Running Prosthetics (2:05 minutes)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www.youtube.com/watch?v=P27GVE6n8lU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(BMW car frame) Steel Shaft vs. Carbon Fiber Shaft (5:31 minutes)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www.youtube.com/watch?v=hjErH4_1fks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(car bumper honeycomb) Getting to Know Fiber Reinforced Polymers (7:27 minutes)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www.youtube.com/watch?v=iqD9hBQXi5Y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(artificial leg)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Imasen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Engineering Corporation’s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Lapoc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System Prostheses web page showing various products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://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www.imasengiken.co.jp/en/lapoc/sport.html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Slide 21: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While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slide show mode, click on the image to open the following online video: Sika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CarboDur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Carbon fiber laminate for structural strengthening (2:09 minutes)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https://www.youtube.com/watch?v=_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oSGDt_XGHY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Slide 23: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in slide show mode, click on the five smaller images to open the following online videos:</a:t>
            </a:r>
          </a:p>
          <a:p>
            <a:pPr marL="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(angioplasty-stent) 3D Animation of Coronary Stent Procedure (1:14 minutes)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www.youtube.com/watch?v=t-zCBKRg7Cs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(roll of solder) Powerful Nitinol engine running on hot water (5:10 minutes)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www.youtube.com/watch?v=YsOSqwrBb1I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(eyeglasses)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SpaceMETA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present NITINOL explanation by MIT (memory shape materials) (5:01 minutes)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www.youtube.com/watch?v=2YVwpBAiA1A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(nitinol wires) Nitinol – Metallic Muscles with Shape Memory (watch deformed wire objects return to original shape when heated) (4:23 minutes)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https://www.youtube.com/watch?v=-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K57cbOhA5g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(dental braces on teeth)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Nitanium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Palatal Expander2 Multi-Purpose Finishing Appliance (43 seconds)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www.youtube.com/watch?v=dqbzmKIUmuk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(dental braces off teeth) Nickle Titanium-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-Orthodontic Wire (45 seconds)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www.youtube.com/watch?v=cArEU2hLSFU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Slide 24 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While in slide show mode, click on the image to open a website about a professor who is developing a patch for repairing cracked steel: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www.egr.uh.edu/news/201103/professor-developing-patch-repairing-cracked-steel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232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53" y="-119403"/>
            <a:ext cx="9338954" cy="7078521"/>
          </a:xfrm>
          <a:prstGeom prst="rect">
            <a:avLst/>
          </a:prstGeom>
        </p:spPr>
      </p:pic>
      <p:sp>
        <p:nvSpPr>
          <p:cNvPr id="5" name="Rectangle 4">
            <a:hlinkClick r:id="rId4"/>
          </p:cNvPr>
          <p:cNvSpPr/>
          <p:nvPr/>
        </p:nvSpPr>
        <p:spPr>
          <a:xfrm>
            <a:off x="6858000" y="3810000"/>
            <a:ext cx="2286000" cy="30480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0" y="381000"/>
            <a:ext cx="91440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b="1" spc="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Problem</a:t>
            </a:r>
            <a:endParaRPr lang="en-US" altLang="en-US" b="1" spc="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81772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ttp://images.publicradio.org/content/2007/08/02/20070802_south_view_of_i35w_bridge_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0"/>
            <a:ext cx="9906000" cy="68580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2486828" cy="6858000"/>
          </a:xfrm>
          <a:prstGeom prst="rect">
            <a:avLst/>
          </a:prstGeom>
        </p:spPr>
      </p:pic>
      <p:pic>
        <p:nvPicPr>
          <p:cNvPr id="1026" name="Picture 2" descr="C:\Documents and Settings\mramirez2\Local Settings\Temporary Internet Files\Content.IE5\P6Q9LKB2\Movie-Camera-13492-large[1]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86800" y="6410400"/>
            <a:ext cx="360000" cy="371400"/>
          </a:xfrm>
          <a:prstGeom prst="rect">
            <a:avLst/>
          </a:prstGeom>
          <a:noFill/>
        </p:spPr>
      </p:pic>
      <p:pic>
        <p:nvPicPr>
          <p:cNvPr id="1028" name="Picture 4" descr="C:\Documents and Settings\mramirez2\Local Settings\Temporary Internet Files\Content.IE5\P6Q9LKB2\Movie-Camera-13492-large[1].png">
            <a:hlinkClick r:id="rId7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42808" y="6410325"/>
            <a:ext cx="360362" cy="371475"/>
          </a:xfrm>
          <a:prstGeom prst="rect">
            <a:avLst/>
          </a:prstGeom>
          <a:noFill/>
        </p:spPr>
      </p:pic>
      <p:pic>
        <p:nvPicPr>
          <p:cNvPr id="1029" name="Picture 5" descr="C:\Documents and Settings\mramirez2\Local Settings\Temporary Internet Files\Content.IE5\P6Q9LKB2\Movie-Camera-13492-large[1].png">
            <a:hlinkClick r:id="rId8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6439227"/>
            <a:ext cx="360363" cy="3714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981200" y="97808"/>
            <a:ext cx="838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I-35W Mississippi River Bridge collapse</a:t>
            </a:r>
          </a:p>
          <a:p>
            <a:pPr algn="ctr"/>
            <a:r>
              <a:rPr lang="en-US" sz="2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Minneapolis, MN, August 1, 2007</a:t>
            </a: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64881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1264"/>
            <a:ext cx="9143999" cy="59207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-1"/>
            <a:ext cx="9143999" cy="18025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8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Alexander </a:t>
            </a:r>
            <a:r>
              <a:rPr lang="en-US" sz="2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Kielland</a:t>
            </a: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Platform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Norwegian North Sea | March 27, 1980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" b="13834"/>
          <a:stretch/>
        </p:blipFill>
        <p:spPr>
          <a:xfrm>
            <a:off x="-34154" y="1753509"/>
            <a:ext cx="9178154" cy="5104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9" r="1629" b="5829"/>
          <a:stretch/>
        </p:blipFill>
        <p:spPr>
          <a:xfrm>
            <a:off x="-34154" y="1676400"/>
            <a:ext cx="9178154" cy="5181600"/>
          </a:xfrm>
          <a:prstGeom prst="rect">
            <a:avLst/>
          </a:prstGeom>
        </p:spPr>
      </p:pic>
      <p:pic>
        <p:nvPicPr>
          <p:cNvPr id="3" name="Picture 2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34666"/>
            <a:ext cx="2402803" cy="2286000"/>
          </a:xfrm>
          <a:prstGeom prst="rect">
            <a:avLst/>
          </a:prstGeom>
        </p:spPr>
      </p:pic>
      <p:pic>
        <p:nvPicPr>
          <p:cNvPr id="2" name="Picture 1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822489"/>
            <a:ext cx="2743200" cy="20574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78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6788466"/>
          </a:xfrm>
          <a:prstGeom prst="rect">
            <a:avLst/>
          </a:prstGeom>
          <a:solidFill>
            <a:srgbClr val="0000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931" name="Rectangle 67"/>
          <p:cNvSpPr>
            <a:spLocks noGrp="1" noChangeArrowheads="1"/>
          </p:cNvSpPr>
          <p:nvPr>
            <p:ph type="title"/>
          </p:nvPr>
        </p:nvSpPr>
        <p:spPr>
          <a:xfrm>
            <a:off x="1066800" y="5238750"/>
            <a:ext cx="7313407" cy="1085850"/>
          </a:xfrm>
          <a:noFill/>
        </p:spPr>
        <p:txBody>
          <a:bodyPr/>
          <a:lstStyle/>
          <a:p>
            <a:pPr algn="l" eaLnBrk="1" hangingPunct="1"/>
            <a:r>
              <a:rPr lang="en-US" altLang="en-US" sz="4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Once a crack is detected, is it possible to stop it from growing?</a:t>
            </a:r>
          </a:p>
        </p:txBody>
      </p:sp>
      <p:sp>
        <p:nvSpPr>
          <p:cNvPr id="67" name="Rectangle 67"/>
          <p:cNvSpPr txBox="1">
            <a:spLocks noChangeArrowheads="1"/>
          </p:cNvSpPr>
          <p:nvPr/>
        </p:nvSpPr>
        <p:spPr bwMode="auto">
          <a:xfrm>
            <a:off x="457200" y="3038475"/>
            <a:ext cx="6019800" cy="1905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2800" b="1" kern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Fatigue cracks form in steel structures due to cyclic loads. These initiate at locations of stress concentrations such as notches, weld details and holes.</a:t>
            </a:r>
          </a:p>
        </p:txBody>
      </p:sp>
      <p:sp>
        <p:nvSpPr>
          <p:cNvPr id="68" name="Rectangle 67"/>
          <p:cNvSpPr txBox="1">
            <a:spLocks noChangeArrowheads="1"/>
          </p:cNvSpPr>
          <p:nvPr/>
        </p:nvSpPr>
        <p:spPr bwMode="auto">
          <a:xfrm>
            <a:off x="2286000" y="1438275"/>
            <a:ext cx="6553200" cy="1066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2800" b="1" kern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Under repeated loading, cracks propagate compromising the integrity of structure </a:t>
            </a: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0" y="198120"/>
            <a:ext cx="9144000" cy="64008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b="1" spc="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Engineering Challenge</a:t>
            </a:r>
            <a:endParaRPr lang="en-US" altLang="en-US" b="1" spc="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200400"/>
            <a:ext cx="2011680" cy="1615327"/>
          </a:xfrm>
          <a:prstGeom prst="rect">
            <a:avLst/>
          </a:prstGeom>
        </p:spPr>
      </p:pic>
      <p:pic>
        <p:nvPicPr>
          <p:cNvPr id="3" name="Picture 2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34864"/>
            <a:ext cx="1737360" cy="158453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6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animBg="1"/>
      <p:bldP spid="36931" grpId="0"/>
      <p:bldP spid="67" grpId="0" animBg="1"/>
      <p:bldP spid="68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3" y="0"/>
            <a:ext cx="9237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6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2" name="Rectangle 65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915400" cy="685800"/>
          </a:xfrm>
          <a:noFill/>
        </p:spPr>
        <p:txBody>
          <a:bodyPr/>
          <a:lstStyle/>
          <a:p>
            <a:pPr algn="l" eaLnBrk="1" hangingPunct="1"/>
            <a:r>
              <a:rPr lang="en-US" alt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Traditional Methods to Repair Cracked Steel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990600" y="1219200"/>
            <a:ext cx="5827507" cy="381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230" name="Picture 66" descr="http://maritime.org/doc/dc/img/fig34-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1790" y="1981756"/>
            <a:ext cx="3438010" cy="2895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Rectangle 66"/>
          <p:cNvSpPr>
            <a:spLocks noGrp="1" noChangeArrowheads="1"/>
          </p:cNvSpPr>
          <p:nvPr>
            <p:ph type="body" idx="1"/>
          </p:nvPr>
        </p:nvSpPr>
        <p:spPr>
          <a:xfrm>
            <a:off x="1197453" y="1295400"/>
            <a:ext cx="3610767" cy="60960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 b="1" dirty="0" smtClean="0">
                <a:solidFill>
                  <a:srgbClr val="00CC99"/>
                </a:solidFill>
                <a:latin typeface="Calibri" panose="020F0502020204030204" pitchFamily="34" charset="0"/>
              </a:rPr>
              <a:t>Crack Stop Holes</a:t>
            </a:r>
          </a:p>
        </p:txBody>
      </p:sp>
      <p:sp>
        <p:nvSpPr>
          <p:cNvPr id="74" name="Rectangle 67"/>
          <p:cNvSpPr txBox="1">
            <a:spLocks noChangeArrowheads="1"/>
          </p:cNvSpPr>
          <p:nvPr/>
        </p:nvSpPr>
        <p:spPr bwMode="auto">
          <a:xfrm>
            <a:off x="838200" y="5181600"/>
            <a:ext cx="7848600" cy="9906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indent="-342900" algn="l" eaLnBrk="1" hangingPunct="1">
              <a:buFontTx/>
              <a:buChar char="-"/>
              <a:defRPr/>
            </a:pPr>
            <a:r>
              <a:rPr lang="en-US" altLang="en-US" sz="3200" b="1" kern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Difficult to drill in reduced places</a:t>
            </a:r>
          </a:p>
          <a:p>
            <a:pPr marL="342900" indent="-342900" algn="l" eaLnBrk="1" hangingPunct="1">
              <a:buFontTx/>
              <a:buChar char="-"/>
              <a:defRPr/>
            </a:pPr>
            <a:r>
              <a:rPr lang="en-US" altLang="en-US" sz="3200" b="1" kern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Holes may compromise structure strength</a:t>
            </a:r>
          </a:p>
        </p:txBody>
      </p:sp>
      <p:pic>
        <p:nvPicPr>
          <p:cNvPr id="2050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76334" y="4191000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3" grpId="0" build="p"/>
      <p:bldP spid="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3" y="0"/>
            <a:ext cx="9237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6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6" name="Rectangle 65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915400" cy="685800"/>
          </a:xfrm>
          <a:noFill/>
        </p:spPr>
        <p:txBody>
          <a:bodyPr/>
          <a:lstStyle/>
          <a:p>
            <a:pPr algn="l" eaLnBrk="1" hangingPunct="1"/>
            <a:r>
              <a:rPr lang="en-US" alt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Traditional Methods to Repair Cracked Steel</a:t>
            </a:r>
          </a:p>
        </p:txBody>
      </p:sp>
      <p:sp>
        <p:nvSpPr>
          <p:cNvPr id="74" name="Rectangle 67"/>
          <p:cNvSpPr txBox="1">
            <a:spLocks noChangeArrowheads="1"/>
          </p:cNvSpPr>
          <p:nvPr/>
        </p:nvSpPr>
        <p:spPr bwMode="auto">
          <a:xfrm>
            <a:off x="4572000" y="2133600"/>
            <a:ext cx="4038600" cy="41148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indent="-342900" algn="l" eaLnBrk="1" hangingPunct="1">
              <a:buFontTx/>
              <a:buChar char="-"/>
              <a:defRPr/>
            </a:pPr>
            <a:r>
              <a:rPr lang="en-US" altLang="en-US" sz="3200" b="1" kern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Difficult to drill and collocate in reduced places</a:t>
            </a:r>
          </a:p>
          <a:p>
            <a:pPr marL="342900" indent="-342900" algn="l" eaLnBrk="1" hangingPunct="1">
              <a:spcBef>
                <a:spcPts val="1200"/>
              </a:spcBef>
              <a:buFontTx/>
              <a:buChar char="-"/>
              <a:defRPr/>
            </a:pPr>
            <a:r>
              <a:rPr lang="en-US" altLang="en-US" sz="3200" b="1" kern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Difficult near bolts and angles</a:t>
            </a:r>
          </a:p>
          <a:p>
            <a:pPr marL="342900" indent="-342900" algn="l" eaLnBrk="1" hangingPunct="1">
              <a:spcBef>
                <a:spcPts val="1200"/>
              </a:spcBef>
              <a:buFontTx/>
              <a:buChar char="-"/>
              <a:defRPr/>
            </a:pPr>
            <a:r>
              <a:rPr lang="en-US" altLang="en-US" sz="3200" b="1" kern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Induces stress concentrations</a:t>
            </a: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en-US" sz="2400" b="1" kern="0" dirty="0" smtClean="0">
              <a:solidFill>
                <a:srgbClr val="FFFFFF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3210" t="3084" r="3951" b="1762"/>
          <a:stretch/>
        </p:blipFill>
        <p:spPr bwMode="auto">
          <a:xfrm>
            <a:off x="609600" y="1752600"/>
            <a:ext cx="3581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Rectangle 66"/>
          <p:cNvSpPr txBox="1">
            <a:spLocks noChangeArrowheads="1"/>
          </p:cNvSpPr>
          <p:nvPr/>
        </p:nvSpPr>
        <p:spPr bwMode="auto">
          <a:xfrm>
            <a:off x="4829175" y="1506071"/>
            <a:ext cx="30194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Calibri" panose="020F0502020204030204" pitchFamily="34" charset="0"/>
              </a:rPr>
              <a:t>Cover Plates</a:t>
            </a:r>
          </a:p>
        </p:txBody>
      </p:sp>
      <p:sp>
        <p:nvSpPr>
          <p:cNvPr id="77" name="Text Box 76"/>
          <p:cNvSpPr txBox="1">
            <a:spLocks noChangeArrowheads="1"/>
          </p:cNvSpPr>
          <p:nvPr/>
        </p:nvSpPr>
        <p:spPr bwMode="auto">
          <a:xfrm>
            <a:off x="4800600" y="6515100"/>
            <a:ext cx="4267200" cy="366713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b="1" i="1" dirty="0" smtClean="0"/>
              <a:t>Lesson and Project Overview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6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3" y="0"/>
            <a:ext cx="9237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6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70" name="Rectangle 65"/>
          <p:cNvSpPr>
            <a:spLocks noGrp="1" noChangeArrowheads="1"/>
          </p:cNvSpPr>
          <p:nvPr>
            <p:ph type="title"/>
          </p:nvPr>
        </p:nvSpPr>
        <p:spPr>
          <a:xfrm>
            <a:off x="152400" y="457200"/>
            <a:ext cx="8763000" cy="685800"/>
          </a:xfrm>
          <a:noFill/>
        </p:spPr>
        <p:txBody>
          <a:bodyPr/>
          <a:lstStyle/>
          <a:p>
            <a:pPr algn="l" eaLnBrk="1" hangingPunct="1"/>
            <a:r>
              <a:rPr lang="en-US" alt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Traditional Methods to Repair Cracked Steel</a:t>
            </a:r>
          </a:p>
        </p:txBody>
      </p:sp>
      <p:sp>
        <p:nvSpPr>
          <p:cNvPr id="74" name="Rectangle 67"/>
          <p:cNvSpPr txBox="1">
            <a:spLocks noChangeArrowheads="1"/>
          </p:cNvSpPr>
          <p:nvPr/>
        </p:nvSpPr>
        <p:spPr bwMode="auto">
          <a:xfrm>
            <a:off x="5242278" y="2209800"/>
            <a:ext cx="3507081" cy="33528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indent="-342900" algn="l" eaLnBrk="1" hangingPunct="1">
              <a:spcBef>
                <a:spcPts val="1800"/>
              </a:spcBef>
              <a:buFontTx/>
              <a:buChar char="-"/>
              <a:defRPr/>
            </a:pPr>
            <a:r>
              <a:rPr lang="en-US" altLang="en-US" sz="3200" b="1" kern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Difficult to weld in reduced places</a:t>
            </a:r>
          </a:p>
          <a:p>
            <a:pPr marL="342900" indent="-342900" algn="l" eaLnBrk="1" hangingPunct="1">
              <a:spcBef>
                <a:spcPts val="1800"/>
              </a:spcBef>
              <a:buFontTx/>
              <a:buChar char="-"/>
              <a:defRPr/>
            </a:pPr>
            <a:r>
              <a:rPr lang="en-US" altLang="en-US" sz="3200" b="1" kern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Risk of explosion</a:t>
            </a:r>
          </a:p>
          <a:p>
            <a:pPr marL="342900" indent="-342900" algn="l" eaLnBrk="1" hangingPunct="1">
              <a:spcBef>
                <a:spcPts val="1800"/>
              </a:spcBef>
              <a:buFontTx/>
              <a:buChar char="-"/>
              <a:defRPr/>
            </a:pPr>
            <a:r>
              <a:rPr lang="en-US" altLang="en-US" sz="3200" b="1" kern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Induces stress concentrations</a:t>
            </a:r>
          </a:p>
        </p:txBody>
      </p:sp>
      <p:pic>
        <p:nvPicPr>
          <p:cNvPr id="24" name="Picture 2" descr="https://upload.wikimedia.org/wikipedia/commons/9/97/SMA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262" y="1676400"/>
            <a:ext cx="4725938" cy="3810000"/>
          </a:xfrm>
          <a:prstGeom prst="rect">
            <a:avLst/>
          </a:prstGeom>
          <a:noFill/>
        </p:spPr>
      </p:pic>
      <p:sp>
        <p:nvSpPr>
          <p:cNvPr id="76" name="Rectangle 66"/>
          <p:cNvSpPr txBox="1">
            <a:spLocks noChangeArrowheads="1"/>
          </p:cNvSpPr>
          <p:nvPr/>
        </p:nvSpPr>
        <p:spPr bwMode="auto">
          <a:xfrm>
            <a:off x="5323182" y="1475628"/>
            <a:ext cx="3124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Calibri" panose="020F0502020204030204" pitchFamily="34" charset="0"/>
              </a:rPr>
              <a:t>Repair Welding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101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01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6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7356</TotalTime>
  <Words>3765</Words>
  <Application>Microsoft Office PowerPoint</Application>
  <PresentationFormat>On-screen Show (4:3)</PresentationFormat>
  <Paragraphs>271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Arial Narrow</vt:lpstr>
      <vt:lpstr>Calibri</vt:lpstr>
      <vt:lpstr>Times New Roman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Once a crack is detected, is it possible to stop it from growing?</vt:lpstr>
      <vt:lpstr>Traditional Methods to Repair Cracked Steel</vt:lpstr>
      <vt:lpstr>Traditional Methods to Repair Cracked Steel</vt:lpstr>
      <vt:lpstr>Traditional Methods to Repair Cracked Steel</vt:lpstr>
      <vt:lpstr>Traditional Methods to Repair Cracked Steel</vt:lpstr>
      <vt:lpstr>Better solutions?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Fiber Reinforced Polymers</vt:lpstr>
      <vt:lpstr>Carbon-Fiber-Reinforced Polymers</vt:lpstr>
      <vt:lpstr>CFRP Patches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 of embedded video and web page link in slides</vt:lpstr>
      <vt:lpstr>List of embedded video and web page link in slides (continued)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Denise</dc:creator>
  <cp:lastModifiedBy>Denise</cp:lastModifiedBy>
  <cp:revision>565</cp:revision>
  <dcterms:created xsi:type="dcterms:W3CDTF">2014-07-18T13:04:37Z</dcterms:created>
  <dcterms:modified xsi:type="dcterms:W3CDTF">2016-06-28T20:41:36Z</dcterms:modified>
</cp:coreProperties>
</file>