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56" r:id="rId2"/>
    <p:sldId id="264" r:id="rId3"/>
    <p:sldId id="270" r:id="rId4"/>
    <p:sldId id="265" r:id="rId5"/>
    <p:sldId id="258" r:id="rId6"/>
    <p:sldId id="259" r:id="rId7"/>
    <p:sldId id="266" r:id="rId8"/>
    <p:sldId id="263" r:id="rId9"/>
    <p:sldId id="271" r:id="rId10"/>
    <p:sldId id="267" r:id="rId11"/>
    <p:sldId id="262" r:id="rId12"/>
    <p:sldId id="268"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12" autoAdjust="0"/>
    <p:restoredTop sz="80507" autoAdjust="0"/>
  </p:normalViewPr>
  <p:slideViewPr>
    <p:cSldViewPr>
      <p:cViewPr varScale="1">
        <p:scale>
          <a:sx n="68" d="100"/>
          <a:sy n="68" d="100"/>
        </p:scale>
        <p:origin x="504"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638D52-DAAB-459D-99ED-E05E221E6B69}" type="datetimeFigureOut">
              <a:rPr lang="en-US" smtClean="0"/>
              <a:t>11/5/2014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6E9836-182C-4607-8ACE-602F9A9AA441}" type="slidenum">
              <a:rPr lang="en-US" smtClean="0"/>
              <a:t>‹#›</a:t>
            </a:fld>
            <a:endParaRPr lang="en-US"/>
          </a:p>
        </p:txBody>
      </p:sp>
    </p:spTree>
    <p:extLst>
      <p:ext uri="{BB962C8B-B14F-4D97-AF65-F5344CB8AC3E}">
        <p14:creationId xmlns:p14="http://schemas.microsoft.com/office/powerpoint/2010/main" val="3866887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commons.wikimedia.org/wiki/File:Insulincrystals.jpg"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body, crystals</a:t>
            </a:r>
            <a:r>
              <a:rPr lang="en-US" baseline="0" dirty="0" smtClean="0"/>
              <a:t> are made in various systems. However, do you know where they are made? How the crystals are formed? Why do our bodies perform this process?</a:t>
            </a:r>
          </a:p>
          <a:p>
            <a:r>
              <a:rPr lang="en-US" baseline="0" dirty="0" smtClean="0"/>
              <a:t>Crystallization in the Body Presentation, Body Full of Crystals lesson &gt; TeachEngineering.org  </a:t>
            </a:r>
          </a:p>
          <a:p>
            <a:r>
              <a:rPr lang="en-US" baseline="0" dirty="0" smtClean="0"/>
              <a:t>Image source: Microsoft clipart at http://office.microsoft.com/en-us/images/results.aspx?qu=crystal&amp;ex=1#ai:MP900387674|mt:2|</a:t>
            </a:r>
            <a:endParaRPr lang="en-US" dirty="0"/>
          </a:p>
        </p:txBody>
      </p:sp>
      <p:sp>
        <p:nvSpPr>
          <p:cNvPr id="4" name="Slide Number Placeholder 3"/>
          <p:cNvSpPr>
            <a:spLocks noGrp="1"/>
          </p:cNvSpPr>
          <p:nvPr>
            <p:ph type="sldNum" sz="quarter" idx="10"/>
          </p:nvPr>
        </p:nvSpPr>
        <p:spPr/>
        <p:txBody>
          <a:bodyPr/>
          <a:lstStyle/>
          <a:p>
            <a:fld id="{446E9836-182C-4607-8ACE-602F9A9AA441}" type="slidenum">
              <a:rPr lang="en-US" smtClean="0"/>
              <a:t>1</a:t>
            </a:fld>
            <a:endParaRPr lang="en-US"/>
          </a:p>
        </p:txBody>
      </p:sp>
    </p:spTree>
    <p:extLst>
      <p:ext uri="{BB962C8B-B14F-4D97-AF65-F5344CB8AC3E}">
        <p14:creationId xmlns:p14="http://schemas.microsoft.com/office/powerpoint/2010/main" val="19993125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the body becomes</a:t>
            </a:r>
            <a:r>
              <a:rPr lang="en-US" baseline="0" dirty="0" smtClean="0"/>
              <a:t> dehydrated, the kidney removes less water. This increases the supersaturation of minerals and the likelihood that kidney stones form.</a:t>
            </a:r>
          </a:p>
          <a:p>
            <a:r>
              <a:rPr lang="en-US" baseline="0" dirty="0" smtClean="0"/>
              <a:t>Image sources:</a:t>
            </a:r>
          </a:p>
          <a:p>
            <a:r>
              <a:rPr lang="en-US" baseline="0" dirty="0" smtClean="0"/>
              <a:t>(urinary tract diagram) Medline, U.S. National Library of Medicine http://www.nlm.nih.gov/medlineplus/ency/presentations/100087_1.htm</a:t>
            </a:r>
          </a:p>
          <a:p>
            <a:r>
              <a:rPr lang="en-US" baseline="0" dirty="0" smtClean="0"/>
              <a:t>(kidney with stones) Medline, U.S. National Library of Medicine </a:t>
            </a:r>
            <a:r>
              <a:rPr lang="en-US" dirty="0" smtClean="0"/>
              <a:t>http://www.nlm.nih.gov/medlineplus/kidneystones.html</a:t>
            </a:r>
          </a:p>
          <a:p>
            <a:endParaRPr lang="en-US" dirty="0"/>
          </a:p>
        </p:txBody>
      </p:sp>
      <p:sp>
        <p:nvSpPr>
          <p:cNvPr id="4" name="Slide Number Placeholder 3"/>
          <p:cNvSpPr>
            <a:spLocks noGrp="1"/>
          </p:cNvSpPr>
          <p:nvPr>
            <p:ph type="sldNum" sz="quarter" idx="10"/>
          </p:nvPr>
        </p:nvSpPr>
        <p:spPr/>
        <p:txBody>
          <a:bodyPr/>
          <a:lstStyle/>
          <a:p>
            <a:fld id="{446E9836-182C-4607-8ACE-602F9A9AA441}" type="slidenum">
              <a:rPr lang="en-US" smtClean="0"/>
              <a:t>10</a:t>
            </a:fld>
            <a:endParaRPr lang="en-US"/>
          </a:p>
        </p:txBody>
      </p:sp>
    </p:spTree>
    <p:extLst>
      <p:ext uri="{BB962C8B-B14F-4D97-AF65-F5344CB8AC3E}">
        <p14:creationId xmlns:p14="http://schemas.microsoft.com/office/powerpoint/2010/main" val="16502071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Four </a:t>
            </a:r>
            <a:r>
              <a:rPr lang="en-US" baseline="0" dirty="0" smtClean="0"/>
              <a:t>main types of kidney stones can occur within the kidney. </a:t>
            </a:r>
          </a:p>
          <a:p>
            <a:pPr marL="228600" indent="-228600">
              <a:buAutoNum type="arabicParenR"/>
            </a:pPr>
            <a:r>
              <a:rPr lang="en-US" baseline="0" dirty="0" smtClean="0"/>
              <a:t>Calcium-containing stones are the most common, usually in the form of calcium oxalate. Oxalate is made by the liver and is also in many foods such as nuts, chocolate, fruits and vegetables.  </a:t>
            </a:r>
          </a:p>
          <a:p>
            <a:pPr marL="228600" indent="-228600">
              <a:buAutoNum type="arabicParenR"/>
            </a:pPr>
            <a:r>
              <a:rPr lang="en-US" baseline="0" dirty="0" err="1" smtClean="0"/>
              <a:t>Struvite</a:t>
            </a:r>
            <a:r>
              <a:rPr lang="en-US" baseline="0" dirty="0" smtClean="0"/>
              <a:t> stones are formed in response to an infection.</a:t>
            </a:r>
          </a:p>
          <a:p>
            <a:pPr marL="228600" indent="-228600">
              <a:buAutoNum type="arabicParenR"/>
            </a:pPr>
            <a:r>
              <a:rPr lang="en-US" baseline="0" dirty="0" smtClean="0"/>
              <a:t>Uric acid stones occur when the body does not intake enough fluid or too much protein. </a:t>
            </a:r>
          </a:p>
          <a:p>
            <a:pPr marL="228600" indent="-228600">
              <a:buAutoNum type="arabicParenR"/>
            </a:pPr>
            <a:r>
              <a:rPr lang="en-US" baseline="0" dirty="0" err="1" smtClean="0"/>
              <a:t>Cystine</a:t>
            </a:r>
            <a:r>
              <a:rPr lang="en-US" baseline="0" dirty="0" smtClean="0"/>
              <a:t> stones form in those who have certain hereditary disorders in which the kidney releases too much amino acid.</a:t>
            </a:r>
          </a:p>
          <a:p>
            <a:r>
              <a:rPr lang="en-US" baseline="0" dirty="0" smtClean="0"/>
              <a:t>Image sources:</a:t>
            </a:r>
          </a:p>
          <a:p>
            <a:r>
              <a:rPr lang="en-US" baseline="0" dirty="0" smtClean="0"/>
              <a:t>(calcium oxalate) 2006 Joel Mills, Wikimedia Commons http://commons.wikimedia.org/wiki/File:Calcium_oxalate_stones.JPG</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(uric acid) 2006 Joel Mills, Wikimedia Commons http://commons.wikimedia.org/wiki/File:Urate_stones.JPG</a:t>
            </a:r>
          </a:p>
          <a:p>
            <a:r>
              <a:rPr lang="en-US" baseline="0" dirty="0" smtClean="0"/>
              <a:t>(kidney stone-type unknown) 2014 </a:t>
            </a:r>
            <a:r>
              <a:rPr lang="en-US" baseline="0" dirty="0" err="1" smtClean="0"/>
              <a:t>Tsester</a:t>
            </a:r>
            <a:r>
              <a:rPr lang="en-US" baseline="0" dirty="0" smtClean="0"/>
              <a:t>, Wikimedia Commons http://commons.wikimedia.org/wiki/File:Kidney_stone_01.JPG</a:t>
            </a:r>
          </a:p>
          <a:p>
            <a:r>
              <a:rPr lang="en-US" baseline="0" dirty="0" smtClean="0"/>
              <a:t>(</a:t>
            </a:r>
            <a:r>
              <a:rPr lang="en-US" baseline="0" dirty="0" err="1" smtClean="0"/>
              <a:t>struvite</a:t>
            </a:r>
            <a:r>
              <a:rPr lang="en-US" baseline="0" dirty="0" smtClean="0"/>
              <a:t> stones from a dog’s urinary bladder) 2006 Joel Mills, Wikimedia Commons http://commons.wikimedia.org/wiki/File:Struvite_stones.JPG</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46E9836-182C-4607-8ACE-602F9A9AA441}" type="slidenum">
              <a:rPr lang="en-US" smtClean="0"/>
              <a:t>11</a:t>
            </a:fld>
            <a:endParaRPr lang="en-US"/>
          </a:p>
        </p:txBody>
      </p:sp>
    </p:spTree>
    <p:extLst>
      <p:ext uri="{BB962C8B-B14F-4D97-AF65-F5344CB8AC3E}">
        <p14:creationId xmlns:p14="http://schemas.microsoft.com/office/powerpoint/2010/main" val="3796680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6E9836-182C-4607-8ACE-602F9A9AA441}" type="slidenum">
              <a:rPr lang="en-US" smtClean="0"/>
              <a:t>12</a:t>
            </a:fld>
            <a:endParaRPr lang="en-US"/>
          </a:p>
        </p:txBody>
      </p:sp>
    </p:spTree>
    <p:extLst>
      <p:ext uri="{BB962C8B-B14F-4D97-AF65-F5344CB8AC3E}">
        <p14:creationId xmlns:p14="http://schemas.microsoft.com/office/powerpoint/2010/main" val="3945133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graph, potency can be seen by the slope of the lines. The larger the slope, the more potent a drug is. However, a potent drug can have a lower overall</a:t>
            </a:r>
            <a:r>
              <a:rPr lang="en-US" baseline="0" dirty="0" smtClean="0"/>
              <a:t> efficacy because the red line has a higher percent inhibition. The best drug to choose has a high potency and efficacy to limit the amount that could be toxic.</a:t>
            </a:r>
          </a:p>
          <a:p>
            <a:r>
              <a:rPr lang="en-US" baseline="0" dirty="0" smtClean="0"/>
              <a:t>For toxicity, something may block crystallization, but cannot be put into the body. For example, mercury might be able to block crystallization but it is harmful to humans so it would not be a usable drug.</a:t>
            </a:r>
          </a:p>
          <a:p>
            <a:r>
              <a:rPr lang="en-US" baseline="0" dirty="0" smtClean="0"/>
              <a:t>For administration, the drug must be able to be taken by the patient. Is it soluble enough to be digested? How will it get to the kidneys when ingested? </a:t>
            </a:r>
          </a:p>
          <a:p>
            <a:r>
              <a:rPr lang="en-US" baseline="0" dirty="0" smtClean="0"/>
              <a:t>A drug could be a miracle worker, but if it is not cost effective, no company will make the product. So it is a balancing act.</a:t>
            </a:r>
          </a:p>
          <a:p>
            <a:r>
              <a:rPr lang="en-US" baseline="0" dirty="0" smtClean="0"/>
              <a:t>Image source (graph): 2014 Megan Ketchum, University of Houston</a:t>
            </a:r>
            <a:endParaRPr lang="en-US" dirty="0"/>
          </a:p>
        </p:txBody>
      </p:sp>
      <p:sp>
        <p:nvSpPr>
          <p:cNvPr id="4" name="Slide Number Placeholder 3"/>
          <p:cNvSpPr>
            <a:spLocks noGrp="1"/>
          </p:cNvSpPr>
          <p:nvPr>
            <p:ph type="sldNum" sz="quarter" idx="10"/>
          </p:nvPr>
        </p:nvSpPr>
        <p:spPr/>
        <p:txBody>
          <a:bodyPr/>
          <a:lstStyle/>
          <a:p>
            <a:fld id="{446E9836-182C-4607-8ACE-602F9A9AA441}" type="slidenum">
              <a:rPr lang="en-US" smtClean="0"/>
              <a:t>13</a:t>
            </a:fld>
            <a:endParaRPr lang="en-US"/>
          </a:p>
        </p:txBody>
      </p:sp>
    </p:spTree>
    <p:extLst>
      <p:ext uri="{BB962C8B-B14F-4D97-AF65-F5344CB8AC3E}">
        <p14:creationId xmlns:p14="http://schemas.microsoft.com/office/powerpoint/2010/main" val="3146433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Examples of crystals found in nature. Salt is a crystal,</a:t>
            </a:r>
            <a:r>
              <a:rPr lang="en-US" baseline="0" dirty="0" smtClean="0"/>
              <a:t> including the salt on your French fries. Most gemstones are crystals and form over long periods of time. Snowflakes are ice crystals and form unique shapes based on the conditions when they fall to the ground. </a:t>
            </a:r>
          </a:p>
          <a:p>
            <a:r>
              <a:rPr lang="en-US" baseline="0" dirty="0" smtClean="0"/>
              <a:t>Image sources:</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(rock salt) 2004 </a:t>
            </a:r>
            <a:r>
              <a:rPr lang="en-US" sz="1200" b="0" i="0" kern="1200" dirty="0" err="1" smtClean="0">
                <a:solidFill>
                  <a:schemeClr val="tx1"/>
                </a:solidFill>
                <a:effectLst/>
                <a:latin typeface="+mn-lt"/>
                <a:ea typeface="+mn-ea"/>
                <a:cs typeface="+mn-cs"/>
              </a:rPr>
              <a:t>włodi</a:t>
            </a:r>
            <a:r>
              <a:rPr lang="en-US" sz="1200" b="0" i="0" kern="1200" dirty="0" smtClean="0">
                <a:solidFill>
                  <a:schemeClr val="tx1"/>
                </a:solidFill>
                <a:effectLst/>
                <a:latin typeface="+mn-lt"/>
                <a:ea typeface="+mn-ea"/>
                <a:cs typeface="+mn-cs"/>
              </a:rPr>
              <a:t>,</a:t>
            </a:r>
            <a:r>
              <a:rPr lang="en-US" baseline="0" dirty="0" smtClean="0"/>
              <a:t> Wikimedia Commons http://commons.wikimedia.org/wiki/File:Rock_salt_crystal.jpg</a:t>
            </a:r>
          </a:p>
          <a:p>
            <a:r>
              <a:rPr lang="en-US" baseline="0" dirty="0" smtClean="0"/>
              <a:t>(diamond ring) 2004, </a:t>
            </a:r>
            <a:r>
              <a:rPr lang="en-US" baseline="0" dirty="0" err="1" smtClean="0"/>
              <a:t>CrucifiedChrist</a:t>
            </a:r>
            <a:r>
              <a:rPr lang="en-US" baseline="0" dirty="0" smtClean="0"/>
              <a:t>, Wikimedia Commons http://commons.wikimedia.org/wiki/File:Diamond.jpg</a:t>
            </a:r>
          </a:p>
          <a:p>
            <a:r>
              <a:rPr lang="en-US" baseline="0" dirty="0" smtClean="0"/>
              <a:t>(snowflake) 2002 NASA, Wikimedia Commons http://commons.wikimedia.org/wiki/File:Schnee2.jpg</a:t>
            </a:r>
            <a:endParaRPr lang="en-US" dirty="0"/>
          </a:p>
        </p:txBody>
      </p:sp>
      <p:sp>
        <p:nvSpPr>
          <p:cNvPr id="4" name="Slide Number Placeholder 3"/>
          <p:cNvSpPr>
            <a:spLocks noGrp="1"/>
          </p:cNvSpPr>
          <p:nvPr>
            <p:ph type="sldNum" sz="quarter" idx="10"/>
          </p:nvPr>
        </p:nvSpPr>
        <p:spPr/>
        <p:txBody>
          <a:bodyPr/>
          <a:lstStyle/>
          <a:p>
            <a:fld id="{446E9836-182C-4607-8ACE-602F9A9AA441}" type="slidenum">
              <a:rPr lang="en-US" smtClean="0"/>
              <a:t>2</a:t>
            </a:fld>
            <a:endParaRPr lang="en-US"/>
          </a:p>
        </p:txBody>
      </p:sp>
    </p:spTree>
    <p:extLst>
      <p:ext uri="{BB962C8B-B14F-4D97-AF65-F5344CB8AC3E}">
        <p14:creationId xmlns:p14="http://schemas.microsoft.com/office/powerpoint/2010/main" val="26872115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Aspirin is a commonly used painkiller</a:t>
            </a:r>
            <a:r>
              <a:rPr lang="en-US" baseline="0" dirty="0" smtClean="0"/>
              <a:t>. Most drugs are in crystalline forms. </a:t>
            </a:r>
          </a:p>
          <a:p>
            <a:r>
              <a:rPr lang="en-US" sz="1200" kern="1200" dirty="0" smtClean="0">
                <a:solidFill>
                  <a:schemeClr val="tx1"/>
                </a:solidFill>
                <a:effectLst/>
                <a:latin typeface="+mn-lt"/>
                <a:ea typeface="+mn-ea"/>
                <a:cs typeface="+mn-cs"/>
              </a:rPr>
              <a:t>The parasite that causes malaria eats red blood cells, which breaks down the hemoglobin into </a:t>
            </a:r>
            <a:r>
              <a:rPr lang="en-US" sz="1200" kern="1200" dirty="0" err="1" smtClean="0">
                <a:solidFill>
                  <a:schemeClr val="tx1"/>
                </a:solidFill>
                <a:effectLst/>
                <a:latin typeface="+mn-lt"/>
                <a:ea typeface="+mn-ea"/>
                <a:cs typeface="+mn-cs"/>
              </a:rPr>
              <a:t>hematin</a:t>
            </a:r>
            <a:r>
              <a:rPr lang="en-US" sz="1200" kern="1200" dirty="0" smtClean="0">
                <a:solidFill>
                  <a:schemeClr val="tx1"/>
                </a:solidFill>
                <a:effectLst/>
                <a:latin typeface="+mn-lt"/>
                <a:ea typeface="+mn-ea"/>
                <a:cs typeface="+mn-cs"/>
              </a:rPr>
              <a:t>, which is toxic to the parasite. The parasite saves itself by crystallizing </a:t>
            </a:r>
            <a:r>
              <a:rPr lang="en-US" sz="1200" kern="1200" dirty="0" err="1" smtClean="0">
                <a:solidFill>
                  <a:schemeClr val="tx1"/>
                </a:solidFill>
                <a:effectLst/>
                <a:latin typeface="+mn-lt"/>
                <a:ea typeface="+mn-ea"/>
                <a:cs typeface="+mn-cs"/>
              </a:rPr>
              <a:t>hematin</a:t>
            </a:r>
            <a:r>
              <a:rPr lang="en-US" sz="1200" kern="1200" dirty="0" smtClean="0">
                <a:solidFill>
                  <a:schemeClr val="tx1"/>
                </a:solidFill>
                <a:effectLst/>
                <a:latin typeface="+mn-lt"/>
                <a:ea typeface="+mn-ea"/>
                <a:cs typeface="+mn-cs"/>
              </a:rPr>
              <a:t> into </a:t>
            </a:r>
            <a:r>
              <a:rPr lang="en-US" sz="1200" kern="1200" dirty="0" err="1" smtClean="0">
                <a:solidFill>
                  <a:schemeClr val="tx1"/>
                </a:solidFill>
                <a:effectLst/>
                <a:latin typeface="+mn-lt"/>
                <a:ea typeface="+mn-ea"/>
                <a:cs typeface="+mn-cs"/>
              </a:rPr>
              <a:t>hemozoin</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Cataracts are caused by the crystallization of eye proteins, causing the eye to become opaque. Proteins in the eye do not replenish themselves.</a:t>
            </a:r>
          </a:p>
          <a:p>
            <a:r>
              <a:rPr lang="en-US" baseline="0" dirty="0" smtClean="0"/>
              <a:t>Image sources:</a:t>
            </a:r>
          </a:p>
          <a:p>
            <a:r>
              <a:rPr lang="en-US" baseline="0" dirty="0" smtClean="0"/>
              <a:t>(</a:t>
            </a:r>
            <a:r>
              <a:rPr lang="en-US" baseline="0" dirty="0" err="1" smtClean="0"/>
              <a:t>macrophoto</a:t>
            </a:r>
            <a:r>
              <a:rPr lang="en-US" baseline="0" dirty="0" smtClean="0"/>
              <a:t> of aspirin, </a:t>
            </a:r>
            <a:r>
              <a:rPr lang="en-US" baseline="0" dirty="0" err="1" smtClean="0"/>
              <a:t>acetylsalic</a:t>
            </a:r>
            <a:r>
              <a:rPr lang="en-US" baseline="0" dirty="0" smtClean="0"/>
              <a:t> acid crystals) 2013 Steve Mike </a:t>
            </a:r>
            <a:r>
              <a:rPr lang="en-US" baseline="0" dirty="0" err="1" smtClean="0"/>
              <a:t>Neef</a:t>
            </a:r>
            <a:r>
              <a:rPr lang="en-US" baseline="0" dirty="0" smtClean="0"/>
              <a:t>, Wikimedia Commons http://commons.wikimedia.org/wiki/File:Aspirin.jpg</a:t>
            </a:r>
          </a:p>
          <a:p>
            <a:r>
              <a:rPr lang="en-US" baseline="0" dirty="0" smtClean="0"/>
              <a:t>(electron micrograph of </a:t>
            </a:r>
            <a:r>
              <a:rPr lang="en-US" baseline="0" dirty="0" err="1" smtClean="0"/>
              <a:t>hemozoin</a:t>
            </a:r>
            <a:r>
              <a:rPr lang="en-US" baseline="0" dirty="0" smtClean="0"/>
              <a:t> crystals isolated from the malaria parasite; magnified 68,490 times) 2008 David Sullivan, Wikimedia Commons http://commons.wikimedia.org/wiki/File:Hemozoin_crystals.jpg</a:t>
            </a:r>
          </a:p>
          <a:p>
            <a:r>
              <a:rPr lang="en-US" baseline="0" dirty="0" smtClean="0"/>
              <a:t>(cataract) 2012 National Eye Institute, Wikimedia Commons http://commons.wikimedia.org/wiki/File:White_congenital_cataract.tif</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(insulin crystals) </a:t>
            </a:r>
            <a:r>
              <a:rPr lang="en-US" sz="1200" kern="1200" dirty="0" smtClean="0">
                <a:solidFill>
                  <a:schemeClr val="tx1"/>
                </a:solidFill>
                <a:effectLst/>
                <a:latin typeface="+mn-lt"/>
                <a:ea typeface="+mn-ea"/>
                <a:cs typeface="+mn-cs"/>
              </a:rPr>
              <a:t>2005 Marshall, NASA, Wikimedia Commons </a:t>
            </a:r>
            <a:r>
              <a:rPr lang="en-US" sz="1200" u="sng" kern="1200" dirty="0" smtClean="0">
                <a:solidFill>
                  <a:schemeClr val="tx1"/>
                </a:solidFill>
                <a:effectLst/>
                <a:latin typeface="+mn-lt"/>
                <a:ea typeface="+mn-ea"/>
                <a:cs typeface="+mn-cs"/>
                <a:hlinkClick r:id="rId3"/>
              </a:rPr>
              <a:t>http://commons.wikimedia.org/wiki/File:Insulincrystals.jpg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46E9836-182C-4607-8ACE-602F9A9AA441}" type="slidenum">
              <a:rPr lang="en-US" smtClean="0"/>
              <a:t>3</a:t>
            </a:fld>
            <a:endParaRPr lang="en-US"/>
          </a:p>
        </p:txBody>
      </p:sp>
    </p:spTree>
    <p:extLst>
      <p:ext uri="{BB962C8B-B14F-4D97-AF65-F5344CB8AC3E}">
        <p14:creationId xmlns:p14="http://schemas.microsoft.com/office/powerpoint/2010/main" val="5846888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Crystals form a variety</a:t>
            </a:r>
            <a:r>
              <a:rPr lang="en-US" baseline="0" dirty="0" smtClean="0"/>
              <a:t> of shapes based on how the molecules pack together.</a:t>
            </a:r>
          </a:p>
          <a:p>
            <a:r>
              <a:rPr lang="en-US" baseline="0" dirty="0" smtClean="0"/>
              <a:t>Image sources: </a:t>
            </a:r>
          </a:p>
          <a:p>
            <a:r>
              <a:rPr lang="en-US" sz="1200" b="0" i="0" kern="1200" dirty="0" smtClean="0">
                <a:solidFill>
                  <a:schemeClr val="tx1"/>
                </a:solidFill>
                <a:effectLst/>
                <a:latin typeface="+mn-lt"/>
                <a:ea typeface="+mn-ea"/>
                <a:cs typeface="+mn-cs"/>
              </a:rPr>
              <a:t>(crystal structure of sodium chloride, table salt)</a:t>
            </a:r>
            <a:r>
              <a:rPr lang="en-US" baseline="0" dirty="0" smtClean="0"/>
              <a:t> 2006 Benjah-bmm27 , Wikimedia Commons http://commons.wikimedia.org/wiki/File:Sulfuryl-chloride-fluoride-xtal-3D-vdW.png </a:t>
            </a:r>
          </a:p>
          <a:p>
            <a:r>
              <a:rPr lang="en-US" baseline="0" dirty="0" smtClean="0"/>
              <a:t>(crystal structures: triclinic, </a:t>
            </a:r>
            <a:r>
              <a:rPr lang="en-US" baseline="0" dirty="0" err="1" smtClean="0"/>
              <a:t>momoclinic</a:t>
            </a:r>
            <a:r>
              <a:rPr lang="en-US" baseline="0" dirty="0" smtClean="0"/>
              <a:t>, orthorhombic, </a:t>
            </a:r>
            <a:r>
              <a:rPr lang="en-US" baseline="0" dirty="0" err="1" smtClean="0"/>
              <a:t>rhombohedral</a:t>
            </a:r>
            <a:r>
              <a:rPr lang="en-US" baseline="0" dirty="0" smtClean="0"/>
              <a:t>, tetragonal, hexagonal, cubic) 2007 </a:t>
            </a:r>
            <a:r>
              <a:rPr lang="en-US" baseline="0" dirty="0" err="1" smtClean="0"/>
              <a:t>DrBob</a:t>
            </a:r>
            <a:r>
              <a:rPr lang="en-US" baseline="0" dirty="0" smtClean="0"/>
              <a:t>, Wikimedia Commons http://commons.wikimedia.org/wiki/File:Triclinic.svg and http://en.wikipedia.org/wiki/Crystal_structure</a:t>
            </a:r>
          </a:p>
          <a:p>
            <a:endParaRPr lang="en-US" baseline="0" dirty="0" smtClean="0"/>
          </a:p>
        </p:txBody>
      </p:sp>
      <p:sp>
        <p:nvSpPr>
          <p:cNvPr id="4" name="Slide Number Placeholder 3"/>
          <p:cNvSpPr>
            <a:spLocks noGrp="1"/>
          </p:cNvSpPr>
          <p:nvPr>
            <p:ph type="sldNum" sz="quarter" idx="10"/>
          </p:nvPr>
        </p:nvSpPr>
        <p:spPr/>
        <p:txBody>
          <a:bodyPr/>
          <a:lstStyle/>
          <a:p>
            <a:fld id="{446E9836-182C-4607-8ACE-602F9A9AA441}" type="slidenum">
              <a:rPr lang="en-US" smtClean="0"/>
              <a:t>4</a:t>
            </a:fld>
            <a:endParaRPr lang="en-US"/>
          </a:p>
        </p:txBody>
      </p:sp>
    </p:spTree>
    <p:extLst>
      <p:ext uri="{BB962C8B-B14F-4D97-AF65-F5344CB8AC3E}">
        <p14:creationId xmlns:p14="http://schemas.microsoft.com/office/powerpoint/2010/main" val="32619149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general</a:t>
            </a:r>
            <a:r>
              <a:rPr lang="en-US" baseline="0" dirty="0" smtClean="0"/>
              <a:t> setup of a crystal surface. During crystal growth, steps are basically layers or sheets of molecules stacked together.  A terrace is the flat surface between steps. Of five different types of places on a crystal surface, a kink is the most likely place where a molecule will attach to the crystal surface and continue to grow. The shape of a crystal is determined by the speed of step growth on each face of the crystal. </a:t>
            </a:r>
          </a:p>
          <a:p>
            <a:r>
              <a:rPr lang="en-US" baseline="0" dirty="0" smtClean="0"/>
              <a:t>Image source (with some modifications): Brookhaven National Laboratories http://www.bnl.gov/nsls2/sciOps/chemSci/growth.asp </a:t>
            </a:r>
          </a:p>
          <a:p>
            <a:r>
              <a:rPr lang="en-US" baseline="0" dirty="0" smtClean="0"/>
              <a:t>Alternate image source:  Dr. </a:t>
            </a:r>
            <a:r>
              <a:rPr lang="en-US" baseline="0" dirty="0" err="1" smtClean="0"/>
              <a:t>Ilya</a:t>
            </a:r>
            <a:r>
              <a:rPr lang="en-US" baseline="0" dirty="0" smtClean="0"/>
              <a:t> </a:t>
            </a:r>
            <a:r>
              <a:rPr lang="en-US" baseline="0" dirty="0" err="1" smtClean="0"/>
              <a:t>Reviakine</a:t>
            </a:r>
            <a:r>
              <a:rPr lang="en-US" baseline="0" dirty="0" smtClean="0"/>
              <a:t>, University of Montreal http://esilrch1.esi.umontreal.ca/~syguschj/cours/BCM6200/PD_2_1.html</a:t>
            </a:r>
            <a:endParaRPr lang="en-US" dirty="0"/>
          </a:p>
        </p:txBody>
      </p:sp>
      <p:sp>
        <p:nvSpPr>
          <p:cNvPr id="4" name="Slide Number Placeholder 3"/>
          <p:cNvSpPr>
            <a:spLocks noGrp="1"/>
          </p:cNvSpPr>
          <p:nvPr>
            <p:ph type="sldNum" sz="quarter" idx="10"/>
          </p:nvPr>
        </p:nvSpPr>
        <p:spPr/>
        <p:txBody>
          <a:bodyPr/>
          <a:lstStyle/>
          <a:p>
            <a:fld id="{446E9836-182C-4607-8ACE-602F9A9AA441}" type="slidenum">
              <a:rPr lang="en-US" smtClean="0"/>
              <a:t>5</a:t>
            </a:fld>
            <a:endParaRPr lang="en-US"/>
          </a:p>
        </p:txBody>
      </p:sp>
    </p:spTree>
    <p:extLst>
      <p:ext uri="{BB962C8B-B14F-4D97-AF65-F5344CB8AC3E}">
        <p14:creationId xmlns:p14="http://schemas.microsoft.com/office/powerpoint/2010/main" val="41505430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a crystal forms, it goes through a number of phases. During the first phase, clustering, particles begin to agglomerate together. During the second phase, nucleation, the clusters become a stable nuclei and arrange themselves into the basic building structure of the crystal. If the clusters are not stable, they re-dissolve and the process starts from the beginning again. If nucleation occurs, then the third phase of crystal growth begins; at this point, more molecules attach to the stable nuclei so the crystal grows in size. The main driving force of this process is supersaturation. Supersaturation occurs when more solute exists than the solvent can dissolve. A crystal continues to grow until the solution is saturated. Crystal nucleation and growth can occur simultaneously, depending on the system conditions. Usually, one or the other is predominant, causing different crystal sizes and shapes. Polymorphism occurs when one compound can crystallize with different crystal structures.</a:t>
            </a:r>
          </a:p>
          <a:p>
            <a:r>
              <a:rPr lang="en-US" baseline="0" dirty="0" smtClean="0"/>
              <a:t>Image source: editor, TeachEngineering.org</a:t>
            </a:r>
            <a:endParaRPr lang="en-US" dirty="0"/>
          </a:p>
        </p:txBody>
      </p:sp>
      <p:sp>
        <p:nvSpPr>
          <p:cNvPr id="4" name="Slide Number Placeholder 3"/>
          <p:cNvSpPr>
            <a:spLocks noGrp="1"/>
          </p:cNvSpPr>
          <p:nvPr>
            <p:ph type="sldNum" sz="quarter" idx="10"/>
          </p:nvPr>
        </p:nvSpPr>
        <p:spPr/>
        <p:txBody>
          <a:bodyPr/>
          <a:lstStyle/>
          <a:p>
            <a:fld id="{446E9836-182C-4607-8ACE-602F9A9AA441}" type="slidenum">
              <a:rPr lang="en-US" smtClean="0"/>
              <a:t>6</a:t>
            </a:fld>
            <a:endParaRPr lang="en-US"/>
          </a:p>
        </p:txBody>
      </p:sp>
    </p:spTree>
    <p:extLst>
      <p:ext uri="{BB962C8B-B14F-4D97-AF65-F5344CB8AC3E}">
        <p14:creationId xmlns:p14="http://schemas.microsoft.com/office/powerpoint/2010/main" val="980286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Image source: (rock candy</a:t>
            </a:r>
            <a:r>
              <a:rPr lang="en-US" baseline="0" dirty="0" smtClean="0"/>
              <a:t> sticks) 2012 Evan-Amos, Wikimedia Commons http://commons.wikimedia.org/wiki/File:Rock-Candy-Sticks.jpg</a:t>
            </a:r>
            <a:endParaRPr lang="en-US" dirty="0"/>
          </a:p>
        </p:txBody>
      </p:sp>
      <p:sp>
        <p:nvSpPr>
          <p:cNvPr id="4" name="Slide Number Placeholder 3"/>
          <p:cNvSpPr>
            <a:spLocks noGrp="1"/>
          </p:cNvSpPr>
          <p:nvPr>
            <p:ph type="sldNum" sz="quarter" idx="10"/>
          </p:nvPr>
        </p:nvSpPr>
        <p:spPr/>
        <p:txBody>
          <a:bodyPr/>
          <a:lstStyle/>
          <a:p>
            <a:fld id="{446E9836-182C-4607-8ACE-602F9A9AA441}" type="slidenum">
              <a:rPr lang="en-US" smtClean="0"/>
              <a:t>7</a:t>
            </a:fld>
            <a:endParaRPr lang="en-US"/>
          </a:p>
        </p:txBody>
      </p:sp>
    </p:spTree>
    <p:extLst>
      <p:ext uri="{BB962C8B-B14F-4D97-AF65-F5344CB8AC3E}">
        <p14:creationId xmlns:p14="http://schemas.microsoft.com/office/powerpoint/2010/main" val="3082387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Researchers who want to block the crystallization process investigate to identify molecules that are able to halt further crystal growth. The most likely place for growth is at a kink, so the spot where researchers want an impurity or drug to bind is in the kink. Some impurities do not stop a crystal from growing, they just cause defects in the crystal (see the next slide), changing their shapes. </a:t>
            </a:r>
          </a:p>
          <a:p>
            <a:r>
              <a:rPr lang="en-US" baseline="0" dirty="0" smtClean="0"/>
              <a:t>Image source: editor, TeachEngineering.org</a:t>
            </a:r>
            <a:endParaRPr lang="en-US" dirty="0"/>
          </a:p>
        </p:txBody>
      </p:sp>
      <p:sp>
        <p:nvSpPr>
          <p:cNvPr id="4" name="Slide Number Placeholder 3"/>
          <p:cNvSpPr>
            <a:spLocks noGrp="1"/>
          </p:cNvSpPr>
          <p:nvPr>
            <p:ph type="sldNum" sz="quarter" idx="10"/>
          </p:nvPr>
        </p:nvSpPr>
        <p:spPr/>
        <p:txBody>
          <a:bodyPr/>
          <a:lstStyle/>
          <a:p>
            <a:fld id="{446E9836-182C-4607-8ACE-602F9A9AA441}" type="slidenum">
              <a:rPr lang="en-US" smtClean="0"/>
              <a:t>8</a:t>
            </a:fld>
            <a:endParaRPr lang="en-US"/>
          </a:p>
        </p:txBody>
      </p:sp>
    </p:spTree>
    <p:extLst>
      <p:ext uri="{BB962C8B-B14F-4D97-AF65-F5344CB8AC3E}">
        <p14:creationId xmlns:p14="http://schemas.microsoft.com/office/powerpoint/2010/main" val="2775129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inhibitors bind to</a:t>
            </a:r>
            <a:r>
              <a:rPr lang="en-US" baseline="0" dirty="0" smtClean="0"/>
              <a:t> the crystal surface, they attach to specific faces. This blocks growth in one direction, but not the others, causing different shapes to result as the crystal growth continues. </a:t>
            </a:r>
          </a:p>
          <a:p>
            <a:r>
              <a:rPr lang="en-US" sz="1200" kern="1200" dirty="0" smtClean="0">
                <a:solidFill>
                  <a:schemeClr val="tx1"/>
                </a:solidFill>
                <a:effectLst/>
                <a:latin typeface="+mn-lt"/>
                <a:ea typeface="+mn-ea"/>
                <a:cs typeface="+mn-cs"/>
              </a:rPr>
              <a:t>This series of diagrams compares normal calcium oxalate crystals to crystals grown with different additives, showing how the crystal shapes change depending on where the inhibitor binds. </a:t>
            </a:r>
          </a:p>
          <a:p>
            <a:r>
              <a:rPr lang="en-US" baseline="0" dirty="0" smtClean="0"/>
              <a:t>Image source: </a:t>
            </a:r>
            <a:r>
              <a:rPr lang="en-US" sz="1200" kern="1200" dirty="0" smtClean="0">
                <a:solidFill>
                  <a:schemeClr val="tx1"/>
                </a:solidFill>
                <a:effectLst/>
                <a:latin typeface="+mn-lt"/>
                <a:ea typeface="+mn-ea"/>
                <a:cs typeface="+mn-cs"/>
              </a:rPr>
              <a:t>Jeffrey D. </a:t>
            </a:r>
            <a:r>
              <a:rPr lang="en-US" sz="1200" kern="1200" dirty="0" err="1" smtClean="0">
                <a:solidFill>
                  <a:schemeClr val="tx1"/>
                </a:solidFill>
                <a:effectLst/>
                <a:latin typeface="+mn-lt"/>
                <a:ea typeface="+mn-ea"/>
                <a:cs typeface="+mn-cs"/>
              </a:rPr>
              <a:t>Rimer</a:t>
            </a:r>
            <a:r>
              <a:rPr lang="en-US" sz="1200" kern="1200" dirty="0" smtClean="0">
                <a:solidFill>
                  <a:schemeClr val="tx1"/>
                </a:solidFill>
                <a:effectLst/>
                <a:latin typeface="+mn-lt"/>
                <a:ea typeface="+mn-ea"/>
                <a:cs typeface="+mn-cs"/>
              </a:rPr>
              <a:t>, University of Houston</a:t>
            </a:r>
            <a:endParaRPr lang="en-US" dirty="0"/>
          </a:p>
        </p:txBody>
      </p:sp>
      <p:sp>
        <p:nvSpPr>
          <p:cNvPr id="4" name="Slide Number Placeholder 3"/>
          <p:cNvSpPr>
            <a:spLocks noGrp="1"/>
          </p:cNvSpPr>
          <p:nvPr>
            <p:ph type="sldNum" sz="quarter" idx="10"/>
          </p:nvPr>
        </p:nvSpPr>
        <p:spPr/>
        <p:txBody>
          <a:bodyPr/>
          <a:lstStyle/>
          <a:p>
            <a:fld id="{446E9836-182C-4607-8ACE-602F9A9AA441}" type="slidenum">
              <a:rPr lang="en-US" smtClean="0"/>
              <a:t>9</a:t>
            </a:fld>
            <a:endParaRPr lang="en-US"/>
          </a:p>
        </p:txBody>
      </p:sp>
    </p:spTree>
    <p:extLst>
      <p:ext uri="{BB962C8B-B14F-4D97-AF65-F5344CB8AC3E}">
        <p14:creationId xmlns:p14="http://schemas.microsoft.com/office/powerpoint/2010/main" val="41446264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0D15014A-6261-4C14-BEFA-F71901EA92F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CC9E0-0530-40BE-8036-870ED0D86CEA}" type="slidenum">
              <a:rPr lang="en-US" smtClean="0"/>
              <a:t>‹#›</a:t>
            </a:fld>
            <a:endParaRPr lang="en-U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85800" y="1143000"/>
            <a:ext cx="7772400" cy="2334913"/>
          </a:xfrm>
        </p:spPr>
        <p:txBody>
          <a:bodyPr/>
          <a:lstStyle>
            <a:lvl1pPr algn="ctr">
              <a:defRPr sz="7200"/>
            </a:lvl1pPr>
          </a:lstStyle>
          <a:p>
            <a:r>
              <a:rPr lang="en-US" dirty="0"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5014A-6261-4C14-BEFA-F71901EA92F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CC9E0-0530-40BE-8036-870ED0D86CE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5014A-6261-4C14-BEFA-F71901EA92F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CC9E0-0530-40BE-8036-870ED0D86CE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lvl1pPr>
              <a:defRPr b="1"/>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0D15014A-6261-4C14-BEFA-F71901EA92F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CC9E0-0530-40BE-8036-870ED0D86CEA}" type="slidenum">
              <a:rPr lang="en-US" smtClean="0"/>
              <a:t>‹#›</a:t>
            </a:fld>
            <a:endParaRPr lang="en-US"/>
          </a:p>
        </p:txBody>
      </p:sp>
      <p:sp>
        <p:nvSpPr>
          <p:cNvPr id="8" name="Content Placeholder 7"/>
          <p:cNvSpPr>
            <a:spLocks noGrp="1"/>
          </p:cNvSpPr>
          <p:nvPr>
            <p:ph sz="quarter" idx="13"/>
          </p:nvPr>
        </p:nvSpPr>
        <p:spPr>
          <a:xfrm>
            <a:off x="609600" y="1219200"/>
            <a:ext cx="79248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4800" b="0" i="0"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15014A-6261-4C14-BEFA-F71901EA92F0}" type="datetimeFigureOut">
              <a:rPr lang="en-US" smtClean="0"/>
              <a:t>11/5/2014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3CC9E0-0530-40BE-8036-870ED0D86CE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066800"/>
            <a:ext cx="3733800" cy="46482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3" name="Content Placeholder 12"/>
          <p:cNvSpPr>
            <a:spLocks noGrp="1"/>
          </p:cNvSpPr>
          <p:nvPr>
            <p:ph sz="quarter" idx="14"/>
          </p:nvPr>
        </p:nvSpPr>
        <p:spPr>
          <a:xfrm>
            <a:off x="4800600" y="1066800"/>
            <a:ext cx="3733800" cy="4648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1"/>
          <p:cNvSpPr>
            <a:spLocks noGrp="1"/>
          </p:cNvSpPr>
          <p:nvPr>
            <p:ph type="title"/>
          </p:nvPr>
        </p:nvSpPr>
        <p:spPr>
          <a:xfrm>
            <a:off x="609600" y="274638"/>
            <a:ext cx="7924800" cy="684212"/>
          </a:xfrm>
        </p:spPr>
        <p:txBody>
          <a:bodyPr/>
          <a:lstStyle/>
          <a:p>
            <a:r>
              <a:rPr lang="en-US" dirty="0" smtClean="0"/>
              <a:t>Click to edit Master title style</a:t>
            </a:r>
            <a:endParaRPr lang="en-US" dirty="0"/>
          </a:p>
        </p:txBody>
      </p:sp>
      <p:sp>
        <p:nvSpPr>
          <p:cNvPr id="5" name="Date Placeholder 4"/>
          <p:cNvSpPr>
            <a:spLocks noGrp="1"/>
          </p:cNvSpPr>
          <p:nvPr>
            <p:ph type="dt" sz="half" idx="10"/>
          </p:nvPr>
        </p:nvSpPr>
        <p:spPr/>
        <p:txBody>
          <a:bodyPr/>
          <a:lstStyle/>
          <a:p>
            <a:fld id="{0D15014A-6261-4C14-BEFA-F71901EA92F0}"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CC9E0-0530-40BE-8036-870ED0D86CE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Title 1"/>
          <p:cNvSpPr>
            <a:spLocks noGrp="1"/>
          </p:cNvSpPr>
          <p:nvPr>
            <p:ph type="title"/>
          </p:nvPr>
        </p:nvSpPr>
        <p:spPr>
          <a:xfrm>
            <a:off x="609600" y="274638"/>
            <a:ext cx="7924800" cy="684211"/>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0D15014A-6261-4C14-BEFA-F71901EA92F0}" type="datetimeFigureOut">
              <a:rPr lang="en-US" smtClean="0"/>
              <a:t>11/5/2014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3CC9E0-0530-40BE-8036-870ED0D86CE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92162"/>
          </a:xfrm>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D15014A-6261-4C14-BEFA-F71901EA92F0}" type="datetimeFigureOut">
              <a:rPr lang="en-US" smtClean="0"/>
              <a:t>11/5/2014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3CC9E0-0530-40BE-8036-870ED0D86CE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5014A-6261-4C14-BEFA-F71901EA92F0}" type="datetimeFigureOut">
              <a:rPr lang="en-US" smtClean="0"/>
              <a:t>11/5/2014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3CC9E0-0530-40BE-8036-870ED0D86CE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5014A-6261-4C14-BEFA-F71901EA92F0}"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CC9E0-0530-40BE-8036-870ED0D86CE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5014A-6261-4C14-BEFA-F71901EA92F0}" type="datetimeFigureOut">
              <a:rPr lang="en-US" smtClean="0"/>
              <a:t>11/5/2014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3CC9E0-0530-40BE-8036-870ED0D86CE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715962"/>
          </a:xfrm>
          <a:prstGeom prst="rect">
            <a:avLst/>
          </a:prstGeom>
        </p:spPr>
        <p:txBody>
          <a:bodyPr vert="horz" lIns="91440" tIns="45720" rIns="9144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066800"/>
            <a:ext cx="7924800" cy="5059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0D15014A-6261-4C14-BEFA-F71901EA92F0}" type="datetimeFigureOut">
              <a:rPr lang="en-US" smtClean="0"/>
              <a:t>11/5/2014</a:t>
            </a:fld>
            <a:endParaRPr lang="en-U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n-U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63CC9E0-0530-40BE-8036-870ED0D86CEA}"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400" b="1" kern="1200" cap="none" spc="50" baseline="0">
          <a:solidFill>
            <a:schemeClr val="tx1"/>
          </a:solidFill>
          <a:latin typeface="Calibri" panose="020F0502020204030204" pitchFamily="34" charset="0"/>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5.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2334913"/>
          </a:xfrm>
        </p:spPr>
        <p:txBody>
          <a:bodyPr/>
          <a:lstStyle/>
          <a:p>
            <a:r>
              <a:rPr lang="en-US" dirty="0" smtClean="0"/>
              <a:t>Crystallization</a:t>
            </a:r>
            <a:br>
              <a:rPr lang="en-US" dirty="0" smtClean="0"/>
            </a:br>
            <a:r>
              <a:rPr lang="en-US" dirty="0" smtClean="0"/>
              <a:t>in the Body</a:t>
            </a:r>
            <a:endParaRPr lang="en-US" dirty="0"/>
          </a:p>
        </p:txBody>
      </p:sp>
      <p:pic>
        <p:nvPicPr>
          <p:cNvPr id="1026" name="Picture 2" descr="backgrounds,crystalline,crystals,microbiology,nature,Photographs,science,sugars"/>
          <p:cNvPicPr>
            <a:picLocks noChangeAspect="1" noChangeArrowheads="1"/>
          </p:cNvPicPr>
          <p:nvPr/>
        </p:nvPicPr>
        <p:blipFill rotWithShape="1">
          <a:blip r:embed="rId3">
            <a:extLst>
              <a:ext uri="{28A0092B-C50C-407E-A947-70E740481C1C}">
                <a14:useLocalDpi xmlns:a14="http://schemas.microsoft.com/office/drawing/2010/main" val="0"/>
              </a:ext>
            </a:extLst>
          </a:blip>
          <a:srcRect l="14769" r="16308"/>
          <a:stretch/>
        </p:blipFill>
        <p:spPr bwMode="auto">
          <a:xfrm rot="5400000">
            <a:off x="3167106" y="3158336"/>
            <a:ext cx="2809788" cy="407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38178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Kidney Stone Formation</a:t>
            </a:r>
            <a:endParaRPr lang="en-US" dirty="0"/>
          </a:p>
        </p:txBody>
      </p:sp>
      <p:sp>
        <p:nvSpPr>
          <p:cNvPr id="3" name="Content Placeholder 2"/>
          <p:cNvSpPr>
            <a:spLocks noGrp="1"/>
          </p:cNvSpPr>
          <p:nvPr>
            <p:ph sz="quarter" idx="13"/>
          </p:nvPr>
        </p:nvSpPr>
        <p:spPr>
          <a:xfrm>
            <a:off x="3465354" y="1258421"/>
            <a:ext cx="5583660" cy="2362200"/>
          </a:xfrm>
        </p:spPr>
        <p:txBody>
          <a:bodyPr>
            <a:noAutofit/>
          </a:bodyPr>
          <a:lstStyle/>
          <a:p>
            <a:pPr marL="0" indent="0">
              <a:spcBef>
                <a:spcPts val="0"/>
              </a:spcBef>
              <a:spcAft>
                <a:spcPts val="1200"/>
              </a:spcAft>
              <a:buNone/>
            </a:pPr>
            <a:r>
              <a:rPr lang="en-US" sz="2800" b="1" dirty="0" smtClean="0"/>
              <a:t>Kidneys filter the blood, remove waste, maintain electrolyte levels</a:t>
            </a:r>
          </a:p>
          <a:p>
            <a:pPr marL="0" indent="0">
              <a:spcBef>
                <a:spcPts val="0"/>
              </a:spcBef>
              <a:spcAft>
                <a:spcPts val="1200"/>
              </a:spcAft>
              <a:buNone/>
            </a:pPr>
            <a:r>
              <a:rPr lang="en-US" sz="2800" b="1" dirty="0" smtClean="0"/>
              <a:t>Waste products form crystals that are </a:t>
            </a:r>
            <a:r>
              <a:rPr lang="en-US" sz="2800" b="1" dirty="0" smtClean="0">
                <a:solidFill>
                  <a:srgbClr val="FFFF00"/>
                </a:solidFill>
              </a:rPr>
              <a:t>usually very small </a:t>
            </a:r>
            <a:r>
              <a:rPr lang="en-US" sz="2800" b="1" dirty="0" smtClean="0"/>
              <a:t>and pass through the urinary system with no effects</a:t>
            </a:r>
          </a:p>
        </p:txBody>
      </p:sp>
      <p:pic>
        <p:nvPicPr>
          <p:cNvPr id="4098" name="Picture 2" descr="Illustration of kidney stones in the calyces and ureter"/>
          <p:cNvPicPr>
            <a:picLocks noChangeAspect="1" noChangeArrowheads="1"/>
          </p:cNvPicPr>
          <p:nvPr/>
        </p:nvPicPr>
        <p:blipFill rotWithShape="1">
          <a:blip r:embed="rId3">
            <a:extLst>
              <a:ext uri="{28A0092B-C50C-407E-A947-70E740481C1C}">
                <a14:useLocalDpi xmlns:a14="http://schemas.microsoft.com/office/drawing/2010/main" val="0"/>
              </a:ext>
            </a:extLst>
          </a:blip>
          <a:srcRect l="41111" b="7407"/>
          <a:stretch/>
        </p:blipFill>
        <p:spPr bwMode="auto">
          <a:xfrm>
            <a:off x="6700288" y="3782745"/>
            <a:ext cx="1944987" cy="24465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15200" y="6156175"/>
            <a:ext cx="1382110" cy="646331"/>
          </a:xfrm>
          <a:prstGeom prst="rect">
            <a:avLst/>
          </a:prstGeom>
          <a:noFill/>
        </p:spPr>
        <p:txBody>
          <a:bodyPr wrap="none" rtlCol="0">
            <a:spAutoFit/>
          </a:bodyPr>
          <a:lstStyle/>
          <a:p>
            <a:r>
              <a:rPr lang="en-US" sz="3600" b="1" dirty="0" smtClean="0"/>
              <a:t>kidney</a:t>
            </a:r>
            <a:endParaRPr lang="en-US" sz="3600" b="1" dirty="0"/>
          </a:p>
        </p:txBody>
      </p:sp>
      <p:sp>
        <p:nvSpPr>
          <p:cNvPr id="8" name="Content Placeholder 2"/>
          <p:cNvSpPr txBox="1">
            <a:spLocks/>
          </p:cNvSpPr>
          <p:nvPr/>
        </p:nvSpPr>
        <p:spPr>
          <a:xfrm>
            <a:off x="381000" y="3812242"/>
            <a:ext cx="6019800" cy="2702858"/>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a:spcBef>
                <a:spcPts val="0"/>
              </a:spcBef>
              <a:spcAft>
                <a:spcPts val="1200"/>
              </a:spcAft>
            </a:pPr>
            <a:r>
              <a:rPr lang="en-US" sz="2800" b="1" dirty="0" smtClean="0"/>
              <a:t>Crystals that </a:t>
            </a:r>
            <a:r>
              <a:rPr lang="en-US" sz="2800" b="1" dirty="0" smtClean="0">
                <a:solidFill>
                  <a:srgbClr val="FFFF00"/>
                </a:solidFill>
              </a:rPr>
              <a:t>grow large </a:t>
            </a:r>
            <a:r>
              <a:rPr lang="en-US" sz="2800" b="1" dirty="0" smtClean="0"/>
              <a:t>can block the ureter (kidney stones or renal stones)</a:t>
            </a:r>
          </a:p>
          <a:p>
            <a:pPr>
              <a:spcBef>
                <a:spcPts val="0"/>
              </a:spcBef>
              <a:spcAft>
                <a:spcPts val="1200"/>
              </a:spcAft>
            </a:pPr>
            <a:r>
              <a:rPr lang="en-US" sz="2800" b="1" dirty="0" smtClean="0">
                <a:solidFill>
                  <a:srgbClr val="FFFF00"/>
                </a:solidFill>
              </a:rPr>
              <a:t>Supersaturation</a:t>
            </a:r>
            <a:r>
              <a:rPr lang="en-US" sz="2800" b="1" dirty="0" smtClean="0"/>
              <a:t> caused by: </a:t>
            </a:r>
          </a:p>
          <a:p>
            <a:pPr lvl="1">
              <a:spcBef>
                <a:spcPts val="0"/>
              </a:spcBef>
              <a:spcAft>
                <a:spcPts val="0"/>
              </a:spcAft>
            </a:pPr>
            <a:r>
              <a:rPr lang="en-US" sz="2400" b="1" dirty="0" smtClean="0"/>
              <a:t>dehydration</a:t>
            </a:r>
          </a:p>
          <a:p>
            <a:pPr lvl="1">
              <a:spcBef>
                <a:spcPts val="0"/>
              </a:spcBef>
              <a:spcAft>
                <a:spcPts val="0"/>
              </a:spcAft>
            </a:pPr>
            <a:r>
              <a:rPr lang="en-US" sz="2400" b="1" dirty="0" smtClean="0"/>
              <a:t>diet</a:t>
            </a:r>
          </a:p>
        </p:txBody>
      </p:sp>
      <p:pic>
        <p:nvPicPr>
          <p:cNvPr id="4100" name="Picture 4" descr="Normal anatomy"/>
          <p:cNvPicPr>
            <a:picLocks noChangeAspect="1" noChangeArrowheads="1"/>
          </p:cNvPicPr>
          <p:nvPr/>
        </p:nvPicPr>
        <p:blipFill rotWithShape="1">
          <a:blip r:embed="rId4">
            <a:extLst>
              <a:ext uri="{28A0092B-C50C-407E-A947-70E740481C1C}">
                <a14:useLocalDpi xmlns:a14="http://schemas.microsoft.com/office/drawing/2010/main" val="0"/>
              </a:ext>
            </a:extLst>
          </a:blip>
          <a:srcRect l="9062" t="8058" r="14937" b="14442"/>
          <a:stretch/>
        </p:blipFill>
        <p:spPr bwMode="auto">
          <a:xfrm>
            <a:off x="381000" y="1295400"/>
            <a:ext cx="2895600" cy="236220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964165" y="5633632"/>
            <a:ext cx="1229824" cy="461665"/>
          </a:xfrm>
          <a:prstGeom prst="rect">
            <a:avLst/>
          </a:prstGeom>
          <a:noFill/>
        </p:spPr>
        <p:txBody>
          <a:bodyPr wrap="none" rtlCol="0">
            <a:spAutoFit/>
          </a:bodyPr>
          <a:lstStyle/>
          <a:p>
            <a:r>
              <a:rPr lang="en-US" sz="2400" b="1" dirty="0" smtClean="0">
                <a:solidFill>
                  <a:schemeClr val="bg1"/>
                </a:solidFill>
              </a:rPr>
              <a:t>ureter</a:t>
            </a:r>
            <a:r>
              <a:rPr lang="en-US" sz="2400" b="1" dirty="0" smtClean="0">
                <a:solidFill>
                  <a:schemeClr val="bg1"/>
                </a:solidFill>
                <a:sym typeface="Wingdings" panose="05000000000000000000" pitchFamily="2" charset="2"/>
              </a:rPr>
              <a:t></a:t>
            </a:r>
            <a:endParaRPr lang="en-US" sz="2400" b="1" dirty="0">
              <a:solidFill>
                <a:schemeClr val="bg1"/>
              </a:solidFill>
            </a:endParaRPr>
          </a:p>
        </p:txBody>
      </p:sp>
      <p:sp>
        <p:nvSpPr>
          <p:cNvPr id="10" name="TextBox 9"/>
          <p:cNvSpPr txBox="1"/>
          <p:nvPr/>
        </p:nvSpPr>
        <p:spPr>
          <a:xfrm>
            <a:off x="5120986" y="5037994"/>
            <a:ext cx="2073003" cy="461665"/>
          </a:xfrm>
          <a:prstGeom prst="rect">
            <a:avLst/>
          </a:prstGeom>
          <a:noFill/>
        </p:spPr>
        <p:txBody>
          <a:bodyPr wrap="none" rtlCol="0">
            <a:spAutoFit/>
          </a:bodyPr>
          <a:lstStyle/>
          <a:p>
            <a:r>
              <a:rPr lang="en-US" sz="2400" b="1" dirty="0" smtClean="0">
                <a:solidFill>
                  <a:schemeClr val="bg1"/>
                </a:solidFill>
              </a:rPr>
              <a:t>kidney stone</a:t>
            </a:r>
            <a:r>
              <a:rPr lang="en-US" sz="2400" b="1" dirty="0" smtClean="0">
                <a:solidFill>
                  <a:schemeClr val="bg1"/>
                </a:solidFill>
                <a:sym typeface="Wingdings" panose="05000000000000000000" pitchFamily="2" charset="2"/>
              </a:rPr>
              <a:t></a:t>
            </a:r>
            <a:endParaRPr lang="en-US" sz="2400" b="1" dirty="0">
              <a:solidFill>
                <a:schemeClr val="bg1"/>
              </a:solidFill>
            </a:endParaRPr>
          </a:p>
        </p:txBody>
      </p:sp>
    </p:spTree>
    <p:extLst>
      <p:ext uri="{BB962C8B-B14F-4D97-AF65-F5344CB8AC3E}">
        <p14:creationId xmlns:p14="http://schemas.microsoft.com/office/powerpoint/2010/main" val="22664706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6634" y="16783"/>
            <a:ext cx="8077200" cy="911660"/>
          </a:xfrm>
        </p:spPr>
        <p:txBody>
          <a:bodyPr/>
          <a:lstStyle/>
          <a:p>
            <a:r>
              <a:rPr lang="en-US" dirty="0" smtClean="0"/>
              <a:t>Types of Kidney Stones</a:t>
            </a:r>
            <a:endParaRPr lang="en-US" dirty="0"/>
          </a:p>
        </p:txBody>
      </p:sp>
      <p:pic>
        <p:nvPicPr>
          <p:cNvPr id="5126" name="Picture 6" descr="File:Calcium oxalate stones.JPG"/>
          <p:cNvPicPr>
            <a:picLocks noChangeAspect="1" noChangeArrowheads="1"/>
          </p:cNvPicPr>
          <p:nvPr/>
        </p:nvPicPr>
        <p:blipFill rotWithShape="1">
          <a:blip r:embed="rId3">
            <a:extLst>
              <a:ext uri="{28A0092B-C50C-407E-A947-70E740481C1C}">
                <a14:useLocalDpi xmlns:a14="http://schemas.microsoft.com/office/drawing/2010/main" val="0"/>
              </a:ext>
            </a:extLst>
          </a:blip>
          <a:srcRect l="22958" t="26738" r="28042" b="10771"/>
          <a:stretch/>
        </p:blipFill>
        <p:spPr bwMode="auto">
          <a:xfrm rot="10800000">
            <a:off x="1143000" y="1054379"/>
            <a:ext cx="3335165" cy="31900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766526" y="1284009"/>
            <a:ext cx="3556793" cy="2947525"/>
          </a:xfrm>
          <a:prstGeom prst="rect">
            <a:avLst/>
          </a:prstGeom>
          <a:noFill/>
        </p:spPr>
        <p:txBody>
          <a:bodyPr wrap="square" rtlCol="0">
            <a:noAutofit/>
          </a:bodyPr>
          <a:lstStyle/>
          <a:p>
            <a:r>
              <a:rPr lang="en-US" sz="3600" b="1" dirty="0" smtClean="0"/>
              <a:t>Four main types: </a:t>
            </a:r>
          </a:p>
          <a:p>
            <a:pPr marL="571500" indent="-571500">
              <a:buFont typeface="Arial" panose="020B0604020202020204" pitchFamily="34" charset="0"/>
              <a:buChar char="•"/>
            </a:pPr>
            <a:r>
              <a:rPr lang="en-US" sz="3200" b="1" dirty="0" smtClean="0"/>
              <a:t>calcium oxalate</a:t>
            </a:r>
          </a:p>
          <a:p>
            <a:pPr marL="571500" indent="-571500">
              <a:buFont typeface="Arial" panose="020B0604020202020204" pitchFamily="34" charset="0"/>
              <a:buChar char="•"/>
            </a:pPr>
            <a:r>
              <a:rPr lang="en-US" sz="3200" b="1" dirty="0" err="1" smtClean="0"/>
              <a:t>struvite</a:t>
            </a:r>
            <a:endParaRPr lang="en-US" sz="3200" b="1" dirty="0" smtClean="0"/>
          </a:p>
          <a:p>
            <a:pPr marL="571500" indent="-571500">
              <a:buFont typeface="Arial" panose="020B0604020202020204" pitchFamily="34" charset="0"/>
              <a:buChar char="•"/>
            </a:pPr>
            <a:r>
              <a:rPr lang="en-US" sz="3200" b="1" dirty="0" smtClean="0"/>
              <a:t>uric acid</a:t>
            </a:r>
          </a:p>
          <a:p>
            <a:pPr marL="571500" indent="-571500">
              <a:buFont typeface="Arial" panose="020B0604020202020204" pitchFamily="34" charset="0"/>
              <a:buChar char="•"/>
            </a:pPr>
            <a:r>
              <a:rPr lang="en-US" sz="3200" b="1" dirty="0" err="1" smtClean="0"/>
              <a:t>cystine</a:t>
            </a:r>
            <a:endParaRPr lang="en-US" sz="3200" b="1" dirty="0"/>
          </a:p>
        </p:txBody>
      </p:sp>
      <p:sp>
        <p:nvSpPr>
          <p:cNvPr id="5" name="TextBox 4"/>
          <p:cNvSpPr txBox="1"/>
          <p:nvPr/>
        </p:nvSpPr>
        <p:spPr>
          <a:xfrm>
            <a:off x="2059312" y="3076140"/>
            <a:ext cx="2537955" cy="523220"/>
          </a:xfrm>
          <a:prstGeom prst="rect">
            <a:avLst/>
          </a:prstGeom>
          <a:noFill/>
        </p:spPr>
        <p:txBody>
          <a:bodyPr wrap="square" rtlCol="0">
            <a:spAutoFit/>
          </a:bodyPr>
          <a:lstStyle/>
          <a:p>
            <a:r>
              <a:rPr lang="en-US" sz="2800" b="1" dirty="0" smtClean="0"/>
              <a:t>calcium oxalate</a:t>
            </a:r>
            <a:endParaRPr lang="en-US" sz="2800" b="1" dirty="0"/>
          </a:p>
        </p:txBody>
      </p:sp>
      <p:pic>
        <p:nvPicPr>
          <p:cNvPr id="5130" name="Picture 10" descr="http://upload.wikimedia.org/wikipedia/commons/thumb/9/95/Struvite_stones.JPG/320px-Struvite_stones.JPG"/>
          <p:cNvPicPr>
            <a:picLocks noChangeAspect="1" noChangeArrowheads="1"/>
          </p:cNvPicPr>
          <p:nvPr/>
        </p:nvPicPr>
        <p:blipFill rotWithShape="1">
          <a:blip r:embed="rId4">
            <a:extLst>
              <a:ext uri="{28A0092B-C50C-407E-A947-70E740481C1C}">
                <a14:useLocalDpi xmlns:a14="http://schemas.microsoft.com/office/drawing/2010/main" val="0"/>
              </a:ext>
            </a:extLst>
          </a:blip>
          <a:srcRect l="13695" t="23333" r="13805"/>
          <a:stretch/>
        </p:blipFill>
        <p:spPr bwMode="auto">
          <a:xfrm>
            <a:off x="6109353" y="4530359"/>
            <a:ext cx="2605407" cy="20663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6297518" y="6019800"/>
            <a:ext cx="1245854" cy="523220"/>
          </a:xfrm>
          <a:prstGeom prst="rect">
            <a:avLst/>
          </a:prstGeom>
          <a:noFill/>
        </p:spPr>
        <p:txBody>
          <a:bodyPr wrap="none" rtlCol="0">
            <a:spAutoFit/>
          </a:bodyPr>
          <a:lstStyle/>
          <a:p>
            <a:r>
              <a:rPr lang="en-US" sz="2800" b="1" dirty="0" err="1" smtClean="0"/>
              <a:t>struvite</a:t>
            </a:r>
            <a:endParaRPr lang="en-US" sz="2800" b="1" dirty="0"/>
          </a:p>
        </p:txBody>
      </p:sp>
      <p:pic>
        <p:nvPicPr>
          <p:cNvPr id="5132" name="Picture 12" descr="http://upload.wikimedia.org/wikipedia/commons/thumb/0/04/Urate_stones.JPG/320px-Urate_stones.JPG"/>
          <p:cNvPicPr>
            <a:picLocks noChangeAspect="1" noChangeArrowheads="1"/>
          </p:cNvPicPr>
          <p:nvPr/>
        </p:nvPicPr>
        <p:blipFill rotWithShape="1">
          <a:blip r:embed="rId5">
            <a:extLst>
              <a:ext uri="{28A0092B-C50C-407E-A947-70E740481C1C}">
                <a14:useLocalDpi xmlns:a14="http://schemas.microsoft.com/office/drawing/2010/main" val="0"/>
              </a:ext>
            </a:extLst>
          </a:blip>
          <a:srcRect l="31531" t="14936" r="13469" b="25065"/>
          <a:stretch/>
        </p:blipFill>
        <p:spPr bwMode="auto">
          <a:xfrm>
            <a:off x="532892" y="4553460"/>
            <a:ext cx="2515108" cy="205781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73941" y="5629304"/>
            <a:ext cx="1393330" cy="523220"/>
          </a:xfrm>
          <a:prstGeom prst="rect">
            <a:avLst/>
          </a:prstGeom>
          <a:noFill/>
        </p:spPr>
        <p:txBody>
          <a:bodyPr wrap="none" rtlCol="0">
            <a:spAutoFit/>
          </a:bodyPr>
          <a:lstStyle/>
          <a:p>
            <a:r>
              <a:rPr lang="en-US" sz="2800" b="1" dirty="0" smtClean="0"/>
              <a:t>uric acid</a:t>
            </a:r>
            <a:endParaRPr lang="en-US" sz="2800" b="1" dirty="0"/>
          </a:p>
        </p:txBody>
      </p:sp>
      <p:pic>
        <p:nvPicPr>
          <p:cNvPr id="5134" name="Picture 14" descr="http://upload.wikimedia.org/wikipedia/commons/thumb/4/40/Kidney_stone_01.JPG/320px-Kidney_stone_01.JPG"/>
          <p:cNvPicPr>
            <a:picLocks noChangeAspect="1" noChangeArrowheads="1"/>
          </p:cNvPicPr>
          <p:nvPr/>
        </p:nvPicPr>
        <p:blipFill rotWithShape="1">
          <a:blip r:embed="rId6">
            <a:extLst>
              <a:ext uri="{28A0092B-C50C-407E-A947-70E740481C1C}">
                <a14:useLocalDpi xmlns:a14="http://schemas.microsoft.com/office/drawing/2010/main" val="0"/>
              </a:ext>
            </a:extLst>
          </a:blip>
          <a:srcRect b="15104"/>
          <a:stretch/>
        </p:blipFill>
        <p:spPr bwMode="auto">
          <a:xfrm>
            <a:off x="3389030" y="4947489"/>
            <a:ext cx="2402170" cy="15295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69168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382000" cy="792162"/>
          </a:xfrm>
        </p:spPr>
        <p:txBody>
          <a:bodyPr/>
          <a:lstStyle/>
          <a:p>
            <a:r>
              <a:rPr lang="en-US" dirty="0" smtClean="0"/>
              <a:t>Drug Development Considerations</a:t>
            </a:r>
            <a:endParaRPr lang="en-US" dirty="0"/>
          </a:p>
        </p:txBody>
      </p:sp>
      <p:sp>
        <p:nvSpPr>
          <p:cNvPr id="3" name="Content Placeholder 2"/>
          <p:cNvSpPr>
            <a:spLocks noGrp="1"/>
          </p:cNvSpPr>
          <p:nvPr>
            <p:ph sz="quarter" idx="13"/>
          </p:nvPr>
        </p:nvSpPr>
        <p:spPr>
          <a:xfrm>
            <a:off x="393894" y="1371600"/>
            <a:ext cx="8597705" cy="5105400"/>
          </a:xfrm>
        </p:spPr>
        <p:txBody>
          <a:bodyPr>
            <a:noAutofit/>
          </a:bodyPr>
          <a:lstStyle/>
          <a:p>
            <a:pPr>
              <a:spcBef>
                <a:spcPts val="0"/>
              </a:spcBef>
              <a:spcAft>
                <a:spcPts val="1200"/>
              </a:spcAft>
            </a:pPr>
            <a:r>
              <a:rPr lang="en-US" sz="2600" b="1" dirty="0" smtClean="0">
                <a:solidFill>
                  <a:srgbClr val="FFFF00"/>
                </a:solidFill>
              </a:rPr>
              <a:t>1 in 11 </a:t>
            </a:r>
            <a:r>
              <a:rPr lang="en-US" sz="2600" b="1" dirty="0" smtClean="0"/>
              <a:t>people have kidney stones in their lifetimes</a:t>
            </a:r>
          </a:p>
          <a:p>
            <a:pPr>
              <a:spcBef>
                <a:spcPts val="0"/>
              </a:spcBef>
              <a:spcAft>
                <a:spcPts val="1200"/>
              </a:spcAft>
            </a:pPr>
            <a:r>
              <a:rPr lang="en-US" sz="2600" b="1" dirty="0" smtClean="0">
                <a:solidFill>
                  <a:srgbClr val="FFFF00"/>
                </a:solidFill>
              </a:rPr>
              <a:t>80%</a:t>
            </a:r>
            <a:r>
              <a:rPr lang="en-US" sz="2600" b="1" dirty="0" smtClean="0"/>
              <a:t> of all cases are men</a:t>
            </a:r>
          </a:p>
          <a:p>
            <a:pPr>
              <a:spcBef>
                <a:spcPts val="0"/>
              </a:spcBef>
              <a:spcAft>
                <a:spcPts val="1200"/>
              </a:spcAft>
            </a:pPr>
            <a:r>
              <a:rPr lang="en-US" sz="2600" b="1" dirty="0" smtClean="0"/>
              <a:t>Kidney stones usually </a:t>
            </a:r>
            <a:r>
              <a:rPr lang="en-US" sz="2600" b="1" dirty="0" smtClean="0">
                <a:solidFill>
                  <a:srgbClr val="FFFF00"/>
                </a:solidFill>
              </a:rPr>
              <a:t>reoccur</a:t>
            </a:r>
          </a:p>
          <a:p>
            <a:pPr>
              <a:spcBef>
                <a:spcPts val="0"/>
              </a:spcBef>
              <a:spcAft>
                <a:spcPts val="1200"/>
              </a:spcAft>
            </a:pPr>
            <a:r>
              <a:rPr lang="en-US" sz="2600" b="1" u="sng" dirty="0" smtClean="0"/>
              <a:t>Surgery</a:t>
            </a:r>
            <a:r>
              <a:rPr lang="en-US" sz="2600" b="1" dirty="0" smtClean="0"/>
              <a:t> and </a:t>
            </a:r>
            <a:r>
              <a:rPr lang="en-US" sz="2600" b="1" u="sng" dirty="0" smtClean="0"/>
              <a:t>shock therapy </a:t>
            </a:r>
            <a:r>
              <a:rPr lang="en-US" sz="2600" b="1" dirty="0" smtClean="0"/>
              <a:t>are the usual removal methods, for which $2 billion is spent each year</a:t>
            </a:r>
            <a:br>
              <a:rPr lang="en-US" sz="2600" b="1" dirty="0" smtClean="0"/>
            </a:br>
            <a:r>
              <a:rPr lang="en-US" sz="2600" b="1" i="1" dirty="0" smtClean="0">
                <a:solidFill>
                  <a:srgbClr val="FFFF00"/>
                </a:solidFill>
              </a:rPr>
              <a:t>—for a condition that could be prevented</a:t>
            </a:r>
          </a:p>
          <a:p>
            <a:pPr>
              <a:spcBef>
                <a:spcPts val="0"/>
              </a:spcBef>
              <a:spcAft>
                <a:spcPts val="1200"/>
              </a:spcAft>
            </a:pPr>
            <a:r>
              <a:rPr lang="en-US" sz="2600" b="1" dirty="0" smtClean="0"/>
              <a:t>The body makes natural crystal inhibitors: </a:t>
            </a:r>
            <a:r>
              <a:rPr lang="en-US" sz="2600" b="1" i="1" dirty="0" smtClean="0">
                <a:solidFill>
                  <a:srgbClr val="FFFF00"/>
                </a:solidFill>
              </a:rPr>
              <a:t>citrate</a:t>
            </a:r>
          </a:p>
          <a:p>
            <a:pPr>
              <a:spcBef>
                <a:spcPts val="0"/>
              </a:spcBef>
              <a:spcAft>
                <a:spcPts val="1200"/>
              </a:spcAft>
            </a:pPr>
            <a:r>
              <a:rPr lang="en-US" sz="2600" b="1" i="1" dirty="0" smtClean="0">
                <a:solidFill>
                  <a:srgbClr val="FFFF00"/>
                </a:solidFill>
              </a:rPr>
              <a:t>Diuretics</a:t>
            </a:r>
            <a:r>
              <a:rPr lang="en-US" sz="2600" b="1" dirty="0" smtClean="0"/>
              <a:t>: reduce calcium excretion in urine</a:t>
            </a:r>
          </a:p>
          <a:p>
            <a:pPr marL="0" indent="0">
              <a:spcBef>
                <a:spcPts val="0"/>
              </a:spcBef>
              <a:spcAft>
                <a:spcPts val="1200"/>
              </a:spcAft>
              <a:buNone/>
            </a:pPr>
            <a:r>
              <a:rPr lang="en-US" sz="2600" b="1" dirty="0" smtClean="0"/>
              <a:t>Researchers are creating new </a:t>
            </a:r>
            <a:r>
              <a:rPr lang="en-US" sz="2600" b="1" dirty="0" smtClean="0">
                <a:solidFill>
                  <a:schemeClr val="bg1"/>
                </a:solidFill>
              </a:rPr>
              <a:t>drugs to block crystallization</a:t>
            </a:r>
            <a:r>
              <a:rPr lang="en-US" sz="2600" b="1" dirty="0"/>
              <a:t> </a:t>
            </a:r>
            <a:r>
              <a:rPr lang="en-US" sz="2600" b="1" dirty="0" smtClean="0"/>
              <a:t>intending to more effectively prevent kidney stones</a:t>
            </a:r>
          </a:p>
        </p:txBody>
      </p:sp>
    </p:spTree>
    <p:extLst>
      <p:ext uri="{BB962C8B-B14F-4D97-AF65-F5344CB8AC3E}">
        <p14:creationId xmlns:p14="http://schemas.microsoft.com/office/powerpoint/2010/main" val="1517357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715962"/>
          </a:xfrm>
        </p:spPr>
        <p:txBody>
          <a:bodyPr/>
          <a:lstStyle/>
          <a:p>
            <a:r>
              <a:rPr lang="en-US" dirty="0" smtClean="0"/>
              <a:t>Drug Design Considerations</a:t>
            </a:r>
            <a:endParaRPr lang="en-US" dirty="0"/>
          </a:p>
        </p:txBody>
      </p:sp>
      <p:sp>
        <p:nvSpPr>
          <p:cNvPr id="3" name="Content Placeholder 2"/>
          <p:cNvSpPr>
            <a:spLocks noGrp="1"/>
          </p:cNvSpPr>
          <p:nvPr>
            <p:ph sz="quarter" idx="13"/>
          </p:nvPr>
        </p:nvSpPr>
        <p:spPr>
          <a:xfrm>
            <a:off x="228600" y="1143000"/>
            <a:ext cx="8686800" cy="2133600"/>
          </a:xfrm>
        </p:spPr>
        <p:txBody>
          <a:bodyPr>
            <a:noAutofit/>
          </a:bodyPr>
          <a:lstStyle/>
          <a:p>
            <a:pPr marL="0" indent="0">
              <a:spcBef>
                <a:spcPts val="0"/>
              </a:spcBef>
              <a:buNone/>
            </a:pPr>
            <a:r>
              <a:rPr lang="en-US" sz="2800" b="1" i="1" dirty="0" smtClean="0">
                <a:solidFill>
                  <a:srgbClr val="FFFF00"/>
                </a:solidFill>
              </a:rPr>
              <a:t>Efficacy</a:t>
            </a:r>
            <a:r>
              <a:rPr lang="en-US" sz="2800" b="1" dirty="0" smtClean="0"/>
              <a:t>: Full inhibition of crystal growth</a:t>
            </a:r>
          </a:p>
          <a:p>
            <a:pPr marL="0" indent="0">
              <a:spcBef>
                <a:spcPts val="0"/>
              </a:spcBef>
              <a:buNone/>
            </a:pPr>
            <a:r>
              <a:rPr lang="en-US" sz="2800" b="1" i="1" dirty="0" smtClean="0">
                <a:solidFill>
                  <a:srgbClr val="FFFF00"/>
                </a:solidFill>
              </a:rPr>
              <a:t>Potency</a:t>
            </a:r>
            <a:r>
              <a:rPr lang="en-US" sz="2800" b="1" dirty="0" smtClean="0"/>
              <a:t>: A small amount causes large amount of inhibition</a:t>
            </a:r>
          </a:p>
          <a:p>
            <a:pPr marL="0" indent="0">
              <a:spcBef>
                <a:spcPts val="0"/>
              </a:spcBef>
              <a:buNone/>
            </a:pPr>
            <a:r>
              <a:rPr lang="en-US" sz="2800" b="1" i="1" dirty="0" smtClean="0">
                <a:solidFill>
                  <a:srgbClr val="FFFF00"/>
                </a:solidFill>
              </a:rPr>
              <a:t>Toxicity</a:t>
            </a:r>
            <a:r>
              <a:rPr lang="en-US" sz="2800" b="1" dirty="0" smtClean="0"/>
              <a:t>: Can this drug be put into the body without radical side effects?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8646" t="12414" r="19656" b="42758"/>
          <a:stretch/>
        </p:blipFill>
        <p:spPr>
          <a:xfrm>
            <a:off x="609600" y="3276600"/>
            <a:ext cx="3799490" cy="3074276"/>
          </a:xfrm>
          <a:prstGeom prst="rect">
            <a:avLst/>
          </a:prstGeom>
        </p:spPr>
      </p:pic>
      <p:sp>
        <p:nvSpPr>
          <p:cNvPr id="5" name="Content Placeholder 2"/>
          <p:cNvSpPr txBox="1">
            <a:spLocks/>
          </p:cNvSpPr>
          <p:nvPr/>
        </p:nvSpPr>
        <p:spPr>
          <a:xfrm>
            <a:off x="4490545" y="3276600"/>
            <a:ext cx="4343400" cy="3074276"/>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spcBef>
                <a:spcPts val="0"/>
              </a:spcBef>
              <a:spcAft>
                <a:spcPts val="1200"/>
              </a:spcAft>
              <a:buNone/>
            </a:pPr>
            <a:r>
              <a:rPr lang="en-US" sz="2800" b="1" i="1" dirty="0" smtClean="0">
                <a:solidFill>
                  <a:srgbClr val="FFFF00"/>
                </a:solidFill>
              </a:rPr>
              <a:t>Administration</a:t>
            </a:r>
            <a:r>
              <a:rPr lang="en-US" sz="2800" b="1" dirty="0" smtClean="0"/>
              <a:t>: How is the drug going to be delivered into the body? Oral, IV, rectally, aerosol or topical?</a:t>
            </a:r>
          </a:p>
          <a:p>
            <a:pPr marL="0" indent="0">
              <a:spcBef>
                <a:spcPts val="0"/>
              </a:spcBef>
              <a:spcAft>
                <a:spcPts val="1200"/>
              </a:spcAft>
              <a:buNone/>
            </a:pPr>
            <a:r>
              <a:rPr lang="en-US" sz="2800" b="1" i="1" dirty="0" smtClean="0">
                <a:solidFill>
                  <a:srgbClr val="FFFF00"/>
                </a:solidFill>
              </a:rPr>
              <a:t>Cost</a:t>
            </a:r>
            <a:r>
              <a:rPr lang="en-US" sz="2800" b="1" dirty="0" smtClean="0"/>
              <a:t>: Is this drug feasible to produce?</a:t>
            </a:r>
          </a:p>
        </p:txBody>
      </p:sp>
    </p:spTree>
    <p:extLst>
      <p:ext uri="{BB962C8B-B14F-4D97-AF65-F5344CB8AC3E}">
        <p14:creationId xmlns:p14="http://schemas.microsoft.com/office/powerpoint/2010/main" val="36593345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d/d0/Rock_salt_cryst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4539" y="1136908"/>
            <a:ext cx="3581400" cy="26883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300508" y="457200"/>
            <a:ext cx="1741182" cy="646331"/>
          </a:xfrm>
          <a:prstGeom prst="rect">
            <a:avLst/>
          </a:prstGeom>
          <a:noFill/>
        </p:spPr>
        <p:txBody>
          <a:bodyPr wrap="none" rtlCol="0">
            <a:spAutoFit/>
          </a:bodyPr>
          <a:lstStyle/>
          <a:p>
            <a:r>
              <a:rPr lang="en-US" sz="3600" b="1" dirty="0" smtClean="0"/>
              <a:t>rock salt</a:t>
            </a:r>
            <a:endParaRPr lang="en-US" sz="3600" b="1" dirty="0"/>
          </a:p>
        </p:txBody>
      </p:sp>
      <p:sp>
        <p:nvSpPr>
          <p:cNvPr id="5" name="AutoShape 4" descr="Diamond - 04 photo"/>
          <p:cNvSpPr>
            <a:spLocks noChangeAspect="1" noChangeArrowheads="1"/>
          </p:cNvSpPr>
          <p:nvPr/>
        </p:nvSpPr>
        <p:spPr bwMode="auto">
          <a:xfrm>
            <a:off x="155575" y="-365125"/>
            <a:ext cx="971550" cy="76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6" descr="Diamond - 04 photo"/>
          <p:cNvSpPr>
            <a:spLocks noChangeAspect="1" noChangeArrowheads="1"/>
          </p:cNvSpPr>
          <p:nvPr/>
        </p:nvSpPr>
        <p:spPr bwMode="auto">
          <a:xfrm>
            <a:off x="307975" y="-212725"/>
            <a:ext cx="971550" cy="76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Diamond - 04 photo"/>
          <p:cNvSpPr>
            <a:spLocks noChangeAspect="1" noChangeArrowheads="1"/>
          </p:cNvSpPr>
          <p:nvPr/>
        </p:nvSpPr>
        <p:spPr bwMode="auto">
          <a:xfrm>
            <a:off x="460375" y="-60325"/>
            <a:ext cx="971550" cy="762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TextBox 9"/>
          <p:cNvSpPr txBox="1"/>
          <p:nvPr/>
        </p:nvSpPr>
        <p:spPr>
          <a:xfrm>
            <a:off x="6198904" y="1804040"/>
            <a:ext cx="1802096" cy="646331"/>
          </a:xfrm>
          <a:prstGeom prst="rect">
            <a:avLst/>
          </a:prstGeom>
          <a:noFill/>
        </p:spPr>
        <p:txBody>
          <a:bodyPr wrap="none" rtlCol="0">
            <a:spAutoFit/>
          </a:bodyPr>
          <a:lstStyle/>
          <a:p>
            <a:r>
              <a:rPr lang="en-US" sz="3600" b="1" dirty="0" smtClean="0"/>
              <a:t>diamond</a:t>
            </a:r>
            <a:endParaRPr lang="en-US" sz="3600" b="1" dirty="0"/>
          </a:p>
        </p:txBody>
      </p:sp>
      <p:sp>
        <p:nvSpPr>
          <p:cNvPr id="17" name="TextBox 16"/>
          <p:cNvSpPr txBox="1"/>
          <p:nvPr/>
        </p:nvSpPr>
        <p:spPr>
          <a:xfrm>
            <a:off x="4620728" y="5221069"/>
            <a:ext cx="2013693" cy="646331"/>
          </a:xfrm>
          <a:prstGeom prst="rect">
            <a:avLst/>
          </a:prstGeom>
          <a:noFill/>
        </p:spPr>
        <p:txBody>
          <a:bodyPr wrap="none" rtlCol="0">
            <a:spAutoFit/>
          </a:bodyPr>
          <a:lstStyle/>
          <a:p>
            <a:r>
              <a:rPr lang="en-US" sz="3600" b="1" dirty="0" smtClean="0"/>
              <a:t>snowflake</a:t>
            </a:r>
            <a:endParaRPr lang="en-US" sz="3600" b="1" dirty="0"/>
          </a:p>
        </p:txBody>
      </p:sp>
      <p:pic>
        <p:nvPicPr>
          <p:cNvPr id="3" name="Picture 2"/>
          <p:cNvPicPr>
            <a:picLocks noChangeAspect="1"/>
          </p:cNvPicPr>
          <p:nvPr/>
        </p:nvPicPr>
        <p:blipFill>
          <a:blip r:embed="rId4"/>
          <a:stretch>
            <a:fillRect/>
          </a:stretch>
        </p:blipFill>
        <p:spPr>
          <a:xfrm>
            <a:off x="5396914" y="2450371"/>
            <a:ext cx="2540000" cy="2540000"/>
          </a:xfrm>
          <a:prstGeom prst="rect">
            <a:avLst/>
          </a:prstGeom>
        </p:spPr>
      </p:pic>
      <p:pic>
        <p:nvPicPr>
          <p:cNvPr id="8" name="Picture 7"/>
          <p:cNvPicPr>
            <a:picLocks noChangeAspect="1"/>
          </p:cNvPicPr>
          <p:nvPr/>
        </p:nvPicPr>
        <p:blipFill>
          <a:blip r:embed="rId5"/>
          <a:stretch>
            <a:fillRect/>
          </a:stretch>
        </p:blipFill>
        <p:spPr>
          <a:xfrm>
            <a:off x="1771743" y="3992433"/>
            <a:ext cx="2795827" cy="2590800"/>
          </a:xfrm>
          <a:prstGeom prst="rect">
            <a:avLst/>
          </a:prstGeom>
        </p:spPr>
      </p:pic>
    </p:spTree>
    <p:extLst>
      <p:ext uri="{BB962C8B-B14F-4D97-AF65-F5344CB8AC3E}">
        <p14:creationId xmlns:p14="http://schemas.microsoft.com/office/powerpoint/2010/main" val="379301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2" descr="http://upload.wikimedia.org/wikipedia/commons/7/7d/Aspirin.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51" r="28633"/>
          <a:stretch/>
        </p:blipFill>
        <p:spPr bwMode="auto">
          <a:xfrm>
            <a:off x="304800" y="1332514"/>
            <a:ext cx="3385027" cy="285848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264437" y="725269"/>
            <a:ext cx="1425390" cy="646331"/>
          </a:xfrm>
          <a:prstGeom prst="rect">
            <a:avLst/>
          </a:prstGeom>
          <a:noFill/>
        </p:spPr>
        <p:txBody>
          <a:bodyPr wrap="none" rtlCol="0">
            <a:spAutoFit/>
          </a:bodyPr>
          <a:lstStyle/>
          <a:p>
            <a:r>
              <a:rPr lang="en-US" sz="3600" b="1" dirty="0" smtClean="0"/>
              <a:t>aspirin</a:t>
            </a:r>
            <a:endParaRPr lang="en-US" sz="3600" b="1" dirty="0"/>
          </a:p>
        </p:txBody>
      </p:sp>
      <p:sp>
        <p:nvSpPr>
          <p:cNvPr id="8" name="TextBox 7"/>
          <p:cNvSpPr txBox="1"/>
          <p:nvPr/>
        </p:nvSpPr>
        <p:spPr>
          <a:xfrm>
            <a:off x="3859952" y="2376953"/>
            <a:ext cx="4979248" cy="646331"/>
          </a:xfrm>
          <a:prstGeom prst="rect">
            <a:avLst/>
          </a:prstGeom>
          <a:noFill/>
        </p:spPr>
        <p:txBody>
          <a:bodyPr wrap="none" rtlCol="0">
            <a:spAutoFit/>
          </a:bodyPr>
          <a:lstStyle/>
          <a:p>
            <a:r>
              <a:rPr lang="en-US" sz="3600" b="1" dirty="0" err="1" smtClean="0"/>
              <a:t>hemozoin</a:t>
            </a:r>
            <a:r>
              <a:rPr lang="en-US" sz="3600" b="1" dirty="0" smtClean="0"/>
              <a:t> found in malaria</a:t>
            </a:r>
            <a:endParaRPr lang="en-US" sz="3600" b="1" dirty="0"/>
          </a:p>
        </p:txBody>
      </p:sp>
      <p:pic>
        <p:nvPicPr>
          <p:cNvPr id="2" name="Picture 1"/>
          <p:cNvPicPr>
            <a:picLocks noChangeAspect="1"/>
          </p:cNvPicPr>
          <p:nvPr/>
        </p:nvPicPr>
        <p:blipFill rotWithShape="1">
          <a:blip r:embed="rId4"/>
          <a:srcRect b="28138"/>
          <a:stretch/>
        </p:blipFill>
        <p:spPr>
          <a:xfrm>
            <a:off x="3920812" y="241300"/>
            <a:ext cx="3505200" cy="2108200"/>
          </a:xfrm>
          <a:prstGeom prst="rect">
            <a:avLst/>
          </a:prstGeom>
        </p:spPr>
      </p:pic>
      <p:pic>
        <p:nvPicPr>
          <p:cNvPr id="3" name="Picture 2"/>
          <p:cNvPicPr>
            <a:picLocks noChangeAspect="1"/>
          </p:cNvPicPr>
          <p:nvPr/>
        </p:nvPicPr>
        <p:blipFill rotWithShape="1">
          <a:blip r:embed="rId5"/>
          <a:srcRect t="3584" r="3494" b="4055"/>
          <a:stretch/>
        </p:blipFill>
        <p:spPr>
          <a:xfrm>
            <a:off x="1447801" y="4343400"/>
            <a:ext cx="3124200" cy="2286000"/>
          </a:xfrm>
          <a:prstGeom prst="rect">
            <a:avLst/>
          </a:prstGeom>
        </p:spPr>
      </p:pic>
      <p:sp>
        <p:nvSpPr>
          <p:cNvPr id="4" name="Rectangle 3"/>
          <p:cNvSpPr/>
          <p:nvPr/>
        </p:nvSpPr>
        <p:spPr>
          <a:xfrm>
            <a:off x="4631623" y="6007687"/>
            <a:ext cx="1845377" cy="646331"/>
          </a:xfrm>
          <a:prstGeom prst="rect">
            <a:avLst/>
          </a:prstGeom>
        </p:spPr>
        <p:txBody>
          <a:bodyPr wrap="none">
            <a:spAutoFit/>
          </a:bodyPr>
          <a:lstStyle/>
          <a:p>
            <a:r>
              <a:rPr lang="en-US" sz="3600" b="1" dirty="0"/>
              <a:t>cataracts</a:t>
            </a:r>
          </a:p>
        </p:txBody>
      </p:sp>
      <p:pic>
        <p:nvPicPr>
          <p:cNvPr id="9" name="Picture 8" descr="http://upload.wikimedia.org/wikipedia/commons/thumb/8/8c/Insulincrystals.jpg/300px-Insulincrystals.jpg"/>
          <p:cNvPicPr/>
          <p:nvPr/>
        </p:nvPicPr>
        <p:blipFill>
          <a:blip r:embed="rId6">
            <a:extLst>
              <a:ext uri="{28A0092B-C50C-407E-A947-70E740481C1C}">
                <a14:useLocalDpi xmlns:a14="http://schemas.microsoft.com/office/drawing/2010/main" val="0"/>
              </a:ext>
            </a:extLst>
          </a:blip>
          <a:srcRect/>
          <a:stretch>
            <a:fillRect/>
          </a:stretch>
        </p:blipFill>
        <p:spPr bwMode="auto">
          <a:xfrm>
            <a:off x="4724400" y="3050736"/>
            <a:ext cx="3276600" cy="2387852"/>
          </a:xfrm>
          <a:prstGeom prst="rect">
            <a:avLst/>
          </a:prstGeom>
          <a:noFill/>
          <a:ln>
            <a:noFill/>
          </a:ln>
        </p:spPr>
      </p:pic>
      <p:sp>
        <p:nvSpPr>
          <p:cNvPr id="10" name="Rectangle 9"/>
          <p:cNvSpPr/>
          <p:nvPr/>
        </p:nvSpPr>
        <p:spPr>
          <a:xfrm>
            <a:off x="6691405" y="5364873"/>
            <a:ext cx="1404552" cy="646331"/>
          </a:xfrm>
          <a:prstGeom prst="rect">
            <a:avLst/>
          </a:prstGeom>
        </p:spPr>
        <p:txBody>
          <a:bodyPr wrap="none">
            <a:spAutoFit/>
          </a:bodyPr>
          <a:lstStyle/>
          <a:p>
            <a:r>
              <a:rPr lang="en-US" sz="3600" b="1" dirty="0" smtClean="0"/>
              <a:t>insulin</a:t>
            </a:r>
            <a:endParaRPr lang="en-US" sz="3600" b="1" dirty="0"/>
          </a:p>
        </p:txBody>
      </p:sp>
    </p:spTree>
    <p:extLst>
      <p:ext uri="{BB962C8B-B14F-4D97-AF65-F5344CB8AC3E}">
        <p14:creationId xmlns:p14="http://schemas.microsoft.com/office/powerpoint/2010/main" val="414038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4"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24800" cy="792162"/>
          </a:xfrm>
        </p:spPr>
        <p:txBody>
          <a:bodyPr/>
          <a:lstStyle/>
          <a:p>
            <a:r>
              <a:rPr lang="en-US" dirty="0" smtClean="0"/>
              <a:t>What is a crystal?</a:t>
            </a:r>
            <a:endParaRPr lang="en-US" dirty="0"/>
          </a:p>
        </p:txBody>
      </p:sp>
      <p:sp>
        <p:nvSpPr>
          <p:cNvPr id="3" name="Content Placeholder 2"/>
          <p:cNvSpPr>
            <a:spLocks noGrp="1"/>
          </p:cNvSpPr>
          <p:nvPr>
            <p:ph sz="quarter" idx="13"/>
          </p:nvPr>
        </p:nvSpPr>
        <p:spPr>
          <a:xfrm>
            <a:off x="609600" y="1356203"/>
            <a:ext cx="3967162" cy="2865438"/>
          </a:xfrm>
        </p:spPr>
        <p:txBody>
          <a:bodyPr>
            <a:noAutofit/>
          </a:bodyPr>
          <a:lstStyle/>
          <a:p>
            <a:pPr marL="0" indent="0">
              <a:buNone/>
            </a:pPr>
            <a:r>
              <a:rPr lang="en-US" sz="3000" b="1" dirty="0" smtClean="0"/>
              <a:t>A crystal is a solid material whose atoms, molecules or ions are arranged in an ordered pattern extending in all directions</a:t>
            </a:r>
          </a:p>
        </p:txBody>
      </p:sp>
      <p:pic>
        <p:nvPicPr>
          <p:cNvPr id="1026" name="Picture 2" descr="File:Sodium-chloride-3D-ion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2080" y="4221641"/>
            <a:ext cx="2584682" cy="244972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t="367"/>
          <a:stretch/>
        </p:blipFill>
        <p:spPr>
          <a:xfrm>
            <a:off x="5105400" y="1219200"/>
            <a:ext cx="3578406" cy="5122609"/>
          </a:xfrm>
          <a:prstGeom prst="rect">
            <a:avLst/>
          </a:prstGeom>
        </p:spPr>
      </p:pic>
      <p:sp>
        <p:nvSpPr>
          <p:cNvPr id="8" name="TextBox 7"/>
          <p:cNvSpPr txBox="1"/>
          <p:nvPr/>
        </p:nvSpPr>
        <p:spPr>
          <a:xfrm>
            <a:off x="457200" y="5257800"/>
            <a:ext cx="1333992" cy="1200329"/>
          </a:xfrm>
          <a:prstGeom prst="rect">
            <a:avLst/>
          </a:prstGeom>
          <a:noFill/>
        </p:spPr>
        <p:txBody>
          <a:bodyPr wrap="square" rtlCol="0">
            <a:spAutoFit/>
          </a:bodyPr>
          <a:lstStyle/>
          <a:p>
            <a:pPr algn="r"/>
            <a:r>
              <a:rPr lang="en-US" sz="2400" b="1" dirty="0" smtClean="0">
                <a:solidFill>
                  <a:srgbClr val="FFFF00"/>
                </a:solidFill>
              </a:rPr>
              <a:t>salt</a:t>
            </a:r>
            <a:r>
              <a:rPr lang="en-US" sz="2400" b="1" dirty="0" smtClean="0">
                <a:solidFill>
                  <a:srgbClr val="FFFF00"/>
                </a:solidFill>
                <a:sym typeface="Wingdings" panose="05000000000000000000" pitchFamily="2" charset="2"/>
              </a:rPr>
              <a:t></a:t>
            </a:r>
          </a:p>
          <a:p>
            <a:r>
              <a:rPr lang="en-US" sz="2400" b="1" dirty="0" smtClean="0">
                <a:sym typeface="Wingdings" panose="05000000000000000000" pitchFamily="2" charset="2"/>
              </a:rPr>
              <a:t>(sodium chloride)</a:t>
            </a:r>
            <a:endParaRPr lang="en-US" sz="2400" b="1" dirty="0"/>
          </a:p>
        </p:txBody>
      </p:sp>
    </p:spTree>
    <p:extLst>
      <p:ext uri="{BB962C8B-B14F-4D97-AF65-F5344CB8AC3E}">
        <p14:creationId xmlns:p14="http://schemas.microsoft.com/office/powerpoint/2010/main" val="96757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229600" cy="792162"/>
          </a:xfrm>
        </p:spPr>
        <p:txBody>
          <a:bodyPr/>
          <a:lstStyle/>
          <a:p>
            <a:r>
              <a:rPr lang="en-US" dirty="0" smtClean="0"/>
              <a:t>Crystal Surface &amp; Growth Process</a:t>
            </a:r>
            <a:endParaRPr lang="en-US" dirty="0"/>
          </a:p>
        </p:txBody>
      </p:sp>
      <p:grpSp>
        <p:nvGrpSpPr>
          <p:cNvPr id="2049" name="Group 2048"/>
          <p:cNvGrpSpPr/>
          <p:nvPr/>
        </p:nvGrpSpPr>
        <p:grpSpPr>
          <a:xfrm>
            <a:off x="838200" y="2667000"/>
            <a:ext cx="7315201" cy="2743200"/>
            <a:chOff x="762000" y="2823865"/>
            <a:chExt cx="7315201" cy="2743200"/>
          </a:xfrm>
        </p:grpSpPr>
        <p:pic>
          <p:nvPicPr>
            <p:cNvPr id="2054" name="Picture 6" descr="http://www.bnl.gov/nsls2/images/sciOps/growth_processing.gif"/>
            <p:cNvPicPr>
              <a:picLocks noChangeAspect="1" noChangeArrowheads="1"/>
            </p:cNvPicPr>
            <p:nvPr/>
          </p:nvPicPr>
          <p:blipFill rotWithShape="1">
            <a:blip r:embed="rId3">
              <a:extLst>
                <a:ext uri="{28A0092B-C50C-407E-A947-70E740481C1C}">
                  <a14:useLocalDpi xmlns:a14="http://schemas.microsoft.com/office/drawing/2010/main" val="0"/>
                </a:ext>
              </a:extLst>
            </a:blip>
            <a:srcRect l="11278" t="67440" r="11767" b="1729"/>
            <a:stretch/>
          </p:blipFill>
          <p:spPr bwMode="auto">
            <a:xfrm>
              <a:off x="762001" y="2823865"/>
              <a:ext cx="7315200" cy="27432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762000" y="4805065"/>
              <a:ext cx="770965" cy="461665"/>
            </a:xfrm>
            <a:prstGeom prst="rect">
              <a:avLst/>
            </a:prstGeom>
            <a:noFill/>
          </p:spPr>
          <p:txBody>
            <a:bodyPr wrap="square" rtlCol="0">
              <a:spAutoFit/>
            </a:bodyPr>
            <a:lstStyle/>
            <a:p>
              <a:pPr algn="r"/>
              <a:r>
                <a:rPr lang="en-US" sz="2400" b="1" dirty="0" smtClean="0">
                  <a:solidFill>
                    <a:schemeClr val="accent2"/>
                  </a:solidFill>
                </a:rPr>
                <a:t>step</a:t>
              </a:r>
              <a:endParaRPr lang="en-US" sz="2400" b="1" dirty="0">
                <a:solidFill>
                  <a:schemeClr val="accent2"/>
                </a:solidFill>
              </a:endParaRPr>
            </a:p>
          </p:txBody>
        </p:sp>
        <p:sp>
          <p:nvSpPr>
            <p:cNvPr id="9" name="TextBox 8"/>
            <p:cNvSpPr txBox="1"/>
            <p:nvPr/>
          </p:nvSpPr>
          <p:spPr>
            <a:xfrm>
              <a:off x="5799632" y="3309532"/>
              <a:ext cx="825849" cy="461665"/>
            </a:xfrm>
            <a:prstGeom prst="rect">
              <a:avLst/>
            </a:prstGeom>
            <a:solidFill>
              <a:schemeClr val="tx1"/>
            </a:solidFill>
          </p:spPr>
          <p:txBody>
            <a:bodyPr wrap="square" rtlCol="0">
              <a:spAutoFit/>
            </a:bodyPr>
            <a:lstStyle/>
            <a:p>
              <a:pPr algn="r"/>
              <a:r>
                <a:rPr lang="en-US" sz="2400" b="1" dirty="0" smtClean="0">
                  <a:solidFill>
                    <a:schemeClr val="accent2"/>
                  </a:solidFill>
                </a:rPr>
                <a:t>kink</a:t>
              </a:r>
              <a:endParaRPr lang="en-US" sz="2400" b="1" dirty="0">
                <a:solidFill>
                  <a:schemeClr val="accent2"/>
                </a:solidFill>
              </a:endParaRPr>
            </a:p>
          </p:txBody>
        </p:sp>
        <p:sp>
          <p:nvSpPr>
            <p:cNvPr id="10" name="TextBox 9"/>
            <p:cNvSpPr txBox="1"/>
            <p:nvPr/>
          </p:nvSpPr>
          <p:spPr>
            <a:xfrm>
              <a:off x="4419601" y="3227678"/>
              <a:ext cx="1219200" cy="461665"/>
            </a:xfrm>
            <a:prstGeom prst="rect">
              <a:avLst/>
            </a:prstGeom>
            <a:solidFill>
              <a:schemeClr val="tx1"/>
            </a:solidFill>
          </p:spPr>
          <p:txBody>
            <a:bodyPr wrap="square" rtlCol="0">
              <a:noAutofit/>
            </a:bodyPr>
            <a:lstStyle/>
            <a:p>
              <a:pPr algn="ctr"/>
              <a:r>
                <a:rPr lang="en-US" sz="2400" b="1" dirty="0" smtClean="0">
                  <a:solidFill>
                    <a:schemeClr val="accent2"/>
                  </a:solidFill>
                </a:rPr>
                <a:t>terrace</a:t>
              </a:r>
              <a:endParaRPr lang="en-US" sz="2400" b="1" dirty="0">
                <a:solidFill>
                  <a:schemeClr val="accent2"/>
                </a:solidFill>
              </a:endParaRPr>
            </a:p>
          </p:txBody>
        </p:sp>
        <p:sp>
          <p:nvSpPr>
            <p:cNvPr id="11" name="TextBox 10"/>
            <p:cNvSpPr txBox="1"/>
            <p:nvPr/>
          </p:nvSpPr>
          <p:spPr>
            <a:xfrm>
              <a:off x="3231802" y="2847868"/>
              <a:ext cx="1219200" cy="461665"/>
            </a:xfrm>
            <a:prstGeom prst="rect">
              <a:avLst/>
            </a:prstGeom>
            <a:solidFill>
              <a:schemeClr val="tx1"/>
            </a:solidFill>
          </p:spPr>
          <p:txBody>
            <a:bodyPr wrap="square" rtlCol="0">
              <a:noAutofit/>
            </a:bodyPr>
            <a:lstStyle/>
            <a:p>
              <a:pPr algn="ctr"/>
              <a:r>
                <a:rPr lang="en-US" sz="2400" b="1" dirty="0" smtClean="0">
                  <a:solidFill>
                    <a:schemeClr val="accent2"/>
                  </a:solidFill>
                </a:rPr>
                <a:t>ledge</a:t>
              </a:r>
              <a:endParaRPr lang="en-US" sz="2400" b="1" dirty="0">
                <a:solidFill>
                  <a:schemeClr val="accent2"/>
                </a:solidFill>
              </a:endParaRPr>
            </a:p>
          </p:txBody>
        </p:sp>
        <p:sp>
          <p:nvSpPr>
            <p:cNvPr id="12" name="TextBox 11"/>
            <p:cNvSpPr txBox="1"/>
            <p:nvPr/>
          </p:nvSpPr>
          <p:spPr>
            <a:xfrm>
              <a:off x="838201" y="3585865"/>
              <a:ext cx="2174576" cy="381000"/>
            </a:xfrm>
            <a:prstGeom prst="rect">
              <a:avLst/>
            </a:prstGeom>
            <a:solidFill>
              <a:schemeClr val="tx1"/>
            </a:solidFill>
          </p:spPr>
          <p:txBody>
            <a:bodyPr wrap="square" rtlCol="0">
              <a:noAutofit/>
            </a:bodyPr>
            <a:lstStyle/>
            <a:p>
              <a:pPr algn="ctr"/>
              <a:r>
                <a:rPr lang="en-US" sz="2000" b="1" dirty="0" smtClean="0">
                  <a:solidFill>
                    <a:schemeClr val="accent2"/>
                  </a:solidFill>
                </a:rPr>
                <a:t>terrace vacancy</a:t>
              </a:r>
              <a:endParaRPr lang="en-US" sz="2000" b="1" dirty="0">
                <a:solidFill>
                  <a:schemeClr val="accent2"/>
                </a:solidFill>
              </a:endParaRPr>
            </a:p>
          </p:txBody>
        </p:sp>
        <p:sp>
          <p:nvSpPr>
            <p:cNvPr id="13" name="TextBox 12"/>
            <p:cNvSpPr txBox="1"/>
            <p:nvPr/>
          </p:nvSpPr>
          <p:spPr>
            <a:xfrm>
              <a:off x="4469283" y="2823865"/>
              <a:ext cx="2561730" cy="461665"/>
            </a:xfrm>
            <a:prstGeom prst="rect">
              <a:avLst/>
            </a:prstGeom>
            <a:solidFill>
              <a:schemeClr val="tx1"/>
            </a:solidFill>
          </p:spPr>
          <p:txBody>
            <a:bodyPr wrap="square" rtlCol="0">
              <a:noAutofit/>
            </a:bodyPr>
            <a:lstStyle/>
            <a:p>
              <a:pPr algn="ctr"/>
              <a:endParaRPr lang="en-US" sz="2400" b="1" dirty="0">
                <a:solidFill>
                  <a:schemeClr val="accent2"/>
                </a:solidFill>
              </a:endParaRPr>
            </a:p>
          </p:txBody>
        </p:sp>
        <p:sp>
          <p:nvSpPr>
            <p:cNvPr id="5" name="Cube 4"/>
            <p:cNvSpPr/>
            <p:nvPr/>
          </p:nvSpPr>
          <p:spPr>
            <a:xfrm>
              <a:off x="6532117" y="4783981"/>
              <a:ext cx="478284" cy="478284"/>
            </a:xfrm>
            <a:prstGeom prst="cube">
              <a:avLst/>
            </a:prstGeom>
            <a:solidFill>
              <a:schemeClr val="tx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979921" y="4805065"/>
              <a:ext cx="1097280" cy="461665"/>
            </a:xfrm>
            <a:prstGeom prst="rect">
              <a:avLst/>
            </a:prstGeom>
            <a:noFill/>
          </p:spPr>
          <p:txBody>
            <a:bodyPr wrap="square" rtlCol="0">
              <a:noAutofit/>
            </a:bodyPr>
            <a:lstStyle/>
            <a:p>
              <a:r>
                <a:rPr lang="en-US" sz="2000" b="1" dirty="0" smtClean="0">
                  <a:solidFill>
                    <a:schemeClr val="accent1"/>
                  </a:solidFill>
                </a:rPr>
                <a:t>molecule</a:t>
              </a:r>
              <a:endParaRPr lang="en-US" sz="2000" b="1" dirty="0">
                <a:solidFill>
                  <a:schemeClr val="accent1"/>
                </a:solidFill>
              </a:endParaRPr>
            </a:p>
          </p:txBody>
        </p:sp>
        <p:sp>
          <p:nvSpPr>
            <p:cNvPr id="31" name="Down Arrow 30"/>
            <p:cNvSpPr/>
            <p:nvPr/>
          </p:nvSpPr>
          <p:spPr>
            <a:xfrm rot="5400000">
              <a:off x="5443030" y="4238836"/>
              <a:ext cx="457200" cy="1589658"/>
            </a:xfrm>
            <a:prstGeom prst="downArrow">
              <a:avLst>
                <a:gd name="adj1" fmla="val 33530"/>
                <a:gd name="adj2" fmla="val 11403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C00000"/>
                </a:solidFill>
              </a:endParaRPr>
            </a:p>
          </p:txBody>
        </p:sp>
        <p:sp>
          <p:nvSpPr>
            <p:cNvPr id="35" name="TextBox 34"/>
            <p:cNvSpPr txBox="1"/>
            <p:nvPr/>
          </p:nvSpPr>
          <p:spPr>
            <a:xfrm>
              <a:off x="890589" y="2886372"/>
              <a:ext cx="2077292" cy="699493"/>
            </a:xfrm>
            <a:prstGeom prst="rect">
              <a:avLst/>
            </a:prstGeom>
            <a:solidFill>
              <a:schemeClr val="tx1"/>
            </a:solidFill>
          </p:spPr>
          <p:txBody>
            <a:bodyPr wrap="square" rtlCol="0">
              <a:noAutofit/>
            </a:bodyPr>
            <a:lstStyle/>
            <a:p>
              <a:pPr algn="ctr"/>
              <a:endParaRPr lang="en-US" sz="2400" b="1" dirty="0">
                <a:solidFill>
                  <a:schemeClr val="accent2"/>
                </a:solidFill>
              </a:endParaRPr>
            </a:p>
          </p:txBody>
        </p:sp>
      </p:grpSp>
      <p:sp>
        <p:nvSpPr>
          <p:cNvPr id="38" name="Content Placeholder 2"/>
          <p:cNvSpPr>
            <a:spLocks noGrp="1"/>
          </p:cNvSpPr>
          <p:nvPr>
            <p:ph sz="quarter" idx="13"/>
          </p:nvPr>
        </p:nvSpPr>
        <p:spPr>
          <a:xfrm>
            <a:off x="762000" y="1066800"/>
            <a:ext cx="7696200" cy="1519535"/>
          </a:xfrm>
        </p:spPr>
        <p:txBody>
          <a:bodyPr>
            <a:noAutofit/>
          </a:bodyPr>
          <a:lstStyle/>
          <a:p>
            <a:pPr marL="0" indent="0">
              <a:buNone/>
            </a:pPr>
            <a:r>
              <a:rPr lang="en-US" sz="2800" b="1" dirty="0" smtClean="0"/>
              <a:t>Each </a:t>
            </a:r>
            <a:r>
              <a:rPr lang="en-US" sz="2800" b="1" dirty="0"/>
              <a:t>side of a crystal is called a </a:t>
            </a:r>
            <a:r>
              <a:rPr lang="en-US" sz="2800" b="1" dirty="0">
                <a:solidFill>
                  <a:srgbClr val="FFFF00"/>
                </a:solidFill>
              </a:rPr>
              <a:t>face</a:t>
            </a:r>
            <a:r>
              <a:rPr lang="en-US" sz="2800" b="1" dirty="0"/>
              <a:t>. </a:t>
            </a:r>
            <a:endParaRPr lang="en-US" sz="2800" b="1" dirty="0" smtClean="0"/>
          </a:p>
          <a:p>
            <a:pPr marL="0" indent="0">
              <a:buNone/>
            </a:pPr>
            <a:r>
              <a:rPr lang="en-US" sz="2800" b="1" dirty="0" smtClean="0"/>
              <a:t>During </a:t>
            </a:r>
            <a:r>
              <a:rPr lang="en-US" sz="2800" b="1" dirty="0"/>
              <a:t>crystal growth, steps are </a:t>
            </a:r>
            <a:r>
              <a:rPr lang="en-US" sz="2800" b="1" dirty="0" smtClean="0"/>
              <a:t>layers </a:t>
            </a:r>
            <a:r>
              <a:rPr lang="en-US" sz="2800" b="1" dirty="0"/>
              <a:t>or sheets of molecules stacked on top of each other</a:t>
            </a:r>
            <a:r>
              <a:rPr lang="en-US" sz="2800" b="1" dirty="0" smtClean="0"/>
              <a:t>.</a:t>
            </a:r>
          </a:p>
          <a:p>
            <a:pPr marL="0" indent="0">
              <a:buNone/>
            </a:pPr>
            <a:endParaRPr lang="en-US" sz="2800" b="1" dirty="0"/>
          </a:p>
          <a:p>
            <a:pPr marL="0" indent="0">
              <a:buNone/>
            </a:pPr>
            <a:endParaRPr lang="en-US" sz="2800" b="1" dirty="0" smtClean="0"/>
          </a:p>
          <a:p>
            <a:pPr marL="0" indent="0">
              <a:buNone/>
            </a:pPr>
            <a:endParaRPr lang="en-US" sz="2800" b="1" dirty="0"/>
          </a:p>
          <a:p>
            <a:pPr marL="0" indent="0">
              <a:buNone/>
            </a:pPr>
            <a:endParaRPr lang="en-US" sz="2800" b="1" dirty="0" smtClean="0"/>
          </a:p>
        </p:txBody>
      </p:sp>
      <p:sp>
        <p:nvSpPr>
          <p:cNvPr id="39" name="Content Placeholder 2"/>
          <p:cNvSpPr txBox="1">
            <a:spLocks/>
          </p:cNvSpPr>
          <p:nvPr/>
        </p:nvSpPr>
        <p:spPr>
          <a:xfrm>
            <a:off x="762000" y="5501199"/>
            <a:ext cx="7696200" cy="1052001"/>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Font typeface="Arial" pitchFamily="34" charset="0"/>
              <a:buNone/>
            </a:pPr>
            <a:r>
              <a:rPr lang="en-US" sz="2800" b="1" dirty="0" smtClean="0">
                <a:solidFill>
                  <a:srgbClr val="FFFF00"/>
                </a:solidFill>
              </a:rPr>
              <a:t>Crystal shapes </a:t>
            </a:r>
            <a:r>
              <a:rPr lang="en-US" sz="2800" b="1" dirty="0" smtClean="0"/>
              <a:t>are determined by the speed of step growth on each face of the crystal.</a:t>
            </a:r>
          </a:p>
        </p:txBody>
      </p:sp>
    </p:spTree>
    <p:extLst>
      <p:ext uri="{BB962C8B-B14F-4D97-AF65-F5344CB8AC3E}">
        <p14:creationId xmlns:p14="http://schemas.microsoft.com/office/powerpoint/2010/main" val="7290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 Formation Process</a:t>
            </a:r>
            <a:endParaRPr lang="en-US" dirty="0"/>
          </a:p>
        </p:txBody>
      </p:sp>
      <p:sp>
        <p:nvSpPr>
          <p:cNvPr id="5" name="Content Placeholder 2"/>
          <p:cNvSpPr>
            <a:spLocks noGrp="1"/>
          </p:cNvSpPr>
          <p:nvPr>
            <p:ph sz="quarter" idx="13"/>
          </p:nvPr>
        </p:nvSpPr>
        <p:spPr>
          <a:xfrm>
            <a:off x="609600" y="1447800"/>
            <a:ext cx="7924800" cy="4267200"/>
          </a:xfrm>
        </p:spPr>
        <p:txBody>
          <a:bodyPr>
            <a:noAutofit/>
          </a:bodyPr>
          <a:lstStyle/>
          <a:p>
            <a:pPr marL="0" indent="0">
              <a:spcBef>
                <a:spcPts val="0"/>
              </a:spcBef>
              <a:spcAft>
                <a:spcPts val="1200"/>
              </a:spcAft>
              <a:buNone/>
            </a:pPr>
            <a:r>
              <a:rPr lang="en-US" sz="3000" b="1" dirty="0" smtClean="0"/>
              <a:t>Crystal has three growth phases:</a:t>
            </a:r>
          </a:p>
          <a:p>
            <a:pPr marL="0" indent="0">
              <a:spcBef>
                <a:spcPts val="0"/>
              </a:spcBef>
              <a:spcAft>
                <a:spcPts val="1200"/>
              </a:spcAft>
              <a:buNone/>
            </a:pPr>
            <a:endParaRPr lang="en-US" sz="3000" b="1" dirty="0"/>
          </a:p>
          <a:p>
            <a:pPr marL="0" indent="0">
              <a:spcBef>
                <a:spcPts val="0"/>
              </a:spcBef>
              <a:spcAft>
                <a:spcPts val="1200"/>
              </a:spcAft>
              <a:buNone/>
            </a:pPr>
            <a:endParaRPr lang="en-US" sz="3000" b="1" dirty="0" smtClean="0"/>
          </a:p>
          <a:p>
            <a:pPr marL="0" indent="0">
              <a:spcBef>
                <a:spcPts val="0"/>
              </a:spcBef>
              <a:spcAft>
                <a:spcPts val="1200"/>
              </a:spcAft>
              <a:buNone/>
            </a:pPr>
            <a:endParaRPr lang="en-US" sz="3000" b="1" dirty="0"/>
          </a:p>
          <a:p>
            <a:pPr marL="0" indent="0">
              <a:spcBef>
                <a:spcPts val="0"/>
              </a:spcBef>
              <a:spcAft>
                <a:spcPts val="1200"/>
              </a:spcAft>
              <a:buNone/>
            </a:pPr>
            <a:endParaRPr lang="en-US" sz="3000" b="1" dirty="0" smtClean="0"/>
          </a:p>
          <a:p>
            <a:pPr marL="0" indent="0">
              <a:spcBef>
                <a:spcPts val="0"/>
              </a:spcBef>
              <a:spcAft>
                <a:spcPts val="1200"/>
              </a:spcAft>
              <a:buNone/>
            </a:pPr>
            <a:endParaRPr lang="en-US" sz="3000" b="1" dirty="0" smtClean="0"/>
          </a:p>
          <a:p>
            <a:pPr marL="0" indent="0">
              <a:spcBef>
                <a:spcPts val="0"/>
              </a:spcBef>
              <a:spcAft>
                <a:spcPts val="1200"/>
              </a:spcAft>
              <a:buNone/>
            </a:pPr>
            <a:r>
              <a:rPr lang="en-US" sz="3000" b="1" dirty="0" smtClean="0"/>
              <a:t>What is the driving force? </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2362200"/>
            <a:ext cx="8229600" cy="2371725"/>
          </a:xfrm>
          <a:prstGeom prst="rect">
            <a:avLst/>
          </a:prstGeom>
        </p:spPr>
      </p:pic>
      <p:sp>
        <p:nvSpPr>
          <p:cNvPr id="6" name="Content Placeholder 2"/>
          <p:cNvSpPr txBox="1">
            <a:spLocks/>
          </p:cNvSpPr>
          <p:nvPr/>
        </p:nvSpPr>
        <p:spPr>
          <a:xfrm>
            <a:off x="457200" y="5986462"/>
            <a:ext cx="7935132" cy="642938"/>
          </a:xfrm>
          <a:prstGeom prst="rect">
            <a:avLst/>
          </a:prstGeom>
        </p:spPr>
        <p:txBody>
          <a:bodyPr vert="horz" lIns="91440" tIns="45720" rIns="91440" bIns="45720" rtlCol="0">
            <a:noAutofit/>
          </a:bodyPr>
          <a:lst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ctr">
              <a:spcBef>
                <a:spcPts val="0"/>
              </a:spcBef>
              <a:spcAft>
                <a:spcPts val="1200"/>
              </a:spcAft>
              <a:buFont typeface="Arial" pitchFamily="34" charset="0"/>
              <a:buNone/>
            </a:pPr>
            <a:r>
              <a:rPr lang="en-US" sz="3000" b="1" dirty="0" smtClean="0">
                <a:solidFill>
                  <a:srgbClr val="FFFF00"/>
                </a:solidFill>
              </a:rPr>
              <a:t>* supersaturation *</a:t>
            </a:r>
            <a:endParaRPr lang="en-US" sz="3000" b="1" dirty="0">
              <a:solidFill>
                <a:srgbClr val="FFFF00"/>
              </a:solidFill>
            </a:endParaRPr>
          </a:p>
        </p:txBody>
      </p:sp>
    </p:spTree>
    <p:extLst>
      <p:ext uri="{BB962C8B-B14F-4D97-AF65-F5344CB8AC3E}">
        <p14:creationId xmlns:p14="http://schemas.microsoft.com/office/powerpoint/2010/main" val="3900889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Rock Candy</a:t>
            </a:r>
            <a:endParaRPr lang="en-US" dirty="0"/>
          </a:p>
        </p:txBody>
      </p:sp>
      <p:sp>
        <p:nvSpPr>
          <p:cNvPr id="3" name="Content Placeholder 2"/>
          <p:cNvSpPr>
            <a:spLocks noGrp="1"/>
          </p:cNvSpPr>
          <p:nvPr>
            <p:ph sz="quarter" idx="13"/>
          </p:nvPr>
        </p:nvSpPr>
        <p:spPr>
          <a:xfrm>
            <a:off x="304800" y="2438400"/>
            <a:ext cx="8610600" cy="4191000"/>
          </a:xfrm>
        </p:spPr>
        <p:txBody>
          <a:bodyPr>
            <a:normAutofit/>
          </a:bodyPr>
          <a:lstStyle/>
          <a:p>
            <a:r>
              <a:rPr lang="en-US" sz="3000" b="1" dirty="0" smtClean="0"/>
              <a:t>Sugar dissolved in water</a:t>
            </a:r>
          </a:p>
          <a:p>
            <a:r>
              <a:rPr lang="en-US" sz="3000" b="1" dirty="0" smtClean="0"/>
              <a:t>Higher temperatures – more sugar dissolves</a:t>
            </a:r>
          </a:p>
          <a:p>
            <a:r>
              <a:rPr lang="en-US" sz="3000" b="1" dirty="0" smtClean="0"/>
              <a:t>Supersaturation occurs when left at room temperature, due to differences in solubility</a:t>
            </a:r>
          </a:p>
          <a:p>
            <a:r>
              <a:rPr lang="en-US" sz="3000" b="1" dirty="0" smtClean="0"/>
              <a:t>The higher the </a:t>
            </a:r>
            <a:r>
              <a:rPr lang="en-US" sz="3000" b="1" dirty="0" smtClean="0">
                <a:solidFill>
                  <a:srgbClr val="FFFF00"/>
                </a:solidFill>
              </a:rPr>
              <a:t>supersaturation</a:t>
            </a:r>
            <a:r>
              <a:rPr lang="en-US" sz="3000" b="1" dirty="0" smtClean="0"/>
              <a:t>, the faster the growth</a:t>
            </a:r>
          </a:p>
          <a:p>
            <a:r>
              <a:rPr lang="en-US" sz="3000" b="1" dirty="0" smtClean="0"/>
              <a:t>Seed crystals cause growth to start </a:t>
            </a:r>
            <a:r>
              <a:rPr lang="en-US" sz="3000" b="1" dirty="0"/>
              <a:t>immediately and </a:t>
            </a:r>
            <a:r>
              <a:rPr lang="en-US" sz="3000" b="1" dirty="0" smtClean="0"/>
              <a:t>skip past the nucleation phase</a:t>
            </a:r>
            <a:endParaRPr lang="en-US" sz="3000" b="1" dirty="0"/>
          </a:p>
        </p:txBody>
      </p:sp>
      <p:pic>
        <p:nvPicPr>
          <p:cNvPr id="3074" name="Picture 2" descr="File:Rock-Candy-Stic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734703"/>
            <a:ext cx="3502025" cy="1978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95774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Inhibiting Crystallization</a:t>
            </a:r>
            <a:endParaRPr lang="en-US" dirty="0"/>
          </a:p>
        </p:txBody>
      </p:sp>
      <p:grpSp>
        <p:nvGrpSpPr>
          <p:cNvPr id="4097" name="Group 4096"/>
          <p:cNvGrpSpPr/>
          <p:nvPr/>
        </p:nvGrpSpPr>
        <p:grpSpPr>
          <a:xfrm>
            <a:off x="487899" y="2036175"/>
            <a:ext cx="8138160" cy="4185338"/>
            <a:chOff x="487899" y="2036175"/>
            <a:chExt cx="8138160" cy="4185338"/>
          </a:xfrm>
        </p:grpSpPr>
        <p:pic>
          <p:nvPicPr>
            <p:cNvPr id="6" name="Picture 6" descr="http://www.bnl.gov/nsls2/images/sciOps/growth_processing.gif"/>
            <p:cNvPicPr>
              <a:picLocks noChangeAspect="1" noChangeArrowheads="1"/>
            </p:cNvPicPr>
            <p:nvPr/>
          </p:nvPicPr>
          <p:blipFill rotWithShape="1">
            <a:blip r:embed="rId3">
              <a:extLst>
                <a:ext uri="{28A0092B-C50C-407E-A947-70E740481C1C}">
                  <a14:useLocalDpi xmlns:a14="http://schemas.microsoft.com/office/drawing/2010/main" val="0"/>
                </a:ext>
              </a:extLst>
            </a:blip>
            <a:srcRect l="35326" t="67440" r="8560" b="1729"/>
            <a:stretch/>
          </p:blipFill>
          <p:spPr bwMode="auto">
            <a:xfrm>
              <a:off x="487899" y="2036175"/>
              <a:ext cx="8138160" cy="418533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934703" y="2996521"/>
              <a:ext cx="1219200" cy="733532"/>
            </a:xfrm>
            <a:prstGeom prst="rect">
              <a:avLst/>
            </a:prstGeom>
            <a:solidFill>
              <a:schemeClr val="tx1"/>
            </a:solidFill>
          </p:spPr>
          <p:txBody>
            <a:bodyPr wrap="square" rtlCol="0">
              <a:noAutofit/>
            </a:bodyPr>
            <a:lstStyle/>
            <a:p>
              <a:pPr algn="ctr"/>
              <a:endParaRPr lang="en-US" sz="2400" b="1" dirty="0">
                <a:solidFill>
                  <a:schemeClr val="accent2"/>
                </a:solidFill>
              </a:endParaRPr>
            </a:p>
          </p:txBody>
        </p:sp>
        <p:sp>
          <p:nvSpPr>
            <p:cNvPr id="12" name="TextBox 11"/>
            <p:cNvSpPr txBox="1"/>
            <p:nvPr/>
          </p:nvSpPr>
          <p:spPr>
            <a:xfrm>
              <a:off x="530271" y="2041398"/>
              <a:ext cx="5311748" cy="1213645"/>
            </a:xfrm>
            <a:prstGeom prst="rect">
              <a:avLst/>
            </a:prstGeom>
            <a:solidFill>
              <a:schemeClr val="tx1"/>
            </a:solidFill>
          </p:spPr>
          <p:txBody>
            <a:bodyPr wrap="square" rtlCol="0">
              <a:noAutofit/>
            </a:bodyPr>
            <a:lstStyle/>
            <a:p>
              <a:pPr algn="ctr"/>
              <a:endParaRPr lang="en-US" sz="2400" b="1" dirty="0">
                <a:solidFill>
                  <a:schemeClr val="accent2"/>
                </a:solidFill>
              </a:endParaRPr>
            </a:p>
          </p:txBody>
        </p:sp>
        <p:sp>
          <p:nvSpPr>
            <p:cNvPr id="13" name="Cube 12"/>
            <p:cNvSpPr/>
            <p:nvPr/>
          </p:nvSpPr>
          <p:spPr>
            <a:xfrm>
              <a:off x="5924863" y="5429573"/>
              <a:ext cx="640080" cy="640080"/>
            </a:xfrm>
            <a:prstGeom prst="cube">
              <a:avLst/>
            </a:prstGeom>
            <a:solidFill>
              <a:schemeClr val="tx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6096001" y="2129908"/>
              <a:ext cx="2304282" cy="1756292"/>
            </a:xfrm>
            <a:prstGeom prst="rect">
              <a:avLst/>
            </a:prstGeom>
            <a:noFill/>
          </p:spPr>
          <p:txBody>
            <a:bodyPr wrap="square" rtlCol="0">
              <a:noAutofit/>
            </a:bodyPr>
            <a:lstStyle/>
            <a:p>
              <a:pPr algn="ctr"/>
              <a:r>
                <a:rPr lang="en-US" sz="3200" b="1" dirty="0" smtClean="0">
                  <a:solidFill>
                    <a:srgbClr val="C00000"/>
                  </a:solidFill>
                </a:rPr>
                <a:t>solution of impurity</a:t>
              </a:r>
              <a:br>
                <a:rPr lang="en-US" sz="3200" b="1" dirty="0" smtClean="0">
                  <a:solidFill>
                    <a:srgbClr val="C00000"/>
                  </a:solidFill>
                </a:rPr>
              </a:br>
              <a:r>
                <a:rPr lang="en-US" sz="3200" b="1" dirty="0" smtClean="0">
                  <a:solidFill>
                    <a:srgbClr val="C00000"/>
                  </a:solidFill>
                </a:rPr>
                <a:t>ions or drug</a:t>
              </a:r>
            </a:p>
          </p:txBody>
        </p:sp>
        <p:sp>
          <p:nvSpPr>
            <p:cNvPr id="15" name="Down Arrow 14"/>
            <p:cNvSpPr/>
            <p:nvPr/>
          </p:nvSpPr>
          <p:spPr>
            <a:xfrm rot="5400000">
              <a:off x="4544847" y="4663608"/>
              <a:ext cx="457200" cy="2137144"/>
            </a:xfrm>
            <a:prstGeom prst="downArrow">
              <a:avLst>
                <a:gd name="adj1" fmla="val 33530"/>
                <a:gd name="adj2" fmla="val 11403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498740" y="2086051"/>
              <a:ext cx="4637660" cy="461665"/>
            </a:xfrm>
            <a:prstGeom prst="rect">
              <a:avLst/>
            </a:prstGeom>
            <a:solidFill>
              <a:schemeClr val="tx1"/>
            </a:solidFill>
          </p:spPr>
          <p:txBody>
            <a:bodyPr wrap="square" rtlCol="0">
              <a:noAutofit/>
            </a:bodyPr>
            <a:lstStyle/>
            <a:p>
              <a:pPr algn="ctr"/>
              <a:r>
                <a:rPr lang="en-US" sz="2800" b="1" i="1" dirty="0" smtClean="0">
                  <a:solidFill>
                    <a:schemeClr val="accent2"/>
                  </a:solidFill>
                </a:rPr>
                <a:t>Impurity incorporation</a:t>
              </a:r>
              <a:endParaRPr lang="en-US" sz="2800" b="1" i="1" dirty="0">
                <a:solidFill>
                  <a:schemeClr val="accent2"/>
                </a:solidFill>
              </a:endParaRPr>
            </a:p>
          </p:txBody>
        </p:sp>
        <p:sp>
          <p:nvSpPr>
            <p:cNvPr id="22" name="Down Arrow 21"/>
            <p:cNvSpPr/>
            <p:nvPr/>
          </p:nvSpPr>
          <p:spPr>
            <a:xfrm rot="6144759">
              <a:off x="5696263" y="4254405"/>
              <a:ext cx="457200" cy="1053516"/>
            </a:xfrm>
            <a:prstGeom prst="downArrow">
              <a:avLst>
                <a:gd name="adj1" fmla="val 33530"/>
                <a:gd name="adj2" fmla="val 11403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2879026" y="3806253"/>
              <a:ext cx="825849" cy="613347"/>
            </a:xfrm>
            <a:prstGeom prst="rect">
              <a:avLst/>
            </a:prstGeom>
            <a:solidFill>
              <a:schemeClr val="tx1"/>
            </a:solidFill>
          </p:spPr>
          <p:txBody>
            <a:bodyPr wrap="square" rtlCol="0">
              <a:noAutofit/>
            </a:bodyPr>
            <a:lstStyle/>
            <a:p>
              <a:pPr algn="ctr"/>
              <a:r>
                <a:rPr lang="en-US" sz="2400" b="1" dirty="0" smtClean="0">
                  <a:solidFill>
                    <a:schemeClr val="tx2"/>
                  </a:solidFill>
                </a:rPr>
                <a:t>kink</a:t>
              </a:r>
              <a:endParaRPr lang="en-US" sz="2400" b="1" dirty="0">
                <a:solidFill>
                  <a:schemeClr val="tx2"/>
                </a:solidFill>
              </a:endParaRPr>
            </a:p>
          </p:txBody>
        </p:sp>
        <p:cxnSp>
          <p:nvCxnSpPr>
            <p:cNvPr id="26" name="Straight Arrow Connector 25"/>
            <p:cNvCxnSpPr/>
            <p:nvPr/>
          </p:nvCxnSpPr>
          <p:spPr>
            <a:xfrm>
              <a:off x="5181600" y="3413760"/>
              <a:ext cx="0" cy="1005840"/>
            </a:xfrm>
            <a:prstGeom prst="straightConnector1">
              <a:avLst/>
            </a:prstGeom>
            <a:ln w="952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Cube 26"/>
            <p:cNvSpPr/>
            <p:nvPr/>
          </p:nvSpPr>
          <p:spPr>
            <a:xfrm>
              <a:off x="6545825" y="4662566"/>
              <a:ext cx="640080" cy="640080"/>
            </a:xfrm>
            <a:prstGeom prst="cube">
              <a:avLst/>
            </a:prstGeom>
            <a:solidFill>
              <a:schemeClr val="tx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Cube 27"/>
            <p:cNvSpPr/>
            <p:nvPr/>
          </p:nvSpPr>
          <p:spPr>
            <a:xfrm>
              <a:off x="7204450" y="5296420"/>
              <a:ext cx="640080" cy="640080"/>
            </a:xfrm>
            <a:prstGeom prst="cube">
              <a:avLst/>
            </a:prstGeom>
            <a:solidFill>
              <a:schemeClr val="tx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Cube 28"/>
            <p:cNvSpPr/>
            <p:nvPr/>
          </p:nvSpPr>
          <p:spPr>
            <a:xfrm>
              <a:off x="7485268" y="4500248"/>
              <a:ext cx="640080" cy="640080"/>
            </a:xfrm>
            <a:prstGeom prst="cube">
              <a:avLst/>
            </a:prstGeom>
            <a:solidFill>
              <a:schemeClr val="tx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Cube 29"/>
            <p:cNvSpPr/>
            <p:nvPr/>
          </p:nvSpPr>
          <p:spPr>
            <a:xfrm>
              <a:off x="6917172" y="3860168"/>
              <a:ext cx="640080" cy="640080"/>
            </a:xfrm>
            <a:prstGeom prst="cube">
              <a:avLst/>
            </a:prstGeom>
            <a:solidFill>
              <a:schemeClr val="tx2"/>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Arrow Connector 30"/>
            <p:cNvCxnSpPr/>
            <p:nvPr/>
          </p:nvCxnSpPr>
          <p:spPr>
            <a:xfrm>
              <a:off x="3276600" y="4307829"/>
              <a:ext cx="0" cy="1005840"/>
            </a:xfrm>
            <a:prstGeom prst="straightConnector1">
              <a:avLst/>
            </a:prstGeom>
            <a:ln w="9525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4689" y="2936362"/>
              <a:ext cx="825849" cy="461665"/>
            </a:xfrm>
            <a:prstGeom prst="rect">
              <a:avLst/>
            </a:prstGeom>
            <a:solidFill>
              <a:schemeClr val="tx1"/>
            </a:solidFill>
          </p:spPr>
          <p:txBody>
            <a:bodyPr wrap="square" rtlCol="0">
              <a:spAutoFit/>
            </a:bodyPr>
            <a:lstStyle/>
            <a:p>
              <a:pPr algn="ctr"/>
              <a:r>
                <a:rPr lang="en-US" sz="2400" b="1" dirty="0" smtClean="0">
                  <a:solidFill>
                    <a:schemeClr val="tx2"/>
                  </a:solidFill>
                </a:rPr>
                <a:t>kink</a:t>
              </a:r>
              <a:endParaRPr lang="en-US" sz="2400" b="1" dirty="0">
                <a:solidFill>
                  <a:schemeClr val="tx2"/>
                </a:solidFill>
              </a:endParaRPr>
            </a:p>
          </p:txBody>
        </p:sp>
        <p:sp>
          <p:nvSpPr>
            <p:cNvPr id="4096" name="Isosceles Triangle 4095"/>
            <p:cNvSpPr/>
            <p:nvPr/>
          </p:nvSpPr>
          <p:spPr>
            <a:xfrm flipV="1">
              <a:off x="950175" y="3541965"/>
              <a:ext cx="1335825" cy="26428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p:cNvSpPr/>
            <p:nvPr/>
          </p:nvSpPr>
          <p:spPr>
            <a:xfrm flipV="1">
              <a:off x="685800" y="3317113"/>
              <a:ext cx="1335825" cy="264287"/>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207353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Crystal Shape Changes</a:t>
            </a:r>
            <a:endParaRPr lang="en-US" dirty="0"/>
          </a:p>
        </p:txBody>
      </p:sp>
      <p:grpSp>
        <p:nvGrpSpPr>
          <p:cNvPr id="3" name="Group 2"/>
          <p:cNvGrpSpPr/>
          <p:nvPr/>
        </p:nvGrpSpPr>
        <p:grpSpPr>
          <a:xfrm>
            <a:off x="152400" y="2362200"/>
            <a:ext cx="8875059" cy="1734207"/>
            <a:chOff x="152400" y="2362200"/>
            <a:chExt cx="8875059" cy="1734207"/>
          </a:xfrm>
        </p:grpSpPr>
        <p:pic>
          <p:nvPicPr>
            <p:cNvPr id="1026" name="Picture 2" descr="C:\Users\Megan\Desktop\GK12\Crystallization\Lesson\GrowthComparision_BodyFullofCrystals.t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9655" b="25058"/>
            <a:stretch/>
          </p:blipFill>
          <p:spPr bwMode="auto">
            <a:xfrm>
              <a:off x="152400" y="2362200"/>
              <a:ext cx="8875059" cy="173420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057400" y="2362200"/>
              <a:ext cx="914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387304" y="2395270"/>
              <a:ext cx="914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257800" y="2362200"/>
              <a:ext cx="914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781800" y="2362200"/>
              <a:ext cx="914400" cy="228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Content Placeholder 2"/>
          <p:cNvSpPr>
            <a:spLocks noGrp="1"/>
          </p:cNvSpPr>
          <p:nvPr>
            <p:ph sz="quarter" idx="13"/>
          </p:nvPr>
        </p:nvSpPr>
        <p:spPr>
          <a:xfrm>
            <a:off x="381000" y="4196480"/>
            <a:ext cx="8458199" cy="1318823"/>
          </a:xfrm>
        </p:spPr>
        <p:txBody>
          <a:bodyPr>
            <a:normAutofit/>
          </a:bodyPr>
          <a:lstStyle/>
          <a:p>
            <a:pPr marL="0" indent="0" algn="ctr">
              <a:buNone/>
            </a:pPr>
            <a:r>
              <a:rPr lang="en-US" sz="3600" b="1" dirty="0" smtClean="0"/>
              <a:t>When inhibitors </a:t>
            </a:r>
            <a:r>
              <a:rPr lang="en-US" sz="3600" b="1" dirty="0"/>
              <a:t>bind to specific faces, </a:t>
            </a:r>
            <a:r>
              <a:rPr lang="en-US" sz="3600" b="1" dirty="0" smtClean="0"/>
              <a:t/>
            </a:r>
            <a:br>
              <a:rPr lang="en-US" sz="3600" b="1" dirty="0" smtClean="0"/>
            </a:br>
            <a:r>
              <a:rPr lang="en-US" sz="3600" b="1" dirty="0" smtClean="0"/>
              <a:t>they </a:t>
            </a:r>
            <a:r>
              <a:rPr lang="en-US" sz="3600" b="1" dirty="0"/>
              <a:t>affect the overall crystal shapes.</a:t>
            </a:r>
          </a:p>
        </p:txBody>
      </p:sp>
    </p:spTree>
    <p:extLst>
      <p:ext uri="{BB962C8B-B14F-4D97-AF65-F5344CB8AC3E}">
        <p14:creationId xmlns:p14="http://schemas.microsoft.com/office/powerpoint/2010/main" val="4070052406"/>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1944</TotalTime>
  <Words>1623</Words>
  <Application>Microsoft Office PowerPoint</Application>
  <PresentationFormat>On-screen Show (4:3)</PresentationFormat>
  <Paragraphs>142</Paragraphs>
  <Slides>13</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Arial Narrow</vt:lpstr>
      <vt:lpstr>Calibri</vt:lpstr>
      <vt:lpstr>Wingdings</vt:lpstr>
      <vt:lpstr>Horizon</vt:lpstr>
      <vt:lpstr>Crystallization in the Body</vt:lpstr>
      <vt:lpstr>PowerPoint Presentation</vt:lpstr>
      <vt:lpstr>PowerPoint Presentation</vt:lpstr>
      <vt:lpstr>What is a crystal?</vt:lpstr>
      <vt:lpstr>Crystal Surface &amp; Growth Process</vt:lpstr>
      <vt:lpstr>Crystal Formation Process</vt:lpstr>
      <vt:lpstr>Rock Candy</vt:lpstr>
      <vt:lpstr>Inhibiting Crystallization</vt:lpstr>
      <vt:lpstr>Crystal Shape Changes</vt:lpstr>
      <vt:lpstr>Kidney Stone Formation</vt:lpstr>
      <vt:lpstr>Types of Kidney Stones</vt:lpstr>
      <vt:lpstr>Drug Development Considerations</vt:lpstr>
      <vt:lpstr>Drug Design Considerations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Crystallization in the Body</dc:title>
  <dc:creator>Megan</dc:creator>
  <cp:lastModifiedBy>Denise</cp:lastModifiedBy>
  <cp:revision>92</cp:revision>
  <dcterms:created xsi:type="dcterms:W3CDTF">2013-06-19T16:07:07Z</dcterms:created>
  <dcterms:modified xsi:type="dcterms:W3CDTF">2014-11-05T08:26:22Z</dcterms:modified>
</cp:coreProperties>
</file>