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9" r:id="rId2"/>
    <p:sldId id="260" r:id="rId3"/>
    <p:sldId id="257" r:id="rId4"/>
    <p:sldId id="261" r:id="rId5"/>
    <p:sldId id="262" r:id="rId6"/>
    <p:sldId id="26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65" autoAdjust="0"/>
    <p:restoredTop sz="82309" autoAdjust="0"/>
  </p:normalViewPr>
  <p:slideViewPr>
    <p:cSldViewPr snapToGrid="0" snapToObjects="1">
      <p:cViewPr varScale="1">
        <p:scale>
          <a:sx n="73" d="100"/>
          <a:sy n="73" d="100"/>
        </p:scale>
        <p:origin x="46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 Id="rId4"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0697E7-1D13-4C52-AE72-0438CF0D61CD}" type="datetimeFigureOut">
              <a:rPr lang="en-US" smtClean="0"/>
              <a:t>3/25/2015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57BB42-A990-4EEE-804E-643DAC1E014B}" type="slidenum">
              <a:rPr lang="en-US" smtClean="0"/>
              <a:t>‹#›</a:t>
            </a:fld>
            <a:endParaRPr lang="en-US"/>
          </a:p>
        </p:txBody>
      </p:sp>
    </p:spTree>
    <p:extLst>
      <p:ext uri="{BB962C8B-B14F-4D97-AF65-F5344CB8AC3E}">
        <p14:creationId xmlns:p14="http://schemas.microsoft.com/office/powerpoint/2010/main" val="1743584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Rockets</a:t>
            </a:r>
            <a:r>
              <a:rPr lang="en-US" baseline="0" dirty="0" smtClean="0"/>
              <a:t> Presentation &gt; Rockets! </a:t>
            </a:r>
            <a:r>
              <a:rPr lang="en-US" baseline="0" smtClean="0"/>
              <a:t>lesson </a:t>
            </a:r>
            <a:r>
              <a:rPr lang="en-US" baseline="0" dirty="0" smtClean="0"/>
              <a:t>&gt;TeachEngineering.org</a:t>
            </a:r>
          </a:p>
          <a:p>
            <a:r>
              <a:rPr lang="en-US" baseline="0" dirty="0" smtClean="0"/>
              <a:t>Source of diagrams and images throughout: </a:t>
            </a:r>
            <a:r>
              <a:rPr lang="en-US" sz="1200" kern="1200" dirty="0" smtClean="0">
                <a:solidFill>
                  <a:schemeClr val="tx1"/>
                </a:solidFill>
                <a:effectLst/>
                <a:latin typeface="+mn-lt"/>
                <a:ea typeface="+mn-ea"/>
                <a:cs typeface="+mn-cs"/>
              </a:rPr>
              <a:t>2014 Taylor </a:t>
            </a:r>
            <a:r>
              <a:rPr lang="en-US" sz="1200" kern="1200" dirty="0" err="1" smtClean="0">
                <a:solidFill>
                  <a:schemeClr val="tx1"/>
                </a:solidFill>
                <a:effectLst/>
                <a:latin typeface="+mn-lt"/>
                <a:ea typeface="+mn-ea"/>
                <a:cs typeface="+mn-cs"/>
              </a:rPr>
              <a:t>Dizon</a:t>
            </a:r>
            <a:r>
              <a:rPr lang="en-US" sz="1200" kern="1200" dirty="0" smtClean="0">
                <a:solidFill>
                  <a:schemeClr val="tx1"/>
                </a:solidFill>
                <a:effectLst/>
                <a:latin typeface="+mn-lt"/>
                <a:ea typeface="+mn-ea"/>
                <a:cs typeface="+mn-cs"/>
              </a:rPr>
              <a:t>-Kelly, University of Houston</a:t>
            </a:r>
            <a:endParaRPr lang="en-US" baseline="0" dirty="0" smtClean="0"/>
          </a:p>
        </p:txBody>
      </p:sp>
      <p:sp>
        <p:nvSpPr>
          <p:cNvPr id="4" name="Slide Number Placeholder 3"/>
          <p:cNvSpPr>
            <a:spLocks noGrp="1"/>
          </p:cNvSpPr>
          <p:nvPr>
            <p:ph type="sldNum" sz="quarter" idx="10"/>
          </p:nvPr>
        </p:nvSpPr>
        <p:spPr/>
        <p:txBody>
          <a:bodyPr/>
          <a:lstStyle/>
          <a:p>
            <a:fld id="{2157BB42-A990-4EEE-804E-643DAC1E014B}" type="slidenum">
              <a:rPr lang="en-US" smtClean="0"/>
              <a:t>1</a:t>
            </a:fld>
            <a:endParaRPr lang="en-US"/>
          </a:p>
        </p:txBody>
      </p:sp>
    </p:spTree>
    <p:extLst>
      <p:ext uri="{BB962C8B-B14F-4D97-AF65-F5344CB8AC3E}">
        <p14:creationId xmlns:p14="http://schemas.microsoft.com/office/powerpoint/2010/main" val="1593694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57BB42-A990-4EEE-804E-643DAC1E014B}" type="slidenum">
              <a:rPr lang="en-US" smtClean="0"/>
              <a:t>6</a:t>
            </a:fld>
            <a:endParaRPr lang="en-US"/>
          </a:p>
        </p:txBody>
      </p:sp>
    </p:spTree>
    <p:extLst>
      <p:ext uri="{BB962C8B-B14F-4D97-AF65-F5344CB8AC3E}">
        <p14:creationId xmlns:p14="http://schemas.microsoft.com/office/powerpoint/2010/main" val="3077440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F01F309-A26A-4245-9188-664AEB2E107C}"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41597-2A2B-454D-9146-132E8352DD42}"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01F309-A26A-4245-9188-664AEB2E107C}"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41597-2A2B-454D-9146-132E8352DD4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01F309-A26A-4245-9188-664AEB2E107C}" type="datetimeFigureOut">
              <a:rPr lang="en-US" smtClean="0"/>
              <a:t>3/25/2015</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C7F41597-2A2B-454D-9146-132E8352DD4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01F309-A26A-4245-9188-664AEB2E107C}"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41597-2A2B-454D-9146-132E8352DD4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01F309-A26A-4245-9188-664AEB2E107C}"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41597-2A2B-454D-9146-132E8352DD4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01F309-A26A-4245-9188-664AEB2E107C}" type="datetimeFigureOut">
              <a:rPr lang="en-US" smtClean="0"/>
              <a:t>3/25/2015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41597-2A2B-454D-9146-132E8352DD4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F01F309-A26A-4245-9188-664AEB2E107C}" type="datetimeFigureOut">
              <a:rPr lang="en-US" smtClean="0"/>
              <a:t>3/25/2015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F41597-2A2B-454D-9146-132E8352DD4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01F309-A26A-4245-9188-664AEB2E107C}" type="datetimeFigureOut">
              <a:rPr lang="en-US" smtClean="0"/>
              <a:t>3/25/2015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F41597-2A2B-454D-9146-132E8352DD4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01F309-A26A-4245-9188-664AEB2E107C}" type="datetimeFigureOut">
              <a:rPr lang="en-US" smtClean="0"/>
              <a:t>3/25/2015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F41597-2A2B-454D-9146-132E8352DD4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01F309-A26A-4245-9188-664AEB2E107C}" type="datetimeFigureOut">
              <a:rPr lang="en-US" smtClean="0"/>
              <a:t>3/25/2015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41597-2A2B-454D-9146-132E8352DD42}"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F01F309-A26A-4245-9188-664AEB2E107C}" type="datetimeFigureOut">
              <a:rPr lang="en-US" smtClean="0"/>
              <a:t>3/25/2015</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C7F41597-2A2B-454D-9146-132E8352DD4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F01F309-A26A-4245-9188-664AEB2E107C}" type="datetimeFigureOut">
              <a:rPr lang="en-US" smtClean="0"/>
              <a:t>3/25/2015</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7F41597-2A2B-454D-9146-132E8352DD4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emf"/><Relationship Id="rId5" Type="http://schemas.openxmlformats.org/officeDocument/2006/relationships/image" Target="../media/image2.e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emf"/></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oleObject" Target="../embeddings/oleObject5.bin"/><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9.png"/><Relationship Id="rId4" Type="http://schemas.openxmlformats.org/officeDocument/2006/relationships/image" Target="../media/image6.emf"/><Relationship Id="rId9"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2.jpg"/><Relationship Id="rId4" Type="http://schemas.openxmlformats.org/officeDocument/2006/relationships/image" Target="../media/image1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3.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Statics &amp; Dynamics</a:t>
            </a:r>
            <a:endParaRPr lang="en-US" sz="4800" dirty="0"/>
          </a:p>
        </p:txBody>
      </p:sp>
      <p:sp>
        <p:nvSpPr>
          <p:cNvPr id="3" name="Content Placeholder 2"/>
          <p:cNvSpPr>
            <a:spLocks noGrp="1"/>
          </p:cNvSpPr>
          <p:nvPr>
            <p:ph idx="1"/>
          </p:nvPr>
        </p:nvSpPr>
        <p:spPr>
          <a:xfrm>
            <a:off x="457200" y="1600200"/>
            <a:ext cx="5959060" cy="4525963"/>
          </a:xfrm>
        </p:spPr>
        <p:txBody>
          <a:bodyPr>
            <a:normAutofit/>
          </a:bodyPr>
          <a:lstStyle/>
          <a:p>
            <a:r>
              <a:rPr lang="en-US" sz="2800" b="1" dirty="0" smtClean="0"/>
              <a:t>Statics</a:t>
            </a:r>
            <a:endParaRPr lang="en-US" sz="3600" b="1" dirty="0" smtClean="0"/>
          </a:p>
          <a:p>
            <a:endParaRPr lang="en-US" sz="2800" dirty="0" smtClean="0"/>
          </a:p>
          <a:p>
            <a:pPr marL="457200" lvl="1" indent="0">
              <a:buNone/>
            </a:pPr>
            <a:r>
              <a:rPr lang="en-US" sz="2400" dirty="0" smtClean="0"/>
              <a:t>The sum of the forces acting on an object is equal to </a:t>
            </a:r>
            <a:r>
              <a:rPr lang="en-US" sz="2400" dirty="0" smtClean="0">
                <a:solidFill>
                  <a:srgbClr val="FF0000"/>
                </a:solidFill>
              </a:rPr>
              <a:t>o</a:t>
            </a:r>
          </a:p>
          <a:p>
            <a:pPr lvl="1"/>
            <a:endParaRPr lang="en-US" sz="2400" dirty="0" smtClean="0"/>
          </a:p>
          <a:p>
            <a:pPr lvl="1"/>
            <a:endParaRPr lang="en-US" sz="2400" dirty="0"/>
          </a:p>
          <a:p>
            <a:r>
              <a:rPr lang="en-US" sz="2800" b="1" dirty="0" smtClean="0"/>
              <a:t>Dynamics</a:t>
            </a:r>
          </a:p>
          <a:p>
            <a:endParaRPr lang="en-US" sz="2800" dirty="0" smtClean="0"/>
          </a:p>
          <a:p>
            <a:endParaRPr lang="en-US" sz="2800" dirty="0"/>
          </a:p>
        </p:txBody>
      </p:sp>
      <p:graphicFrame>
        <p:nvGraphicFramePr>
          <p:cNvPr id="17" name="Object 16"/>
          <p:cNvGraphicFramePr>
            <a:graphicFrameLocks noChangeAspect="1"/>
          </p:cNvGraphicFramePr>
          <p:nvPr>
            <p:extLst>
              <p:ext uri="{D42A27DB-BD31-4B8C-83A1-F6EECF244321}">
                <p14:modId xmlns:p14="http://schemas.microsoft.com/office/powerpoint/2010/main" val="2339031929"/>
              </p:ext>
            </p:extLst>
          </p:nvPr>
        </p:nvGraphicFramePr>
        <p:xfrm>
          <a:off x="2970213" y="1852613"/>
          <a:ext cx="1208087" cy="619125"/>
        </p:xfrm>
        <a:graphic>
          <a:graphicData uri="http://schemas.openxmlformats.org/presentationml/2006/ole">
            <mc:AlternateContent xmlns:mc="http://schemas.openxmlformats.org/markup-compatibility/2006">
              <mc:Choice xmlns:v="urn:schemas-microsoft-com:vml" Requires="v">
                <p:oleObj spid="_x0000_s2173" name="Equation" r:id="rId4" imgW="546100" imgH="279400" progId="Equation.3">
                  <p:embed/>
                </p:oleObj>
              </mc:Choice>
              <mc:Fallback>
                <p:oleObj name="Equation" r:id="rId4" imgW="546100" imgH="279400" progId="Equation.3">
                  <p:embed/>
                  <p:pic>
                    <p:nvPicPr>
                      <p:cNvPr id="0" name=""/>
                      <p:cNvPicPr/>
                      <p:nvPr/>
                    </p:nvPicPr>
                    <p:blipFill>
                      <a:blip r:embed="rId5"/>
                      <a:stretch>
                        <a:fillRect/>
                      </a:stretch>
                    </p:blipFill>
                    <p:spPr>
                      <a:xfrm>
                        <a:off x="2970213" y="1852613"/>
                        <a:ext cx="1208087" cy="619125"/>
                      </a:xfrm>
                      <a:prstGeom prst="rect">
                        <a:avLst/>
                      </a:prstGeom>
                    </p:spPr>
                  </p:pic>
                </p:oleObj>
              </mc:Fallback>
            </mc:AlternateContent>
          </a:graphicData>
        </a:graphic>
      </p:graphicFrame>
      <p:grpSp>
        <p:nvGrpSpPr>
          <p:cNvPr id="58" name="Group 57"/>
          <p:cNvGrpSpPr/>
          <p:nvPr/>
        </p:nvGrpSpPr>
        <p:grpSpPr>
          <a:xfrm>
            <a:off x="6422104" y="1965893"/>
            <a:ext cx="2577951" cy="2076476"/>
            <a:chOff x="5871302" y="3331358"/>
            <a:chExt cx="2921980" cy="2440830"/>
          </a:xfrm>
        </p:grpSpPr>
        <p:grpSp>
          <p:nvGrpSpPr>
            <p:cNvPr id="35" name="Group 34"/>
            <p:cNvGrpSpPr/>
            <p:nvPr/>
          </p:nvGrpSpPr>
          <p:grpSpPr>
            <a:xfrm>
              <a:off x="6528679" y="3717773"/>
              <a:ext cx="1601989" cy="1636541"/>
              <a:chOff x="6416260" y="1600200"/>
              <a:chExt cx="2158121" cy="2228336"/>
            </a:xfrm>
          </p:grpSpPr>
          <p:sp>
            <p:nvSpPr>
              <p:cNvPr id="18" name="Rectangle 17"/>
              <p:cNvSpPr/>
              <p:nvPr/>
            </p:nvSpPr>
            <p:spPr>
              <a:xfrm>
                <a:off x="6997292" y="2182940"/>
                <a:ext cx="1020957" cy="9889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0" name="Straight Arrow Connector 19"/>
              <p:cNvCxnSpPr>
                <a:endCxn id="18" idx="0"/>
              </p:cNvCxnSpPr>
              <p:nvPr/>
            </p:nvCxnSpPr>
            <p:spPr>
              <a:xfrm>
                <a:off x="7507771" y="1600200"/>
                <a:ext cx="0" cy="5827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7526904" y="3171883"/>
                <a:ext cx="0" cy="65665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8" idx="3"/>
              </p:cNvCxnSpPr>
              <p:nvPr/>
            </p:nvCxnSpPr>
            <p:spPr>
              <a:xfrm flipH="1">
                <a:off x="8018249" y="2677411"/>
                <a:ext cx="5561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a:off x="6416260" y="2708297"/>
                <a:ext cx="5810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53" name="TextBox 52"/>
            <p:cNvSpPr txBox="1"/>
            <p:nvPr/>
          </p:nvSpPr>
          <p:spPr>
            <a:xfrm>
              <a:off x="6993407" y="3331358"/>
              <a:ext cx="662614" cy="402445"/>
            </a:xfrm>
            <a:prstGeom prst="rect">
              <a:avLst/>
            </a:prstGeom>
            <a:noFill/>
          </p:spPr>
          <p:txBody>
            <a:bodyPr wrap="square" rtlCol="0">
              <a:spAutoFit/>
            </a:bodyPr>
            <a:lstStyle/>
            <a:p>
              <a:pPr algn="ctr"/>
              <a:r>
                <a:rPr lang="en-US" sz="1400" dirty="0" smtClean="0"/>
                <a:t>F</a:t>
              </a:r>
              <a:r>
                <a:rPr lang="en-US" sz="1400" baseline="-25000" dirty="0" smtClean="0"/>
                <a:t>1</a:t>
              </a:r>
              <a:endParaRPr lang="en-US" sz="1400" dirty="0"/>
            </a:p>
          </p:txBody>
        </p:sp>
        <p:sp>
          <p:nvSpPr>
            <p:cNvPr id="54" name="TextBox 53"/>
            <p:cNvSpPr txBox="1"/>
            <p:nvPr/>
          </p:nvSpPr>
          <p:spPr>
            <a:xfrm>
              <a:off x="5871302" y="4324235"/>
              <a:ext cx="662614" cy="402445"/>
            </a:xfrm>
            <a:prstGeom prst="rect">
              <a:avLst/>
            </a:prstGeom>
            <a:noFill/>
          </p:spPr>
          <p:txBody>
            <a:bodyPr wrap="square" rtlCol="0">
              <a:spAutoFit/>
            </a:bodyPr>
            <a:lstStyle/>
            <a:p>
              <a:pPr algn="r"/>
              <a:r>
                <a:rPr lang="en-US" sz="1400" dirty="0" smtClean="0"/>
                <a:t>F</a:t>
              </a:r>
              <a:r>
                <a:rPr lang="en-US" sz="1400" baseline="-25000" dirty="0"/>
                <a:t>3</a:t>
              </a:r>
              <a:endParaRPr lang="en-US" sz="1400" dirty="0"/>
            </a:p>
          </p:txBody>
        </p:sp>
        <p:sp>
          <p:nvSpPr>
            <p:cNvPr id="55" name="TextBox 54"/>
            <p:cNvSpPr txBox="1"/>
            <p:nvPr/>
          </p:nvSpPr>
          <p:spPr>
            <a:xfrm>
              <a:off x="8130668" y="4324235"/>
              <a:ext cx="662614" cy="402445"/>
            </a:xfrm>
            <a:prstGeom prst="rect">
              <a:avLst/>
            </a:prstGeom>
            <a:noFill/>
          </p:spPr>
          <p:txBody>
            <a:bodyPr wrap="square" rtlCol="0">
              <a:spAutoFit/>
            </a:bodyPr>
            <a:lstStyle/>
            <a:p>
              <a:r>
                <a:rPr lang="en-US" sz="1400" dirty="0" smtClean="0"/>
                <a:t>F</a:t>
              </a:r>
              <a:r>
                <a:rPr lang="en-US" sz="1400" baseline="-25000" dirty="0"/>
                <a:t>4</a:t>
              </a:r>
              <a:endParaRPr lang="en-US" sz="1400" dirty="0"/>
            </a:p>
          </p:txBody>
        </p:sp>
        <p:sp>
          <p:nvSpPr>
            <p:cNvPr id="56" name="TextBox 55"/>
            <p:cNvSpPr txBox="1"/>
            <p:nvPr/>
          </p:nvSpPr>
          <p:spPr>
            <a:xfrm>
              <a:off x="7007609" y="5369743"/>
              <a:ext cx="662614" cy="402445"/>
            </a:xfrm>
            <a:prstGeom prst="rect">
              <a:avLst/>
            </a:prstGeom>
            <a:noFill/>
          </p:spPr>
          <p:txBody>
            <a:bodyPr wrap="square" rtlCol="0">
              <a:spAutoFit/>
            </a:bodyPr>
            <a:lstStyle/>
            <a:p>
              <a:pPr algn="ctr"/>
              <a:r>
                <a:rPr lang="en-US" sz="1400" dirty="0" smtClean="0"/>
                <a:t>F</a:t>
              </a:r>
              <a:r>
                <a:rPr lang="en-US" sz="1400" baseline="-25000" dirty="0" smtClean="0"/>
                <a:t>2</a:t>
              </a:r>
              <a:endParaRPr lang="en-US" sz="1400" dirty="0"/>
            </a:p>
          </p:txBody>
        </p:sp>
      </p:grpSp>
      <p:graphicFrame>
        <p:nvGraphicFramePr>
          <p:cNvPr id="57" name="Object 56"/>
          <p:cNvGraphicFramePr>
            <a:graphicFrameLocks noChangeAspect="1"/>
          </p:cNvGraphicFramePr>
          <p:nvPr>
            <p:extLst>
              <p:ext uri="{D42A27DB-BD31-4B8C-83A1-F6EECF244321}">
                <p14:modId xmlns:p14="http://schemas.microsoft.com/office/powerpoint/2010/main" val="599396536"/>
              </p:ext>
            </p:extLst>
          </p:nvPr>
        </p:nvGraphicFramePr>
        <p:xfrm>
          <a:off x="3189871" y="3502664"/>
          <a:ext cx="763916" cy="746911"/>
        </p:xfrm>
        <a:graphic>
          <a:graphicData uri="http://schemas.openxmlformats.org/presentationml/2006/ole">
            <mc:AlternateContent xmlns:mc="http://schemas.openxmlformats.org/markup-compatibility/2006">
              <mc:Choice xmlns:v="urn:schemas-microsoft-com:vml" Requires="v">
                <p:oleObj spid="_x0000_s2174" name="Equation" r:id="rId6" imgW="457200" imgH="444500" progId="Equation.3">
                  <p:embed/>
                </p:oleObj>
              </mc:Choice>
              <mc:Fallback>
                <p:oleObj name="Equation" r:id="rId6" imgW="457200" imgH="444500" progId="Equation.3">
                  <p:embed/>
                  <p:pic>
                    <p:nvPicPr>
                      <p:cNvPr id="0" name=""/>
                      <p:cNvPicPr/>
                      <p:nvPr/>
                    </p:nvPicPr>
                    <p:blipFill>
                      <a:blip r:embed="rId7"/>
                      <a:stretch>
                        <a:fillRect/>
                      </a:stretch>
                    </p:blipFill>
                    <p:spPr>
                      <a:xfrm>
                        <a:off x="3189871" y="3502664"/>
                        <a:ext cx="763916" cy="746911"/>
                      </a:xfrm>
                      <a:prstGeom prst="rect">
                        <a:avLst/>
                      </a:prstGeom>
                    </p:spPr>
                  </p:pic>
                </p:oleObj>
              </mc:Fallback>
            </mc:AlternateContent>
          </a:graphicData>
        </a:graphic>
      </p:graphicFrame>
      <p:graphicFrame>
        <p:nvGraphicFramePr>
          <p:cNvPr id="59" name="Object 58"/>
          <p:cNvGraphicFramePr>
            <a:graphicFrameLocks noChangeAspect="1"/>
          </p:cNvGraphicFramePr>
          <p:nvPr>
            <p:extLst>
              <p:ext uri="{D42A27DB-BD31-4B8C-83A1-F6EECF244321}">
                <p14:modId xmlns:p14="http://schemas.microsoft.com/office/powerpoint/2010/main" val="2152247446"/>
              </p:ext>
            </p:extLst>
          </p:nvPr>
        </p:nvGraphicFramePr>
        <p:xfrm>
          <a:off x="2970213" y="4741863"/>
          <a:ext cx="1208087" cy="617537"/>
        </p:xfrm>
        <a:graphic>
          <a:graphicData uri="http://schemas.openxmlformats.org/presentationml/2006/ole">
            <mc:AlternateContent xmlns:mc="http://schemas.openxmlformats.org/markup-compatibility/2006">
              <mc:Choice xmlns:v="urn:schemas-microsoft-com:vml" Requires="v">
                <p:oleObj spid="_x0000_s2175" name="Equation" r:id="rId8" imgW="546100" imgH="279400" progId="Equation.3">
                  <p:embed/>
                </p:oleObj>
              </mc:Choice>
              <mc:Fallback>
                <p:oleObj name="Equation" r:id="rId8" imgW="546100" imgH="279400" progId="Equation.3">
                  <p:embed/>
                  <p:pic>
                    <p:nvPicPr>
                      <p:cNvPr id="0" name=""/>
                      <p:cNvPicPr/>
                      <p:nvPr/>
                    </p:nvPicPr>
                    <p:blipFill>
                      <a:blip r:embed="rId9"/>
                      <a:stretch>
                        <a:fillRect/>
                      </a:stretch>
                    </p:blipFill>
                    <p:spPr>
                      <a:xfrm>
                        <a:off x="2970213" y="4741863"/>
                        <a:ext cx="1208087" cy="617537"/>
                      </a:xfrm>
                      <a:prstGeom prst="rect">
                        <a:avLst/>
                      </a:prstGeom>
                    </p:spPr>
                  </p:pic>
                </p:oleObj>
              </mc:Fallback>
            </mc:AlternateContent>
          </a:graphicData>
        </a:graphic>
      </p:graphicFrame>
      <p:grpSp>
        <p:nvGrpSpPr>
          <p:cNvPr id="5" name="Group 4"/>
          <p:cNvGrpSpPr/>
          <p:nvPr/>
        </p:nvGrpSpPr>
        <p:grpSpPr>
          <a:xfrm>
            <a:off x="6212842" y="4222378"/>
            <a:ext cx="2931158" cy="2635622"/>
            <a:chOff x="6212842" y="4222378"/>
            <a:chExt cx="2931158" cy="2635622"/>
          </a:xfrm>
        </p:grpSpPr>
        <p:grpSp>
          <p:nvGrpSpPr>
            <p:cNvPr id="73" name="Group 72"/>
            <p:cNvGrpSpPr/>
            <p:nvPr/>
          </p:nvGrpSpPr>
          <p:grpSpPr>
            <a:xfrm>
              <a:off x="6442632" y="4532545"/>
              <a:ext cx="2701368" cy="2325455"/>
              <a:chOff x="5871302" y="3331358"/>
              <a:chExt cx="3081640" cy="2722698"/>
            </a:xfrm>
          </p:grpSpPr>
          <p:grpSp>
            <p:nvGrpSpPr>
              <p:cNvPr id="74" name="Group 73"/>
              <p:cNvGrpSpPr/>
              <p:nvPr/>
            </p:nvGrpSpPr>
            <p:grpSpPr>
              <a:xfrm>
                <a:off x="6528680" y="3717773"/>
                <a:ext cx="1932787" cy="1853192"/>
                <a:chOff x="6416260" y="1600200"/>
                <a:chExt cx="2603756" cy="2523331"/>
              </a:xfrm>
            </p:grpSpPr>
            <p:sp>
              <p:nvSpPr>
                <p:cNvPr id="79" name="Rectangle 78"/>
                <p:cNvSpPr/>
                <p:nvPr/>
              </p:nvSpPr>
              <p:spPr>
                <a:xfrm>
                  <a:off x="6997292" y="2182940"/>
                  <a:ext cx="1020957" cy="9889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0" name="Straight Arrow Connector 79"/>
                <p:cNvCxnSpPr>
                  <a:endCxn id="79" idx="0"/>
                </p:cNvCxnSpPr>
                <p:nvPr/>
              </p:nvCxnSpPr>
              <p:spPr>
                <a:xfrm>
                  <a:off x="7507771" y="1600200"/>
                  <a:ext cx="0" cy="5827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1" name="Straight Arrow Connector 80"/>
                <p:cNvCxnSpPr/>
                <p:nvPr/>
              </p:nvCxnSpPr>
              <p:spPr>
                <a:xfrm flipV="1">
                  <a:off x="7517337" y="3171886"/>
                  <a:ext cx="0" cy="9516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2" name="Straight Arrow Connector 81"/>
                <p:cNvCxnSpPr>
                  <a:endCxn id="79" idx="3"/>
                </p:cNvCxnSpPr>
                <p:nvPr/>
              </p:nvCxnSpPr>
              <p:spPr>
                <a:xfrm flipH="1">
                  <a:off x="8018249" y="2677411"/>
                  <a:ext cx="100176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p:nvPr/>
              </p:nvCxnSpPr>
              <p:spPr>
                <a:xfrm>
                  <a:off x="6416260" y="2708297"/>
                  <a:ext cx="5810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75" name="TextBox 74"/>
              <p:cNvSpPr txBox="1"/>
              <p:nvPr/>
            </p:nvSpPr>
            <p:spPr>
              <a:xfrm>
                <a:off x="6993407" y="3331358"/>
                <a:ext cx="662614" cy="402445"/>
              </a:xfrm>
              <a:prstGeom prst="rect">
                <a:avLst/>
              </a:prstGeom>
              <a:noFill/>
            </p:spPr>
            <p:txBody>
              <a:bodyPr wrap="square" rtlCol="0">
                <a:spAutoFit/>
              </a:bodyPr>
              <a:lstStyle/>
              <a:p>
                <a:pPr algn="ctr"/>
                <a:r>
                  <a:rPr lang="en-US" sz="1400" dirty="0" smtClean="0"/>
                  <a:t>F</a:t>
                </a:r>
                <a:r>
                  <a:rPr lang="en-US" sz="1400" baseline="-25000" dirty="0" smtClean="0"/>
                  <a:t>1</a:t>
                </a:r>
                <a:endParaRPr lang="en-US" sz="1400" dirty="0"/>
              </a:p>
            </p:txBody>
          </p:sp>
          <p:sp>
            <p:nvSpPr>
              <p:cNvPr id="76" name="TextBox 75"/>
              <p:cNvSpPr txBox="1"/>
              <p:nvPr/>
            </p:nvSpPr>
            <p:spPr>
              <a:xfrm>
                <a:off x="5871302" y="4324235"/>
                <a:ext cx="662614" cy="402445"/>
              </a:xfrm>
              <a:prstGeom prst="rect">
                <a:avLst/>
              </a:prstGeom>
              <a:noFill/>
            </p:spPr>
            <p:txBody>
              <a:bodyPr wrap="square" rtlCol="0">
                <a:spAutoFit/>
              </a:bodyPr>
              <a:lstStyle/>
              <a:p>
                <a:pPr algn="r"/>
                <a:r>
                  <a:rPr lang="en-US" sz="1400" dirty="0" smtClean="0"/>
                  <a:t>F</a:t>
                </a:r>
                <a:r>
                  <a:rPr lang="en-US" sz="1400" baseline="-25000" dirty="0"/>
                  <a:t>3</a:t>
                </a:r>
                <a:endParaRPr lang="en-US" sz="1400" dirty="0"/>
              </a:p>
            </p:txBody>
          </p:sp>
          <p:sp>
            <p:nvSpPr>
              <p:cNvPr id="77" name="TextBox 76"/>
              <p:cNvSpPr txBox="1"/>
              <p:nvPr/>
            </p:nvSpPr>
            <p:spPr>
              <a:xfrm>
                <a:off x="8461464" y="4267434"/>
                <a:ext cx="491478" cy="482933"/>
              </a:xfrm>
              <a:prstGeom prst="rect">
                <a:avLst/>
              </a:prstGeom>
              <a:noFill/>
            </p:spPr>
            <p:txBody>
              <a:bodyPr wrap="square" rtlCol="0">
                <a:spAutoFit/>
              </a:bodyPr>
              <a:lstStyle/>
              <a:p>
                <a:pPr algn="r"/>
                <a:r>
                  <a:rPr lang="en-US" dirty="0" smtClean="0"/>
                  <a:t>F</a:t>
                </a:r>
                <a:r>
                  <a:rPr lang="en-US" baseline="-25000" dirty="0"/>
                  <a:t>4</a:t>
                </a:r>
                <a:endParaRPr lang="en-US" dirty="0"/>
              </a:p>
            </p:txBody>
          </p:sp>
          <p:sp>
            <p:nvSpPr>
              <p:cNvPr id="78" name="TextBox 77"/>
              <p:cNvSpPr txBox="1"/>
              <p:nvPr/>
            </p:nvSpPr>
            <p:spPr>
              <a:xfrm>
                <a:off x="7014708" y="5571123"/>
                <a:ext cx="662614" cy="482933"/>
              </a:xfrm>
              <a:prstGeom prst="rect">
                <a:avLst/>
              </a:prstGeom>
              <a:noFill/>
            </p:spPr>
            <p:txBody>
              <a:bodyPr wrap="square" rtlCol="0">
                <a:spAutoFit/>
              </a:bodyPr>
              <a:lstStyle/>
              <a:p>
                <a:pPr algn="ctr"/>
                <a:r>
                  <a:rPr lang="en-US" dirty="0" smtClean="0"/>
                  <a:t>F</a:t>
                </a:r>
                <a:r>
                  <a:rPr lang="en-US" baseline="-25000" dirty="0" smtClean="0"/>
                  <a:t>2</a:t>
                </a:r>
                <a:endParaRPr lang="en-US" dirty="0"/>
              </a:p>
            </p:txBody>
          </p:sp>
        </p:grpSp>
        <p:sp>
          <p:nvSpPr>
            <p:cNvPr id="97" name="Rectangle 96"/>
            <p:cNvSpPr/>
            <p:nvPr/>
          </p:nvSpPr>
          <p:spPr>
            <a:xfrm>
              <a:off x="6212842" y="4222378"/>
              <a:ext cx="664344" cy="620334"/>
            </a:xfrm>
            <a:prstGeom prst="rect">
              <a:avLst/>
            </a:prstGeom>
            <a:gradFill flip="none" rotWithShape="1">
              <a:gsLst>
                <a:gs pos="0">
                  <a:schemeClr val="accent1">
                    <a:tint val="100000"/>
                    <a:shade val="100000"/>
                    <a:satMod val="130000"/>
                    <a:alpha val="57000"/>
                  </a:schemeClr>
                </a:gs>
                <a:gs pos="100000">
                  <a:schemeClr val="accent1">
                    <a:tint val="50000"/>
                    <a:shade val="100000"/>
                    <a:satMod val="350000"/>
                    <a:alpha val="57000"/>
                  </a:schemeClr>
                </a:gs>
              </a:gsLst>
              <a:lin ang="16200000" scaled="0"/>
              <a:tileRect/>
            </a:gradFill>
            <a:ln w="28575" cmpd="sng">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4" name="Straight Arrow Connector 103"/>
            <p:cNvCxnSpPr/>
            <p:nvPr/>
          </p:nvCxnSpPr>
          <p:spPr>
            <a:xfrm flipH="1" flipV="1">
              <a:off x="6877186" y="4876273"/>
              <a:ext cx="519786" cy="351844"/>
            </a:xfrm>
            <a:prstGeom prst="straightConnector1">
              <a:avLst/>
            </a:prstGeom>
            <a:ln w="19050" cmpd="sng">
              <a:solidFill>
                <a:srgbClr val="FF0000"/>
              </a:solidFill>
              <a:prstDash val="sysDash"/>
              <a:tailEnd type="arrow"/>
            </a:ln>
          </p:spPr>
          <p:style>
            <a:lnRef idx="2">
              <a:schemeClr val="accent1"/>
            </a:lnRef>
            <a:fillRef idx="0">
              <a:schemeClr val="accent1"/>
            </a:fillRef>
            <a:effectRef idx="1">
              <a:schemeClr val="accent1"/>
            </a:effectRef>
            <a:fontRef idx="minor">
              <a:schemeClr val="tx1"/>
            </a:fontRef>
          </p:style>
        </p:cxnSp>
      </p:grpSp>
      <p:graphicFrame>
        <p:nvGraphicFramePr>
          <p:cNvPr id="105" name="Object 104"/>
          <p:cNvGraphicFramePr>
            <a:graphicFrameLocks noChangeAspect="1"/>
          </p:cNvGraphicFramePr>
          <p:nvPr>
            <p:extLst>
              <p:ext uri="{D42A27DB-BD31-4B8C-83A1-F6EECF244321}">
                <p14:modId xmlns:p14="http://schemas.microsoft.com/office/powerpoint/2010/main" val="322111014"/>
              </p:ext>
            </p:extLst>
          </p:nvPr>
        </p:nvGraphicFramePr>
        <p:xfrm>
          <a:off x="3189871" y="5415450"/>
          <a:ext cx="763916" cy="746911"/>
        </p:xfrm>
        <a:graphic>
          <a:graphicData uri="http://schemas.openxmlformats.org/presentationml/2006/ole">
            <mc:AlternateContent xmlns:mc="http://schemas.openxmlformats.org/markup-compatibility/2006">
              <mc:Choice xmlns:v="urn:schemas-microsoft-com:vml" Requires="v">
                <p:oleObj spid="_x0000_s2176" name="Equation" r:id="rId10" imgW="457200" imgH="444500" progId="Equation.3">
                  <p:embed/>
                </p:oleObj>
              </mc:Choice>
              <mc:Fallback>
                <p:oleObj name="Equation" r:id="rId10" imgW="457200" imgH="444500" progId="Equation.3">
                  <p:embed/>
                  <p:pic>
                    <p:nvPicPr>
                      <p:cNvPr id="0" name=""/>
                      <p:cNvPicPr/>
                      <p:nvPr/>
                    </p:nvPicPr>
                    <p:blipFill>
                      <a:blip r:embed="rId11"/>
                      <a:stretch>
                        <a:fillRect/>
                      </a:stretch>
                    </p:blipFill>
                    <p:spPr>
                      <a:xfrm>
                        <a:off x="3189871" y="5415450"/>
                        <a:ext cx="763916" cy="746911"/>
                      </a:xfrm>
                      <a:prstGeom prst="rect">
                        <a:avLst/>
                      </a:prstGeom>
                    </p:spPr>
                  </p:pic>
                </p:oleObj>
              </mc:Fallback>
            </mc:AlternateContent>
          </a:graphicData>
        </a:graphic>
      </p:graphicFrame>
      <p:sp>
        <p:nvSpPr>
          <p:cNvPr id="4" name="TextBox 3"/>
          <p:cNvSpPr txBox="1"/>
          <p:nvPr/>
        </p:nvSpPr>
        <p:spPr>
          <a:xfrm>
            <a:off x="6561456" y="1600200"/>
            <a:ext cx="2438599" cy="369332"/>
          </a:xfrm>
          <a:prstGeom prst="rect">
            <a:avLst/>
          </a:prstGeom>
          <a:noFill/>
        </p:spPr>
        <p:txBody>
          <a:bodyPr wrap="square" rtlCol="0">
            <a:spAutoFit/>
          </a:bodyPr>
          <a:lstStyle/>
          <a:p>
            <a:pPr algn="ctr"/>
            <a:r>
              <a:rPr lang="en-US" b="1" dirty="0" smtClean="0"/>
              <a:t>free body diagrams:</a:t>
            </a:r>
            <a:endParaRPr lang="en-US" b="1" dirty="0"/>
          </a:p>
        </p:txBody>
      </p:sp>
    </p:spTree>
    <p:extLst>
      <p:ext uri="{BB962C8B-B14F-4D97-AF65-F5344CB8AC3E}">
        <p14:creationId xmlns:p14="http://schemas.microsoft.com/office/powerpoint/2010/main" val="3102028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Rocket!</a:t>
            </a:r>
            <a:endParaRPr lang="en-US" sz="4800" dirty="0"/>
          </a:p>
        </p:txBody>
      </p:sp>
      <p:sp>
        <p:nvSpPr>
          <p:cNvPr id="3" name="Content Placeholder 2"/>
          <p:cNvSpPr>
            <a:spLocks noGrp="1"/>
          </p:cNvSpPr>
          <p:nvPr>
            <p:ph idx="1"/>
          </p:nvPr>
        </p:nvSpPr>
        <p:spPr>
          <a:xfrm>
            <a:off x="182880" y="1600200"/>
            <a:ext cx="6287209" cy="5114622"/>
          </a:xfrm>
        </p:spPr>
        <p:txBody>
          <a:bodyPr>
            <a:noAutofit/>
          </a:bodyPr>
          <a:lstStyle/>
          <a:p>
            <a:r>
              <a:rPr lang="en-US" sz="2800" b="1" dirty="0" smtClean="0"/>
              <a:t>Newton’s second law of motion:</a:t>
            </a:r>
          </a:p>
          <a:p>
            <a:endParaRPr lang="en-US" sz="2400" dirty="0"/>
          </a:p>
          <a:p>
            <a:endParaRPr lang="en-US" sz="2400" dirty="0" smtClean="0"/>
          </a:p>
          <a:p>
            <a:pPr lvl="1">
              <a:spcBef>
                <a:spcPts val="3000"/>
              </a:spcBef>
            </a:pPr>
            <a:r>
              <a:rPr lang="en-US" sz="2000" dirty="0" smtClean="0"/>
              <a:t>We know that the forces acting on our rockets are:</a:t>
            </a:r>
          </a:p>
          <a:p>
            <a:pPr lvl="1"/>
            <a:endParaRPr lang="en-US" sz="2000" dirty="0"/>
          </a:p>
          <a:p>
            <a:pPr lvl="1"/>
            <a:endParaRPr lang="en-US" sz="2000" dirty="0" smtClean="0"/>
          </a:p>
          <a:p>
            <a:pPr lvl="1"/>
            <a:endParaRPr lang="en-US" sz="2000" dirty="0"/>
          </a:p>
          <a:p>
            <a:pPr lvl="1"/>
            <a:endParaRPr lang="en-US" sz="2000" dirty="0" smtClean="0"/>
          </a:p>
          <a:p>
            <a:pPr lvl="1"/>
            <a:endParaRPr lang="en-US" sz="2000" dirty="0" smtClean="0"/>
          </a:p>
          <a:p>
            <a:pPr lvl="1"/>
            <a:endParaRPr lang="en-US" sz="2000" dirty="0" smtClean="0"/>
          </a:p>
          <a:p>
            <a:pPr lvl="1"/>
            <a:r>
              <a:rPr lang="en-US" sz="2000" dirty="0" smtClean="0"/>
              <a:t>Another force to take into account is the force due to air friction; we will assume it is negligible</a:t>
            </a:r>
            <a:endParaRPr lang="en-US" sz="2000" dirty="0"/>
          </a:p>
        </p:txBody>
      </p:sp>
      <p:graphicFrame>
        <p:nvGraphicFramePr>
          <p:cNvPr id="7" name="Object 6"/>
          <p:cNvGraphicFramePr>
            <a:graphicFrameLocks noChangeAspect="1"/>
          </p:cNvGraphicFramePr>
          <p:nvPr>
            <p:extLst>
              <p:ext uri="{D42A27DB-BD31-4B8C-83A1-F6EECF244321}">
                <p14:modId xmlns:p14="http://schemas.microsoft.com/office/powerpoint/2010/main" val="3734376337"/>
              </p:ext>
            </p:extLst>
          </p:nvPr>
        </p:nvGraphicFramePr>
        <p:xfrm>
          <a:off x="2973849" y="2214519"/>
          <a:ext cx="1160222" cy="396918"/>
        </p:xfrm>
        <a:graphic>
          <a:graphicData uri="http://schemas.openxmlformats.org/presentationml/2006/ole">
            <mc:AlternateContent xmlns:mc="http://schemas.openxmlformats.org/markup-compatibility/2006">
              <mc:Choice xmlns:v="urn:schemas-microsoft-com:vml" Requires="v">
                <p:oleObj spid="_x0000_s3141" name="Equation" r:id="rId3" imgW="482600" imgH="165100" progId="Equation.3">
                  <p:embed/>
                </p:oleObj>
              </mc:Choice>
              <mc:Fallback>
                <p:oleObj name="Equation" r:id="rId3" imgW="482600" imgH="165100" progId="Equation.3">
                  <p:embed/>
                  <p:pic>
                    <p:nvPicPr>
                      <p:cNvPr id="0" name=""/>
                      <p:cNvPicPr/>
                      <p:nvPr/>
                    </p:nvPicPr>
                    <p:blipFill>
                      <a:blip r:embed="rId4"/>
                      <a:stretch>
                        <a:fillRect/>
                      </a:stretch>
                    </p:blipFill>
                    <p:spPr>
                      <a:xfrm>
                        <a:off x="2973849" y="2214519"/>
                        <a:ext cx="1160222" cy="396918"/>
                      </a:xfrm>
                      <a:prstGeom prst="rect">
                        <a:avLst/>
                      </a:prstGeom>
                    </p:spPr>
                  </p:pic>
                </p:oleObj>
              </mc:Fallback>
            </mc:AlternateContent>
          </a:graphicData>
        </a:graphic>
      </p:graphicFrame>
      <p:grpSp>
        <p:nvGrpSpPr>
          <p:cNvPr id="4" name="Group 3"/>
          <p:cNvGrpSpPr/>
          <p:nvPr/>
        </p:nvGrpSpPr>
        <p:grpSpPr>
          <a:xfrm>
            <a:off x="6367726" y="1520178"/>
            <a:ext cx="2454387" cy="5285265"/>
            <a:chOff x="5962284" y="1542126"/>
            <a:chExt cx="2454387" cy="5285265"/>
          </a:xfrm>
        </p:grpSpPr>
        <p:pic>
          <p:nvPicPr>
            <p:cNvPr id="6" name="Picture 5"/>
            <p:cNvPicPr>
              <a:picLocks noChangeAspect="1"/>
            </p:cNvPicPr>
            <p:nvPr/>
          </p:nvPicPr>
          <p:blipFill>
            <a:blip r:embed="rId5"/>
            <a:stretch>
              <a:fillRect/>
            </a:stretch>
          </p:blipFill>
          <p:spPr>
            <a:xfrm>
              <a:off x="5962284" y="1542126"/>
              <a:ext cx="2454387" cy="4090645"/>
            </a:xfrm>
            <a:prstGeom prst="rect">
              <a:avLst/>
            </a:prstGeom>
          </p:spPr>
        </p:pic>
        <p:cxnSp>
          <p:nvCxnSpPr>
            <p:cNvPr id="11" name="Straight Arrow Connector 10"/>
            <p:cNvCxnSpPr/>
            <p:nvPr/>
          </p:nvCxnSpPr>
          <p:spPr>
            <a:xfrm>
              <a:off x="7213104" y="3228649"/>
              <a:ext cx="8301" cy="680612"/>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7221405" y="5632772"/>
              <a:ext cx="0" cy="9325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6921431" y="3134089"/>
              <a:ext cx="971154" cy="307777"/>
            </a:xfrm>
            <a:prstGeom prst="rect">
              <a:avLst/>
            </a:prstGeom>
            <a:noFill/>
          </p:spPr>
          <p:txBody>
            <a:bodyPr wrap="square" rtlCol="0">
              <a:spAutoFit/>
            </a:bodyPr>
            <a:lstStyle/>
            <a:p>
              <a:pPr algn="ctr"/>
              <a:r>
                <a:rPr lang="en-US" sz="1400" dirty="0" smtClean="0"/>
                <a:t>W</a:t>
              </a:r>
              <a:endParaRPr lang="en-US" sz="1400" dirty="0"/>
            </a:p>
          </p:txBody>
        </p:sp>
        <p:sp>
          <p:nvSpPr>
            <p:cNvPr id="18" name="TextBox 17"/>
            <p:cNvSpPr txBox="1"/>
            <p:nvPr/>
          </p:nvSpPr>
          <p:spPr>
            <a:xfrm>
              <a:off x="6735828" y="6458059"/>
              <a:ext cx="971154" cy="369332"/>
            </a:xfrm>
            <a:prstGeom prst="rect">
              <a:avLst/>
            </a:prstGeom>
            <a:noFill/>
          </p:spPr>
          <p:txBody>
            <a:bodyPr wrap="square" rtlCol="0">
              <a:spAutoFit/>
            </a:bodyPr>
            <a:lstStyle/>
            <a:p>
              <a:pPr algn="ctr"/>
              <a:r>
                <a:rPr lang="en-US" dirty="0" err="1" smtClean="0"/>
                <a:t>F</a:t>
              </a:r>
              <a:r>
                <a:rPr lang="en-US" baseline="-25000" dirty="0" err="1" smtClean="0"/>
                <a:t>thrust</a:t>
              </a:r>
              <a:endParaRPr lang="en-US" dirty="0"/>
            </a:p>
          </p:txBody>
        </p:sp>
      </p:grpSp>
      <p:cxnSp>
        <p:nvCxnSpPr>
          <p:cNvPr id="22" name="Straight Arrow Connector 21"/>
          <p:cNvCxnSpPr/>
          <p:nvPr/>
        </p:nvCxnSpPr>
        <p:spPr>
          <a:xfrm flipV="1">
            <a:off x="2669684" y="2540480"/>
            <a:ext cx="329876" cy="29885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V="1">
            <a:off x="3458228" y="2540479"/>
            <a:ext cx="279502" cy="29885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flipH="1" flipV="1">
            <a:off x="4068231" y="2540480"/>
            <a:ext cx="279955" cy="29885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2134565" y="2855260"/>
            <a:ext cx="1067651" cy="307777"/>
          </a:xfrm>
          <a:prstGeom prst="rect">
            <a:avLst/>
          </a:prstGeom>
          <a:noFill/>
        </p:spPr>
        <p:txBody>
          <a:bodyPr wrap="square" rtlCol="0">
            <a:spAutoFit/>
          </a:bodyPr>
          <a:lstStyle/>
          <a:p>
            <a:pPr algn="ctr"/>
            <a:r>
              <a:rPr lang="en-US" sz="1400" b="1" dirty="0">
                <a:solidFill>
                  <a:srgbClr val="FF0000"/>
                </a:solidFill>
              </a:rPr>
              <a:t>f</a:t>
            </a:r>
            <a:r>
              <a:rPr lang="en-US" sz="1400" b="1" dirty="0" smtClean="0">
                <a:solidFill>
                  <a:srgbClr val="FF0000"/>
                </a:solidFill>
              </a:rPr>
              <a:t>orce</a:t>
            </a:r>
            <a:endParaRPr lang="en-US" sz="1400" b="1" dirty="0">
              <a:solidFill>
                <a:srgbClr val="FF0000"/>
              </a:solidFill>
            </a:endParaRPr>
          </a:p>
        </p:txBody>
      </p:sp>
      <p:sp>
        <p:nvSpPr>
          <p:cNvPr id="27" name="TextBox 26"/>
          <p:cNvSpPr txBox="1"/>
          <p:nvPr/>
        </p:nvSpPr>
        <p:spPr>
          <a:xfrm>
            <a:off x="2924402" y="2855260"/>
            <a:ext cx="1067651" cy="307777"/>
          </a:xfrm>
          <a:prstGeom prst="rect">
            <a:avLst/>
          </a:prstGeom>
          <a:noFill/>
        </p:spPr>
        <p:txBody>
          <a:bodyPr wrap="square" rtlCol="0">
            <a:spAutoFit/>
          </a:bodyPr>
          <a:lstStyle/>
          <a:p>
            <a:pPr algn="ctr"/>
            <a:r>
              <a:rPr lang="en-US" sz="1400" b="1" dirty="0">
                <a:solidFill>
                  <a:srgbClr val="FF0000"/>
                </a:solidFill>
              </a:rPr>
              <a:t>m</a:t>
            </a:r>
            <a:r>
              <a:rPr lang="en-US" sz="1400" b="1" dirty="0" smtClean="0">
                <a:solidFill>
                  <a:srgbClr val="FF0000"/>
                </a:solidFill>
              </a:rPr>
              <a:t>ass</a:t>
            </a:r>
            <a:endParaRPr lang="en-US" sz="1400" b="1" dirty="0">
              <a:solidFill>
                <a:srgbClr val="FF0000"/>
              </a:solidFill>
            </a:endParaRPr>
          </a:p>
        </p:txBody>
      </p:sp>
      <p:sp>
        <p:nvSpPr>
          <p:cNvPr id="28" name="TextBox 27"/>
          <p:cNvSpPr txBox="1"/>
          <p:nvPr/>
        </p:nvSpPr>
        <p:spPr>
          <a:xfrm>
            <a:off x="3737730" y="2859074"/>
            <a:ext cx="1252638" cy="307777"/>
          </a:xfrm>
          <a:prstGeom prst="rect">
            <a:avLst/>
          </a:prstGeom>
          <a:noFill/>
        </p:spPr>
        <p:txBody>
          <a:bodyPr wrap="square" rtlCol="0">
            <a:spAutoFit/>
          </a:bodyPr>
          <a:lstStyle/>
          <a:p>
            <a:pPr algn="ctr"/>
            <a:r>
              <a:rPr lang="en-US" sz="1400" b="1" dirty="0" smtClean="0">
                <a:solidFill>
                  <a:srgbClr val="FF0000"/>
                </a:solidFill>
              </a:rPr>
              <a:t>acceleration</a:t>
            </a:r>
            <a:endParaRPr lang="en-US" sz="1400" b="1" dirty="0">
              <a:solidFill>
                <a:srgbClr val="FF0000"/>
              </a:solidFill>
            </a:endParaRPr>
          </a:p>
        </p:txBody>
      </p:sp>
      <p:sp>
        <p:nvSpPr>
          <p:cNvPr id="33" name="TextBox 32"/>
          <p:cNvSpPr txBox="1"/>
          <p:nvPr/>
        </p:nvSpPr>
        <p:spPr>
          <a:xfrm>
            <a:off x="1648010" y="4293433"/>
            <a:ext cx="1067651" cy="307777"/>
          </a:xfrm>
          <a:prstGeom prst="rect">
            <a:avLst/>
          </a:prstGeom>
          <a:noFill/>
          <a:ln>
            <a:noFill/>
          </a:ln>
        </p:spPr>
        <p:txBody>
          <a:bodyPr wrap="square" rtlCol="0">
            <a:spAutoFit/>
          </a:bodyPr>
          <a:lstStyle/>
          <a:p>
            <a:pPr algn="ctr"/>
            <a:r>
              <a:rPr lang="en-US" sz="1400" b="1" dirty="0" smtClean="0">
                <a:solidFill>
                  <a:srgbClr val="008000"/>
                </a:solidFill>
              </a:rPr>
              <a:t>weight</a:t>
            </a:r>
            <a:endParaRPr lang="en-US" sz="1400" b="1" dirty="0">
              <a:solidFill>
                <a:srgbClr val="008000"/>
              </a:solidFill>
            </a:endParaRPr>
          </a:p>
        </p:txBody>
      </p:sp>
      <p:sp>
        <p:nvSpPr>
          <p:cNvPr id="35" name="TextBox 34"/>
          <p:cNvSpPr txBox="1"/>
          <p:nvPr/>
        </p:nvSpPr>
        <p:spPr>
          <a:xfrm>
            <a:off x="3483319" y="4101489"/>
            <a:ext cx="1269971" cy="523220"/>
          </a:xfrm>
          <a:prstGeom prst="rect">
            <a:avLst/>
          </a:prstGeom>
          <a:noFill/>
          <a:ln>
            <a:noFill/>
          </a:ln>
        </p:spPr>
        <p:txBody>
          <a:bodyPr wrap="square" rtlCol="0">
            <a:spAutoFit/>
          </a:bodyPr>
          <a:lstStyle/>
          <a:p>
            <a:pPr algn="ctr"/>
            <a:r>
              <a:rPr lang="en-US" sz="1400" b="1" dirty="0" smtClean="0">
                <a:solidFill>
                  <a:srgbClr val="008000"/>
                </a:solidFill>
              </a:rPr>
              <a:t>gravity </a:t>
            </a:r>
          </a:p>
          <a:p>
            <a:pPr algn="ctr"/>
            <a:r>
              <a:rPr lang="en-US" sz="1400" dirty="0" smtClean="0">
                <a:solidFill>
                  <a:srgbClr val="008000"/>
                </a:solidFill>
              </a:rPr>
              <a:t>(a =9 .8 m/s</a:t>
            </a:r>
            <a:r>
              <a:rPr lang="en-US" sz="1400" baseline="30000" dirty="0" smtClean="0">
                <a:solidFill>
                  <a:srgbClr val="008000"/>
                </a:solidFill>
              </a:rPr>
              <a:t>2</a:t>
            </a:r>
            <a:r>
              <a:rPr lang="en-US" sz="1400" dirty="0" smtClean="0">
                <a:solidFill>
                  <a:srgbClr val="008000"/>
                </a:solidFill>
              </a:rPr>
              <a:t>)</a:t>
            </a:r>
            <a:endParaRPr lang="en-US" sz="1400" dirty="0">
              <a:solidFill>
                <a:srgbClr val="008000"/>
              </a:solidFill>
            </a:endParaRPr>
          </a:p>
        </p:txBody>
      </p:sp>
      <p:cxnSp>
        <p:nvCxnSpPr>
          <p:cNvPr id="36" name="Straight Arrow Connector 35"/>
          <p:cNvCxnSpPr>
            <a:stCxn id="35" idx="0"/>
          </p:cNvCxnSpPr>
          <p:nvPr/>
        </p:nvCxnSpPr>
        <p:spPr>
          <a:xfrm flipH="1" flipV="1">
            <a:off x="3667499" y="3963439"/>
            <a:ext cx="450806" cy="138050"/>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33" idx="0"/>
          </p:cNvCxnSpPr>
          <p:nvPr/>
        </p:nvCxnSpPr>
        <p:spPr>
          <a:xfrm flipV="1">
            <a:off x="2181836" y="3963439"/>
            <a:ext cx="414636" cy="329994"/>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2141313" y="5215299"/>
            <a:ext cx="1067651" cy="523220"/>
          </a:xfrm>
          <a:prstGeom prst="rect">
            <a:avLst/>
          </a:prstGeom>
          <a:noFill/>
        </p:spPr>
        <p:txBody>
          <a:bodyPr wrap="square" rtlCol="0">
            <a:spAutoFit/>
          </a:bodyPr>
          <a:lstStyle/>
          <a:p>
            <a:pPr algn="ctr"/>
            <a:r>
              <a:rPr lang="en-US" sz="1400" b="1" dirty="0" smtClean="0">
                <a:solidFill>
                  <a:schemeClr val="accent1">
                    <a:lumMod val="75000"/>
                  </a:schemeClr>
                </a:solidFill>
              </a:rPr>
              <a:t>exhaust velocity</a:t>
            </a:r>
            <a:endParaRPr lang="en-US" sz="1400" b="1" dirty="0">
              <a:solidFill>
                <a:schemeClr val="accent1">
                  <a:lumMod val="75000"/>
                </a:schemeClr>
              </a:solidFill>
            </a:endParaRPr>
          </a:p>
        </p:txBody>
      </p:sp>
      <p:sp>
        <p:nvSpPr>
          <p:cNvPr id="44" name="TextBox 43"/>
          <p:cNvSpPr txBox="1"/>
          <p:nvPr/>
        </p:nvSpPr>
        <p:spPr>
          <a:xfrm>
            <a:off x="3315452" y="5190760"/>
            <a:ext cx="1870266" cy="523220"/>
          </a:xfrm>
          <a:prstGeom prst="rect">
            <a:avLst/>
          </a:prstGeom>
          <a:noFill/>
        </p:spPr>
        <p:txBody>
          <a:bodyPr wrap="square" rtlCol="0">
            <a:spAutoFit/>
          </a:bodyPr>
          <a:lstStyle/>
          <a:p>
            <a:pPr algn="ctr"/>
            <a:r>
              <a:rPr lang="en-US" sz="1400" b="1" dirty="0" smtClean="0">
                <a:solidFill>
                  <a:schemeClr val="accent1">
                    <a:lumMod val="75000"/>
                  </a:schemeClr>
                </a:solidFill>
              </a:rPr>
              <a:t>rate of mass ejection</a:t>
            </a:r>
          </a:p>
          <a:p>
            <a:pPr algn="ctr"/>
            <a:r>
              <a:rPr lang="en-US" sz="1400" b="1" dirty="0" smtClean="0">
                <a:solidFill>
                  <a:schemeClr val="accent1">
                    <a:lumMod val="75000"/>
                  </a:schemeClr>
                </a:solidFill>
              </a:rPr>
              <a:t>(Δ fuel mass/Δ time)</a:t>
            </a:r>
            <a:endParaRPr lang="en-US" sz="1400" b="1" dirty="0">
              <a:solidFill>
                <a:schemeClr val="accent1">
                  <a:lumMod val="75000"/>
                </a:schemeClr>
              </a:solidFill>
            </a:endParaRPr>
          </a:p>
        </p:txBody>
      </p:sp>
      <p:cxnSp>
        <p:nvCxnSpPr>
          <p:cNvPr id="45" name="Straight Arrow Connector 44"/>
          <p:cNvCxnSpPr>
            <a:stCxn id="44" idx="0"/>
          </p:cNvCxnSpPr>
          <p:nvPr/>
        </p:nvCxnSpPr>
        <p:spPr>
          <a:xfrm flipH="1" flipV="1">
            <a:off x="3411227" y="4895686"/>
            <a:ext cx="839358" cy="2950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43" idx="0"/>
          </p:cNvCxnSpPr>
          <p:nvPr/>
        </p:nvCxnSpPr>
        <p:spPr>
          <a:xfrm flipV="1">
            <a:off x="2675139" y="5025763"/>
            <a:ext cx="332950" cy="1895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aphicFrame>
        <p:nvGraphicFramePr>
          <p:cNvPr id="54" name="Object 53"/>
          <p:cNvGraphicFramePr>
            <a:graphicFrameLocks noChangeAspect="1"/>
          </p:cNvGraphicFramePr>
          <p:nvPr>
            <p:extLst>
              <p:ext uri="{D42A27DB-BD31-4B8C-83A1-F6EECF244321}">
                <p14:modId xmlns:p14="http://schemas.microsoft.com/office/powerpoint/2010/main" val="3798178016"/>
              </p:ext>
            </p:extLst>
          </p:nvPr>
        </p:nvGraphicFramePr>
        <p:xfrm>
          <a:off x="2632550" y="3709187"/>
          <a:ext cx="1071027" cy="392302"/>
        </p:xfrm>
        <a:graphic>
          <a:graphicData uri="http://schemas.openxmlformats.org/presentationml/2006/ole">
            <mc:AlternateContent xmlns:mc="http://schemas.openxmlformats.org/markup-compatibility/2006">
              <mc:Choice xmlns:v="urn:schemas-microsoft-com:vml" Requires="v">
                <p:oleObj spid="_x0000_s3142" name="Equation" r:id="rId6" imgW="520700" imgH="190500" progId="Equation.3">
                  <p:embed/>
                </p:oleObj>
              </mc:Choice>
              <mc:Fallback>
                <p:oleObj name="Equation" r:id="rId6" imgW="520700" imgH="190500" progId="Equation.3">
                  <p:embed/>
                  <p:pic>
                    <p:nvPicPr>
                      <p:cNvPr id="0" name=""/>
                      <p:cNvPicPr/>
                      <p:nvPr/>
                    </p:nvPicPr>
                    <p:blipFill>
                      <a:blip r:embed="rId7"/>
                      <a:stretch>
                        <a:fillRect/>
                      </a:stretch>
                    </p:blipFill>
                    <p:spPr>
                      <a:xfrm>
                        <a:off x="2632550" y="3709187"/>
                        <a:ext cx="1071027" cy="392302"/>
                      </a:xfrm>
                      <a:prstGeom prst="rect">
                        <a:avLst/>
                      </a:prstGeom>
                    </p:spPr>
                  </p:pic>
                </p:oleObj>
              </mc:Fallback>
            </mc:AlternateContent>
          </a:graphicData>
        </a:graphic>
      </p:graphicFrame>
      <p:graphicFrame>
        <p:nvGraphicFramePr>
          <p:cNvPr id="55" name="Object 54"/>
          <p:cNvGraphicFramePr>
            <a:graphicFrameLocks noChangeAspect="1"/>
          </p:cNvGraphicFramePr>
          <p:nvPr>
            <p:extLst>
              <p:ext uri="{D42A27DB-BD31-4B8C-83A1-F6EECF244321}">
                <p14:modId xmlns:p14="http://schemas.microsoft.com/office/powerpoint/2010/main" val="2710868568"/>
              </p:ext>
            </p:extLst>
          </p:nvPr>
        </p:nvGraphicFramePr>
        <p:xfrm>
          <a:off x="2097126" y="4674870"/>
          <a:ext cx="1314101" cy="429282"/>
        </p:xfrm>
        <a:graphic>
          <a:graphicData uri="http://schemas.openxmlformats.org/presentationml/2006/ole">
            <mc:AlternateContent xmlns:mc="http://schemas.openxmlformats.org/markup-compatibility/2006">
              <mc:Choice xmlns:v="urn:schemas-microsoft-com:vml" Requires="v">
                <p:oleObj spid="_x0000_s3143" name="Equation" r:id="rId8" imgW="660400" imgH="215900" progId="Equation.3">
                  <p:embed/>
                </p:oleObj>
              </mc:Choice>
              <mc:Fallback>
                <p:oleObj name="Equation" r:id="rId8" imgW="660400" imgH="215900" progId="Equation.3">
                  <p:embed/>
                  <p:pic>
                    <p:nvPicPr>
                      <p:cNvPr id="0" name=""/>
                      <p:cNvPicPr/>
                      <p:nvPr/>
                    </p:nvPicPr>
                    <p:blipFill>
                      <a:blip r:embed="rId9"/>
                      <a:stretch>
                        <a:fillRect/>
                      </a:stretch>
                    </p:blipFill>
                    <p:spPr>
                      <a:xfrm>
                        <a:off x="2097126" y="4674870"/>
                        <a:ext cx="1314101" cy="429282"/>
                      </a:xfrm>
                      <a:prstGeom prst="rect">
                        <a:avLst/>
                      </a:prstGeom>
                    </p:spPr>
                  </p:pic>
                </p:oleObj>
              </mc:Fallback>
            </mc:AlternateContent>
          </a:graphicData>
        </a:graphic>
      </p:graphicFrame>
    </p:spTree>
    <p:extLst>
      <p:ext uri="{BB962C8B-B14F-4D97-AF65-F5344CB8AC3E}">
        <p14:creationId xmlns:p14="http://schemas.microsoft.com/office/powerpoint/2010/main" val="3434298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Energy</a:t>
            </a:r>
            <a:endParaRPr lang="en-US" sz="4800" dirty="0"/>
          </a:p>
        </p:txBody>
      </p:sp>
      <p:sp>
        <p:nvSpPr>
          <p:cNvPr id="3" name="Content Placeholder 2"/>
          <p:cNvSpPr>
            <a:spLocks noGrp="1"/>
          </p:cNvSpPr>
          <p:nvPr>
            <p:ph idx="1"/>
          </p:nvPr>
        </p:nvSpPr>
        <p:spPr>
          <a:xfrm>
            <a:off x="457200" y="1775191"/>
            <a:ext cx="8229600" cy="4765309"/>
          </a:xfrm>
        </p:spPr>
        <p:txBody>
          <a:bodyPr>
            <a:normAutofit fontScale="85000" lnSpcReduction="10000"/>
          </a:bodyPr>
          <a:lstStyle/>
          <a:p>
            <a:pPr>
              <a:lnSpc>
                <a:spcPct val="120000"/>
              </a:lnSpc>
            </a:pPr>
            <a:r>
              <a:rPr lang="en-US" sz="3300" b="1" dirty="0" smtClean="0"/>
              <a:t>First law of thermodynamics: </a:t>
            </a:r>
            <a:r>
              <a:rPr lang="en-US" dirty="0" smtClean="0"/>
              <a:t/>
            </a:r>
            <a:br>
              <a:rPr lang="en-US" dirty="0" smtClean="0"/>
            </a:br>
            <a:r>
              <a:rPr lang="en-US" sz="2800" i="1" dirty="0" smtClean="0"/>
              <a:t>Energy is conserved; it can neither be created nor destroyed</a:t>
            </a:r>
          </a:p>
          <a:p>
            <a:pPr lvl="1"/>
            <a:endParaRPr lang="en-US" dirty="0" smtClean="0"/>
          </a:p>
          <a:p>
            <a:pPr lvl="1"/>
            <a:endParaRPr lang="en-US" dirty="0" smtClean="0"/>
          </a:p>
          <a:p>
            <a:pPr marL="457200" lvl="1" indent="0">
              <a:buNone/>
            </a:pPr>
            <a:endParaRPr lang="en-US" dirty="0"/>
          </a:p>
          <a:p>
            <a:pPr lvl="1">
              <a:lnSpc>
                <a:spcPct val="110000"/>
              </a:lnSpc>
              <a:spcBef>
                <a:spcPts val="1800"/>
              </a:spcBef>
            </a:pPr>
            <a:r>
              <a:rPr lang="en-US" dirty="0" smtClean="0"/>
              <a:t>Any energy that you put into a system must come out of the system as work or heat</a:t>
            </a:r>
          </a:p>
          <a:p>
            <a:pPr lvl="1">
              <a:lnSpc>
                <a:spcPct val="110000"/>
              </a:lnSpc>
              <a:spcBef>
                <a:spcPts val="1800"/>
              </a:spcBef>
            </a:pPr>
            <a:r>
              <a:rPr lang="en-US" dirty="0" smtClean="0"/>
              <a:t>The energy that we put into the rocket (fuel) is equal to the work (how far it travels) and heat (from combustion and air friction) that come out of the rocket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75590084"/>
              </p:ext>
            </p:extLst>
          </p:nvPr>
        </p:nvGraphicFramePr>
        <p:xfrm>
          <a:off x="3024990" y="2800128"/>
          <a:ext cx="2689087" cy="573672"/>
        </p:xfrm>
        <a:graphic>
          <a:graphicData uri="http://schemas.openxmlformats.org/presentationml/2006/ole">
            <mc:AlternateContent xmlns:mc="http://schemas.openxmlformats.org/markup-compatibility/2006">
              <mc:Choice xmlns:v="urn:schemas-microsoft-com:vml" Requires="v">
                <p:oleObj spid="_x0000_s1052" name="Equation" r:id="rId3" imgW="952500" imgH="203200" progId="Equation.3">
                  <p:embed/>
                </p:oleObj>
              </mc:Choice>
              <mc:Fallback>
                <p:oleObj name="Equation" r:id="rId3" imgW="952500" imgH="203200" progId="Equation.3">
                  <p:embed/>
                  <p:pic>
                    <p:nvPicPr>
                      <p:cNvPr id="0" name=""/>
                      <p:cNvPicPr/>
                      <p:nvPr/>
                    </p:nvPicPr>
                    <p:blipFill>
                      <a:blip r:embed="rId4"/>
                      <a:stretch>
                        <a:fillRect/>
                      </a:stretch>
                    </p:blipFill>
                    <p:spPr>
                      <a:xfrm>
                        <a:off x="3024990" y="2800128"/>
                        <a:ext cx="2689087" cy="573672"/>
                      </a:xfrm>
                      <a:prstGeom prst="rect">
                        <a:avLst/>
                      </a:prstGeom>
                    </p:spPr>
                  </p:pic>
                </p:oleObj>
              </mc:Fallback>
            </mc:AlternateContent>
          </a:graphicData>
        </a:graphic>
      </p:graphicFrame>
      <p:sp>
        <p:nvSpPr>
          <p:cNvPr id="5" name="TextBox 4"/>
          <p:cNvSpPr txBox="1"/>
          <p:nvPr/>
        </p:nvSpPr>
        <p:spPr>
          <a:xfrm>
            <a:off x="2903352" y="3672605"/>
            <a:ext cx="966475" cy="369332"/>
          </a:xfrm>
          <a:prstGeom prst="rect">
            <a:avLst/>
          </a:prstGeom>
          <a:noFill/>
        </p:spPr>
        <p:txBody>
          <a:bodyPr wrap="square" rtlCol="0">
            <a:spAutoFit/>
          </a:bodyPr>
          <a:lstStyle/>
          <a:p>
            <a:pPr algn="ctr"/>
            <a:r>
              <a:rPr lang="en-US" dirty="0">
                <a:solidFill>
                  <a:srgbClr val="FF0000"/>
                </a:solidFill>
              </a:rPr>
              <a:t>e</a:t>
            </a:r>
            <a:r>
              <a:rPr lang="en-US" dirty="0" smtClean="0">
                <a:solidFill>
                  <a:srgbClr val="FF0000"/>
                </a:solidFill>
              </a:rPr>
              <a:t>nergy</a:t>
            </a:r>
            <a:endParaRPr lang="en-US" dirty="0">
              <a:solidFill>
                <a:srgbClr val="FF0000"/>
              </a:solidFill>
            </a:endParaRPr>
          </a:p>
        </p:txBody>
      </p:sp>
      <p:sp>
        <p:nvSpPr>
          <p:cNvPr id="6" name="TextBox 5"/>
          <p:cNvSpPr txBox="1"/>
          <p:nvPr/>
        </p:nvSpPr>
        <p:spPr>
          <a:xfrm>
            <a:off x="3871638" y="3672605"/>
            <a:ext cx="966475" cy="369332"/>
          </a:xfrm>
          <a:prstGeom prst="rect">
            <a:avLst/>
          </a:prstGeom>
          <a:noFill/>
        </p:spPr>
        <p:txBody>
          <a:bodyPr wrap="square" rtlCol="0">
            <a:spAutoFit/>
          </a:bodyPr>
          <a:lstStyle/>
          <a:p>
            <a:pPr algn="ctr"/>
            <a:r>
              <a:rPr lang="en-US" dirty="0">
                <a:solidFill>
                  <a:srgbClr val="FF0000"/>
                </a:solidFill>
              </a:rPr>
              <a:t>h</a:t>
            </a:r>
            <a:r>
              <a:rPr lang="en-US" dirty="0" smtClean="0">
                <a:solidFill>
                  <a:srgbClr val="FF0000"/>
                </a:solidFill>
              </a:rPr>
              <a:t>eat</a:t>
            </a:r>
            <a:endParaRPr lang="en-US" dirty="0">
              <a:solidFill>
                <a:srgbClr val="FF0000"/>
              </a:solidFill>
            </a:endParaRPr>
          </a:p>
        </p:txBody>
      </p:sp>
      <p:sp>
        <p:nvSpPr>
          <p:cNvPr id="7" name="TextBox 6"/>
          <p:cNvSpPr txBox="1"/>
          <p:nvPr/>
        </p:nvSpPr>
        <p:spPr>
          <a:xfrm>
            <a:off x="4838113" y="3672605"/>
            <a:ext cx="966475" cy="369332"/>
          </a:xfrm>
          <a:prstGeom prst="rect">
            <a:avLst/>
          </a:prstGeom>
          <a:noFill/>
        </p:spPr>
        <p:txBody>
          <a:bodyPr wrap="square" rtlCol="0">
            <a:spAutoFit/>
          </a:bodyPr>
          <a:lstStyle/>
          <a:p>
            <a:pPr algn="ctr"/>
            <a:r>
              <a:rPr lang="en-US" dirty="0">
                <a:solidFill>
                  <a:srgbClr val="FF0000"/>
                </a:solidFill>
              </a:rPr>
              <a:t>w</a:t>
            </a:r>
            <a:r>
              <a:rPr lang="en-US" dirty="0" smtClean="0">
                <a:solidFill>
                  <a:srgbClr val="FF0000"/>
                </a:solidFill>
              </a:rPr>
              <a:t>ork</a:t>
            </a:r>
            <a:endParaRPr lang="en-US" dirty="0">
              <a:solidFill>
                <a:srgbClr val="FF0000"/>
              </a:solidFill>
            </a:endParaRPr>
          </a:p>
        </p:txBody>
      </p:sp>
      <p:cxnSp>
        <p:nvCxnSpPr>
          <p:cNvPr id="9" name="Straight Arrow Connector 8"/>
          <p:cNvCxnSpPr/>
          <p:nvPr/>
        </p:nvCxnSpPr>
        <p:spPr>
          <a:xfrm flipH="1" flipV="1">
            <a:off x="3398513" y="3360234"/>
            <a:ext cx="1811" cy="406707"/>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H="1" flipV="1">
            <a:off x="4344134" y="3360234"/>
            <a:ext cx="1811" cy="406707"/>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flipH="1" flipV="1">
            <a:off x="5320598" y="3360234"/>
            <a:ext cx="1811" cy="406707"/>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40302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Fuel</a:t>
            </a:r>
            <a:endParaRPr lang="en-US" sz="4800" dirty="0"/>
          </a:p>
        </p:txBody>
      </p:sp>
      <p:graphicFrame>
        <p:nvGraphicFramePr>
          <p:cNvPr id="5" name="Object 4"/>
          <p:cNvGraphicFramePr>
            <a:graphicFrameLocks noChangeAspect="1"/>
          </p:cNvGraphicFramePr>
          <p:nvPr>
            <p:extLst>
              <p:ext uri="{D42A27DB-BD31-4B8C-83A1-F6EECF244321}">
                <p14:modId xmlns:p14="http://schemas.microsoft.com/office/powerpoint/2010/main" val="2686797418"/>
              </p:ext>
            </p:extLst>
          </p:nvPr>
        </p:nvGraphicFramePr>
        <p:xfrm>
          <a:off x="714080" y="6067411"/>
          <a:ext cx="7627195" cy="455627"/>
        </p:xfrm>
        <a:graphic>
          <a:graphicData uri="http://schemas.openxmlformats.org/presentationml/2006/ole">
            <mc:AlternateContent xmlns:mc="http://schemas.openxmlformats.org/markup-compatibility/2006">
              <mc:Choice xmlns:v="urn:schemas-microsoft-com:vml" Requires="v">
                <p:oleObj spid="_x0000_s4120" name="Equation" r:id="rId3" imgW="3619500" imgH="215900" progId="Equation.3">
                  <p:embed/>
                </p:oleObj>
              </mc:Choice>
              <mc:Fallback>
                <p:oleObj name="Equation" r:id="rId3" imgW="3619500" imgH="215900" progId="Equation.3">
                  <p:embed/>
                  <p:pic>
                    <p:nvPicPr>
                      <p:cNvPr id="0" name=""/>
                      <p:cNvPicPr/>
                      <p:nvPr/>
                    </p:nvPicPr>
                    <p:blipFill>
                      <a:blip r:embed="rId4"/>
                      <a:stretch>
                        <a:fillRect/>
                      </a:stretch>
                    </p:blipFill>
                    <p:spPr>
                      <a:xfrm>
                        <a:off x="714080" y="6067411"/>
                        <a:ext cx="7627195" cy="455627"/>
                      </a:xfrm>
                      <a:prstGeom prst="rect">
                        <a:avLst/>
                      </a:prstGeom>
                    </p:spPr>
                  </p:pic>
                </p:oleObj>
              </mc:Fallback>
            </mc:AlternateContent>
          </a:graphicData>
        </a:graphic>
      </p:graphicFrame>
      <p:pic>
        <p:nvPicPr>
          <p:cNvPr id="4" name="Picture 3" descr="uoh_liftoff_lesson01_figure4.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57028" y="2811530"/>
            <a:ext cx="3386972" cy="2899453"/>
          </a:xfrm>
          <a:prstGeom prst="rect">
            <a:avLst/>
          </a:prstGeom>
        </p:spPr>
      </p:pic>
      <p:sp>
        <p:nvSpPr>
          <p:cNvPr id="6" name="Content Placeholder 2"/>
          <p:cNvSpPr txBox="1">
            <a:spLocks/>
          </p:cNvSpPr>
          <p:nvPr/>
        </p:nvSpPr>
        <p:spPr>
          <a:xfrm>
            <a:off x="71270" y="1752084"/>
            <a:ext cx="8791376" cy="862161"/>
          </a:xfrm>
          <a:prstGeom prst="rect">
            <a:avLst/>
          </a:prstGeom>
        </p:spPr>
        <p:txBody>
          <a:bodyPr vert="horz" lIns="54864" tIns="91440" rtlCol="0">
            <a:no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defTabSz="914400"/>
            <a:r>
              <a:rPr lang="en-US" sz="2400" dirty="0" smtClean="0"/>
              <a:t>The energy in the fuel that is not lost to the heat of combustion is converted into work energy to propel the rocket into the air</a:t>
            </a:r>
          </a:p>
          <a:p>
            <a:pPr marL="118872" indent="0" defTabSz="914400">
              <a:buNone/>
            </a:pPr>
            <a:endParaRPr lang="en-US" sz="2400" dirty="0"/>
          </a:p>
        </p:txBody>
      </p:sp>
      <p:sp>
        <p:nvSpPr>
          <p:cNvPr id="3" name="Content Placeholder 2"/>
          <p:cNvSpPr>
            <a:spLocks noGrp="1"/>
          </p:cNvSpPr>
          <p:nvPr>
            <p:ph idx="1"/>
          </p:nvPr>
        </p:nvSpPr>
        <p:spPr>
          <a:xfrm>
            <a:off x="-1" y="2694300"/>
            <a:ext cx="6822832" cy="1901145"/>
          </a:xfrm>
        </p:spPr>
        <p:txBody>
          <a:bodyPr>
            <a:noAutofit/>
          </a:bodyPr>
          <a:lstStyle/>
          <a:p>
            <a:pPr lvl="1"/>
            <a:r>
              <a:rPr lang="en-US" sz="2000" dirty="0" smtClean="0"/>
              <a:t>Combustion reactions require fuel, oxygen and heat</a:t>
            </a:r>
          </a:p>
          <a:p>
            <a:pPr lvl="1"/>
            <a:r>
              <a:rPr lang="en-US" sz="2000" dirty="0" smtClean="0"/>
              <a:t>The energy of combustion comes from the breaking </a:t>
            </a:r>
            <a:br>
              <a:rPr lang="en-US" sz="2000" dirty="0" smtClean="0"/>
            </a:br>
            <a:r>
              <a:rPr lang="en-US" sz="2000" dirty="0" smtClean="0"/>
              <a:t>of molecular bonds of the reactants</a:t>
            </a:r>
          </a:p>
          <a:p>
            <a:pPr lvl="1"/>
            <a:r>
              <a:rPr lang="en-US" sz="2000" dirty="0" smtClean="0"/>
              <a:t>Fuel for our rockets is a mixture of KNO</a:t>
            </a:r>
            <a:r>
              <a:rPr lang="en-US" sz="2000" baseline="-25000" dirty="0" smtClean="0"/>
              <a:t>3</a:t>
            </a:r>
            <a:r>
              <a:rPr lang="en-US" sz="2000" dirty="0" smtClean="0"/>
              <a:t> (in the </a:t>
            </a:r>
            <a:br>
              <a:rPr lang="en-US" sz="2000" dirty="0" smtClean="0"/>
            </a:br>
            <a:r>
              <a:rPr lang="en-US" sz="2000" dirty="0" smtClean="0"/>
              <a:t>stump remover) and C</a:t>
            </a:r>
            <a:r>
              <a:rPr lang="en-US" sz="2000" baseline="-25000" dirty="0" smtClean="0"/>
              <a:t>12</a:t>
            </a:r>
            <a:r>
              <a:rPr lang="en-US" sz="2000" dirty="0" smtClean="0"/>
              <a:t>H</a:t>
            </a:r>
            <a:r>
              <a:rPr lang="en-US" sz="2000" baseline="-25000" dirty="0" smtClean="0"/>
              <a:t>22</a:t>
            </a:r>
            <a:r>
              <a:rPr lang="en-US" sz="2000" dirty="0" smtClean="0"/>
              <a:t>O</a:t>
            </a:r>
            <a:r>
              <a:rPr lang="en-US" sz="2000" baseline="-25000" dirty="0" smtClean="0"/>
              <a:t>11</a:t>
            </a:r>
            <a:r>
              <a:rPr lang="en-US" sz="2000" dirty="0" smtClean="0"/>
              <a:t> (table sugar)</a:t>
            </a:r>
          </a:p>
        </p:txBody>
      </p:sp>
      <p:sp>
        <p:nvSpPr>
          <p:cNvPr id="7" name="Content Placeholder 2"/>
          <p:cNvSpPr txBox="1">
            <a:spLocks/>
          </p:cNvSpPr>
          <p:nvPr/>
        </p:nvSpPr>
        <p:spPr>
          <a:xfrm>
            <a:off x="71270" y="4565214"/>
            <a:ext cx="5438576" cy="1284600"/>
          </a:xfrm>
          <a:prstGeom prst="rect">
            <a:avLst/>
          </a:prstGeom>
        </p:spPr>
        <p:txBody>
          <a:bodyPr vert="horz" lIns="54864" tIns="91440" rtlCol="0">
            <a:no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defTabSz="914400"/>
            <a:r>
              <a:rPr lang="en-US" sz="2400" i="1" dirty="0" smtClean="0"/>
              <a:t>Think about it</a:t>
            </a:r>
            <a:r>
              <a:rPr lang="en-US" sz="2400" dirty="0" smtClean="0"/>
              <a:t>: How does changing the size of the fuel particles affect the combustion reaction?</a:t>
            </a:r>
          </a:p>
        </p:txBody>
      </p:sp>
    </p:spTree>
    <p:extLst>
      <p:ext uri="{BB962C8B-B14F-4D97-AF65-F5344CB8AC3E}">
        <p14:creationId xmlns:p14="http://schemas.microsoft.com/office/powerpoint/2010/main" val="3974374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In Conclusion</a:t>
            </a:r>
            <a:endParaRPr lang="en-US" sz="4800" dirty="0"/>
          </a:p>
        </p:txBody>
      </p:sp>
      <p:sp>
        <p:nvSpPr>
          <p:cNvPr id="3" name="Content Placeholder 2"/>
          <p:cNvSpPr>
            <a:spLocks noGrp="1"/>
          </p:cNvSpPr>
          <p:nvPr>
            <p:ph idx="1"/>
          </p:nvPr>
        </p:nvSpPr>
        <p:spPr>
          <a:xfrm>
            <a:off x="457200" y="1775191"/>
            <a:ext cx="8229600" cy="4836624"/>
          </a:xfrm>
        </p:spPr>
        <p:txBody>
          <a:bodyPr/>
          <a:lstStyle/>
          <a:p>
            <a:r>
              <a:rPr lang="en-US" dirty="0" smtClean="0"/>
              <a:t>Recall:</a:t>
            </a:r>
          </a:p>
          <a:p>
            <a:endParaRPr lang="en-US" dirty="0" smtClean="0"/>
          </a:p>
          <a:p>
            <a:endParaRPr lang="en-US" dirty="0" smtClean="0"/>
          </a:p>
          <a:p>
            <a:r>
              <a:rPr lang="en-US" dirty="0" smtClean="0"/>
              <a:t>We know:</a:t>
            </a:r>
          </a:p>
          <a:p>
            <a:pPr marL="457200" lvl="1" indent="0">
              <a:buNone/>
            </a:pPr>
            <a:r>
              <a:rPr lang="en-US" dirty="0" smtClean="0"/>
              <a:t>E </a:t>
            </a:r>
            <a:r>
              <a:rPr lang="en-US" dirty="0" smtClean="0">
                <a:sym typeface="Wingdings"/>
              </a:rPr>
              <a:t> chemical energy from our fuel</a:t>
            </a:r>
          </a:p>
          <a:p>
            <a:pPr marL="457200" lvl="1" indent="0">
              <a:buNone/>
            </a:pPr>
            <a:r>
              <a:rPr lang="en-US" dirty="0" smtClean="0"/>
              <a:t>Q </a:t>
            </a:r>
            <a:r>
              <a:rPr lang="en-US" dirty="0" smtClean="0">
                <a:sym typeface="Wingdings"/>
              </a:rPr>
              <a:t> heat energy from combustion</a:t>
            </a:r>
          </a:p>
          <a:p>
            <a:pPr marL="457200" lvl="1" indent="0">
              <a:buNone/>
            </a:pPr>
            <a:r>
              <a:rPr lang="en-US" dirty="0" smtClean="0"/>
              <a:t>W </a:t>
            </a:r>
            <a:r>
              <a:rPr lang="en-US" dirty="0" smtClean="0">
                <a:sym typeface="Wingdings"/>
              </a:rPr>
              <a:t> (</a:t>
            </a:r>
            <a:r>
              <a:rPr lang="en-US" dirty="0" err="1" smtClean="0">
                <a:sym typeface="Wingdings"/>
              </a:rPr>
              <a:t>F</a:t>
            </a:r>
            <a:r>
              <a:rPr lang="en-US" baseline="-25000" dirty="0" err="1" smtClean="0">
                <a:sym typeface="Wingdings"/>
              </a:rPr>
              <a:t>thrust</a:t>
            </a:r>
            <a:r>
              <a:rPr lang="en-US" dirty="0" smtClean="0">
                <a:sym typeface="Wingdings"/>
              </a:rPr>
              <a:t> x distance traveled)-</a:t>
            </a:r>
            <a:r>
              <a:rPr lang="en-US" dirty="0" err="1" smtClean="0">
                <a:sym typeface="Wingdings"/>
              </a:rPr>
              <a:t>W</a:t>
            </a:r>
            <a:r>
              <a:rPr lang="en-US" baseline="-25000" dirty="0" err="1" smtClean="0">
                <a:sym typeface="Wingdings"/>
              </a:rPr>
              <a:t>rocket</a:t>
            </a:r>
            <a:endParaRPr lang="en-US" baseline="-25000" dirty="0" smtClean="0">
              <a:sym typeface="Wingdings"/>
            </a:endParaRPr>
          </a:p>
          <a:p>
            <a:pPr marL="514350" indent="-457200"/>
            <a:endParaRPr lang="en-US" dirty="0" smtClean="0">
              <a:sym typeface="Wingdings"/>
            </a:endParaRPr>
          </a:p>
          <a:p>
            <a:pPr marL="514350" indent="-457200" algn="r"/>
            <a:r>
              <a:rPr lang="en-US" dirty="0" smtClean="0">
                <a:sym typeface="Wingdings"/>
              </a:rPr>
              <a:t>You are now a rocket scientist!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993611737"/>
              </p:ext>
            </p:extLst>
          </p:nvPr>
        </p:nvGraphicFramePr>
        <p:xfrm>
          <a:off x="2595562" y="2150330"/>
          <a:ext cx="3638619" cy="1031508"/>
        </p:xfrm>
        <a:graphic>
          <a:graphicData uri="http://schemas.openxmlformats.org/presentationml/2006/ole">
            <mc:AlternateContent xmlns:mc="http://schemas.openxmlformats.org/markup-compatibility/2006">
              <mc:Choice xmlns:v="urn:schemas-microsoft-com:vml" Requires="v">
                <p:oleObj spid="_x0000_s5142" name="Equation" r:id="rId3" imgW="673100" imgH="190500" progId="Equation.3">
                  <p:embed/>
                </p:oleObj>
              </mc:Choice>
              <mc:Fallback>
                <p:oleObj name="Equation" r:id="rId3" imgW="673100" imgH="190500" progId="Equation.3">
                  <p:embed/>
                  <p:pic>
                    <p:nvPicPr>
                      <p:cNvPr id="0" name=""/>
                      <p:cNvPicPr/>
                      <p:nvPr/>
                    </p:nvPicPr>
                    <p:blipFill>
                      <a:blip r:embed="rId4"/>
                      <a:stretch>
                        <a:fillRect/>
                      </a:stretch>
                    </p:blipFill>
                    <p:spPr>
                      <a:xfrm>
                        <a:off x="2595562" y="2150330"/>
                        <a:ext cx="3638619" cy="1031508"/>
                      </a:xfrm>
                      <a:prstGeom prst="rect">
                        <a:avLst/>
                      </a:prstGeom>
                    </p:spPr>
                  </p:pic>
                </p:oleObj>
              </mc:Fallback>
            </mc:AlternateContent>
          </a:graphicData>
        </a:graphic>
      </p:graphicFrame>
    </p:spTree>
    <p:extLst>
      <p:ext uri="{BB962C8B-B14F-4D97-AF65-F5344CB8AC3E}">
        <p14:creationId xmlns:p14="http://schemas.microsoft.com/office/powerpoint/2010/main" val="4196097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Stoichiometry Review</a:t>
            </a:r>
            <a:endParaRPr lang="en-US" sz="4800" dirty="0"/>
          </a:p>
        </p:txBody>
      </p:sp>
      <p:sp>
        <p:nvSpPr>
          <p:cNvPr id="3" name="Content Placeholder 2"/>
          <p:cNvSpPr>
            <a:spLocks noGrp="1"/>
          </p:cNvSpPr>
          <p:nvPr>
            <p:ph idx="1"/>
          </p:nvPr>
        </p:nvSpPr>
        <p:spPr>
          <a:xfrm>
            <a:off x="128954" y="1775191"/>
            <a:ext cx="8724823" cy="4899929"/>
          </a:xfrm>
        </p:spPr>
        <p:txBody>
          <a:bodyPr>
            <a:normAutofit lnSpcReduction="10000"/>
          </a:bodyPr>
          <a:lstStyle/>
          <a:p>
            <a:r>
              <a:rPr lang="en-US" sz="2400" b="1" dirty="0" smtClean="0"/>
              <a:t>Using stoichiometry, we can calculate the relative quantities (grams, moles, atoms, etc.) of reactants and products in chemical reactions</a:t>
            </a:r>
          </a:p>
          <a:p>
            <a:pPr lvl="1"/>
            <a:r>
              <a:rPr lang="en-US" sz="1800" i="1" dirty="0" smtClean="0"/>
              <a:t>Example 1</a:t>
            </a:r>
            <a:r>
              <a:rPr lang="en-US" sz="1800" dirty="0" smtClean="0"/>
              <a:t>:  85.0 g of propane (C</a:t>
            </a:r>
            <a:r>
              <a:rPr lang="en-US" sz="1800" baseline="-25000" dirty="0" smtClean="0"/>
              <a:t>3</a:t>
            </a:r>
            <a:r>
              <a:rPr lang="en-US" sz="1800" dirty="0" smtClean="0"/>
              <a:t>H</a:t>
            </a:r>
            <a:r>
              <a:rPr lang="en-US" sz="1800" baseline="-25000" dirty="0" smtClean="0"/>
              <a:t>8</a:t>
            </a:r>
            <a:r>
              <a:rPr lang="en-US" sz="1800" dirty="0" smtClean="0"/>
              <a:t>) is burned in </a:t>
            </a:r>
            <a:br>
              <a:rPr lang="en-US" sz="1800" dirty="0" smtClean="0"/>
            </a:br>
            <a:r>
              <a:rPr lang="en-US" sz="1800" dirty="0" smtClean="0"/>
              <a:t>excess oxygen. </a:t>
            </a:r>
            <a:r>
              <a:rPr lang="en-US" sz="1800" i="1" dirty="0" smtClean="0"/>
              <a:t>How many </a:t>
            </a:r>
            <a:r>
              <a:rPr lang="en-US" sz="1800" i="1" dirty="0"/>
              <a:t>g</a:t>
            </a:r>
            <a:r>
              <a:rPr lang="en-US" sz="1800" i="1" dirty="0" smtClean="0"/>
              <a:t>rams of water are formed?</a:t>
            </a:r>
          </a:p>
          <a:p>
            <a:pPr marL="457200" lvl="1" indent="0">
              <a:buNone/>
            </a:pPr>
            <a:r>
              <a:rPr lang="en-US" sz="1600" u="sng" dirty="0" smtClean="0"/>
              <a:t>  1  </a:t>
            </a:r>
            <a:r>
              <a:rPr lang="en-US" sz="1600" dirty="0" smtClean="0"/>
              <a:t>C</a:t>
            </a:r>
            <a:r>
              <a:rPr lang="en-US" sz="1600" baseline="-25000" dirty="0" smtClean="0"/>
              <a:t>3</a:t>
            </a:r>
            <a:r>
              <a:rPr lang="en-US" sz="1600" dirty="0" smtClean="0"/>
              <a:t>H</a:t>
            </a:r>
            <a:r>
              <a:rPr lang="en-US" sz="1600" baseline="-25000" dirty="0" smtClean="0"/>
              <a:t>8</a:t>
            </a:r>
            <a:r>
              <a:rPr lang="en-US" sz="1600" dirty="0" smtClean="0"/>
              <a:t> + </a:t>
            </a:r>
            <a:r>
              <a:rPr lang="en-US" sz="1600" u="sng" dirty="0" smtClean="0"/>
              <a:t>  5  </a:t>
            </a:r>
            <a:r>
              <a:rPr lang="en-US" sz="1600" dirty="0" smtClean="0"/>
              <a:t>O</a:t>
            </a:r>
            <a:r>
              <a:rPr lang="en-US" sz="1600" baseline="-25000" dirty="0" smtClean="0"/>
              <a:t>2</a:t>
            </a:r>
            <a:r>
              <a:rPr lang="en-US" sz="1600" dirty="0" smtClean="0"/>
              <a:t> </a:t>
            </a:r>
            <a:r>
              <a:rPr lang="en-US" sz="1600" dirty="0" smtClean="0">
                <a:sym typeface="Wingdings"/>
              </a:rPr>
              <a:t> </a:t>
            </a:r>
            <a:r>
              <a:rPr lang="en-US" sz="1600" u="sng" dirty="0" smtClean="0">
                <a:sym typeface="Wingdings"/>
              </a:rPr>
              <a:t>  3  </a:t>
            </a:r>
            <a:r>
              <a:rPr lang="en-US" sz="1600" dirty="0" smtClean="0">
                <a:sym typeface="Wingdings"/>
              </a:rPr>
              <a:t>CO</a:t>
            </a:r>
            <a:r>
              <a:rPr lang="en-US" sz="1600" baseline="-25000" dirty="0" smtClean="0">
                <a:sym typeface="Wingdings"/>
              </a:rPr>
              <a:t>2</a:t>
            </a:r>
            <a:r>
              <a:rPr lang="en-US" sz="1600" dirty="0" smtClean="0">
                <a:sym typeface="Wingdings"/>
              </a:rPr>
              <a:t> + </a:t>
            </a:r>
            <a:r>
              <a:rPr lang="en-US" sz="1600" u="sng" dirty="0" smtClean="0">
                <a:sym typeface="Wingdings"/>
              </a:rPr>
              <a:t>  4  </a:t>
            </a:r>
            <a:r>
              <a:rPr lang="en-US" sz="1600" dirty="0" smtClean="0">
                <a:sym typeface="Wingdings"/>
              </a:rPr>
              <a:t>H</a:t>
            </a:r>
            <a:r>
              <a:rPr lang="en-US" sz="1600" baseline="-25000" dirty="0" smtClean="0">
                <a:sym typeface="Wingdings"/>
              </a:rPr>
              <a:t>2</a:t>
            </a:r>
            <a:r>
              <a:rPr lang="en-US" sz="1600" dirty="0" smtClean="0">
                <a:sym typeface="Wingdings"/>
              </a:rPr>
              <a:t>O</a:t>
            </a:r>
          </a:p>
          <a:p>
            <a:pPr marL="457200" lvl="1" indent="0">
              <a:buNone/>
            </a:pPr>
            <a:r>
              <a:rPr lang="en-US" sz="1600" dirty="0" smtClean="0"/>
              <a:t>85.0 g C</a:t>
            </a:r>
            <a:r>
              <a:rPr lang="en-US" sz="1600" baseline="-25000" dirty="0" smtClean="0"/>
              <a:t>3</a:t>
            </a:r>
            <a:r>
              <a:rPr lang="en-US" sz="1600" dirty="0" smtClean="0"/>
              <a:t>H</a:t>
            </a:r>
            <a:r>
              <a:rPr lang="en-US" sz="1600" baseline="-25000" dirty="0" smtClean="0"/>
              <a:t>8</a:t>
            </a:r>
            <a:r>
              <a:rPr lang="en-US" sz="1600" dirty="0" smtClean="0"/>
              <a:t> (1 </a:t>
            </a:r>
            <a:r>
              <a:rPr lang="en-US" sz="1600" dirty="0" err="1" smtClean="0"/>
              <a:t>mol</a:t>
            </a:r>
            <a:r>
              <a:rPr lang="en-US" sz="1600" dirty="0" smtClean="0"/>
              <a:t> C</a:t>
            </a:r>
            <a:r>
              <a:rPr lang="en-US" sz="1600" baseline="-25000" dirty="0" smtClean="0"/>
              <a:t>3</a:t>
            </a:r>
            <a:r>
              <a:rPr lang="en-US" sz="1600" dirty="0" smtClean="0"/>
              <a:t>H</a:t>
            </a:r>
            <a:r>
              <a:rPr lang="en-US" sz="1600" baseline="-25000" dirty="0" smtClean="0"/>
              <a:t>8</a:t>
            </a:r>
            <a:r>
              <a:rPr lang="en-US" sz="1600" dirty="0" smtClean="0"/>
              <a:t>)</a:t>
            </a:r>
            <a:r>
              <a:rPr lang="en-US" sz="1600" dirty="0"/>
              <a:t> </a:t>
            </a:r>
            <a:r>
              <a:rPr lang="en-US" sz="1600" dirty="0" smtClean="0"/>
              <a:t> (4 </a:t>
            </a:r>
            <a:r>
              <a:rPr lang="en-US" sz="1600" dirty="0" err="1" smtClean="0"/>
              <a:t>mol</a:t>
            </a:r>
            <a:r>
              <a:rPr lang="en-US" sz="1600" dirty="0" smtClean="0"/>
              <a:t> H</a:t>
            </a:r>
            <a:r>
              <a:rPr lang="en-US" sz="1600" baseline="-25000" dirty="0" smtClean="0"/>
              <a:t>2</a:t>
            </a:r>
            <a:r>
              <a:rPr lang="en-US" sz="1600" dirty="0" smtClean="0"/>
              <a:t>O)    (18 g H</a:t>
            </a:r>
            <a:r>
              <a:rPr lang="en-US" sz="1600" baseline="-25000" dirty="0" smtClean="0"/>
              <a:t>2</a:t>
            </a:r>
            <a:r>
              <a:rPr lang="en-US" sz="1600" dirty="0" smtClean="0"/>
              <a:t>O)  = </a:t>
            </a:r>
            <a:r>
              <a:rPr lang="en-US" sz="1600" b="1" dirty="0" smtClean="0">
                <a:solidFill>
                  <a:srgbClr val="660066"/>
                </a:solidFill>
              </a:rPr>
              <a:t>138.8 g H</a:t>
            </a:r>
            <a:r>
              <a:rPr lang="en-US" sz="1600" b="1" baseline="-25000" dirty="0" smtClean="0">
                <a:solidFill>
                  <a:srgbClr val="660066"/>
                </a:solidFill>
              </a:rPr>
              <a:t>2</a:t>
            </a:r>
            <a:r>
              <a:rPr lang="en-US" sz="1600" b="1" dirty="0" smtClean="0">
                <a:solidFill>
                  <a:srgbClr val="660066"/>
                </a:solidFill>
              </a:rPr>
              <a:t>O</a:t>
            </a:r>
            <a:endParaRPr lang="en-US" sz="1600" b="1" u="sng" dirty="0" smtClean="0">
              <a:solidFill>
                <a:srgbClr val="660066"/>
              </a:solidFill>
            </a:endParaRPr>
          </a:p>
          <a:p>
            <a:pPr marL="457200" lvl="1" indent="0">
              <a:buNone/>
            </a:pPr>
            <a:r>
              <a:rPr lang="en-US" sz="1600" dirty="0" smtClean="0"/>
              <a:t>	           (44.1 g C</a:t>
            </a:r>
            <a:r>
              <a:rPr lang="en-US" sz="1600" baseline="-25000" dirty="0" smtClean="0"/>
              <a:t>3</a:t>
            </a:r>
            <a:r>
              <a:rPr lang="en-US" sz="1600" dirty="0" smtClean="0"/>
              <a:t>H</a:t>
            </a:r>
            <a:r>
              <a:rPr lang="en-US" sz="1600" baseline="-25000" dirty="0" smtClean="0"/>
              <a:t>8</a:t>
            </a:r>
            <a:r>
              <a:rPr lang="en-US" sz="1600" dirty="0" smtClean="0"/>
              <a:t>)  (1 </a:t>
            </a:r>
            <a:r>
              <a:rPr lang="en-US" sz="1600" dirty="0" err="1" smtClean="0"/>
              <a:t>mol</a:t>
            </a:r>
            <a:r>
              <a:rPr lang="en-US" sz="1600" dirty="0" smtClean="0"/>
              <a:t> C</a:t>
            </a:r>
            <a:r>
              <a:rPr lang="en-US" sz="1600" baseline="-25000" dirty="0" smtClean="0"/>
              <a:t>3</a:t>
            </a:r>
            <a:r>
              <a:rPr lang="en-US" sz="1600" dirty="0" smtClean="0"/>
              <a:t>H</a:t>
            </a:r>
            <a:r>
              <a:rPr lang="en-US" sz="1600" baseline="-25000" dirty="0" smtClean="0"/>
              <a:t>8</a:t>
            </a:r>
            <a:r>
              <a:rPr lang="en-US" sz="1600" dirty="0" smtClean="0"/>
              <a:t>)  (1 </a:t>
            </a:r>
            <a:r>
              <a:rPr lang="en-US" sz="1600" dirty="0" err="1" smtClean="0"/>
              <a:t>mol</a:t>
            </a:r>
            <a:r>
              <a:rPr lang="en-US" sz="1600" dirty="0" smtClean="0"/>
              <a:t> H</a:t>
            </a:r>
            <a:r>
              <a:rPr lang="en-US" sz="1400" dirty="0" smtClean="0"/>
              <a:t>2</a:t>
            </a:r>
            <a:r>
              <a:rPr lang="en-US" sz="1600" dirty="0" smtClean="0"/>
              <a:t>O)</a:t>
            </a:r>
            <a:br>
              <a:rPr lang="en-US" sz="1600" dirty="0" smtClean="0"/>
            </a:br>
            <a:endParaRPr lang="en-US" sz="1800" dirty="0"/>
          </a:p>
          <a:p>
            <a:pPr lvl="1"/>
            <a:r>
              <a:rPr lang="en-US" sz="1800" i="1" dirty="0" smtClean="0"/>
              <a:t>Example 2</a:t>
            </a:r>
            <a:r>
              <a:rPr lang="en-US" sz="1800" dirty="0" smtClean="0"/>
              <a:t>:  Iron reacts with superheated steam to </a:t>
            </a:r>
            <a:br>
              <a:rPr lang="en-US" sz="1800" dirty="0" smtClean="0"/>
            </a:br>
            <a:r>
              <a:rPr lang="en-US" sz="1800" dirty="0" smtClean="0"/>
              <a:t>form hydrogen gas and iron (II, III) oxide. </a:t>
            </a:r>
            <a:r>
              <a:rPr lang="en-US" sz="1800" i="1" dirty="0" smtClean="0"/>
              <a:t>Calculate the </a:t>
            </a:r>
            <a:br>
              <a:rPr lang="en-US" sz="1800" i="1" dirty="0" smtClean="0"/>
            </a:br>
            <a:r>
              <a:rPr lang="en-US" sz="1800" i="1" dirty="0" smtClean="0"/>
              <a:t>number of moles of hydrogen produced by 20.0 g of </a:t>
            </a:r>
            <a:br>
              <a:rPr lang="en-US" sz="1800" i="1" dirty="0" smtClean="0"/>
            </a:br>
            <a:r>
              <a:rPr lang="en-US" sz="1800" i="1" dirty="0" smtClean="0"/>
              <a:t>iron in excess steam.</a:t>
            </a:r>
          </a:p>
          <a:p>
            <a:pPr marL="457200" lvl="1" indent="0">
              <a:buNone/>
            </a:pPr>
            <a:r>
              <a:rPr lang="en-US" sz="1600" u="sng" dirty="0"/>
              <a:t> </a:t>
            </a:r>
            <a:r>
              <a:rPr lang="en-US" sz="1600" u="sng" dirty="0" smtClean="0"/>
              <a:t> 3  </a:t>
            </a:r>
            <a:r>
              <a:rPr lang="en-US" sz="1600" dirty="0" smtClean="0"/>
              <a:t>Fe + </a:t>
            </a:r>
            <a:r>
              <a:rPr lang="en-US" sz="1600" u="sng" dirty="0" smtClean="0"/>
              <a:t>  4  </a:t>
            </a:r>
            <a:r>
              <a:rPr lang="en-US" sz="1600" dirty="0" smtClean="0"/>
              <a:t>H</a:t>
            </a:r>
            <a:r>
              <a:rPr lang="en-US" sz="1600" baseline="-25000" dirty="0" smtClean="0"/>
              <a:t>2</a:t>
            </a:r>
            <a:r>
              <a:rPr lang="en-US" sz="1600" dirty="0" smtClean="0"/>
              <a:t>O </a:t>
            </a:r>
            <a:r>
              <a:rPr lang="en-US" sz="1600" dirty="0" smtClean="0">
                <a:sym typeface="Wingdings"/>
              </a:rPr>
              <a:t>  </a:t>
            </a:r>
            <a:r>
              <a:rPr lang="en-US" sz="1600" u="sng" dirty="0" smtClean="0">
                <a:sym typeface="Wingdings"/>
              </a:rPr>
              <a:t>  1  </a:t>
            </a:r>
            <a:r>
              <a:rPr lang="en-US" sz="1600" dirty="0" smtClean="0">
                <a:sym typeface="Wingdings"/>
              </a:rPr>
              <a:t>Fe</a:t>
            </a:r>
            <a:r>
              <a:rPr lang="en-US" sz="1600" baseline="-25000" dirty="0" smtClean="0">
                <a:sym typeface="Wingdings"/>
              </a:rPr>
              <a:t>3</a:t>
            </a:r>
            <a:r>
              <a:rPr lang="en-US" sz="1600" dirty="0" smtClean="0">
                <a:sym typeface="Wingdings"/>
              </a:rPr>
              <a:t>O</a:t>
            </a:r>
            <a:r>
              <a:rPr lang="en-US" sz="1600" baseline="-25000" dirty="0" smtClean="0">
                <a:sym typeface="Wingdings"/>
              </a:rPr>
              <a:t>4</a:t>
            </a:r>
            <a:r>
              <a:rPr lang="en-US" sz="1600" dirty="0" smtClean="0">
                <a:sym typeface="Wingdings"/>
              </a:rPr>
              <a:t> + </a:t>
            </a:r>
            <a:r>
              <a:rPr lang="en-US" sz="1600" u="sng" dirty="0" smtClean="0">
                <a:sym typeface="Wingdings"/>
              </a:rPr>
              <a:t>  4  </a:t>
            </a:r>
            <a:r>
              <a:rPr lang="en-US" sz="1600" dirty="0" smtClean="0">
                <a:sym typeface="Wingdings"/>
              </a:rPr>
              <a:t>H</a:t>
            </a:r>
            <a:r>
              <a:rPr lang="en-US" sz="1600" baseline="-25000" dirty="0" smtClean="0">
                <a:sym typeface="Wingdings"/>
              </a:rPr>
              <a:t>2</a:t>
            </a:r>
            <a:endParaRPr lang="en-US" sz="1600" dirty="0">
              <a:sym typeface="Wingdings"/>
            </a:endParaRPr>
          </a:p>
          <a:p>
            <a:pPr marL="457200" lvl="1" indent="0">
              <a:buNone/>
            </a:pPr>
            <a:r>
              <a:rPr lang="en-US" sz="1600" dirty="0" smtClean="0">
                <a:sym typeface="Wingdings"/>
              </a:rPr>
              <a:t>20.0 g Fe   (1 </a:t>
            </a:r>
            <a:r>
              <a:rPr lang="en-US" sz="1600" dirty="0" err="1" smtClean="0">
                <a:sym typeface="Wingdings"/>
              </a:rPr>
              <a:t>mol</a:t>
            </a:r>
            <a:r>
              <a:rPr lang="en-US" sz="1600" dirty="0" smtClean="0">
                <a:sym typeface="Wingdings"/>
              </a:rPr>
              <a:t> Fe)   (4 </a:t>
            </a:r>
            <a:r>
              <a:rPr lang="en-US" sz="1600" dirty="0" err="1" smtClean="0">
                <a:sym typeface="Wingdings"/>
              </a:rPr>
              <a:t>mol</a:t>
            </a:r>
            <a:r>
              <a:rPr lang="en-US" sz="1600" dirty="0" smtClean="0">
                <a:sym typeface="Wingdings"/>
              </a:rPr>
              <a:t> H</a:t>
            </a:r>
            <a:r>
              <a:rPr lang="en-US" sz="1600" baseline="-25000" dirty="0" smtClean="0">
                <a:sym typeface="Wingdings"/>
              </a:rPr>
              <a:t>2</a:t>
            </a:r>
            <a:r>
              <a:rPr lang="en-US" sz="1600" dirty="0" smtClean="0">
                <a:sym typeface="Wingdings"/>
              </a:rPr>
              <a:t>)  =  </a:t>
            </a:r>
            <a:r>
              <a:rPr lang="en-US" sz="1600" b="1" dirty="0" smtClean="0">
                <a:solidFill>
                  <a:srgbClr val="660066"/>
                </a:solidFill>
                <a:sym typeface="Wingdings"/>
              </a:rPr>
              <a:t>0.478 g H</a:t>
            </a:r>
            <a:r>
              <a:rPr lang="en-US" sz="1600" b="1" baseline="-25000" dirty="0" smtClean="0">
                <a:solidFill>
                  <a:srgbClr val="660066"/>
                </a:solidFill>
                <a:sym typeface="Wingdings"/>
              </a:rPr>
              <a:t>2</a:t>
            </a:r>
          </a:p>
          <a:p>
            <a:pPr marL="457200" lvl="1" indent="0">
              <a:buNone/>
            </a:pPr>
            <a:r>
              <a:rPr lang="en-US" sz="1600" dirty="0">
                <a:solidFill>
                  <a:srgbClr val="660066"/>
                </a:solidFill>
                <a:sym typeface="Wingdings"/>
              </a:rPr>
              <a:t>	</a:t>
            </a:r>
            <a:r>
              <a:rPr lang="en-US" sz="1600" dirty="0" smtClean="0">
                <a:solidFill>
                  <a:srgbClr val="660066"/>
                </a:solidFill>
                <a:sym typeface="Wingdings"/>
              </a:rPr>
              <a:t>         </a:t>
            </a:r>
            <a:r>
              <a:rPr lang="en-US" sz="1600" dirty="0" smtClean="0">
                <a:sym typeface="Wingdings"/>
              </a:rPr>
              <a:t>(55.85 g Fe)  (3 </a:t>
            </a:r>
            <a:r>
              <a:rPr lang="en-US" sz="1600" dirty="0" err="1" smtClean="0">
                <a:sym typeface="Wingdings"/>
              </a:rPr>
              <a:t>mol</a:t>
            </a:r>
            <a:r>
              <a:rPr lang="en-US" sz="1600" dirty="0" smtClean="0">
                <a:sym typeface="Wingdings"/>
              </a:rPr>
              <a:t> Fe)</a:t>
            </a:r>
            <a:endParaRPr lang="en-US" sz="1800" dirty="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664701967"/>
              </p:ext>
            </p:extLst>
          </p:nvPr>
        </p:nvGraphicFramePr>
        <p:xfrm>
          <a:off x="6394930" y="2795537"/>
          <a:ext cx="2458846" cy="3474076"/>
        </p:xfrm>
        <a:graphic>
          <a:graphicData uri="http://schemas.openxmlformats.org/drawingml/2006/table">
            <a:tbl>
              <a:tblPr firstRow="1" bandRow="1">
                <a:tableStyleId>{073A0DAA-6AF3-43AB-8588-CEC1D06C72B9}</a:tableStyleId>
              </a:tblPr>
              <a:tblGrid>
                <a:gridCol w="1229423"/>
                <a:gridCol w="1229423"/>
              </a:tblGrid>
              <a:tr h="661728">
                <a:tc>
                  <a:txBody>
                    <a:bodyPr/>
                    <a:lstStyle/>
                    <a:p>
                      <a:pPr algn="ctr"/>
                      <a:r>
                        <a:rPr lang="en-US" sz="1800" dirty="0" smtClean="0">
                          <a:latin typeface="Calibri" panose="020F0502020204030204" pitchFamily="34" charset="0"/>
                        </a:rPr>
                        <a:t>Molecule</a:t>
                      </a:r>
                      <a:endParaRPr lang="en-US" sz="1100" dirty="0">
                        <a:latin typeface="Calibri" panose="020F0502020204030204" pitchFamily="34" charset="0"/>
                      </a:endParaRPr>
                    </a:p>
                  </a:txBody>
                  <a:tcPr anchor="ctr"/>
                </a:tc>
                <a:tc>
                  <a:txBody>
                    <a:bodyPr/>
                    <a:lstStyle/>
                    <a:p>
                      <a:pPr algn="ctr"/>
                      <a:r>
                        <a:rPr lang="en-US" sz="1600" smtClean="0">
                          <a:latin typeface="Calibri" panose="020F0502020204030204" pitchFamily="34" charset="0"/>
                        </a:rPr>
                        <a:t>Molecular</a:t>
                      </a:r>
                      <a:r>
                        <a:rPr lang="en-US" sz="1200" smtClean="0">
                          <a:latin typeface="Calibri" panose="020F0502020204030204" pitchFamily="34" charset="0"/>
                        </a:rPr>
                        <a:t> Weight</a:t>
                      </a:r>
                      <a:r>
                        <a:rPr lang="en-US" sz="1200" baseline="0" smtClean="0">
                          <a:latin typeface="Calibri" panose="020F0502020204030204" pitchFamily="34" charset="0"/>
                        </a:rPr>
                        <a:t> (g/mol</a:t>
                      </a:r>
                      <a:r>
                        <a:rPr lang="en-US" sz="1200" baseline="0" dirty="0" smtClean="0">
                          <a:latin typeface="Calibri" panose="020F0502020204030204" pitchFamily="34" charset="0"/>
                        </a:rPr>
                        <a:t>)</a:t>
                      </a:r>
                      <a:endParaRPr lang="en-US" sz="1200" dirty="0">
                        <a:latin typeface="Calibri" panose="020F0502020204030204" pitchFamily="34" charset="0"/>
                      </a:endParaRPr>
                    </a:p>
                  </a:txBody>
                  <a:tcPr anchor="ctr"/>
                </a:tc>
              </a:tr>
              <a:tr h="401764">
                <a:tc>
                  <a:txBody>
                    <a:bodyPr/>
                    <a:lstStyle/>
                    <a:p>
                      <a:pPr algn="ctr"/>
                      <a:r>
                        <a:rPr lang="en-US" sz="2000" dirty="0" smtClean="0">
                          <a:latin typeface="Calibri" panose="020F0502020204030204" pitchFamily="34" charset="0"/>
                        </a:rPr>
                        <a:t>C</a:t>
                      </a:r>
                      <a:r>
                        <a:rPr lang="en-US" sz="2000" baseline="-25000" dirty="0" smtClean="0">
                          <a:latin typeface="Calibri" panose="020F0502020204030204" pitchFamily="34" charset="0"/>
                        </a:rPr>
                        <a:t>3</a:t>
                      </a:r>
                      <a:r>
                        <a:rPr lang="en-US" sz="2000" dirty="0" smtClean="0">
                          <a:latin typeface="Calibri" panose="020F0502020204030204" pitchFamily="34" charset="0"/>
                        </a:rPr>
                        <a:t>H</a:t>
                      </a:r>
                      <a:r>
                        <a:rPr lang="en-US" sz="2000" baseline="-25000" dirty="0" smtClean="0">
                          <a:latin typeface="Calibri" panose="020F0502020204030204" pitchFamily="34" charset="0"/>
                        </a:rPr>
                        <a:t>8</a:t>
                      </a:r>
                      <a:endParaRPr lang="en-US" sz="2000" baseline="-25000" dirty="0">
                        <a:latin typeface="Calibri" panose="020F0502020204030204" pitchFamily="34" charset="0"/>
                      </a:endParaRPr>
                    </a:p>
                  </a:txBody>
                  <a:tcPr anchor="ctr"/>
                </a:tc>
                <a:tc>
                  <a:txBody>
                    <a:bodyPr/>
                    <a:lstStyle/>
                    <a:p>
                      <a:pPr algn="ctr"/>
                      <a:r>
                        <a:rPr lang="en-US" sz="2000" dirty="0" smtClean="0">
                          <a:latin typeface="Calibri" panose="020F0502020204030204" pitchFamily="34" charset="0"/>
                        </a:rPr>
                        <a:t>44.1</a:t>
                      </a:r>
                      <a:endParaRPr lang="en-US" sz="2000" dirty="0">
                        <a:latin typeface="Calibri" panose="020F0502020204030204" pitchFamily="34" charset="0"/>
                      </a:endParaRPr>
                    </a:p>
                  </a:txBody>
                  <a:tcPr anchor="ctr"/>
                </a:tc>
              </a:tr>
              <a:tr h="401764">
                <a:tc>
                  <a:txBody>
                    <a:bodyPr/>
                    <a:lstStyle/>
                    <a:p>
                      <a:pPr algn="ctr"/>
                      <a:r>
                        <a:rPr lang="en-US" sz="2000" dirty="0" smtClean="0">
                          <a:latin typeface="Calibri" panose="020F0502020204030204" pitchFamily="34" charset="0"/>
                        </a:rPr>
                        <a:t>O</a:t>
                      </a:r>
                      <a:r>
                        <a:rPr lang="en-US" sz="2000" baseline="-25000" dirty="0" smtClean="0">
                          <a:latin typeface="Calibri" panose="020F0502020204030204" pitchFamily="34" charset="0"/>
                        </a:rPr>
                        <a:t>2</a:t>
                      </a:r>
                      <a:endParaRPr lang="en-US" sz="2000" dirty="0">
                        <a:latin typeface="Calibri" panose="020F0502020204030204" pitchFamily="34" charset="0"/>
                      </a:endParaRPr>
                    </a:p>
                  </a:txBody>
                  <a:tcPr anchor="ctr"/>
                </a:tc>
                <a:tc>
                  <a:txBody>
                    <a:bodyPr/>
                    <a:lstStyle/>
                    <a:p>
                      <a:pPr algn="ctr"/>
                      <a:r>
                        <a:rPr lang="en-US" sz="2000" dirty="0" smtClean="0">
                          <a:latin typeface="Calibri" panose="020F0502020204030204" pitchFamily="34" charset="0"/>
                        </a:rPr>
                        <a:t>32</a:t>
                      </a:r>
                      <a:endParaRPr lang="en-US" sz="2000" dirty="0">
                        <a:latin typeface="Calibri" panose="020F0502020204030204" pitchFamily="34" charset="0"/>
                      </a:endParaRPr>
                    </a:p>
                  </a:txBody>
                  <a:tcPr anchor="ctr"/>
                </a:tc>
              </a:tr>
              <a:tr h="401764">
                <a:tc>
                  <a:txBody>
                    <a:bodyPr/>
                    <a:lstStyle/>
                    <a:p>
                      <a:pPr algn="ctr"/>
                      <a:r>
                        <a:rPr lang="en-US" sz="2000" dirty="0" smtClean="0">
                          <a:latin typeface="Calibri" panose="020F0502020204030204" pitchFamily="34" charset="0"/>
                        </a:rPr>
                        <a:t>CO</a:t>
                      </a:r>
                      <a:r>
                        <a:rPr lang="en-US" sz="2000" baseline="-25000" dirty="0" smtClean="0">
                          <a:latin typeface="Calibri" panose="020F0502020204030204" pitchFamily="34" charset="0"/>
                        </a:rPr>
                        <a:t>2</a:t>
                      </a:r>
                      <a:endParaRPr lang="en-US" sz="2000" dirty="0">
                        <a:latin typeface="Calibri" panose="020F0502020204030204" pitchFamily="34" charset="0"/>
                      </a:endParaRPr>
                    </a:p>
                  </a:txBody>
                  <a:tcPr anchor="ctr"/>
                </a:tc>
                <a:tc>
                  <a:txBody>
                    <a:bodyPr/>
                    <a:lstStyle/>
                    <a:p>
                      <a:pPr algn="ctr"/>
                      <a:r>
                        <a:rPr lang="en-US" sz="2000" dirty="0" smtClean="0">
                          <a:latin typeface="Calibri" panose="020F0502020204030204" pitchFamily="34" charset="0"/>
                        </a:rPr>
                        <a:t>44.01</a:t>
                      </a:r>
                      <a:endParaRPr lang="en-US" sz="2000" dirty="0">
                        <a:latin typeface="Calibri" panose="020F0502020204030204" pitchFamily="34" charset="0"/>
                      </a:endParaRPr>
                    </a:p>
                  </a:txBody>
                  <a:tcPr anchor="ctr"/>
                </a:tc>
              </a:tr>
              <a:tr h="401764">
                <a:tc>
                  <a:txBody>
                    <a:bodyPr/>
                    <a:lstStyle/>
                    <a:p>
                      <a:pPr algn="ctr"/>
                      <a:r>
                        <a:rPr lang="en-US" sz="2000" dirty="0" smtClean="0">
                          <a:latin typeface="Calibri" panose="020F0502020204030204" pitchFamily="34" charset="0"/>
                        </a:rPr>
                        <a:t>H</a:t>
                      </a:r>
                      <a:r>
                        <a:rPr lang="en-US" sz="2000" baseline="-25000" dirty="0" smtClean="0">
                          <a:latin typeface="Calibri" panose="020F0502020204030204" pitchFamily="34" charset="0"/>
                        </a:rPr>
                        <a:t>2</a:t>
                      </a:r>
                      <a:r>
                        <a:rPr lang="en-US" sz="2000" baseline="0" dirty="0" smtClean="0">
                          <a:latin typeface="Calibri" panose="020F0502020204030204" pitchFamily="34" charset="0"/>
                        </a:rPr>
                        <a:t>O</a:t>
                      </a:r>
                      <a:endParaRPr lang="en-US" sz="2000" dirty="0">
                        <a:latin typeface="Calibri" panose="020F0502020204030204" pitchFamily="34" charset="0"/>
                      </a:endParaRPr>
                    </a:p>
                  </a:txBody>
                  <a:tcPr anchor="ctr"/>
                </a:tc>
                <a:tc>
                  <a:txBody>
                    <a:bodyPr/>
                    <a:lstStyle/>
                    <a:p>
                      <a:pPr algn="ctr"/>
                      <a:r>
                        <a:rPr lang="en-US" sz="2000" dirty="0" smtClean="0">
                          <a:latin typeface="Calibri" panose="020F0502020204030204" pitchFamily="34" charset="0"/>
                        </a:rPr>
                        <a:t>18</a:t>
                      </a:r>
                      <a:endParaRPr lang="en-US" sz="2000" dirty="0">
                        <a:latin typeface="Calibri" panose="020F0502020204030204" pitchFamily="34" charset="0"/>
                      </a:endParaRPr>
                    </a:p>
                  </a:txBody>
                  <a:tcPr anchor="ctr"/>
                </a:tc>
              </a:tr>
              <a:tr h="401764">
                <a:tc>
                  <a:txBody>
                    <a:bodyPr/>
                    <a:lstStyle/>
                    <a:p>
                      <a:pPr algn="ctr"/>
                      <a:r>
                        <a:rPr lang="en-US" sz="2000" dirty="0" smtClean="0">
                          <a:latin typeface="Calibri" panose="020F0502020204030204" pitchFamily="34" charset="0"/>
                        </a:rPr>
                        <a:t>Fe</a:t>
                      </a:r>
                      <a:endParaRPr lang="en-US" sz="2000" dirty="0">
                        <a:latin typeface="Calibri" panose="020F0502020204030204" pitchFamily="34" charset="0"/>
                      </a:endParaRPr>
                    </a:p>
                  </a:txBody>
                  <a:tcPr anchor="ctr"/>
                </a:tc>
                <a:tc>
                  <a:txBody>
                    <a:bodyPr/>
                    <a:lstStyle/>
                    <a:p>
                      <a:pPr algn="ctr"/>
                      <a:r>
                        <a:rPr lang="en-US" sz="2000" dirty="0" smtClean="0">
                          <a:latin typeface="Calibri" panose="020F0502020204030204" pitchFamily="34" charset="0"/>
                        </a:rPr>
                        <a:t>55.85</a:t>
                      </a:r>
                      <a:endParaRPr lang="en-US" sz="2000" dirty="0">
                        <a:latin typeface="Calibri" panose="020F0502020204030204" pitchFamily="34" charset="0"/>
                      </a:endParaRPr>
                    </a:p>
                  </a:txBody>
                  <a:tcPr anchor="ctr"/>
                </a:tc>
              </a:tr>
              <a:tr h="401764">
                <a:tc>
                  <a:txBody>
                    <a:bodyPr/>
                    <a:lstStyle/>
                    <a:p>
                      <a:pPr algn="ctr"/>
                      <a:r>
                        <a:rPr lang="en-US" sz="2000" dirty="0" smtClean="0">
                          <a:latin typeface="Calibri" panose="020F0502020204030204" pitchFamily="34" charset="0"/>
                        </a:rPr>
                        <a:t>Fe</a:t>
                      </a:r>
                      <a:r>
                        <a:rPr lang="en-US" sz="2000" baseline="-25000" dirty="0" smtClean="0">
                          <a:latin typeface="Calibri" panose="020F0502020204030204" pitchFamily="34" charset="0"/>
                        </a:rPr>
                        <a:t>3</a:t>
                      </a:r>
                      <a:r>
                        <a:rPr lang="en-US" sz="2000" dirty="0" smtClean="0">
                          <a:latin typeface="Calibri" panose="020F0502020204030204" pitchFamily="34" charset="0"/>
                        </a:rPr>
                        <a:t>O</a:t>
                      </a:r>
                      <a:r>
                        <a:rPr lang="en-US" sz="2000" baseline="-25000" dirty="0" smtClean="0">
                          <a:latin typeface="Calibri" panose="020F0502020204030204" pitchFamily="34" charset="0"/>
                        </a:rPr>
                        <a:t>4</a:t>
                      </a:r>
                      <a:endParaRPr lang="en-US" sz="2000" dirty="0">
                        <a:latin typeface="Calibri" panose="020F0502020204030204" pitchFamily="34" charset="0"/>
                      </a:endParaRPr>
                    </a:p>
                  </a:txBody>
                  <a:tcPr anchor="ctr"/>
                </a:tc>
                <a:tc>
                  <a:txBody>
                    <a:bodyPr/>
                    <a:lstStyle/>
                    <a:p>
                      <a:pPr algn="ctr"/>
                      <a:r>
                        <a:rPr lang="en-US" sz="2000" dirty="0" smtClean="0">
                          <a:latin typeface="Calibri" panose="020F0502020204030204" pitchFamily="34" charset="0"/>
                        </a:rPr>
                        <a:t>231.533</a:t>
                      </a:r>
                      <a:endParaRPr lang="en-US" sz="2000" dirty="0">
                        <a:latin typeface="Calibri" panose="020F0502020204030204" pitchFamily="34" charset="0"/>
                      </a:endParaRPr>
                    </a:p>
                  </a:txBody>
                  <a:tcPr anchor="ctr"/>
                </a:tc>
              </a:tr>
              <a:tr h="401764">
                <a:tc>
                  <a:txBody>
                    <a:bodyPr/>
                    <a:lstStyle/>
                    <a:p>
                      <a:pPr algn="ctr"/>
                      <a:r>
                        <a:rPr lang="en-US" sz="2000" dirty="0" smtClean="0">
                          <a:latin typeface="Calibri" panose="020F0502020204030204" pitchFamily="34" charset="0"/>
                        </a:rPr>
                        <a:t>H</a:t>
                      </a:r>
                      <a:r>
                        <a:rPr lang="en-US" sz="2000" baseline="-25000" dirty="0" smtClean="0">
                          <a:latin typeface="Calibri" panose="020F0502020204030204" pitchFamily="34" charset="0"/>
                        </a:rPr>
                        <a:t>2</a:t>
                      </a:r>
                      <a:endParaRPr lang="en-US" sz="2000" baseline="-25000" dirty="0">
                        <a:latin typeface="Calibri" panose="020F0502020204030204" pitchFamily="34" charset="0"/>
                      </a:endParaRPr>
                    </a:p>
                  </a:txBody>
                  <a:tcPr anchor="ctr"/>
                </a:tc>
                <a:tc>
                  <a:txBody>
                    <a:bodyPr/>
                    <a:lstStyle/>
                    <a:p>
                      <a:pPr algn="ctr"/>
                      <a:r>
                        <a:rPr lang="en-US" sz="2000" dirty="0" smtClean="0">
                          <a:latin typeface="Calibri" panose="020F0502020204030204" pitchFamily="34" charset="0"/>
                        </a:rPr>
                        <a:t>2.016</a:t>
                      </a:r>
                      <a:endParaRPr lang="en-US" sz="2000" dirty="0">
                        <a:latin typeface="Calibri" panose="020F0502020204030204" pitchFamily="34" charset="0"/>
                      </a:endParaRPr>
                    </a:p>
                  </a:txBody>
                  <a:tcPr anchor="ctr"/>
                </a:tc>
              </a:tr>
            </a:tbl>
          </a:graphicData>
        </a:graphic>
      </p:graphicFrame>
      <p:cxnSp>
        <p:nvCxnSpPr>
          <p:cNvPr id="9" name="Straight Connector 8"/>
          <p:cNvCxnSpPr/>
          <p:nvPr/>
        </p:nvCxnSpPr>
        <p:spPr>
          <a:xfrm flipV="1">
            <a:off x="1751398" y="3718470"/>
            <a:ext cx="3320186" cy="2"/>
          </a:xfrm>
          <a:prstGeom prst="line">
            <a:avLst/>
          </a:prstGeom>
          <a:ln w="952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369567" y="3436263"/>
            <a:ext cx="464827" cy="207503"/>
          </a:xfrm>
          <a:prstGeom prst="line">
            <a:avLst/>
          </a:prstGeom>
          <a:ln w="1270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2327116" y="3726768"/>
            <a:ext cx="464827" cy="207503"/>
          </a:xfrm>
          <a:prstGeom prst="line">
            <a:avLst/>
          </a:prstGeom>
          <a:ln w="1270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2116610" y="3436263"/>
            <a:ext cx="725134" cy="207503"/>
          </a:xfrm>
          <a:prstGeom prst="line">
            <a:avLst/>
          </a:prstGeom>
          <a:ln w="12700" cmpd="sng">
            <a:solidFill>
              <a:srgbClr val="6BB76D"/>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H="1">
            <a:off x="3190363" y="3743368"/>
            <a:ext cx="725134" cy="207503"/>
          </a:xfrm>
          <a:prstGeom prst="line">
            <a:avLst/>
          </a:prstGeom>
          <a:ln w="12700" cmpd="sng">
            <a:solidFill>
              <a:schemeClr val="accent4"/>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H="1">
            <a:off x="3206963" y="3436263"/>
            <a:ext cx="725134" cy="207503"/>
          </a:xfrm>
          <a:prstGeom prst="line">
            <a:avLst/>
          </a:prstGeom>
          <a:ln w="12700" cmpd="sng">
            <a:solidFill>
              <a:srgbClr val="3366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4227922" y="3743368"/>
            <a:ext cx="725134" cy="207503"/>
          </a:xfrm>
          <a:prstGeom prst="line">
            <a:avLst/>
          </a:prstGeom>
          <a:ln w="12700" cmpd="sng">
            <a:solidFill>
              <a:srgbClr val="3366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751398" y="6017610"/>
            <a:ext cx="1934009" cy="8300"/>
          </a:xfrm>
          <a:prstGeom prst="line">
            <a:avLst/>
          </a:prstGeom>
          <a:ln w="12700" cmpd="sng">
            <a:solidFill>
              <a:schemeClr val="tx1"/>
            </a:solidFill>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a:xfrm flipH="1">
            <a:off x="1369567" y="5760305"/>
            <a:ext cx="381831" cy="182603"/>
          </a:xfrm>
          <a:prstGeom prst="line">
            <a:avLst/>
          </a:prstGeom>
          <a:ln w="12700" cmpd="sng">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2327116" y="6095308"/>
            <a:ext cx="381831" cy="182603"/>
          </a:xfrm>
          <a:prstGeom prst="line">
            <a:avLst/>
          </a:prstGeom>
          <a:ln w="12700" cmpd="sng">
            <a:solidFill>
              <a:srgbClr val="C64847"/>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2017013" y="5786589"/>
            <a:ext cx="570420" cy="182603"/>
          </a:xfrm>
          <a:prstGeom prst="line">
            <a:avLst/>
          </a:prstGeom>
          <a:ln w="12700" cmpd="sng">
            <a:solidFill>
              <a:srgbClr val="6BB76D"/>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H="1">
            <a:off x="2999459" y="6087008"/>
            <a:ext cx="570420" cy="182603"/>
          </a:xfrm>
          <a:prstGeom prst="line">
            <a:avLst/>
          </a:prstGeom>
          <a:ln w="12700" cmpd="sng">
            <a:solidFill>
              <a:schemeClr val="accent4"/>
            </a:solidFill>
          </a:ln>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642257" y="3438478"/>
            <a:ext cx="5303520" cy="914400"/>
          </a:xfrm>
          <a:prstGeom prst="rect">
            <a:avLst/>
          </a:prstGeom>
          <a:solidFill>
            <a:schemeClr val="tx2">
              <a:lumMod val="20000"/>
              <a:lumOff val="80000"/>
            </a:schemeClr>
          </a:solidFill>
        </p:spPr>
        <p:txBody>
          <a:bodyPr wrap="square" rtlCol="0">
            <a:noAutofit/>
          </a:bodyPr>
          <a:lstStyle/>
          <a:p>
            <a:pPr algn="ctr"/>
            <a:endParaRPr lang="en-US" dirty="0" smtClean="0"/>
          </a:p>
          <a:p>
            <a:pPr algn="ctr"/>
            <a:r>
              <a:rPr lang="en-US" sz="1400" dirty="0" smtClean="0"/>
              <a:t>Mouse click to reveal example 1 answer</a:t>
            </a:r>
            <a:endParaRPr lang="en-US" sz="1400" dirty="0"/>
          </a:p>
        </p:txBody>
      </p:sp>
      <p:sp>
        <p:nvSpPr>
          <p:cNvPr id="18" name="TextBox 17"/>
          <p:cNvSpPr txBox="1"/>
          <p:nvPr/>
        </p:nvSpPr>
        <p:spPr>
          <a:xfrm>
            <a:off x="642257" y="5523752"/>
            <a:ext cx="5303520" cy="914400"/>
          </a:xfrm>
          <a:prstGeom prst="rect">
            <a:avLst/>
          </a:prstGeom>
          <a:solidFill>
            <a:schemeClr val="tx2">
              <a:lumMod val="20000"/>
              <a:lumOff val="80000"/>
            </a:schemeClr>
          </a:solidFill>
        </p:spPr>
        <p:txBody>
          <a:bodyPr wrap="square" rtlCol="0">
            <a:noAutofit/>
          </a:bodyPr>
          <a:lstStyle/>
          <a:p>
            <a:pPr algn="ctr"/>
            <a:endParaRPr lang="en-US" dirty="0" smtClean="0"/>
          </a:p>
          <a:p>
            <a:pPr algn="ctr"/>
            <a:r>
              <a:rPr lang="en-US" sz="1400" dirty="0" smtClean="0"/>
              <a:t>Another mouse </a:t>
            </a:r>
            <a:r>
              <a:rPr lang="en-US" sz="1400" dirty="0"/>
              <a:t>click to reveal example </a:t>
            </a:r>
            <a:r>
              <a:rPr lang="en-US" sz="1400" dirty="0" smtClean="0"/>
              <a:t>2 </a:t>
            </a:r>
            <a:r>
              <a:rPr lang="en-US" sz="1400" dirty="0"/>
              <a:t>answer</a:t>
            </a:r>
          </a:p>
        </p:txBody>
      </p:sp>
    </p:spTree>
    <p:extLst>
      <p:ext uri="{BB962C8B-B14F-4D97-AF65-F5344CB8AC3E}">
        <p14:creationId xmlns:p14="http://schemas.microsoft.com/office/powerpoint/2010/main" val="781056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Module.thmx</Template>
  <TotalTime>549</TotalTime>
  <Words>301</Words>
  <Application>Microsoft Office PowerPoint</Application>
  <PresentationFormat>On-screen Show (4:3)</PresentationFormat>
  <Paragraphs>99</Paragraphs>
  <Slides>6</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vt:lpstr>
      <vt:lpstr>Calibri</vt:lpstr>
      <vt:lpstr>Corbel</vt:lpstr>
      <vt:lpstr>Wingdings</vt:lpstr>
      <vt:lpstr>Wingdings 2</vt:lpstr>
      <vt:lpstr>Wingdings 3</vt:lpstr>
      <vt:lpstr>Module</vt:lpstr>
      <vt:lpstr>Equation</vt:lpstr>
      <vt:lpstr>Statics &amp; Dynamics</vt:lpstr>
      <vt:lpstr>Rocket!</vt:lpstr>
      <vt:lpstr>Energy</vt:lpstr>
      <vt:lpstr>Fuel</vt:lpstr>
      <vt:lpstr>In Conclusion</vt:lpstr>
      <vt:lpstr>Stoichiometry Review</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Dizon</dc:creator>
  <cp:lastModifiedBy>Denise</cp:lastModifiedBy>
  <cp:revision>34</cp:revision>
  <dcterms:created xsi:type="dcterms:W3CDTF">2014-12-05T00:05:39Z</dcterms:created>
  <dcterms:modified xsi:type="dcterms:W3CDTF">2015-03-26T01:05:02Z</dcterms:modified>
</cp:coreProperties>
</file>