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93" r:id="rId2"/>
    <p:sldId id="294" r:id="rId3"/>
    <p:sldId id="295" r:id="rId4"/>
    <p:sldId id="296" r:id="rId5"/>
    <p:sldId id="297" r:id="rId6"/>
    <p:sldId id="298" r:id="rId7"/>
    <p:sldId id="299" r:id="rId8"/>
    <p:sldId id="300" r:id="rId9"/>
    <p:sldId id="301" r:id="rId10"/>
    <p:sldId id="302" r:id="rId11"/>
    <p:sldId id="303" r:id="rId12"/>
    <p:sldId id="304" r:id="rId13"/>
    <p:sldId id="305" r:id="rId14"/>
    <p:sldId id="306" r:id="rId15"/>
    <p:sldId id="307" r:id="rId16"/>
    <p:sldId id="308" r:id="rId17"/>
    <p:sldId id="309" r:id="rId18"/>
    <p:sldId id="310" r:id="rId19"/>
    <p:sldId id="311" r:id="rId20"/>
    <p:sldId id="287" r:id="rId21"/>
    <p:sldId id="288" r:id="rId22"/>
    <p:sldId id="312" r:id="rId23"/>
    <p:sldId id="285" r:id="rId24"/>
    <p:sldId id="289" r:id="rId25"/>
    <p:sldId id="314" r:id="rId26"/>
    <p:sldId id="313" r:id="rId27"/>
    <p:sldId id="290" r:id="rId28"/>
    <p:sldId id="291"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014" autoAdjust="0"/>
  </p:normalViewPr>
  <p:slideViewPr>
    <p:cSldViewPr>
      <p:cViewPr>
        <p:scale>
          <a:sx n="63" d="100"/>
          <a:sy n="63" d="100"/>
        </p:scale>
        <p:origin x="-438" y="-24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64EBB1B-4664-4728-AB14-DC1C51AF2EAC}" type="datetimeFigureOut">
              <a:rPr lang="en-US" smtClean="0"/>
              <a:pPr/>
              <a:t>6/21/2012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162A1A-28FD-4D12-A8ED-E1D44083C087}" type="slidenum">
              <a:rPr lang="en-US" smtClean="0"/>
              <a:pPr/>
              <a:t>‹#›</a:t>
            </a:fld>
            <a:endParaRPr lang="en-US"/>
          </a:p>
        </p:txBody>
      </p:sp>
    </p:spTree>
    <p:extLst>
      <p:ext uri="{BB962C8B-B14F-4D97-AF65-F5344CB8AC3E}">
        <p14:creationId xmlns:p14="http://schemas.microsoft.com/office/powerpoint/2010/main" val="31058022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cience.nasa.gov/science-news/science-at-nasa/1999/msad15sep99_1/"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commons.wikimedia.org/wiki/File:X43a2_nasa_scramjet.jpg" TargetMode="External"/><Relationship Id="rId7" Type="http://schemas.openxmlformats.org/officeDocument/2006/relationships/hyperlink" Target="http://commons.wikimedia.org/wiki/File:Stsheat.jpg" TargetMode="External"/><Relationship Id="rId2" Type="http://schemas.openxmlformats.org/officeDocument/2006/relationships/slide" Target="../slides/slide19.xml"/><Relationship Id="rId1" Type="http://schemas.openxmlformats.org/officeDocument/2006/relationships/notesMaster" Target="../notesMasters/notesMaster1.xml"/><Relationship Id="rId6" Type="http://schemas.openxmlformats.org/officeDocument/2006/relationships/hyperlink" Target="http://en.wikipedia.org/wiki/User:Astrowikizhang" TargetMode="External"/><Relationship Id="rId5" Type="http://schemas.openxmlformats.org/officeDocument/2006/relationships/hyperlink" Target="http://commons.wikimedia.org/wiki/File:X-30_NASP_3.jpg" TargetMode="External"/><Relationship Id="rId4" Type="http://schemas.openxmlformats.org/officeDocument/2006/relationships/hyperlink" Target="http://commons.wikimedia.org/wiki/File:Speed_is_Life_HTV-2_Reentry_New.jpg" TargetMode="Externa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commons.wikimedia.org/w/index.php?title=User:Sigmund&amp;action=edit&amp;redlink=1" TargetMode="External"/><Relationship Id="rId2" Type="http://schemas.openxmlformats.org/officeDocument/2006/relationships/slide" Target="../slides/slide24.xml"/><Relationship Id="rId1" Type="http://schemas.openxmlformats.org/officeDocument/2006/relationships/notesMaster" Target="../notesMasters/notesMaster1.xml"/><Relationship Id="rId4" Type="http://schemas.openxmlformats.org/officeDocument/2006/relationships/hyperlink" Target="http://en.wikipedia.org/wiki/File:Metal_yield.svg" TargetMode="Externa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www.teachengineering.org/view_activity.php?url=collection/cub_/activities/cub_tower/cub_tower_activity1.xml" TargetMode="External"/><Relationship Id="rId2" Type="http://schemas.openxmlformats.org/officeDocument/2006/relationships/slide" Target="../slides/slide25.xml"/><Relationship Id="rId1" Type="http://schemas.openxmlformats.org/officeDocument/2006/relationships/notesMaster" Target="../notesMasters/notesMaster1.xml"/><Relationship Id="rId5" Type="http://schemas.openxmlformats.org/officeDocument/2006/relationships/hyperlink" Target="http://www.teachengineering.org/view_activity.php?url=collection/cub_/activities/cub_biomed/cub_biomed_lesson10_activity1.xml" TargetMode="External"/><Relationship Id="rId4" Type="http://schemas.openxmlformats.org/officeDocument/2006/relationships/hyperlink" Target="http://www.teachengineering.org/view_activity.php?url=collection/cub_/activities/cub_brid/cub_brid_lesson04_activity1.xml"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8" Type="http://schemas.openxmlformats.org/officeDocument/2006/relationships/hyperlink" Target="http://www.fotopedia.com/items/scientik-IWx9fl_X61I" TargetMode="External"/><Relationship Id="rId3" Type="http://schemas.openxmlformats.org/officeDocument/2006/relationships/hyperlink" Target="http://commons.wikimedia.org/wiki/File:Misc_pollen.jpg" TargetMode="External"/><Relationship Id="rId7" Type="http://schemas.openxmlformats.org/officeDocument/2006/relationships/hyperlink" Target="http://www.fotopedia.com/users/scientik" TargetMode="External"/><Relationship Id="rId2" Type="http://schemas.openxmlformats.org/officeDocument/2006/relationships/slide" Target="../slides/slide28.xml"/><Relationship Id="rId1" Type="http://schemas.openxmlformats.org/officeDocument/2006/relationships/notesMaster" Target="../notesMasters/notesMaster1.xml"/><Relationship Id="rId6" Type="http://schemas.openxmlformats.org/officeDocument/2006/relationships/hyperlink" Target="http://i.images.cdn.fotopedia.com/scientik-IWx9fl_X61I-hd/Photography_Techniques/Image_editing/Focus_stacking/Inachis_io_-_the_butterfly_wing.jpg" TargetMode="External"/><Relationship Id="rId5" Type="http://schemas.openxmlformats.org/officeDocument/2006/relationships/hyperlink" Target="http://commons.wikimedia.org/wiki/File:AFMimageRoughGlass20x20.JPG" TargetMode="External"/><Relationship Id="rId4" Type="http://schemas.openxmlformats.org/officeDocument/2006/relationships/hyperlink" Target="http://commons.wikimedia.org/wiki/File:Polio_EM_PHIL_1875_lores.PNG" TargetMode="Externa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ipr.edu/blog/2009/01/nano-for-real/"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commons.wikimedia.org/wiki/File:Covalent_bond_hydrogen.svg" TargetMode="External"/><Relationship Id="rId2" Type="http://schemas.openxmlformats.org/officeDocument/2006/relationships/slide" Target="../slides/slide5.xml"/><Relationship Id="rId1" Type="http://schemas.openxmlformats.org/officeDocument/2006/relationships/notesMaster" Target="../notesMasters/notesMaster1.xml"/><Relationship Id="rId5" Type="http://schemas.openxmlformats.org/officeDocument/2006/relationships/hyperlink" Target="http://commons.wikimedia.org/wiki/File:Lattic_simple_cubic.svg" TargetMode="External"/><Relationship Id="rId4" Type="http://schemas.openxmlformats.org/officeDocument/2006/relationships/hyperlink" Target="http://en.wikipedia.org/wiki/User:Baszoetekouw"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en.wikipedia.org/wiki/User:Benjah-bmm27"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commons.wikimedia.org/wiki/File:Buckminsterfullerene-perspective-3D-balls.png"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commons.wikimedia.org/wiki/File:Z06-Blk-7.jpg"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sti.srs.gov/fulltext/ms2000282/ms2000282.html"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commons.wikimedia.org/wiki/File:Liberty_Bell_2008.jpg" TargetMode="External"/><Relationship Id="rId2" Type="http://schemas.openxmlformats.org/officeDocument/2006/relationships/slide" Target="../slides/slide9.xml"/><Relationship Id="rId1" Type="http://schemas.openxmlformats.org/officeDocument/2006/relationships/notesMaster" Target="../notesMasters/notesMaster1.xml"/><Relationship Id="rId6" Type="http://schemas.openxmlformats.org/officeDocument/2006/relationships/hyperlink" Target="http://commons.wikimedia.org/wiki/File:Plasan_SandCat.jpg" TargetMode="External"/><Relationship Id="rId5" Type="http://schemas.openxmlformats.org/officeDocument/2006/relationships/hyperlink" Target="http://en.wikipedia.org/wiki/File:Si3N4bearings.jpg" TargetMode="External"/><Relationship Id="rId4" Type="http://schemas.openxmlformats.org/officeDocument/2006/relationships/hyperlink" Target="http://commons.wikimedia.org/wiki/File:Plastic_household_items.jpg"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b="0" dirty="0" smtClean="0"/>
              <a:t>Introductory</a:t>
            </a:r>
            <a:r>
              <a:rPr lang="en-US" sz="1100" b="0" baseline="0" dirty="0" smtClean="0"/>
              <a:t> presentation for </a:t>
            </a:r>
            <a:r>
              <a:rPr lang="en-US" sz="1100" b="0" i="1" baseline="0" dirty="0" smtClean="0"/>
              <a:t>A Fun Look at Material Science </a:t>
            </a:r>
            <a:r>
              <a:rPr lang="en-US" sz="1100" b="0" baseline="0" dirty="0" smtClean="0"/>
              <a:t>lesson at TeachEngineering.org</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Image source: </a:t>
            </a:r>
            <a:r>
              <a:rPr lang="en-US" sz="1200" kern="1200" dirty="0" smtClean="0">
                <a:solidFill>
                  <a:schemeClr val="tx1"/>
                </a:solidFill>
                <a:latin typeface="+mn-lt"/>
                <a:ea typeface="+mn-ea"/>
                <a:cs typeface="+mn-cs"/>
              </a:rPr>
              <a:t>Marshall Space Flight Center, NASA </a:t>
            </a:r>
            <a:r>
              <a:rPr lang="en-US" sz="1000" u="sng" kern="1200" dirty="0" smtClean="0">
                <a:solidFill>
                  <a:schemeClr val="tx1"/>
                </a:solidFill>
                <a:latin typeface="+mn-lt"/>
                <a:ea typeface="+mn-ea"/>
                <a:cs typeface="+mn-cs"/>
                <a:hlinkClick r:id="rId3"/>
              </a:rPr>
              <a:t>http://science.nasa.gov/science-news/science-at-nasa/1999/msad15sep99_1/</a:t>
            </a:r>
            <a:endParaRPr lang="en-US" sz="1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Image caption: </a:t>
            </a:r>
            <a:r>
              <a:rPr lang="en-US" sz="1200" kern="1200" dirty="0" smtClean="0">
                <a:solidFill>
                  <a:schemeClr val="tx1"/>
                </a:solidFill>
                <a:latin typeface="+mn-lt"/>
                <a:ea typeface="+mn-ea"/>
                <a:cs typeface="+mn-cs"/>
              </a:rPr>
              <a:t>Dr. Sharon Cobb of NASA's Marshall Space Flight Center examines a model of a crystal lattice. Processing materials in the microgravity of space reduces defects like the spot, at the center of the model, where an extra row of atoms has wedged into the lattice. </a:t>
            </a:r>
          </a:p>
        </p:txBody>
      </p:sp>
      <p:sp>
        <p:nvSpPr>
          <p:cNvPr id="4" name="Slide Number Placeholder 3"/>
          <p:cNvSpPr>
            <a:spLocks noGrp="1"/>
          </p:cNvSpPr>
          <p:nvPr>
            <p:ph type="sldNum" sz="quarter" idx="10"/>
          </p:nvPr>
        </p:nvSpPr>
        <p:spPr/>
        <p:txBody>
          <a:bodyPr/>
          <a:lstStyle/>
          <a:p>
            <a:fld id="{4A162A1A-28FD-4D12-A8ED-E1D44083C087}"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162A1A-28FD-4D12-A8ED-E1D44083C087}" type="slidenum">
              <a:rPr lang="en-US" smtClean="0"/>
              <a:pPr/>
              <a:t>17</a:t>
            </a:fld>
            <a:endParaRPr lang="en-US"/>
          </a:p>
        </p:txBody>
      </p:sp>
    </p:spTree>
    <p:extLst>
      <p:ext uri="{BB962C8B-B14F-4D97-AF65-F5344CB8AC3E}">
        <p14:creationId xmlns:p14="http://schemas.microsoft.com/office/powerpoint/2010/main" val="30438019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162A1A-28FD-4D12-A8ED-E1D44083C087}" type="slidenum">
              <a:rPr lang="en-US" smtClean="0"/>
              <a:pPr/>
              <a:t>18</a:t>
            </a:fld>
            <a:endParaRPr lang="en-US"/>
          </a:p>
        </p:txBody>
      </p:sp>
    </p:spTree>
    <p:extLst>
      <p:ext uri="{BB962C8B-B14F-4D97-AF65-F5344CB8AC3E}">
        <p14:creationId xmlns:p14="http://schemas.microsoft.com/office/powerpoint/2010/main" val="15483151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Arial" pitchFamily="34" charset="0"/>
              <a:buChar char="•"/>
            </a:pPr>
            <a:r>
              <a:rPr lang="en-US" dirty="0" smtClean="0"/>
              <a:t>NASA X-43A2</a:t>
            </a:r>
            <a:r>
              <a:rPr lang="en-US" baseline="0" dirty="0" smtClean="0"/>
              <a:t> scramjet hypersonic aircraft. Image source: </a:t>
            </a:r>
            <a:r>
              <a:rPr lang="en-US" sz="1200" b="0" i="0" kern="1200" baseline="0" dirty="0" smtClean="0">
                <a:solidFill>
                  <a:schemeClr val="tx1"/>
                </a:solidFill>
                <a:effectLst/>
                <a:latin typeface="+mn-lt"/>
                <a:ea typeface="+mn-ea"/>
                <a:cs typeface="+mn-cs"/>
              </a:rPr>
              <a:t>public domain, 1999, </a:t>
            </a:r>
            <a:r>
              <a:rPr lang="en-US" sz="1200" b="0" i="0" kern="1200" dirty="0" smtClean="0">
                <a:solidFill>
                  <a:schemeClr val="tx1"/>
                </a:solidFill>
                <a:effectLst/>
                <a:latin typeface="+mn-lt"/>
                <a:ea typeface="+mn-ea"/>
                <a:cs typeface="+mn-cs"/>
              </a:rPr>
              <a:t>USGOV-NASA</a:t>
            </a:r>
            <a:r>
              <a:rPr lang="en-US" baseline="0" dirty="0" smtClean="0"/>
              <a:t>, Wikimedia Commons, </a:t>
            </a:r>
            <a:r>
              <a:rPr lang="en-US" dirty="0" smtClean="0">
                <a:hlinkClick r:id="rId3"/>
              </a:rPr>
              <a:t>http://commons.wikimedia.org/wiki/File:X43a2_nasa_scramjet.jpg</a:t>
            </a:r>
            <a:endParaRPr lang="en-US" dirty="0" smtClean="0"/>
          </a:p>
          <a:p>
            <a:pPr marL="228600" indent="-228600">
              <a:buFont typeface="Arial" pitchFamily="34" charset="0"/>
              <a:buChar char="•"/>
            </a:pPr>
            <a:r>
              <a:rPr lang="en-US" baseline="0" dirty="0" smtClean="0"/>
              <a:t>HTV-2 Re-entry vehicle. Image source: public domain, 2010, </a:t>
            </a:r>
            <a:r>
              <a:rPr lang="en-US" sz="1200" b="0" i="0" kern="1200" dirty="0" smtClean="0">
                <a:solidFill>
                  <a:schemeClr val="tx1"/>
                </a:solidFill>
                <a:effectLst/>
                <a:latin typeface="+mn-lt"/>
                <a:ea typeface="+mn-ea"/>
                <a:cs typeface="+mn-cs"/>
              </a:rPr>
              <a:t>David </a:t>
            </a:r>
            <a:r>
              <a:rPr lang="en-US" sz="1200" b="0" i="0" kern="1200" dirty="0" err="1" smtClean="0">
                <a:solidFill>
                  <a:schemeClr val="tx1"/>
                </a:solidFill>
                <a:effectLst/>
                <a:latin typeface="+mn-lt"/>
                <a:ea typeface="+mn-ea"/>
                <a:cs typeface="+mn-cs"/>
              </a:rPr>
              <a:t>Neyland</a:t>
            </a:r>
            <a:r>
              <a:rPr lang="en-US" sz="1200" b="0" i="0" kern="1200" dirty="0" smtClean="0">
                <a:solidFill>
                  <a:schemeClr val="tx1"/>
                </a:solidFill>
                <a:effectLst/>
                <a:latin typeface="+mn-lt"/>
                <a:ea typeface="+mn-ea"/>
                <a:cs typeface="+mn-cs"/>
              </a:rPr>
              <a:t>, </a:t>
            </a:r>
            <a:r>
              <a:rPr lang="en-US" baseline="0" dirty="0" smtClean="0"/>
              <a:t>Wikimedia Commons, </a:t>
            </a:r>
            <a:r>
              <a:rPr lang="en-US" dirty="0" smtClean="0">
                <a:hlinkClick r:id="rId4"/>
              </a:rPr>
              <a:t>http://commons.wikimedia.org/wiki/File:Speed_is_Life_HTV-2_Reentry_New.jpg</a:t>
            </a:r>
            <a:endParaRPr lang="en-US" baseline="0" dirty="0" smtClean="0"/>
          </a:p>
          <a:p>
            <a:pPr marL="228600" indent="-228600">
              <a:buFont typeface="Arial" pitchFamily="34" charset="0"/>
              <a:buChar char="•"/>
            </a:pPr>
            <a:r>
              <a:rPr lang="en-US" baseline="0" dirty="0" smtClean="0"/>
              <a:t>Rockwell X-30 single stage-to-orbit passenger spacecraft. Image source: public domain, 1990, </a:t>
            </a:r>
            <a:r>
              <a:rPr lang="en-US" sz="1200" b="0" i="0" kern="1200" dirty="0" smtClean="0">
                <a:solidFill>
                  <a:schemeClr val="tx1"/>
                </a:solidFill>
                <a:effectLst/>
                <a:latin typeface="+mn-lt"/>
                <a:ea typeface="+mn-ea"/>
                <a:cs typeface="+mn-cs"/>
              </a:rPr>
              <a:t>James Schultz</a:t>
            </a:r>
            <a:r>
              <a:rPr lang="en-US" baseline="0" dirty="0" smtClean="0"/>
              <a:t>, Wikimedia Commons, </a:t>
            </a:r>
            <a:r>
              <a:rPr lang="en-US" dirty="0" smtClean="0">
                <a:hlinkClick r:id="rId5"/>
              </a:rPr>
              <a:t>http://commons.wikimedia.org/wiki/File:X-30_NASP_3.jpg</a:t>
            </a:r>
            <a:endParaRPr lang="en-US" baseline="0" dirty="0" smtClean="0"/>
          </a:p>
          <a:p>
            <a:pPr marL="228600" indent="-228600">
              <a:buFont typeface="Arial" pitchFamily="34" charset="0"/>
              <a:buChar char="•"/>
            </a:pPr>
            <a:r>
              <a:rPr lang="en-US" dirty="0" smtClean="0"/>
              <a:t>Space shuttle heating simulation during atmospheric re-entry.</a:t>
            </a:r>
            <a:r>
              <a:rPr lang="en-US" baseline="0" dirty="0" smtClean="0"/>
              <a:t> Notice the hot spots along the wing edges. Image source: public domain, 2006, </a:t>
            </a:r>
            <a:r>
              <a:rPr lang="en-US" sz="1200" b="0" i="0" u="none" strike="noStrike" kern="1200" dirty="0" err="1" smtClean="0">
                <a:solidFill>
                  <a:schemeClr val="tx1"/>
                </a:solidFill>
                <a:effectLst/>
                <a:latin typeface="+mn-lt"/>
                <a:ea typeface="+mn-ea"/>
                <a:cs typeface="+mn-cs"/>
                <a:hlinkClick r:id="rId6" tooltip="w:User:Astrowikizhang"/>
              </a:rPr>
              <a:t>Astrowikizhang</a:t>
            </a:r>
            <a:r>
              <a:rPr lang="en-US" sz="1200" b="0" i="0" kern="1200" dirty="0" smtClean="0">
                <a:solidFill>
                  <a:schemeClr val="tx1"/>
                </a:solidFill>
                <a:effectLst/>
                <a:latin typeface="+mn-lt"/>
                <a:ea typeface="+mn-ea"/>
                <a:cs typeface="+mn-cs"/>
              </a:rPr>
              <a:t> </a:t>
            </a:r>
            <a:r>
              <a:rPr lang="en-US" baseline="0" dirty="0" smtClean="0"/>
              <a:t>, Wikimedia Commons, </a:t>
            </a:r>
            <a:r>
              <a:rPr lang="en-US" dirty="0" smtClean="0">
                <a:hlinkClick r:id="rId7"/>
              </a:rPr>
              <a:t>http://commons.wikimedia.org/wiki/File:Stsheat.jpg</a:t>
            </a:r>
            <a:endParaRPr lang="en-US" dirty="0"/>
          </a:p>
        </p:txBody>
      </p:sp>
      <p:sp>
        <p:nvSpPr>
          <p:cNvPr id="4" name="Slide Number Placeholder 3"/>
          <p:cNvSpPr>
            <a:spLocks noGrp="1"/>
          </p:cNvSpPr>
          <p:nvPr>
            <p:ph type="sldNum" sz="quarter" idx="10"/>
          </p:nvPr>
        </p:nvSpPr>
        <p:spPr/>
        <p:txBody>
          <a:bodyPr/>
          <a:lstStyle/>
          <a:p>
            <a:fld id="{4A162A1A-28FD-4D12-A8ED-E1D44083C087}" type="slidenum">
              <a:rPr lang="en-US" smtClean="0"/>
              <a:pPr/>
              <a:t>19</a:t>
            </a:fld>
            <a:endParaRPr lang="en-US"/>
          </a:p>
        </p:txBody>
      </p:sp>
    </p:spTree>
    <p:extLst>
      <p:ext uri="{BB962C8B-B14F-4D97-AF65-F5344CB8AC3E}">
        <p14:creationId xmlns:p14="http://schemas.microsoft.com/office/powerpoint/2010/main" val="17948639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US" dirty="0" smtClean="0"/>
              <a:t>Stress</a:t>
            </a:r>
            <a:r>
              <a:rPr lang="en-US" baseline="0" dirty="0" smtClean="0"/>
              <a:t>-strain curve.  1) elastic region, 2) end of elastic region [spring behavior], 3) plastic deformation onset, 4) engineering yield stress. The slope between points 1 and 2 is defined as Young’s modulus. Strain is defined in the picture showing change in length, l, over initial length, L. Stress is defined as force, F, over area, A. </a:t>
            </a:r>
          </a:p>
          <a:p>
            <a:pPr marL="0" indent="0">
              <a:buFont typeface="Arial" pitchFamily="34" charset="0"/>
              <a:buNone/>
            </a:pPr>
            <a:r>
              <a:rPr lang="en-US" baseline="0" dirty="0" smtClean="0"/>
              <a:t>Image source: public domain, 2007, </a:t>
            </a:r>
            <a:r>
              <a:rPr lang="en-US" sz="1200" b="0" i="0" u="none" strike="noStrike" kern="1200" dirty="0" smtClean="0">
                <a:solidFill>
                  <a:schemeClr val="tx1"/>
                </a:solidFill>
                <a:effectLst/>
                <a:latin typeface="+mn-lt"/>
                <a:ea typeface="+mn-ea"/>
                <a:cs typeface="+mn-cs"/>
                <a:hlinkClick r:id="rId3" tooltip="User:Sigmund (page does not exist)"/>
              </a:rPr>
              <a:t>Sigmund</a:t>
            </a:r>
            <a:r>
              <a:rPr lang="en-US" baseline="0" dirty="0" smtClean="0"/>
              <a:t>, Wikipedia, </a:t>
            </a:r>
            <a:r>
              <a:rPr lang="en-US" dirty="0" smtClean="0">
                <a:hlinkClick r:id="rId4"/>
              </a:rPr>
              <a:t>http://en.wikipedia.org/wiki/File:Metal_yield.svg</a:t>
            </a:r>
            <a:endParaRPr lang="en-US" baseline="0" dirty="0" smtClean="0"/>
          </a:p>
        </p:txBody>
      </p:sp>
      <p:sp>
        <p:nvSpPr>
          <p:cNvPr id="4" name="Slide Number Placeholder 3"/>
          <p:cNvSpPr>
            <a:spLocks noGrp="1"/>
          </p:cNvSpPr>
          <p:nvPr>
            <p:ph type="sldNum" sz="quarter" idx="10"/>
          </p:nvPr>
        </p:nvSpPr>
        <p:spPr/>
        <p:txBody>
          <a:bodyPr/>
          <a:lstStyle/>
          <a:p>
            <a:fld id="{4A162A1A-28FD-4D12-A8ED-E1D44083C087}" type="slidenum">
              <a:rPr lang="en-US" smtClean="0"/>
              <a:pPr/>
              <a:t>24</a:t>
            </a:fld>
            <a:endParaRPr lang="en-US"/>
          </a:p>
        </p:txBody>
      </p:sp>
    </p:spTree>
    <p:extLst>
      <p:ext uri="{BB962C8B-B14F-4D97-AF65-F5344CB8AC3E}">
        <p14:creationId xmlns:p14="http://schemas.microsoft.com/office/powerpoint/2010/main" val="34611470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Equipment such as “universal testing machines” are designed for material strength testing.</a:t>
            </a:r>
          </a:p>
          <a:p>
            <a:pPr marL="171450" indent="-171450">
              <a:buFont typeface="Arial" pitchFamily="34" charset="0"/>
              <a:buChar char="•"/>
            </a:pPr>
            <a:r>
              <a:rPr lang="en-US" sz="1200" b="0" i="0" kern="1200" dirty="0" smtClean="0">
                <a:solidFill>
                  <a:schemeClr val="tx1"/>
                </a:solidFill>
                <a:effectLst/>
                <a:latin typeface="+mn-lt"/>
                <a:ea typeface="+mn-ea"/>
                <a:cs typeface="+mn-cs"/>
              </a:rPr>
              <a:t>Engineering</a:t>
            </a:r>
            <a:r>
              <a:rPr lang="en-US" sz="1200" b="0" i="0" kern="1200" baseline="0" dirty="0" smtClean="0">
                <a:solidFill>
                  <a:schemeClr val="tx1"/>
                </a:solidFill>
                <a:effectLst/>
                <a:latin typeface="+mn-lt"/>
                <a:ea typeface="+mn-ea"/>
                <a:cs typeface="+mn-cs"/>
              </a:rPr>
              <a:t> s</a:t>
            </a:r>
            <a:r>
              <a:rPr lang="en-US" sz="1200" b="0" i="0" kern="1200" dirty="0" smtClean="0">
                <a:solidFill>
                  <a:schemeClr val="tx1"/>
                </a:solidFill>
                <a:effectLst/>
                <a:latin typeface="+mn-lt"/>
                <a:ea typeface="+mn-ea"/>
                <a:cs typeface="+mn-cs"/>
              </a:rPr>
              <a:t>tudents</a:t>
            </a:r>
            <a:r>
              <a:rPr lang="en-US" sz="1200" b="0" i="0" kern="1200" baseline="0" dirty="0" smtClean="0">
                <a:solidFill>
                  <a:schemeClr val="tx1"/>
                </a:solidFill>
                <a:effectLst/>
                <a:latin typeface="+mn-lt"/>
                <a:ea typeface="+mn-ea"/>
                <a:cs typeface="+mn-cs"/>
              </a:rPr>
              <a:t> stand in front of a compression testing device, ready to test the strength of their CAD-designed acrylic plastic tower. Image source: 2003 </a:t>
            </a:r>
            <a:r>
              <a:rPr lang="en-US" sz="1200" b="0" i="0" kern="1200" dirty="0" smtClean="0">
                <a:solidFill>
                  <a:schemeClr val="tx1"/>
                </a:solidFill>
                <a:effectLst/>
                <a:latin typeface="+mn-lt"/>
                <a:ea typeface="+mn-ea"/>
                <a:cs typeface="+mn-cs"/>
              </a:rPr>
              <a:t>Chris </a:t>
            </a:r>
            <a:r>
              <a:rPr lang="en-US" sz="1200" b="0" i="0" kern="1200" dirty="0" err="1" smtClean="0">
                <a:solidFill>
                  <a:schemeClr val="tx1"/>
                </a:solidFill>
                <a:effectLst/>
                <a:latin typeface="+mn-lt"/>
                <a:ea typeface="+mn-ea"/>
                <a:cs typeface="+mn-cs"/>
              </a:rPr>
              <a:t>Yakacki</a:t>
            </a:r>
            <a:r>
              <a:rPr lang="en-US" sz="1200" b="0" i="0" kern="1200" dirty="0" smtClean="0">
                <a:solidFill>
                  <a:schemeClr val="tx1"/>
                </a:solidFill>
                <a:effectLst/>
                <a:latin typeface="+mn-lt"/>
                <a:ea typeface="+mn-ea"/>
                <a:cs typeface="+mn-cs"/>
              </a:rPr>
              <a:t>, ITL Program, College of Engineering University of Colorado Boulder</a:t>
            </a:r>
            <a:endParaRPr lang="en-US" sz="1200" b="0" i="0" kern="1200" baseline="0" dirty="0" smtClean="0">
              <a:solidFill>
                <a:schemeClr val="tx1"/>
              </a:solidFill>
              <a:effectLst/>
              <a:latin typeface="+mn-lt"/>
              <a:ea typeface="+mn-ea"/>
              <a:cs typeface="+mn-cs"/>
            </a:endParaRPr>
          </a:p>
          <a:p>
            <a:pPr marL="171450" indent="-171450">
              <a:buFont typeface="Arial" pitchFamily="34" charset="0"/>
              <a:buChar char="•"/>
            </a:pPr>
            <a:r>
              <a:rPr lang="en-US" dirty="0" smtClean="0">
                <a:hlinkClick r:id="rId3"/>
              </a:rPr>
              <a:t>http://www.teachengineering.org/view_activity.php?url=collection/cub_/activities/cub_tower/cub_tower_activity1.xml</a:t>
            </a:r>
            <a:endParaRPr lang="en-US" dirty="0" smtClean="0"/>
          </a:p>
          <a:p>
            <a:pPr marL="171450" indent="-171450">
              <a:buFont typeface="Arial" pitchFamily="34" charset="0"/>
              <a:buChar char="•"/>
            </a:pPr>
            <a:r>
              <a:rPr lang="en-US" sz="1200" b="0" i="0" kern="1200" dirty="0" smtClean="0">
                <a:solidFill>
                  <a:schemeClr val="tx1"/>
                </a:solidFill>
                <a:effectLst/>
                <a:latin typeface="+mn-lt"/>
                <a:ea typeface="+mn-ea"/>
                <a:cs typeface="+mn-cs"/>
              </a:rPr>
              <a:t>A student's balsa wood prototype for a wooden beam design is tested for its strength in an </a:t>
            </a:r>
            <a:r>
              <a:rPr lang="en-US" sz="1200" b="0" i="0" kern="1200" dirty="0" err="1" smtClean="0">
                <a:solidFill>
                  <a:schemeClr val="tx1"/>
                </a:solidFill>
                <a:effectLst/>
                <a:latin typeface="+mn-lt"/>
                <a:ea typeface="+mn-ea"/>
                <a:cs typeface="+mn-cs"/>
              </a:rPr>
              <a:t>Instron</a:t>
            </a:r>
            <a:r>
              <a:rPr lang="en-US" sz="1200" b="0" i="0" kern="1200" dirty="0" smtClean="0">
                <a:solidFill>
                  <a:schemeClr val="tx1"/>
                </a:solidFill>
                <a:effectLst/>
                <a:latin typeface="+mn-lt"/>
                <a:ea typeface="+mn-ea"/>
                <a:cs typeface="+mn-cs"/>
              </a:rPr>
              <a:t> universal testing machine. Protective glass keeps observers</a:t>
            </a:r>
            <a:r>
              <a:rPr lang="en-US" sz="1200" b="0" i="0" kern="1200" baseline="0" dirty="0" smtClean="0">
                <a:solidFill>
                  <a:schemeClr val="tx1"/>
                </a:solidFill>
                <a:effectLst/>
                <a:latin typeface="+mn-lt"/>
                <a:ea typeface="+mn-ea"/>
                <a:cs typeface="+mn-cs"/>
              </a:rPr>
              <a:t> safe as the prototype is crushed and splintered. </a:t>
            </a:r>
            <a:r>
              <a:rPr lang="en-US" sz="1200" b="0" i="0" kern="1200" dirty="0" smtClean="0">
                <a:solidFill>
                  <a:schemeClr val="tx1"/>
                </a:solidFill>
                <a:effectLst/>
                <a:latin typeface="+mn-lt"/>
                <a:ea typeface="+mn-ea"/>
                <a:cs typeface="+mn-cs"/>
              </a:rPr>
              <a:t>Image source: 2007 Janet L. Yowell, ITL Program, College of Engineering, University of Colorado Boulder </a:t>
            </a:r>
            <a:r>
              <a:rPr lang="en-US" dirty="0" smtClean="0">
                <a:hlinkClick r:id="rId4"/>
              </a:rPr>
              <a:t>http://www.teachengineering.org/view_activity.php?url=collection/cub_/activities/cub_brid/cub_brid_lesson04_activity1.xml</a:t>
            </a:r>
            <a:endParaRPr lang="en-US" dirty="0" smtClean="0"/>
          </a:p>
          <a:p>
            <a:pPr marL="171450" indent="-171450">
              <a:buFont typeface="Arial" pitchFamily="34" charset="0"/>
              <a:buChar char="•"/>
            </a:pPr>
            <a:r>
              <a:rPr lang="en-US" sz="1200" b="0" i="0" kern="1200" dirty="0" smtClean="0">
                <a:solidFill>
                  <a:schemeClr val="tx1"/>
                </a:solidFill>
                <a:effectLst/>
                <a:latin typeface="+mn-lt"/>
                <a:ea typeface="+mn-ea"/>
                <a:cs typeface="+mn-cs"/>
              </a:rPr>
              <a:t>An </a:t>
            </a:r>
            <a:r>
              <a:rPr lang="en-US" sz="1200" b="0" i="0" kern="1200" dirty="0" err="1" smtClean="0">
                <a:solidFill>
                  <a:schemeClr val="tx1"/>
                </a:solidFill>
                <a:effectLst/>
                <a:latin typeface="+mn-lt"/>
                <a:ea typeface="+mn-ea"/>
                <a:cs typeface="+mn-cs"/>
              </a:rPr>
              <a:t>Instron</a:t>
            </a:r>
            <a:r>
              <a:rPr lang="en-US" sz="1200" b="0" i="0" kern="1200" dirty="0" smtClean="0">
                <a:solidFill>
                  <a:schemeClr val="tx1"/>
                </a:solidFill>
                <a:effectLst/>
                <a:latin typeface="+mn-lt"/>
                <a:ea typeface="+mn-ea"/>
                <a:cs typeface="+mn-cs"/>
              </a:rPr>
              <a:t> universal testing machine is used to test the strength of a repaired turkey bone. The </a:t>
            </a:r>
            <a:r>
              <a:rPr lang="en-US" sz="1200" b="0" i="0" kern="1200" baseline="0" dirty="0" smtClean="0">
                <a:solidFill>
                  <a:schemeClr val="tx1"/>
                </a:solidFill>
                <a:effectLst/>
                <a:latin typeface="+mn-lt"/>
                <a:ea typeface="+mn-ea"/>
                <a:cs typeface="+mn-cs"/>
              </a:rPr>
              <a:t>long bone is clamped into a metal base with an overhead device pushing down on it. The bone has a metal strip and screws attached lengthwise to and along the bone. </a:t>
            </a:r>
            <a:r>
              <a:rPr lang="en-US" sz="1200" b="0" i="0" kern="1200" dirty="0" smtClean="0">
                <a:solidFill>
                  <a:schemeClr val="tx1"/>
                </a:solidFill>
                <a:effectLst/>
                <a:latin typeface="+mn-lt"/>
                <a:ea typeface="+mn-ea"/>
                <a:cs typeface="+mn-cs"/>
              </a:rPr>
              <a:t>Image</a:t>
            </a:r>
            <a:r>
              <a:rPr lang="en-US" sz="1200" b="0" i="0" kern="1200" baseline="0" dirty="0" smtClean="0">
                <a:solidFill>
                  <a:schemeClr val="tx1"/>
                </a:solidFill>
                <a:effectLst/>
                <a:latin typeface="+mn-lt"/>
                <a:ea typeface="+mn-ea"/>
                <a:cs typeface="+mn-cs"/>
              </a:rPr>
              <a:t> source: </a:t>
            </a:r>
            <a:r>
              <a:rPr lang="en-US" sz="1200" b="0" i="0" kern="1200" dirty="0" smtClean="0">
                <a:solidFill>
                  <a:schemeClr val="tx1"/>
                </a:solidFill>
                <a:effectLst/>
                <a:latin typeface="+mn-lt"/>
                <a:ea typeface="+mn-ea"/>
                <a:cs typeface="+mn-cs"/>
              </a:rPr>
              <a:t>Todd Curtis, ITL Program, College of Engineering, University of Colorado Boulder </a:t>
            </a:r>
            <a:r>
              <a:rPr lang="en-US" dirty="0" smtClean="0">
                <a:hlinkClick r:id="rId5"/>
              </a:rPr>
              <a:t>http://www.teachengineering.org/view_activity.php?url=collection/cub_/activities/cub_biomed/cub_biomed_lesson10_activity1.xml</a:t>
            </a:r>
            <a:endParaRPr lang="en-US" sz="1200" b="0"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A162A1A-28FD-4D12-A8ED-E1D44083C087}" type="slidenum">
              <a:rPr lang="en-US" smtClean="0"/>
              <a:pPr/>
              <a:t>25</a:t>
            </a:fld>
            <a:endParaRPr lang="en-US"/>
          </a:p>
        </p:txBody>
      </p:sp>
    </p:spTree>
    <p:extLst>
      <p:ext uri="{BB962C8B-B14F-4D97-AF65-F5344CB8AC3E}">
        <p14:creationId xmlns:p14="http://schemas.microsoft.com/office/powerpoint/2010/main" val="18901418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(optional) Instructor can add images of each analytical</a:t>
            </a:r>
            <a:r>
              <a:rPr lang="en-US" baseline="0" dirty="0" smtClean="0"/>
              <a:t> method </a:t>
            </a:r>
            <a:r>
              <a:rPr lang="en-US" baseline="0" dirty="0" smtClean="0"/>
              <a:t>(find via </a:t>
            </a:r>
            <a:r>
              <a:rPr lang="en-US" baseline="0" dirty="0" smtClean="0"/>
              <a:t>Internet search).  </a:t>
            </a:r>
            <a:endParaRPr lang="en-US" dirty="0"/>
          </a:p>
        </p:txBody>
      </p:sp>
      <p:sp>
        <p:nvSpPr>
          <p:cNvPr id="4" name="Slide Number Placeholder 3"/>
          <p:cNvSpPr>
            <a:spLocks noGrp="1"/>
          </p:cNvSpPr>
          <p:nvPr>
            <p:ph type="sldNum" sz="quarter" idx="10"/>
          </p:nvPr>
        </p:nvSpPr>
        <p:spPr/>
        <p:txBody>
          <a:bodyPr/>
          <a:lstStyle/>
          <a:p>
            <a:fld id="{4A162A1A-28FD-4D12-A8ED-E1D44083C087}" type="slidenum">
              <a:rPr lang="en-US" smtClean="0"/>
              <a:pPr/>
              <a:t>27</a:t>
            </a:fld>
            <a:endParaRPr lang="en-US"/>
          </a:p>
        </p:txBody>
      </p:sp>
    </p:spTree>
    <p:extLst>
      <p:ext uri="{BB962C8B-B14F-4D97-AF65-F5344CB8AC3E}">
        <p14:creationId xmlns:p14="http://schemas.microsoft.com/office/powerpoint/2010/main" val="17188011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Arial" pitchFamily="34" charset="0"/>
              <a:buChar char="•"/>
            </a:pPr>
            <a:r>
              <a:rPr lang="en-US" dirty="0" smtClean="0"/>
              <a:t>Pollen</a:t>
            </a:r>
            <a:r>
              <a:rPr lang="en-US" baseline="0" dirty="0" smtClean="0"/>
              <a:t> viewed through </a:t>
            </a:r>
            <a:r>
              <a:rPr lang="en-US" baseline="0" dirty="0" smtClean="0">
                <a:solidFill>
                  <a:schemeClr val="bg2"/>
                </a:solidFill>
              </a:rPr>
              <a:t>scanning electron microscope</a:t>
            </a:r>
            <a:r>
              <a:rPr lang="en-US" baseline="0" dirty="0" smtClean="0"/>
              <a:t>. Image source: </a:t>
            </a:r>
            <a:r>
              <a:rPr lang="en-US" dirty="0" smtClean="0"/>
              <a:t>public domain, 2004, </a:t>
            </a:r>
            <a:r>
              <a:rPr lang="en-US" sz="1200" b="0" i="0" kern="1200" dirty="0" smtClean="0">
                <a:solidFill>
                  <a:schemeClr val="tx1"/>
                </a:solidFill>
                <a:effectLst/>
                <a:latin typeface="+mn-lt"/>
                <a:ea typeface="+mn-ea"/>
                <a:cs typeface="+mn-cs"/>
              </a:rPr>
              <a:t>Dartmouth Electron Microscope Facility, Dartmouth College</a:t>
            </a:r>
            <a:r>
              <a:rPr lang="en-US" dirty="0" smtClean="0"/>
              <a:t>,</a:t>
            </a:r>
            <a:r>
              <a:rPr lang="en-US" baseline="0" dirty="0" smtClean="0"/>
              <a:t> Wikimedia Commons, </a:t>
            </a:r>
            <a:r>
              <a:rPr lang="en-US" dirty="0" smtClean="0">
                <a:hlinkClick r:id="rId3"/>
              </a:rPr>
              <a:t>http://commons.wikimedia.org/wiki/File:Misc_pollen.jpg</a:t>
            </a:r>
            <a:endParaRPr lang="en-US" dirty="0" smtClean="0"/>
          </a:p>
          <a:p>
            <a:pPr marL="228600" indent="-228600">
              <a:buFont typeface="Arial" pitchFamily="34" charset="0"/>
              <a:buChar char="•"/>
            </a:pPr>
            <a:r>
              <a:rPr lang="en-US" dirty="0" smtClean="0"/>
              <a:t>Polio virus at high magnification using</a:t>
            </a:r>
            <a:r>
              <a:rPr lang="en-US" baseline="0" dirty="0" smtClean="0"/>
              <a:t> transmission electron microscope. Image source: </a:t>
            </a:r>
            <a:r>
              <a:rPr lang="en-US" dirty="0" smtClean="0"/>
              <a:t>public domain, 1975, </a:t>
            </a:r>
            <a:r>
              <a:rPr lang="en-US" sz="1200" b="0" i="0" kern="1200" dirty="0" smtClean="0">
                <a:solidFill>
                  <a:schemeClr val="tx1"/>
                </a:solidFill>
                <a:effectLst/>
                <a:latin typeface="+mn-lt"/>
                <a:ea typeface="+mn-ea"/>
                <a:cs typeface="+mn-cs"/>
              </a:rPr>
              <a:t>Dr. Fred Murphy</a:t>
            </a:r>
            <a:r>
              <a:rPr lang="en-US" sz="1200" b="0" i="0" kern="1200" baseline="0" dirty="0" smtClean="0">
                <a:solidFill>
                  <a:schemeClr val="tx1"/>
                </a:solidFill>
                <a:effectLst/>
                <a:latin typeface="+mn-lt"/>
                <a:ea typeface="+mn-ea"/>
                <a:cs typeface="+mn-cs"/>
              </a:rPr>
              <a:t> and</a:t>
            </a:r>
            <a:r>
              <a:rPr lang="en-US" sz="1200" b="0" i="0" kern="1200" dirty="0" smtClean="0">
                <a:solidFill>
                  <a:schemeClr val="tx1"/>
                </a:solidFill>
                <a:effectLst/>
                <a:latin typeface="+mn-lt"/>
                <a:ea typeface="+mn-ea"/>
                <a:cs typeface="+mn-cs"/>
              </a:rPr>
              <a:t> Sylvia Whitfield, Center for Disease Control and Prevention</a:t>
            </a:r>
            <a:r>
              <a:rPr lang="en-US" dirty="0" smtClean="0"/>
              <a:t>, Wikimedia Commons, </a:t>
            </a:r>
            <a:r>
              <a:rPr lang="en-US" dirty="0" smtClean="0">
                <a:hlinkClick r:id="rId4"/>
              </a:rPr>
              <a:t>http://commons.wikimedia.org/wiki/File:Polio_EM_PHIL_1875_lores.PNG</a:t>
            </a:r>
            <a:endParaRPr lang="en-US" dirty="0" smtClean="0"/>
          </a:p>
          <a:p>
            <a:pPr marL="228600" indent="-228600">
              <a:buFont typeface="Arial" pitchFamily="34" charset="0"/>
              <a:buChar char="•"/>
            </a:pPr>
            <a:r>
              <a:rPr lang="en-US" baseline="0" dirty="0" smtClean="0"/>
              <a:t>Topographical view of glass surface using atomic force microscope. Image source: public domain, 2009, </a:t>
            </a:r>
            <a:r>
              <a:rPr lang="en-US" baseline="0" dirty="0" err="1" smtClean="0"/>
              <a:t>Materialscientist</a:t>
            </a:r>
            <a:r>
              <a:rPr lang="en-US" baseline="0" dirty="0" smtClean="0"/>
              <a:t>, Wikimedia Commons, </a:t>
            </a:r>
            <a:r>
              <a:rPr lang="en-US" dirty="0" smtClean="0">
                <a:hlinkClick r:id="rId5"/>
              </a:rPr>
              <a:t>http://commons.wikimedia.org/wiki/File:AFMimageRoughGlass20x20.JPG</a:t>
            </a:r>
            <a:endParaRPr lang="en-US" dirty="0" smtClean="0"/>
          </a:p>
          <a:p>
            <a:pPr marL="228600" indent="-228600">
              <a:buFont typeface="Arial" pitchFamily="34" charset="0"/>
              <a:buChar char="•"/>
            </a:pPr>
            <a:r>
              <a:rPr lang="en-US" baseline="0" dirty="0" err="1" smtClean="0"/>
              <a:t>Inachis</a:t>
            </a:r>
            <a:r>
              <a:rPr lang="en-US" baseline="0" dirty="0" smtClean="0"/>
              <a:t> </a:t>
            </a:r>
            <a:r>
              <a:rPr lang="en-US" baseline="0" dirty="0" err="1" smtClean="0"/>
              <a:t>io</a:t>
            </a:r>
            <a:r>
              <a:rPr lang="en-US" baseline="0" dirty="0" smtClean="0"/>
              <a:t>-butterfly wing using light microscopy techniques (optical microscope). Image source: public domain (attribution, noncommercial), 2011, </a:t>
            </a:r>
            <a:r>
              <a:rPr lang="en-US" baseline="0" dirty="0" err="1" smtClean="0"/>
              <a:t>Fotopedia</a:t>
            </a:r>
            <a:r>
              <a:rPr lang="en-US" baseline="0" dirty="0" smtClean="0"/>
              <a:t>, </a:t>
            </a:r>
            <a:r>
              <a:rPr lang="en-US" dirty="0" err="1" smtClean="0">
                <a:hlinkClick r:id="rId6"/>
              </a:rPr>
              <a:t>Inachis</a:t>
            </a:r>
            <a:r>
              <a:rPr lang="en-US" dirty="0" smtClean="0">
                <a:hlinkClick r:id="rId6"/>
              </a:rPr>
              <a:t> </a:t>
            </a:r>
            <a:r>
              <a:rPr lang="en-US" dirty="0" err="1" smtClean="0">
                <a:hlinkClick r:id="rId6"/>
              </a:rPr>
              <a:t>io</a:t>
            </a:r>
            <a:r>
              <a:rPr lang="en-US" dirty="0" smtClean="0">
                <a:hlinkClick r:id="rId6"/>
              </a:rPr>
              <a:t> - the butterfly wing</a:t>
            </a:r>
            <a:r>
              <a:rPr lang="en-US" dirty="0" smtClean="0"/>
              <a:t> to </a:t>
            </a:r>
            <a:r>
              <a:rPr lang="en-US" dirty="0" err="1" smtClean="0">
                <a:hlinkClick r:id="rId7"/>
              </a:rPr>
              <a:t>Petr</a:t>
            </a:r>
            <a:r>
              <a:rPr lang="en-US" dirty="0" smtClean="0">
                <a:hlinkClick r:id="rId7"/>
              </a:rPr>
              <a:t> Jan </a:t>
            </a:r>
            <a:r>
              <a:rPr lang="en-US" dirty="0" err="1" smtClean="0">
                <a:hlinkClick r:id="rId7"/>
              </a:rPr>
              <a:t>Juračka</a:t>
            </a:r>
            <a:r>
              <a:rPr lang="en-US" dirty="0" smtClean="0"/>
              <a:t>, </a:t>
            </a:r>
            <a:r>
              <a:rPr lang="en-US" dirty="0" smtClean="0">
                <a:hlinkClick r:id="rId8"/>
              </a:rPr>
              <a:t>http://www.fotopedia.com/items/scientik-IWx9fl_X61I</a:t>
            </a:r>
            <a:endParaRPr lang="en-US" dirty="0"/>
          </a:p>
        </p:txBody>
      </p:sp>
      <p:sp>
        <p:nvSpPr>
          <p:cNvPr id="4" name="Slide Number Placeholder 3"/>
          <p:cNvSpPr>
            <a:spLocks noGrp="1"/>
          </p:cNvSpPr>
          <p:nvPr>
            <p:ph type="sldNum" sz="quarter" idx="10"/>
          </p:nvPr>
        </p:nvSpPr>
        <p:spPr/>
        <p:txBody>
          <a:bodyPr/>
          <a:lstStyle/>
          <a:p>
            <a:fld id="{4A162A1A-28FD-4D12-A8ED-E1D44083C087}" type="slidenum">
              <a:rPr lang="en-US" smtClean="0"/>
              <a:pPr/>
              <a:t>28</a:t>
            </a:fld>
            <a:endParaRPr lang="en-US"/>
          </a:p>
        </p:txBody>
      </p:sp>
    </p:spTree>
    <p:extLst>
      <p:ext uri="{BB962C8B-B14F-4D97-AF65-F5344CB8AC3E}">
        <p14:creationId xmlns:p14="http://schemas.microsoft.com/office/powerpoint/2010/main" val="15239812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Image source: Copyright © The Institute of Production and Recording, Minneapolis, MN </a:t>
            </a:r>
            <a:r>
              <a:rPr lang="en-US" dirty="0" smtClean="0">
                <a:hlinkClick r:id="rId3"/>
              </a:rPr>
              <a:t>http://www.ipr.edu/blog/2009/01/nano-for-real/</a:t>
            </a:r>
            <a:endParaRPr lang="en-US" dirty="0" smtClean="0"/>
          </a:p>
        </p:txBody>
      </p:sp>
      <p:sp>
        <p:nvSpPr>
          <p:cNvPr id="4" name="Slide Number Placeholder 3"/>
          <p:cNvSpPr>
            <a:spLocks noGrp="1"/>
          </p:cNvSpPr>
          <p:nvPr>
            <p:ph type="sldNum" sz="quarter" idx="10"/>
          </p:nvPr>
        </p:nvSpPr>
        <p:spPr/>
        <p:txBody>
          <a:bodyPr/>
          <a:lstStyle/>
          <a:p>
            <a:fld id="{4A162A1A-28FD-4D12-A8ED-E1D44083C087}"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Arial" pitchFamily="34" charset="0"/>
              <a:buChar char="•"/>
            </a:pPr>
            <a:r>
              <a:rPr lang="en-US" baseline="0" dirty="0" smtClean="0"/>
              <a:t>Covalent bonding electron sharing. </a:t>
            </a:r>
            <a:r>
              <a:rPr lang="en-US" sz="1050" baseline="0" dirty="0" smtClean="0"/>
              <a:t>Image source: public domain, 2007, </a:t>
            </a:r>
            <a:r>
              <a:rPr lang="en-US" sz="1050" baseline="0" dirty="0" err="1" smtClean="0"/>
              <a:t>Jacek</a:t>
            </a:r>
            <a:r>
              <a:rPr lang="en-US" sz="1050" baseline="0" dirty="0" smtClean="0"/>
              <a:t> FH, Wikimedia Commons, </a:t>
            </a:r>
            <a:r>
              <a:rPr lang="en-US" sz="1050" dirty="0" smtClean="0">
                <a:hlinkClick r:id="rId3"/>
              </a:rPr>
              <a:t>http://commons.wikimedia.org/wiki/File:Covalent_bond_hydrogen.svg</a:t>
            </a:r>
            <a:endParaRPr lang="en-US" sz="1050" dirty="0" smtClean="0"/>
          </a:p>
          <a:p>
            <a:pPr marL="228600" indent="-228600">
              <a:buFont typeface="Arial" pitchFamily="34" charset="0"/>
              <a:buChar char="•"/>
            </a:pPr>
            <a:r>
              <a:rPr lang="en-US" dirty="0" smtClean="0"/>
              <a:t>Cubic</a:t>
            </a:r>
            <a:r>
              <a:rPr lang="en-US" baseline="0" dirty="0" smtClean="0"/>
              <a:t> lattice unit cell (the simple cubic crystal structure). Image source: (limited use permitted) 2007 Copyright </a:t>
            </a:r>
            <a:r>
              <a:rPr lang="en-US" sz="1200" b="0" i="0" u="none" strike="noStrike" kern="1200" dirty="0" err="1" smtClean="0">
                <a:solidFill>
                  <a:schemeClr val="tx1"/>
                </a:solidFill>
                <a:effectLst/>
                <a:latin typeface="+mn-lt"/>
                <a:ea typeface="+mn-ea"/>
                <a:cs typeface="+mn-cs"/>
                <a:hlinkClick r:id="rId4" tooltip="en:User:Baszoetekouw"/>
              </a:rPr>
              <a:t>Baszoetekouw</a:t>
            </a:r>
            <a:r>
              <a:rPr lang="en-US" dirty="0" smtClean="0"/>
              <a:t>, Wikimedia Commons, </a:t>
            </a:r>
            <a:r>
              <a:rPr lang="en-US" dirty="0" smtClean="0">
                <a:hlinkClick r:id="rId5"/>
              </a:rPr>
              <a:t>http://commons.wikimedia.org/wiki/File:Lattic_simple_cubic.svg</a:t>
            </a:r>
            <a:endParaRPr lang="en-US" dirty="0" smtClean="0"/>
          </a:p>
        </p:txBody>
      </p:sp>
      <p:sp>
        <p:nvSpPr>
          <p:cNvPr id="4" name="Slide Number Placeholder 3"/>
          <p:cNvSpPr>
            <a:spLocks noGrp="1"/>
          </p:cNvSpPr>
          <p:nvPr>
            <p:ph type="sldNum" sz="quarter" idx="10"/>
          </p:nvPr>
        </p:nvSpPr>
        <p:spPr/>
        <p:txBody>
          <a:bodyPr/>
          <a:lstStyle/>
          <a:p>
            <a:fld id="{4A162A1A-28FD-4D12-A8ED-E1D44083C087}" type="slidenum">
              <a:rPr lang="en-US" smtClean="0"/>
              <a:pPr/>
              <a:t>5</a:t>
            </a:fld>
            <a:endParaRPr lang="en-US"/>
          </a:p>
        </p:txBody>
      </p:sp>
    </p:spTree>
    <p:extLst>
      <p:ext uri="{BB962C8B-B14F-4D97-AF65-F5344CB8AC3E}">
        <p14:creationId xmlns:p14="http://schemas.microsoft.com/office/powerpoint/2010/main" val="32051921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t>Buckminsterfullerene</a:t>
            </a:r>
            <a:r>
              <a:rPr lang="en-US" baseline="0" dirty="0" smtClean="0"/>
              <a:t> (“</a:t>
            </a:r>
            <a:r>
              <a:rPr lang="en-US" baseline="0" dirty="0" err="1" smtClean="0"/>
              <a:t>buckyball</a:t>
            </a:r>
            <a:r>
              <a:rPr lang="en-US" baseline="0" dirty="0" smtClean="0"/>
              <a:t>”) 3D-ball perspective</a:t>
            </a:r>
          </a:p>
          <a:p>
            <a:pPr marL="0" indent="0">
              <a:buNone/>
            </a:pPr>
            <a:r>
              <a:rPr lang="en-US" baseline="0" dirty="0" smtClean="0"/>
              <a:t>Image source: public domain, 2007, </a:t>
            </a:r>
            <a:r>
              <a:rPr lang="en-US" sz="1200" b="0" i="0" u="none" strike="noStrike" kern="1200" dirty="0" smtClean="0">
                <a:solidFill>
                  <a:schemeClr val="tx1"/>
                </a:solidFill>
                <a:effectLst/>
                <a:latin typeface="+mn-lt"/>
                <a:ea typeface="+mn-ea"/>
                <a:cs typeface="+mn-cs"/>
                <a:hlinkClick r:id="rId3" tooltip="User:Benjah-bmm27"/>
              </a:rPr>
              <a:t>Benjah-bmm27</a:t>
            </a:r>
            <a:r>
              <a:rPr lang="en-US" sz="1200" b="0" i="0" u="none" strike="noStrike" kern="1200" dirty="0" smtClean="0">
                <a:solidFill>
                  <a:schemeClr val="tx1"/>
                </a:solidFill>
                <a:effectLst/>
                <a:latin typeface="+mn-lt"/>
                <a:ea typeface="+mn-ea"/>
                <a:cs typeface="+mn-cs"/>
              </a:rPr>
              <a:t>, </a:t>
            </a:r>
            <a:r>
              <a:rPr lang="en-US" baseline="0" dirty="0" smtClean="0"/>
              <a:t>Wikimedia Commons, </a:t>
            </a:r>
            <a:r>
              <a:rPr lang="en-US" dirty="0" smtClean="0">
                <a:hlinkClick r:id="rId4"/>
              </a:rPr>
              <a:t>http://commons.wikimedia.org/wiki/File:Buckminsterfullerene-perspective-3D-balls.png</a:t>
            </a:r>
            <a:endParaRPr lang="en-US" dirty="0"/>
          </a:p>
        </p:txBody>
      </p:sp>
      <p:sp>
        <p:nvSpPr>
          <p:cNvPr id="4" name="Slide Number Placeholder 3"/>
          <p:cNvSpPr>
            <a:spLocks noGrp="1"/>
          </p:cNvSpPr>
          <p:nvPr>
            <p:ph type="sldNum" sz="quarter" idx="10"/>
          </p:nvPr>
        </p:nvSpPr>
        <p:spPr/>
        <p:txBody>
          <a:bodyPr/>
          <a:lstStyle/>
          <a:p>
            <a:fld id="{4A162A1A-28FD-4D12-A8ED-E1D44083C087}" type="slidenum">
              <a:rPr lang="en-US" smtClean="0"/>
              <a:pPr/>
              <a:t>6</a:t>
            </a:fld>
            <a:endParaRPr lang="en-US"/>
          </a:p>
        </p:txBody>
      </p:sp>
    </p:spTree>
    <p:extLst>
      <p:ext uri="{BB962C8B-B14F-4D97-AF65-F5344CB8AC3E}">
        <p14:creationId xmlns:p14="http://schemas.microsoft.com/office/powerpoint/2010/main" val="9260076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Z06 Black Chevrolet</a:t>
            </a:r>
            <a:r>
              <a:rPr lang="en-US" baseline="0" dirty="0" smtClean="0"/>
              <a:t> Corvette. Image source: public domain, Frank Williams, Wikimedia Commons, </a:t>
            </a:r>
            <a:r>
              <a:rPr lang="en-US" dirty="0" smtClean="0">
                <a:hlinkClick r:id="rId3"/>
              </a:rPr>
              <a:t>http://commons.wikimedia.org/wiki/File:Z06-Blk-7.jpg</a:t>
            </a:r>
            <a:endParaRPr lang="en-US" baseline="0" dirty="0" smtClean="0"/>
          </a:p>
          <a:p>
            <a:pPr marL="171450" indent="-171450">
              <a:buFont typeface="Arial" pitchFamily="34" charset="0"/>
              <a:buChar char="•"/>
            </a:pPr>
            <a:r>
              <a:rPr lang="en-US" baseline="0" dirty="0" smtClean="0"/>
              <a:t>Pearlite microstructure (low carbon steel with ferrite [white] and </a:t>
            </a:r>
            <a:r>
              <a:rPr lang="en-US" baseline="0" dirty="0" err="1" smtClean="0"/>
              <a:t>lemellar</a:t>
            </a:r>
            <a:r>
              <a:rPr lang="en-US" baseline="0" dirty="0" smtClean="0"/>
              <a:t> ferrite/cementite [black] two-phase structure. </a:t>
            </a:r>
            <a:r>
              <a:rPr lang="en-US" baseline="0" dirty="0" err="1" smtClean="0"/>
              <a:t>Lemellar</a:t>
            </a:r>
            <a:r>
              <a:rPr lang="en-US" baseline="0" dirty="0" smtClean="0"/>
              <a:t> structure is to fine to resolve at magnification. Image source: Archival microstructure without pearlite banding. A.J. Duncan, K.H. Subramanian, R.L. </a:t>
            </a:r>
            <a:r>
              <a:rPr lang="en-US" baseline="0" dirty="0" err="1" smtClean="0"/>
              <a:t>Sindelar</a:t>
            </a:r>
            <a:r>
              <a:rPr lang="en-US" baseline="0" dirty="0" smtClean="0"/>
              <a:t>, K. Miller, A.P. Reynolds and Y.J. Chao, J-Integral Fracture Toughness Testing and Correlation to the Microstructure of A285 Steel for Fracture Analysis of Storage Tanks, WSRC-MS-2000-00282, </a:t>
            </a:r>
            <a:r>
              <a:rPr lang="en-US" dirty="0" smtClean="0">
                <a:hlinkClick r:id="rId4"/>
              </a:rPr>
              <a:t>sti.srs.gov</a:t>
            </a:r>
            <a:endParaRPr lang="en-US" baseline="0" dirty="0" smtClean="0"/>
          </a:p>
        </p:txBody>
      </p:sp>
      <p:sp>
        <p:nvSpPr>
          <p:cNvPr id="4" name="Slide Number Placeholder 3"/>
          <p:cNvSpPr>
            <a:spLocks noGrp="1"/>
          </p:cNvSpPr>
          <p:nvPr>
            <p:ph type="sldNum" sz="quarter" idx="10"/>
          </p:nvPr>
        </p:nvSpPr>
        <p:spPr/>
        <p:txBody>
          <a:bodyPr/>
          <a:lstStyle/>
          <a:p>
            <a:fld id="{4A162A1A-28FD-4D12-A8ED-E1D44083C087}" type="slidenum">
              <a:rPr lang="en-US" smtClean="0"/>
              <a:pPr/>
              <a:t>7</a:t>
            </a:fld>
            <a:endParaRPr lang="en-US"/>
          </a:p>
        </p:txBody>
      </p:sp>
    </p:spTree>
    <p:extLst>
      <p:ext uri="{BB962C8B-B14F-4D97-AF65-F5344CB8AC3E}">
        <p14:creationId xmlns:p14="http://schemas.microsoft.com/office/powerpoint/2010/main" val="29351815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Broken</a:t>
            </a:r>
            <a:r>
              <a:rPr lang="en-US" baseline="0" dirty="0" smtClean="0"/>
              <a:t> fingers showing cracking as a macrostructure or feature. Image source: </a:t>
            </a:r>
            <a:r>
              <a:rPr lang="en-US" baseline="0" dirty="0" err="1" smtClean="0"/>
              <a:t>Brittlebone</a:t>
            </a:r>
            <a:r>
              <a:rPr lang="en-US" baseline="0" dirty="0" smtClean="0"/>
              <a:t>, US National Institutes of Health, http://www.nih.gov/researchmatters/january2010</a:t>
            </a:r>
          </a:p>
        </p:txBody>
      </p:sp>
      <p:sp>
        <p:nvSpPr>
          <p:cNvPr id="4" name="Slide Number Placeholder 3"/>
          <p:cNvSpPr>
            <a:spLocks noGrp="1"/>
          </p:cNvSpPr>
          <p:nvPr>
            <p:ph type="sldNum" sz="quarter" idx="10"/>
          </p:nvPr>
        </p:nvSpPr>
        <p:spPr/>
        <p:txBody>
          <a:bodyPr/>
          <a:lstStyle/>
          <a:p>
            <a:fld id="{4A162A1A-28FD-4D12-A8ED-E1D44083C087}" type="slidenum">
              <a:rPr lang="en-US" smtClean="0"/>
              <a:pPr/>
              <a:t>8</a:t>
            </a:fld>
            <a:endParaRPr lang="en-US"/>
          </a:p>
        </p:txBody>
      </p:sp>
    </p:spTree>
    <p:extLst>
      <p:ext uri="{BB962C8B-B14F-4D97-AF65-F5344CB8AC3E}">
        <p14:creationId xmlns:p14="http://schemas.microsoft.com/office/powerpoint/2010/main" val="1665702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Liberty bell made</a:t>
            </a:r>
            <a:r>
              <a:rPr lang="en-US" baseline="0" dirty="0" smtClean="0"/>
              <a:t> of copper-based metal alloy. Image source: 2008, Tony the Misfit, </a:t>
            </a:r>
            <a:r>
              <a:rPr lang="en-US" dirty="0" smtClean="0"/>
              <a:t>Wikimedia Commons, </a:t>
            </a:r>
            <a:r>
              <a:rPr lang="en-US" dirty="0" smtClean="0">
                <a:hlinkClick r:id="rId3"/>
              </a:rPr>
              <a:t>http://commons.wikimedia.org/wiki/File:Liberty_Bell_2008.jpg</a:t>
            </a:r>
            <a:endParaRPr lang="en-US" dirty="0" smtClean="0"/>
          </a:p>
          <a:p>
            <a:pPr marL="171450" indent="-171450">
              <a:buFont typeface="Arial" pitchFamily="34" charset="0"/>
              <a:buChar char="•"/>
            </a:pPr>
            <a:r>
              <a:rPr lang="en-US" baseline="0" dirty="0" smtClean="0"/>
              <a:t>Household plastic (polymer) items. Image source: public domain, 2006, </a:t>
            </a:r>
            <a:r>
              <a:rPr lang="en-US" baseline="0" dirty="0" err="1" smtClean="0"/>
              <a:t>ImGz</a:t>
            </a:r>
            <a:r>
              <a:rPr lang="en-US" baseline="0" dirty="0" smtClean="0"/>
              <a:t>, Wikimedia Commons, </a:t>
            </a:r>
            <a:r>
              <a:rPr lang="en-US" dirty="0" smtClean="0">
                <a:hlinkClick r:id="rId4"/>
              </a:rPr>
              <a:t>http://commons.wikimedia.org/wiki/File:Plastic_household_items.jpg</a:t>
            </a:r>
            <a:endParaRPr lang="en-US" dirty="0" smtClean="0"/>
          </a:p>
          <a:p>
            <a:pPr marL="171450" indent="-171450">
              <a:buFont typeface="Arial" pitchFamily="34" charset="0"/>
              <a:buChar char="•"/>
            </a:pPr>
            <a:r>
              <a:rPr lang="en-US" baseline="0" dirty="0" smtClean="0"/>
              <a:t>Silicon nitride ceramic ball valves and ball bearings. Image source: public domain, </a:t>
            </a:r>
            <a:r>
              <a:rPr lang="en-US" sz="1200" b="0" i="0" kern="1200" dirty="0" smtClean="0">
                <a:solidFill>
                  <a:schemeClr val="tx1"/>
                </a:solidFill>
                <a:effectLst/>
                <a:latin typeface="+mn-lt"/>
                <a:ea typeface="+mn-ea"/>
                <a:cs typeface="+mn-cs"/>
              </a:rPr>
              <a:t>David W. </a:t>
            </a:r>
            <a:r>
              <a:rPr lang="en-US" sz="1200" b="0" i="0" kern="1200" dirty="0" err="1" smtClean="0">
                <a:solidFill>
                  <a:schemeClr val="tx1"/>
                </a:solidFill>
                <a:effectLst/>
                <a:latin typeface="+mn-lt"/>
                <a:ea typeface="+mn-ea"/>
                <a:cs typeface="+mn-cs"/>
              </a:rPr>
              <a:t>Richerson</a:t>
            </a:r>
            <a:r>
              <a:rPr lang="en-US" sz="1200" b="0" i="0" kern="1200" dirty="0" smtClean="0">
                <a:solidFill>
                  <a:schemeClr val="tx1"/>
                </a:solidFill>
                <a:effectLst/>
                <a:latin typeface="+mn-lt"/>
                <a:ea typeface="+mn-ea"/>
                <a:cs typeface="+mn-cs"/>
              </a:rPr>
              <a:t> and Douglas W. </a:t>
            </a:r>
            <a:r>
              <a:rPr lang="en-US" sz="1200" b="0" i="0" kern="1200" dirty="0" err="1" smtClean="0">
                <a:solidFill>
                  <a:schemeClr val="tx1"/>
                </a:solidFill>
                <a:effectLst/>
                <a:latin typeface="+mn-lt"/>
                <a:ea typeface="+mn-ea"/>
                <a:cs typeface="+mn-cs"/>
              </a:rPr>
              <a:t>Freitag</a:t>
            </a:r>
            <a:r>
              <a:rPr lang="en-US" sz="1200" b="0" i="0" kern="1200" dirty="0" smtClean="0">
                <a:solidFill>
                  <a:schemeClr val="tx1"/>
                </a:solidFill>
                <a:effectLst/>
                <a:latin typeface="+mn-lt"/>
                <a:ea typeface="+mn-ea"/>
                <a:cs typeface="+mn-cs"/>
              </a:rPr>
              <a:t>, Oak Ridge National Laboratory (federal lab),</a:t>
            </a:r>
            <a:r>
              <a:rPr lang="en-US" sz="1200" b="0" i="0" kern="1200" baseline="0" dirty="0" smtClean="0">
                <a:solidFill>
                  <a:schemeClr val="tx1"/>
                </a:solidFill>
                <a:effectLst/>
                <a:latin typeface="+mn-lt"/>
                <a:ea typeface="+mn-ea"/>
                <a:cs typeface="+mn-cs"/>
              </a:rPr>
              <a:t> </a:t>
            </a:r>
            <a:r>
              <a:rPr lang="en-US" dirty="0" smtClean="0">
                <a:hlinkClick r:id="rId5"/>
              </a:rPr>
              <a:t>http://en.wikipedia.org/wiki/File:Si3N4bearings.jpg</a:t>
            </a:r>
            <a:endParaRPr lang="en-US" dirty="0" smtClean="0"/>
          </a:p>
          <a:p>
            <a:pPr marL="171450" indent="-171450">
              <a:buFont typeface="Arial" pitchFamily="34" charset="0"/>
              <a:buChar char="•"/>
            </a:pPr>
            <a:r>
              <a:rPr lang="en-US" baseline="0" dirty="0" err="1" smtClean="0"/>
              <a:t>Plasan</a:t>
            </a:r>
            <a:r>
              <a:rPr lang="en-US" baseline="0" dirty="0" smtClean="0"/>
              <a:t> Sand Cat armored vehicle with composite technologies for improved ballistic protection. Composites offer high-strength, low-density alternatives to metallic armor with improved ballistics protection. Image source: public domain, 2007, Dino246, Wikimedia Commons,  </a:t>
            </a:r>
            <a:r>
              <a:rPr lang="en-US" dirty="0" smtClean="0">
                <a:hlinkClick r:id="rId6"/>
              </a:rPr>
              <a:t>http://commons.wikimedia.org/wiki/File:Plasan_SandCat.jpg</a:t>
            </a:r>
            <a:endParaRPr lang="en-US" baseline="0" dirty="0" smtClean="0"/>
          </a:p>
        </p:txBody>
      </p:sp>
      <p:sp>
        <p:nvSpPr>
          <p:cNvPr id="4" name="Slide Number Placeholder 3"/>
          <p:cNvSpPr>
            <a:spLocks noGrp="1"/>
          </p:cNvSpPr>
          <p:nvPr>
            <p:ph type="sldNum" sz="quarter" idx="10"/>
          </p:nvPr>
        </p:nvSpPr>
        <p:spPr/>
        <p:txBody>
          <a:bodyPr/>
          <a:lstStyle/>
          <a:p>
            <a:fld id="{4A162A1A-28FD-4D12-A8ED-E1D44083C087}" type="slidenum">
              <a:rPr lang="en-US" smtClean="0"/>
              <a:pPr/>
              <a:t>9</a:t>
            </a:fld>
            <a:endParaRPr lang="en-US"/>
          </a:p>
        </p:txBody>
      </p:sp>
    </p:spTree>
    <p:extLst>
      <p:ext uri="{BB962C8B-B14F-4D97-AF65-F5344CB8AC3E}">
        <p14:creationId xmlns:p14="http://schemas.microsoft.com/office/powerpoint/2010/main" val="38538041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162A1A-28FD-4D12-A8ED-E1D44083C087}" type="slidenum">
              <a:rPr lang="en-US" smtClean="0"/>
              <a:pPr/>
              <a:t>10</a:t>
            </a:fld>
            <a:endParaRPr lang="en-US"/>
          </a:p>
        </p:txBody>
      </p:sp>
    </p:spTree>
    <p:extLst>
      <p:ext uri="{BB962C8B-B14F-4D97-AF65-F5344CB8AC3E}">
        <p14:creationId xmlns:p14="http://schemas.microsoft.com/office/powerpoint/2010/main" val="19208746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162A1A-28FD-4D12-A8ED-E1D44083C087}" type="slidenum">
              <a:rPr lang="en-US" smtClean="0"/>
              <a:pPr/>
              <a:t>14</a:t>
            </a:fld>
            <a:endParaRPr lang="en-US"/>
          </a:p>
        </p:txBody>
      </p:sp>
    </p:spTree>
    <p:extLst>
      <p:ext uri="{BB962C8B-B14F-4D97-AF65-F5344CB8AC3E}">
        <p14:creationId xmlns:p14="http://schemas.microsoft.com/office/powerpoint/2010/main" val="879992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6CF286C-95A0-49BE-85CB-6C2202741BC1}" type="datetimeFigureOut">
              <a:rPr lang="en-US" smtClean="0"/>
              <a:pPr/>
              <a:t>6/21/2012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63E372-26DA-402E-8A92-C8D4845FA7A4}" type="slidenum">
              <a:rPr lang="en-US" smtClean="0"/>
              <a:pPr/>
              <a:t>‹#›</a:t>
            </a:fld>
            <a:endParaRPr lang="en-US"/>
          </a:p>
        </p:txBody>
      </p:sp>
    </p:spTree>
    <p:extLst>
      <p:ext uri="{BB962C8B-B14F-4D97-AF65-F5344CB8AC3E}">
        <p14:creationId xmlns:p14="http://schemas.microsoft.com/office/powerpoint/2010/main" val="3571438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CF286C-95A0-49BE-85CB-6C2202741BC1}" type="datetimeFigureOut">
              <a:rPr lang="en-US" smtClean="0"/>
              <a:pPr/>
              <a:t>6/21/2012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63E372-26DA-402E-8A92-C8D4845FA7A4}" type="slidenum">
              <a:rPr lang="en-US" smtClean="0"/>
              <a:pPr/>
              <a:t>‹#›</a:t>
            </a:fld>
            <a:endParaRPr lang="en-US"/>
          </a:p>
        </p:txBody>
      </p:sp>
    </p:spTree>
    <p:extLst>
      <p:ext uri="{BB962C8B-B14F-4D97-AF65-F5344CB8AC3E}">
        <p14:creationId xmlns:p14="http://schemas.microsoft.com/office/powerpoint/2010/main" val="3462019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CF286C-95A0-49BE-85CB-6C2202741BC1}" type="datetimeFigureOut">
              <a:rPr lang="en-US" smtClean="0"/>
              <a:pPr/>
              <a:t>6/21/2012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63E372-26DA-402E-8A92-C8D4845FA7A4}" type="slidenum">
              <a:rPr lang="en-US" smtClean="0"/>
              <a:pPr/>
              <a:t>‹#›</a:t>
            </a:fld>
            <a:endParaRPr lang="en-US"/>
          </a:p>
        </p:txBody>
      </p:sp>
    </p:spTree>
    <p:extLst>
      <p:ext uri="{BB962C8B-B14F-4D97-AF65-F5344CB8AC3E}">
        <p14:creationId xmlns:p14="http://schemas.microsoft.com/office/powerpoint/2010/main" val="2064386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CF286C-95A0-49BE-85CB-6C2202741BC1}" type="datetimeFigureOut">
              <a:rPr lang="en-US" smtClean="0"/>
              <a:pPr/>
              <a:t>6/21/2012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63E372-26DA-402E-8A92-C8D4845FA7A4}" type="slidenum">
              <a:rPr lang="en-US" smtClean="0"/>
              <a:pPr/>
              <a:t>‹#›</a:t>
            </a:fld>
            <a:endParaRPr lang="en-US"/>
          </a:p>
        </p:txBody>
      </p:sp>
    </p:spTree>
    <p:extLst>
      <p:ext uri="{BB962C8B-B14F-4D97-AF65-F5344CB8AC3E}">
        <p14:creationId xmlns:p14="http://schemas.microsoft.com/office/powerpoint/2010/main" val="562038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CF286C-95A0-49BE-85CB-6C2202741BC1}" type="datetimeFigureOut">
              <a:rPr lang="en-US" smtClean="0"/>
              <a:pPr/>
              <a:t>6/21/2012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63E372-26DA-402E-8A92-C8D4845FA7A4}" type="slidenum">
              <a:rPr lang="en-US" smtClean="0"/>
              <a:pPr/>
              <a:t>‹#›</a:t>
            </a:fld>
            <a:endParaRPr lang="en-US"/>
          </a:p>
        </p:txBody>
      </p:sp>
    </p:spTree>
    <p:extLst>
      <p:ext uri="{BB962C8B-B14F-4D97-AF65-F5344CB8AC3E}">
        <p14:creationId xmlns:p14="http://schemas.microsoft.com/office/powerpoint/2010/main" val="4027637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6CF286C-95A0-49BE-85CB-6C2202741BC1}" type="datetimeFigureOut">
              <a:rPr lang="en-US" smtClean="0"/>
              <a:pPr/>
              <a:t>6/21/2012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63E372-26DA-402E-8A92-C8D4845FA7A4}" type="slidenum">
              <a:rPr lang="en-US" smtClean="0"/>
              <a:pPr/>
              <a:t>‹#›</a:t>
            </a:fld>
            <a:endParaRPr lang="en-US"/>
          </a:p>
        </p:txBody>
      </p:sp>
    </p:spTree>
    <p:extLst>
      <p:ext uri="{BB962C8B-B14F-4D97-AF65-F5344CB8AC3E}">
        <p14:creationId xmlns:p14="http://schemas.microsoft.com/office/powerpoint/2010/main" val="1314191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6CF286C-95A0-49BE-85CB-6C2202741BC1}" type="datetimeFigureOut">
              <a:rPr lang="en-US" smtClean="0"/>
              <a:pPr/>
              <a:t>6/21/2012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63E372-26DA-402E-8A92-C8D4845FA7A4}" type="slidenum">
              <a:rPr lang="en-US" smtClean="0"/>
              <a:pPr/>
              <a:t>‹#›</a:t>
            </a:fld>
            <a:endParaRPr lang="en-US"/>
          </a:p>
        </p:txBody>
      </p:sp>
    </p:spTree>
    <p:extLst>
      <p:ext uri="{BB962C8B-B14F-4D97-AF65-F5344CB8AC3E}">
        <p14:creationId xmlns:p14="http://schemas.microsoft.com/office/powerpoint/2010/main" val="627728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CF286C-95A0-49BE-85CB-6C2202741BC1}" type="datetimeFigureOut">
              <a:rPr lang="en-US" smtClean="0"/>
              <a:pPr/>
              <a:t>6/21/2012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63E372-26DA-402E-8A92-C8D4845FA7A4}" type="slidenum">
              <a:rPr lang="en-US" smtClean="0"/>
              <a:pPr/>
              <a:t>‹#›</a:t>
            </a:fld>
            <a:endParaRPr lang="en-US"/>
          </a:p>
        </p:txBody>
      </p:sp>
    </p:spTree>
    <p:extLst>
      <p:ext uri="{BB962C8B-B14F-4D97-AF65-F5344CB8AC3E}">
        <p14:creationId xmlns:p14="http://schemas.microsoft.com/office/powerpoint/2010/main" val="2511737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CF286C-95A0-49BE-85CB-6C2202741BC1}" type="datetimeFigureOut">
              <a:rPr lang="en-US" smtClean="0"/>
              <a:pPr/>
              <a:t>6/21/2012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63E372-26DA-402E-8A92-C8D4845FA7A4}" type="slidenum">
              <a:rPr lang="en-US" smtClean="0"/>
              <a:pPr/>
              <a:t>‹#›</a:t>
            </a:fld>
            <a:endParaRPr lang="en-US"/>
          </a:p>
        </p:txBody>
      </p:sp>
    </p:spTree>
    <p:extLst>
      <p:ext uri="{BB962C8B-B14F-4D97-AF65-F5344CB8AC3E}">
        <p14:creationId xmlns:p14="http://schemas.microsoft.com/office/powerpoint/2010/main" val="1714130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CF286C-95A0-49BE-85CB-6C2202741BC1}" type="datetimeFigureOut">
              <a:rPr lang="en-US" smtClean="0"/>
              <a:pPr/>
              <a:t>6/21/2012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63E372-26DA-402E-8A92-C8D4845FA7A4}" type="slidenum">
              <a:rPr lang="en-US" smtClean="0"/>
              <a:pPr/>
              <a:t>‹#›</a:t>
            </a:fld>
            <a:endParaRPr lang="en-US"/>
          </a:p>
        </p:txBody>
      </p:sp>
    </p:spTree>
    <p:extLst>
      <p:ext uri="{BB962C8B-B14F-4D97-AF65-F5344CB8AC3E}">
        <p14:creationId xmlns:p14="http://schemas.microsoft.com/office/powerpoint/2010/main" val="3182876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CF286C-95A0-49BE-85CB-6C2202741BC1}" type="datetimeFigureOut">
              <a:rPr lang="en-US" smtClean="0"/>
              <a:pPr/>
              <a:t>6/21/2012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63E372-26DA-402E-8A92-C8D4845FA7A4}" type="slidenum">
              <a:rPr lang="en-US" smtClean="0"/>
              <a:pPr/>
              <a:t>‹#›</a:t>
            </a:fld>
            <a:endParaRPr lang="en-US"/>
          </a:p>
        </p:txBody>
      </p:sp>
    </p:spTree>
    <p:extLst>
      <p:ext uri="{BB962C8B-B14F-4D97-AF65-F5344CB8AC3E}">
        <p14:creationId xmlns:p14="http://schemas.microsoft.com/office/powerpoint/2010/main" val="2768168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CF286C-95A0-49BE-85CB-6C2202741BC1}" type="datetimeFigureOut">
              <a:rPr lang="en-US" smtClean="0"/>
              <a:pPr/>
              <a:t>6/21/2012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63E372-26DA-402E-8A92-C8D4845FA7A4}" type="slidenum">
              <a:rPr lang="en-US" smtClean="0"/>
              <a:pPr/>
              <a:t>‹#›</a:t>
            </a:fld>
            <a:endParaRPr lang="en-US"/>
          </a:p>
        </p:txBody>
      </p:sp>
    </p:spTree>
    <p:extLst>
      <p:ext uri="{BB962C8B-B14F-4D97-AF65-F5344CB8AC3E}">
        <p14:creationId xmlns:p14="http://schemas.microsoft.com/office/powerpoint/2010/main" val="26915483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sciencedaily.com/releases/2008/11/081104084215.ht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20.jpeg"/><Relationship Id="rId4" Type="http://schemas.openxmlformats.org/officeDocument/2006/relationships/image" Target="../media/image19.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24.jpeg"/><Relationship Id="rId5" Type="http://schemas.openxmlformats.org/officeDocument/2006/relationships/image" Target="../media/image23.jpeg"/><Relationship Id="rId4" Type="http://schemas.openxmlformats.org/officeDocument/2006/relationships/image" Target="../media/image2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892175"/>
            <a:ext cx="7772400" cy="1470025"/>
          </a:xfrm>
        </p:spPr>
        <p:txBody>
          <a:bodyPr/>
          <a:lstStyle/>
          <a:p>
            <a:r>
              <a:rPr lang="en-US" b="1" dirty="0" smtClean="0">
                <a:solidFill>
                  <a:schemeClr val="bg1"/>
                </a:solidFill>
              </a:rPr>
              <a:t>Introduction to Material Science and Engineering</a:t>
            </a:r>
            <a:endParaRPr lang="en-US" b="1" dirty="0">
              <a:solidFill>
                <a:schemeClr val="bg1"/>
              </a:solidFill>
            </a:endParaRPr>
          </a:p>
        </p:txBody>
      </p:sp>
      <p:pic>
        <p:nvPicPr>
          <p:cNvPr id="3" name="Picture 2" descr="C:\Users\denise.CARLSON-MOBILE\Documents\Documents\2f uoh Fun Look @ Matl Science #265 WAITING4TAGr&amp;Authr\images\PPT smaller images\Slide1small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2438400"/>
            <a:ext cx="5010150" cy="3733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51193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b="1" dirty="0" smtClean="0">
                <a:solidFill>
                  <a:schemeClr val="bg1"/>
                </a:solidFill>
              </a:rPr>
              <a:t>Metals</a:t>
            </a:r>
            <a:endParaRPr lang="en-US" b="1" dirty="0">
              <a:solidFill>
                <a:schemeClr val="bg1"/>
              </a:solidFill>
            </a:endParaRPr>
          </a:p>
        </p:txBody>
      </p:sp>
      <p:sp>
        <p:nvSpPr>
          <p:cNvPr id="3" name="Content Placeholder 2"/>
          <p:cNvSpPr>
            <a:spLocks noGrp="1"/>
          </p:cNvSpPr>
          <p:nvPr>
            <p:ph idx="1"/>
          </p:nvPr>
        </p:nvSpPr>
        <p:spPr>
          <a:xfrm>
            <a:off x="457200" y="914400"/>
            <a:ext cx="8229600" cy="5410200"/>
          </a:xfrm>
        </p:spPr>
        <p:txBody>
          <a:bodyPr>
            <a:noAutofit/>
          </a:bodyPr>
          <a:lstStyle/>
          <a:p>
            <a:r>
              <a:rPr lang="en-US" sz="2400" dirty="0" smtClean="0"/>
              <a:t>Metals consist of alkaline, alkaline earth, metalloids and transition metals</a:t>
            </a:r>
          </a:p>
          <a:p>
            <a:r>
              <a:rPr lang="en-US" sz="2400" dirty="0" smtClean="0"/>
              <a:t>Metal alloys are mixtures of two or more metal and nonmetal  elements </a:t>
            </a:r>
            <a:r>
              <a:rPr lang="en-US" sz="2000" dirty="0" smtClean="0"/>
              <a:t>(for example, aluminum and copper, Cu-Ni alloy, steel)</a:t>
            </a:r>
          </a:p>
          <a:p>
            <a:r>
              <a:rPr lang="en-US" sz="2400" dirty="0" smtClean="0"/>
              <a:t>Bonding: Metallic</a:t>
            </a:r>
          </a:p>
          <a:p>
            <a:pPr lvl="1"/>
            <a:r>
              <a:rPr lang="en-US" sz="1800" dirty="0" smtClean="0"/>
              <a:t>No particular sharing or donating occurs.  Electron cloud is formed (that is, free electrons)</a:t>
            </a:r>
          </a:p>
          <a:p>
            <a:pPr lvl="1"/>
            <a:r>
              <a:rPr lang="en-US" sz="1800" dirty="0" smtClean="0"/>
              <a:t>Strong bonds with no hybridization or directionality</a:t>
            </a:r>
          </a:p>
          <a:p>
            <a:r>
              <a:rPr lang="en-US" sz="2400" dirty="0" smtClean="0"/>
              <a:t>Properties:</a:t>
            </a:r>
            <a:endParaRPr lang="en-US" sz="2400" dirty="0"/>
          </a:p>
          <a:p>
            <a:pPr lvl="1"/>
            <a:r>
              <a:rPr lang="en-US" sz="1800" dirty="0" smtClean="0"/>
              <a:t>Electrically conductive (free electrons)</a:t>
            </a:r>
          </a:p>
          <a:p>
            <a:pPr lvl="1"/>
            <a:r>
              <a:rPr lang="en-US" sz="1800" dirty="0" smtClean="0"/>
              <a:t>Thermally conductive</a:t>
            </a:r>
          </a:p>
          <a:p>
            <a:pPr lvl="1"/>
            <a:r>
              <a:rPr lang="en-US" sz="1800" dirty="0" smtClean="0"/>
              <a:t>High strength – large capacity to carry load over x-section area (stress)</a:t>
            </a:r>
          </a:p>
          <a:p>
            <a:pPr lvl="1"/>
            <a:r>
              <a:rPr lang="en-US" sz="1800" dirty="0" smtClean="0"/>
              <a:t>Ductile – endure large amounts of deformation before breaking.</a:t>
            </a:r>
          </a:p>
          <a:p>
            <a:pPr lvl="1"/>
            <a:r>
              <a:rPr lang="en-US" sz="1800" dirty="0" smtClean="0"/>
              <a:t>Magnetic – ferromagnetism, paramagnetic</a:t>
            </a:r>
          </a:p>
          <a:p>
            <a:pPr lvl="1"/>
            <a:r>
              <a:rPr lang="en-US" sz="1800" dirty="0" smtClean="0"/>
              <a:t>Medium melting point</a:t>
            </a:r>
          </a:p>
        </p:txBody>
      </p:sp>
    </p:spTree>
    <p:extLst>
      <p:ext uri="{BB962C8B-B14F-4D97-AF65-F5344CB8AC3E}">
        <p14:creationId xmlns:p14="http://schemas.microsoft.com/office/powerpoint/2010/main" val="27130096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Metal Applications</a:t>
            </a:r>
            <a:endParaRPr lang="en-US" b="1" dirty="0">
              <a:solidFill>
                <a:schemeClr val="bg1"/>
              </a:solidFill>
            </a:endParaRPr>
          </a:p>
        </p:txBody>
      </p:sp>
      <p:sp>
        <p:nvSpPr>
          <p:cNvPr id="3" name="Content Placeholder 2"/>
          <p:cNvSpPr>
            <a:spLocks noGrp="1"/>
          </p:cNvSpPr>
          <p:nvPr>
            <p:ph idx="1"/>
          </p:nvPr>
        </p:nvSpPr>
        <p:spPr/>
        <p:txBody>
          <a:bodyPr>
            <a:normAutofit fontScale="77500" lnSpcReduction="20000"/>
          </a:bodyPr>
          <a:lstStyle/>
          <a:p>
            <a:r>
              <a:rPr lang="en-US" dirty="0" smtClean="0"/>
              <a:t>Electrical wire: aluminum, copper, silver</a:t>
            </a:r>
          </a:p>
          <a:p>
            <a:r>
              <a:rPr lang="en-US" dirty="0" smtClean="0"/>
              <a:t>Heat transfer fins: aluminum, silver</a:t>
            </a:r>
          </a:p>
          <a:p>
            <a:r>
              <a:rPr lang="en-US" dirty="0" smtClean="0"/>
              <a:t>Plumbing: copper</a:t>
            </a:r>
          </a:p>
          <a:p>
            <a:r>
              <a:rPr lang="en-US" dirty="0" smtClean="0"/>
              <a:t>Construction beams (bridges, sky scrapers, rebar, etc.): steel (Fe-C alloys)</a:t>
            </a:r>
          </a:p>
          <a:p>
            <a:r>
              <a:rPr lang="en-US" dirty="0" smtClean="0"/>
              <a:t>Cars: steel (Fe-C alloys)</a:t>
            </a:r>
          </a:p>
          <a:p>
            <a:r>
              <a:rPr lang="en-US" dirty="0" smtClean="0"/>
              <a:t>Consumer goods: </a:t>
            </a:r>
          </a:p>
          <a:p>
            <a:pPr lvl="1"/>
            <a:r>
              <a:rPr lang="en-US" dirty="0" smtClean="0"/>
              <a:t>soup cans</a:t>
            </a:r>
          </a:p>
          <a:p>
            <a:pPr lvl="1"/>
            <a:r>
              <a:rPr lang="en-US" dirty="0" smtClean="0"/>
              <a:t>appliances (stainless steel sheet metal)</a:t>
            </a:r>
          </a:p>
          <a:p>
            <a:pPr lvl="1"/>
            <a:r>
              <a:rPr lang="en-US" dirty="0" smtClean="0"/>
              <a:t>utensils </a:t>
            </a:r>
          </a:p>
          <a:p>
            <a:pPr lvl="1"/>
            <a:r>
              <a:rPr lang="en-US" dirty="0" smtClean="0"/>
              <a:t>tools</a:t>
            </a:r>
          </a:p>
          <a:p>
            <a:pPr lvl="1"/>
            <a:r>
              <a:rPr lang="en-US" dirty="0" smtClean="0"/>
              <a:t>Many, many, many more…</a:t>
            </a:r>
            <a:endParaRPr lang="en-US" dirty="0"/>
          </a:p>
        </p:txBody>
      </p:sp>
    </p:spTree>
    <p:extLst>
      <p:ext uri="{BB962C8B-B14F-4D97-AF65-F5344CB8AC3E}">
        <p14:creationId xmlns:p14="http://schemas.microsoft.com/office/powerpoint/2010/main" val="32007201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Polymers</a:t>
            </a:r>
            <a:endParaRPr lang="en-US" b="1" dirty="0">
              <a:solidFill>
                <a:schemeClr val="bg1"/>
              </a:solidFill>
            </a:endParaRPr>
          </a:p>
        </p:txBody>
      </p:sp>
      <p:sp>
        <p:nvSpPr>
          <p:cNvPr id="3" name="Content Placeholder 2"/>
          <p:cNvSpPr>
            <a:spLocks noGrp="1"/>
          </p:cNvSpPr>
          <p:nvPr>
            <p:ph idx="1"/>
          </p:nvPr>
        </p:nvSpPr>
        <p:spPr/>
        <p:txBody>
          <a:bodyPr>
            <a:normAutofit fontScale="85000" lnSpcReduction="20000"/>
          </a:bodyPr>
          <a:lstStyle/>
          <a:p>
            <a:r>
              <a:rPr lang="en-US" dirty="0" smtClean="0"/>
              <a:t>Polymers consist of various hydro-carbon (organic elements) with select additives to elucidate specific properties</a:t>
            </a:r>
          </a:p>
          <a:p>
            <a:r>
              <a:rPr lang="en-US" dirty="0" smtClean="0"/>
              <a:t>Polymers are typically disordered (amorphous) strands of hydrocarbon molecules. </a:t>
            </a:r>
          </a:p>
          <a:p>
            <a:r>
              <a:rPr lang="en-US" dirty="0" smtClean="0"/>
              <a:t>Bonding: Covalent-London Dispersion Forces</a:t>
            </a:r>
          </a:p>
          <a:p>
            <a:r>
              <a:rPr lang="en-US" dirty="0" smtClean="0"/>
              <a:t>Properties: </a:t>
            </a:r>
          </a:p>
          <a:p>
            <a:pPr lvl="1"/>
            <a:r>
              <a:rPr lang="en-US" dirty="0" smtClean="0"/>
              <a:t>ductile: can be stretched up to 1000% of original length</a:t>
            </a:r>
          </a:p>
          <a:p>
            <a:pPr lvl="1"/>
            <a:r>
              <a:rPr lang="en-US" dirty="0" smtClean="0"/>
              <a:t>lightweight: Low densities</a:t>
            </a:r>
          </a:p>
          <a:p>
            <a:pPr lvl="1"/>
            <a:r>
              <a:rPr lang="en-US" dirty="0" smtClean="0"/>
              <a:t>medium strength: Depending on additives</a:t>
            </a:r>
          </a:p>
          <a:p>
            <a:pPr lvl="1"/>
            <a:r>
              <a:rPr lang="en-US" dirty="0" smtClean="0"/>
              <a:t>chemical stability: inert to corrosive environments</a:t>
            </a:r>
          </a:p>
          <a:p>
            <a:pPr lvl="1"/>
            <a:r>
              <a:rPr lang="en-US" dirty="0" smtClean="0"/>
              <a:t>low melting point</a:t>
            </a:r>
            <a:endParaRPr lang="en-US" dirty="0"/>
          </a:p>
        </p:txBody>
      </p:sp>
    </p:spTree>
    <p:extLst>
      <p:ext uri="{BB962C8B-B14F-4D97-AF65-F5344CB8AC3E}">
        <p14:creationId xmlns:p14="http://schemas.microsoft.com/office/powerpoint/2010/main" val="29364998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Polymer Applications</a:t>
            </a:r>
            <a:endParaRPr lang="en-US" b="1" dirty="0">
              <a:solidFill>
                <a:schemeClr val="bg1"/>
              </a:solidFill>
            </a:endParaRPr>
          </a:p>
        </p:txBody>
      </p:sp>
      <p:sp>
        <p:nvSpPr>
          <p:cNvPr id="3" name="Content Placeholder 2"/>
          <p:cNvSpPr>
            <a:spLocks noGrp="1"/>
          </p:cNvSpPr>
          <p:nvPr>
            <p:ph idx="1"/>
          </p:nvPr>
        </p:nvSpPr>
        <p:spPr>
          <a:xfrm>
            <a:off x="457200" y="1295400"/>
            <a:ext cx="8229600" cy="5105400"/>
          </a:xfrm>
        </p:spPr>
        <p:txBody>
          <a:bodyPr>
            <a:noAutofit/>
          </a:bodyPr>
          <a:lstStyle/>
          <a:p>
            <a:r>
              <a:rPr lang="en-US" sz="2200" dirty="0" smtClean="0"/>
              <a:t>Car tires: vulcanized polymer (added sulfur)</a:t>
            </a:r>
          </a:p>
          <a:p>
            <a:r>
              <a:rPr lang="en-US" sz="2200" dirty="0" smtClean="0"/>
              <a:t>Ziploc bags</a:t>
            </a:r>
          </a:p>
          <a:p>
            <a:r>
              <a:rPr lang="en-US" sz="2200" dirty="0" smtClean="0"/>
              <a:t>Food storage containers</a:t>
            </a:r>
          </a:p>
          <a:p>
            <a:r>
              <a:rPr lang="en-US" sz="2200" dirty="0" smtClean="0"/>
              <a:t>Plumbing: polyvinyl chloride (PVC)</a:t>
            </a:r>
          </a:p>
          <a:p>
            <a:r>
              <a:rPr lang="en-US" sz="2200" dirty="0" smtClean="0"/>
              <a:t>Kevlar</a:t>
            </a:r>
          </a:p>
          <a:p>
            <a:r>
              <a:rPr lang="en-US" sz="2200" dirty="0" smtClean="0"/>
              <a:t>Aerospace and energy applications: Teflon</a:t>
            </a:r>
          </a:p>
          <a:p>
            <a:r>
              <a:rPr lang="en-US" sz="2200" dirty="0" smtClean="0"/>
              <a:t>Consumer goods:</a:t>
            </a:r>
          </a:p>
          <a:p>
            <a:pPr lvl="1"/>
            <a:r>
              <a:rPr lang="en-US" sz="1800" dirty="0" smtClean="0"/>
              <a:t>calculator casings</a:t>
            </a:r>
          </a:p>
          <a:p>
            <a:pPr lvl="1"/>
            <a:r>
              <a:rPr lang="en-US" sz="1800" dirty="0" smtClean="0"/>
              <a:t>TV consuls</a:t>
            </a:r>
            <a:endParaRPr lang="en-US" sz="1800" dirty="0"/>
          </a:p>
          <a:p>
            <a:pPr lvl="1"/>
            <a:r>
              <a:rPr lang="en-US" sz="1800" dirty="0" smtClean="0"/>
              <a:t>shoe soles </a:t>
            </a:r>
          </a:p>
          <a:p>
            <a:pPr lvl="1"/>
            <a:r>
              <a:rPr lang="en-US" sz="1800" dirty="0" smtClean="0"/>
              <a:t>cell phone casings</a:t>
            </a:r>
          </a:p>
          <a:p>
            <a:pPr lvl="1"/>
            <a:r>
              <a:rPr lang="en-US" sz="1800" dirty="0" smtClean="0"/>
              <a:t>Elmer’s Glue (adhesives)</a:t>
            </a:r>
          </a:p>
          <a:p>
            <a:pPr lvl="1"/>
            <a:r>
              <a:rPr lang="en-US" sz="1800" dirty="0" smtClean="0"/>
              <a:t>contact lenses</a:t>
            </a:r>
          </a:p>
          <a:p>
            <a:pPr lvl="1"/>
            <a:r>
              <a:rPr lang="en-US" sz="1800" dirty="0" smtClean="0"/>
              <a:t>Many, many. many more…</a:t>
            </a:r>
          </a:p>
        </p:txBody>
      </p:sp>
    </p:spTree>
    <p:extLst>
      <p:ext uri="{BB962C8B-B14F-4D97-AF65-F5344CB8AC3E}">
        <p14:creationId xmlns:p14="http://schemas.microsoft.com/office/powerpoint/2010/main" val="36524088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solidFill>
                  <a:schemeClr val="bg1"/>
                </a:solidFill>
              </a:rPr>
              <a:t>Ceramics</a:t>
            </a:r>
            <a:endParaRPr lang="en-US" b="1" dirty="0">
              <a:solidFill>
                <a:schemeClr val="bg1"/>
              </a:solidFill>
            </a:endParaRPr>
          </a:p>
        </p:txBody>
      </p:sp>
      <p:sp>
        <p:nvSpPr>
          <p:cNvPr id="3" name="Content Placeholder 2"/>
          <p:cNvSpPr>
            <a:spLocks noGrp="1"/>
          </p:cNvSpPr>
          <p:nvPr>
            <p:ph idx="1"/>
          </p:nvPr>
        </p:nvSpPr>
        <p:spPr>
          <a:xfrm>
            <a:off x="457200" y="1066800"/>
            <a:ext cx="8229600" cy="5105400"/>
          </a:xfrm>
        </p:spPr>
        <p:txBody>
          <a:bodyPr>
            <a:normAutofit fontScale="70000" lnSpcReduction="20000"/>
          </a:bodyPr>
          <a:lstStyle/>
          <a:p>
            <a:r>
              <a:rPr lang="en-US" dirty="0" smtClean="0"/>
              <a:t>Consist of metal and non metal elements</a:t>
            </a:r>
          </a:p>
          <a:p>
            <a:r>
              <a:rPr lang="en-US" dirty="0" smtClean="0"/>
              <a:t>Typically a mixture of elements in the form of a chemical compound , for example Al</a:t>
            </a:r>
            <a:r>
              <a:rPr lang="en-US" baseline="-25000" dirty="0" smtClean="0"/>
              <a:t>2</a:t>
            </a:r>
            <a:r>
              <a:rPr lang="en-US" dirty="0" smtClean="0"/>
              <a:t>O</a:t>
            </a:r>
            <a:r>
              <a:rPr lang="en-US" baseline="-25000" dirty="0" smtClean="0"/>
              <a:t>3</a:t>
            </a:r>
            <a:r>
              <a:rPr lang="en-US" dirty="0"/>
              <a:t> </a:t>
            </a:r>
            <a:r>
              <a:rPr lang="en-US" dirty="0" smtClean="0"/>
              <a:t>or glass</a:t>
            </a:r>
          </a:p>
          <a:p>
            <a:r>
              <a:rPr lang="en-US" dirty="0" smtClean="0"/>
              <a:t>Three types: composites, monolithic and amorphous ceramics</a:t>
            </a:r>
          </a:p>
          <a:p>
            <a:r>
              <a:rPr lang="en-US" dirty="0" smtClean="0"/>
              <a:t>Bonding covalent – ionic</a:t>
            </a:r>
          </a:p>
          <a:p>
            <a:pPr lvl="1"/>
            <a:r>
              <a:rPr lang="en-US" dirty="0" smtClean="0"/>
              <a:t>Typically covalent.  In some cases highly direction covalent bonding</a:t>
            </a:r>
          </a:p>
          <a:p>
            <a:pPr lvl="1"/>
            <a:r>
              <a:rPr lang="en-US" dirty="0" smtClean="0"/>
              <a:t>Ionic in case of SiO</a:t>
            </a:r>
            <a:r>
              <a:rPr lang="en-US" baseline="-25000" dirty="0" smtClean="0"/>
              <a:t>2</a:t>
            </a:r>
            <a:r>
              <a:rPr lang="en-US" dirty="0" smtClean="0"/>
              <a:t> glasses and </a:t>
            </a:r>
            <a:r>
              <a:rPr lang="en-US" dirty="0" err="1" smtClean="0"/>
              <a:t>slags</a:t>
            </a:r>
            <a:endParaRPr lang="en-US" dirty="0" smtClean="0"/>
          </a:p>
          <a:p>
            <a:r>
              <a:rPr lang="en-US" dirty="0" smtClean="0"/>
              <a:t>Properties:</a:t>
            </a:r>
          </a:p>
          <a:p>
            <a:pPr lvl="1"/>
            <a:r>
              <a:rPr lang="en-US" dirty="0" smtClean="0"/>
              <a:t>wear resistant (hard)</a:t>
            </a:r>
          </a:p>
          <a:p>
            <a:pPr lvl="1"/>
            <a:r>
              <a:rPr lang="en-US" dirty="0" smtClean="0"/>
              <a:t>chemical stability: corrosion resistant</a:t>
            </a:r>
          </a:p>
          <a:p>
            <a:pPr lvl="1"/>
            <a:r>
              <a:rPr lang="en-US" dirty="0" smtClean="0"/>
              <a:t>high temperature strength: strength retention at very high temperatures</a:t>
            </a:r>
          </a:p>
          <a:p>
            <a:pPr lvl="1"/>
            <a:r>
              <a:rPr lang="en-US" dirty="0" smtClean="0"/>
              <a:t>high melting points</a:t>
            </a:r>
          </a:p>
          <a:p>
            <a:pPr lvl="1"/>
            <a:r>
              <a:rPr lang="en-US" dirty="0" smtClean="0"/>
              <a:t>good insulators (dielectrics)</a:t>
            </a:r>
          </a:p>
          <a:p>
            <a:pPr lvl="1"/>
            <a:r>
              <a:rPr lang="en-US" dirty="0" smtClean="0"/>
              <a:t>adhesives</a:t>
            </a:r>
          </a:p>
          <a:p>
            <a:pPr lvl="1"/>
            <a:r>
              <a:rPr lang="en-US" dirty="0" smtClean="0"/>
              <a:t>good optical properties</a:t>
            </a:r>
          </a:p>
        </p:txBody>
      </p:sp>
    </p:spTree>
    <p:extLst>
      <p:ext uri="{BB962C8B-B14F-4D97-AF65-F5344CB8AC3E}">
        <p14:creationId xmlns:p14="http://schemas.microsoft.com/office/powerpoint/2010/main" val="1026756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5475"/>
            <a:ext cx="8229600" cy="1143000"/>
          </a:xfrm>
        </p:spPr>
        <p:txBody>
          <a:bodyPr/>
          <a:lstStyle/>
          <a:p>
            <a:r>
              <a:rPr lang="en-US" b="1" dirty="0" smtClean="0">
                <a:solidFill>
                  <a:schemeClr val="bg1"/>
                </a:solidFill>
              </a:rPr>
              <a:t>Ceramic Applications</a:t>
            </a:r>
            <a:endParaRPr lang="en-US" b="1" dirty="0">
              <a:solidFill>
                <a:schemeClr val="bg1"/>
              </a:solidFill>
            </a:endParaRPr>
          </a:p>
        </p:txBody>
      </p:sp>
      <p:sp>
        <p:nvSpPr>
          <p:cNvPr id="3" name="Content Placeholder 2"/>
          <p:cNvSpPr>
            <a:spLocks noGrp="1"/>
          </p:cNvSpPr>
          <p:nvPr>
            <p:ph idx="1"/>
          </p:nvPr>
        </p:nvSpPr>
        <p:spPr>
          <a:xfrm>
            <a:off x="457200" y="1951037"/>
            <a:ext cx="8229600" cy="4525963"/>
          </a:xfrm>
        </p:spPr>
        <p:txBody>
          <a:bodyPr>
            <a:normAutofit fontScale="92500" lnSpcReduction="20000"/>
          </a:bodyPr>
          <a:lstStyle/>
          <a:p>
            <a:r>
              <a:rPr lang="en-US" dirty="0" smtClean="0"/>
              <a:t>Window glass: Al</a:t>
            </a:r>
            <a:r>
              <a:rPr lang="en-US" baseline="-25000" dirty="0" smtClean="0"/>
              <a:t>2</a:t>
            </a:r>
            <a:r>
              <a:rPr lang="en-US" dirty="0" smtClean="0"/>
              <a:t>O</a:t>
            </a:r>
            <a:r>
              <a:rPr lang="en-US" baseline="-25000" dirty="0" smtClean="0"/>
              <a:t>3</a:t>
            </a:r>
            <a:r>
              <a:rPr lang="en-US" dirty="0" smtClean="0"/>
              <a:t> – SiO</a:t>
            </a:r>
            <a:r>
              <a:rPr lang="en-US" baseline="-25000" dirty="0" smtClean="0"/>
              <a:t>2</a:t>
            </a:r>
            <a:r>
              <a:rPr lang="en-US" dirty="0" smtClean="0"/>
              <a:t> – MgO – CaO</a:t>
            </a:r>
          </a:p>
          <a:p>
            <a:r>
              <a:rPr lang="en-US" dirty="0" smtClean="0"/>
              <a:t>Aerospace, energy and automotive industry</a:t>
            </a:r>
          </a:p>
          <a:p>
            <a:pPr lvl="1"/>
            <a:r>
              <a:rPr lang="en-US" dirty="0" smtClean="0"/>
              <a:t>heat shield tiles</a:t>
            </a:r>
          </a:p>
          <a:p>
            <a:pPr lvl="1"/>
            <a:r>
              <a:rPr lang="en-US" dirty="0" smtClean="0"/>
              <a:t>engine components</a:t>
            </a:r>
          </a:p>
          <a:p>
            <a:pPr lvl="1"/>
            <a:r>
              <a:rPr lang="en-US" dirty="0" smtClean="0"/>
              <a:t>reactor vessel and furnace linings</a:t>
            </a:r>
          </a:p>
          <a:p>
            <a:r>
              <a:rPr lang="en-US" dirty="0" smtClean="0"/>
              <a:t>Consumer products:</a:t>
            </a:r>
          </a:p>
          <a:p>
            <a:pPr lvl="1"/>
            <a:r>
              <a:rPr lang="en-US" dirty="0" smtClean="0"/>
              <a:t>pottery</a:t>
            </a:r>
          </a:p>
          <a:p>
            <a:pPr lvl="1"/>
            <a:r>
              <a:rPr lang="en-US" dirty="0" smtClean="0"/>
              <a:t>dishes (fine china, plates, bowls)</a:t>
            </a:r>
          </a:p>
          <a:p>
            <a:pPr lvl="1"/>
            <a:r>
              <a:rPr lang="en-US" dirty="0" smtClean="0"/>
              <a:t>glassware (cups, mugs, etc.)</a:t>
            </a:r>
          </a:p>
          <a:p>
            <a:pPr lvl="1"/>
            <a:r>
              <a:rPr lang="en-US" dirty="0" smtClean="0"/>
              <a:t>eye glass lenses</a:t>
            </a:r>
          </a:p>
          <a:p>
            <a:pPr lvl="1"/>
            <a:endParaRPr lang="en-US" dirty="0"/>
          </a:p>
        </p:txBody>
      </p:sp>
    </p:spTree>
    <p:extLst>
      <p:ext uri="{BB962C8B-B14F-4D97-AF65-F5344CB8AC3E}">
        <p14:creationId xmlns:p14="http://schemas.microsoft.com/office/powerpoint/2010/main" val="11384437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solidFill>
                  <a:schemeClr val="bg1"/>
                </a:solidFill>
              </a:rPr>
              <a:t>Composites</a:t>
            </a:r>
            <a:endParaRPr lang="en-US" b="1" dirty="0">
              <a:solidFill>
                <a:schemeClr val="bg1"/>
              </a:solidFill>
            </a:endParaRPr>
          </a:p>
        </p:txBody>
      </p:sp>
      <p:sp>
        <p:nvSpPr>
          <p:cNvPr id="3" name="Content Placeholder 2"/>
          <p:cNvSpPr>
            <a:spLocks noGrp="1"/>
          </p:cNvSpPr>
          <p:nvPr>
            <p:ph idx="1"/>
          </p:nvPr>
        </p:nvSpPr>
        <p:spPr>
          <a:xfrm>
            <a:off x="457200" y="838200"/>
            <a:ext cx="8229600" cy="5486400"/>
          </a:xfrm>
        </p:spPr>
        <p:txBody>
          <a:bodyPr>
            <a:noAutofit/>
          </a:bodyPr>
          <a:lstStyle/>
          <a:p>
            <a:r>
              <a:rPr lang="en-US" sz="2200" dirty="0" smtClean="0"/>
              <a:t>A mixture of two different materials to create a new material with combined properties</a:t>
            </a:r>
          </a:p>
          <a:p>
            <a:r>
              <a:rPr lang="en-US" sz="2200" dirty="0" smtClean="0"/>
              <a:t>Types of composites:</a:t>
            </a:r>
          </a:p>
          <a:p>
            <a:pPr lvl="1"/>
            <a:r>
              <a:rPr lang="en-US" sz="2000" dirty="0" smtClean="0"/>
              <a:t>Particulate reinforced – discontinuous type with low aspect ratio</a:t>
            </a:r>
          </a:p>
          <a:p>
            <a:pPr lvl="1"/>
            <a:r>
              <a:rPr lang="en-US" sz="2000" dirty="0" smtClean="0"/>
              <a:t>Whisker/rod reinforced - discontinuous type with high aspect ratio</a:t>
            </a:r>
          </a:p>
          <a:p>
            <a:pPr lvl="1"/>
            <a:r>
              <a:rPr lang="en-US" sz="2000" dirty="0" smtClean="0"/>
              <a:t>Fiber reinforced - continuous type with high aspect ratio (naturally)</a:t>
            </a:r>
          </a:p>
          <a:p>
            <a:pPr lvl="1"/>
            <a:r>
              <a:rPr lang="en-US" sz="2000" dirty="0" smtClean="0"/>
              <a:t>Laminated composites - layered structures (surf boards, skate boards)</a:t>
            </a:r>
          </a:p>
          <a:p>
            <a:r>
              <a:rPr lang="en-US" sz="2200" dirty="0" smtClean="0"/>
              <a:t>Bonding: depends on type of composite (strong-covalent, medium-solid solution, weak-tertiary phase layer)</a:t>
            </a:r>
          </a:p>
          <a:p>
            <a:r>
              <a:rPr lang="en-US" sz="2200" dirty="0" smtClean="0"/>
              <a:t>Properties: Depends on composites</a:t>
            </a:r>
          </a:p>
          <a:p>
            <a:pPr lvl="1"/>
            <a:r>
              <a:rPr lang="en-US" sz="2000" dirty="0" smtClean="0"/>
              <a:t>High melting points with improved high temperature strength: ceramic-ceramic</a:t>
            </a:r>
          </a:p>
          <a:p>
            <a:pPr lvl="1"/>
            <a:r>
              <a:rPr lang="en-US" sz="2000" dirty="0" smtClean="0"/>
              <a:t>High strength and ductile with improved wear resistance: metal-ceramic</a:t>
            </a:r>
          </a:p>
          <a:p>
            <a:pPr lvl="1"/>
            <a:r>
              <a:rPr lang="en-US" sz="2000" dirty="0" smtClean="0"/>
              <a:t>High strength and ductile: polymer-polymer</a:t>
            </a:r>
            <a:endParaRPr lang="en-US" sz="2400" dirty="0"/>
          </a:p>
        </p:txBody>
      </p:sp>
    </p:spTree>
    <p:extLst>
      <p:ext uri="{BB962C8B-B14F-4D97-AF65-F5344CB8AC3E}">
        <p14:creationId xmlns:p14="http://schemas.microsoft.com/office/powerpoint/2010/main" val="35662553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Composites: Applications</a:t>
            </a:r>
            <a:endParaRPr lang="en-US" b="1" dirty="0">
              <a:solidFill>
                <a:schemeClr val="bg1"/>
              </a:solidFill>
            </a:endParaRPr>
          </a:p>
        </p:txBody>
      </p:sp>
      <p:sp>
        <p:nvSpPr>
          <p:cNvPr id="3" name="Content Placeholder 2"/>
          <p:cNvSpPr>
            <a:spLocks noGrp="1"/>
          </p:cNvSpPr>
          <p:nvPr>
            <p:ph idx="1"/>
          </p:nvPr>
        </p:nvSpPr>
        <p:spPr>
          <a:xfrm>
            <a:off x="457200" y="1752600"/>
            <a:ext cx="8229600" cy="4373563"/>
          </a:xfrm>
        </p:spPr>
        <p:txBody>
          <a:bodyPr/>
          <a:lstStyle/>
          <a:p>
            <a:r>
              <a:rPr lang="en-US" dirty="0" smtClean="0"/>
              <a:t>Wood: </a:t>
            </a:r>
            <a:r>
              <a:rPr lang="en-US" sz="2800" dirty="0" smtClean="0"/>
              <a:t>naturally occurring biological material consists of very strong fibers imbedded in </a:t>
            </a:r>
            <a:r>
              <a:rPr lang="en-US" sz="2800" dirty="0" smtClean="0"/>
              <a:t>a soft </a:t>
            </a:r>
            <a:r>
              <a:rPr lang="en-US" sz="2800" dirty="0" smtClean="0"/>
              <a:t>matrix</a:t>
            </a:r>
            <a:endParaRPr lang="en-US" sz="2800" dirty="0"/>
          </a:p>
          <a:p>
            <a:r>
              <a:rPr lang="en-US" dirty="0" smtClean="0"/>
              <a:t>Plywood: </a:t>
            </a:r>
            <a:r>
              <a:rPr lang="en-US" sz="2800" dirty="0" smtClean="0"/>
              <a:t>laminated </a:t>
            </a:r>
            <a:r>
              <a:rPr lang="en-US" sz="2800" dirty="0" smtClean="0"/>
              <a:t>wood for buildings</a:t>
            </a:r>
            <a:endParaRPr lang="en-US" dirty="0" smtClean="0"/>
          </a:p>
          <a:p>
            <a:r>
              <a:rPr lang="en-US" dirty="0" smtClean="0"/>
              <a:t>Concrete: </a:t>
            </a:r>
            <a:r>
              <a:rPr lang="en-US" sz="2800" dirty="0" smtClean="0"/>
              <a:t>basements, bridges, sidewalks</a:t>
            </a:r>
            <a:endParaRPr lang="en-US" dirty="0" smtClean="0"/>
          </a:p>
          <a:p>
            <a:r>
              <a:rPr lang="en-US" dirty="0" smtClean="0"/>
              <a:t>Fiberglass: </a:t>
            </a:r>
            <a:r>
              <a:rPr lang="en-US" sz="2800" dirty="0" smtClean="0"/>
              <a:t>boats</a:t>
            </a:r>
            <a:endParaRPr lang="en-US" dirty="0" smtClean="0"/>
          </a:p>
          <a:p>
            <a:r>
              <a:rPr lang="en-US" dirty="0" smtClean="0"/>
              <a:t>Carbon fiber </a:t>
            </a:r>
            <a:r>
              <a:rPr lang="en-US" dirty="0" smtClean="0"/>
              <a:t>resins: </a:t>
            </a:r>
            <a:r>
              <a:rPr lang="en-US" sz="2800" dirty="0" smtClean="0"/>
              <a:t>bicycle frames</a:t>
            </a:r>
            <a:endParaRPr lang="en-US" dirty="0" smtClean="0"/>
          </a:p>
          <a:p>
            <a:endParaRPr lang="en-US" dirty="0" smtClean="0"/>
          </a:p>
        </p:txBody>
      </p:sp>
    </p:spTree>
    <p:extLst>
      <p:ext uri="{BB962C8B-B14F-4D97-AF65-F5344CB8AC3E}">
        <p14:creationId xmlns:p14="http://schemas.microsoft.com/office/powerpoint/2010/main" val="20259540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Autofit/>
          </a:bodyPr>
          <a:lstStyle/>
          <a:p>
            <a:r>
              <a:rPr lang="en-US" sz="3200" b="1" dirty="0" smtClean="0">
                <a:solidFill>
                  <a:schemeClr val="bg1"/>
                </a:solidFill>
              </a:rPr>
              <a:t>Advanced Applications Ceramics &amp; Composites</a:t>
            </a:r>
            <a:endParaRPr lang="en-US" sz="3200" b="1" dirty="0">
              <a:solidFill>
                <a:schemeClr val="bg1"/>
              </a:solidFill>
            </a:endParaRPr>
          </a:p>
        </p:txBody>
      </p:sp>
      <p:sp>
        <p:nvSpPr>
          <p:cNvPr id="3" name="Content Placeholder 2"/>
          <p:cNvSpPr>
            <a:spLocks noGrp="1"/>
          </p:cNvSpPr>
          <p:nvPr>
            <p:ph idx="1"/>
          </p:nvPr>
        </p:nvSpPr>
        <p:spPr>
          <a:xfrm>
            <a:off x="304800" y="1066800"/>
            <a:ext cx="8458200" cy="5334000"/>
          </a:xfrm>
        </p:spPr>
        <p:txBody>
          <a:bodyPr>
            <a:normAutofit fontScale="85000" lnSpcReduction="20000"/>
          </a:bodyPr>
          <a:lstStyle/>
          <a:p>
            <a:r>
              <a:rPr lang="en-US" dirty="0" smtClean="0"/>
              <a:t>Aerospace and Defense Applications</a:t>
            </a:r>
          </a:p>
          <a:p>
            <a:pPr lvl="1"/>
            <a:r>
              <a:rPr lang="en-US" dirty="0" smtClean="0"/>
              <a:t>Structural materials used for missiles, aircraft, space vehicles</a:t>
            </a:r>
          </a:p>
          <a:p>
            <a:pPr lvl="1"/>
            <a:r>
              <a:rPr lang="en-US" dirty="0" smtClean="0"/>
              <a:t>What type of materials may be used?</a:t>
            </a:r>
          </a:p>
          <a:p>
            <a:r>
              <a:rPr lang="en-US" dirty="0" smtClean="0"/>
              <a:t>Ultrahigh </a:t>
            </a:r>
            <a:r>
              <a:rPr lang="en-US" dirty="0"/>
              <a:t>Temperature </a:t>
            </a:r>
            <a:r>
              <a:rPr lang="en-US" dirty="0" smtClean="0"/>
              <a:t>Ceramic-Composites </a:t>
            </a:r>
            <a:r>
              <a:rPr lang="en-US" dirty="0"/>
              <a:t>(</a:t>
            </a:r>
            <a:r>
              <a:rPr lang="en-US" dirty="0" smtClean="0"/>
              <a:t>UHTCs)</a:t>
            </a:r>
            <a:endParaRPr lang="en-US" dirty="0"/>
          </a:p>
          <a:p>
            <a:pPr lvl="1"/>
            <a:r>
              <a:rPr lang="en-US" dirty="0"/>
              <a:t>Metal-nonmetal, Covalent bonded compounds (ZrB</a:t>
            </a:r>
            <a:r>
              <a:rPr lang="en-US" baseline="-25000" dirty="0"/>
              <a:t>2</a:t>
            </a:r>
            <a:r>
              <a:rPr lang="en-US" dirty="0"/>
              <a:t> – SiC)</a:t>
            </a:r>
          </a:p>
          <a:p>
            <a:pPr lvl="1"/>
            <a:r>
              <a:rPr lang="en-US" dirty="0"/>
              <a:t>High melting point materials; strong materials at temperature; excellent oxidation </a:t>
            </a:r>
            <a:r>
              <a:rPr lang="en-US" dirty="0" smtClean="0"/>
              <a:t>resistance</a:t>
            </a:r>
          </a:p>
          <a:p>
            <a:r>
              <a:rPr lang="en-US" dirty="0" smtClean="0"/>
              <a:t>Why these materials?</a:t>
            </a:r>
          </a:p>
          <a:p>
            <a:pPr lvl="1"/>
            <a:r>
              <a:rPr lang="en-US" dirty="0" smtClean="0"/>
              <a:t>Service temperatures are in excess of 2000</a:t>
            </a:r>
            <a:r>
              <a:rPr lang="en-US" dirty="0" smtClean="0">
                <a:cs typeface="Calibri"/>
              </a:rPr>
              <a:t>°C </a:t>
            </a:r>
            <a:br>
              <a:rPr lang="en-US" dirty="0" smtClean="0">
                <a:cs typeface="Calibri"/>
              </a:rPr>
            </a:br>
            <a:r>
              <a:rPr lang="en-US" dirty="0" smtClean="0">
                <a:cs typeface="Calibri"/>
              </a:rPr>
              <a:t>(~1/3 surface temperature of our sun)</a:t>
            </a:r>
          </a:p>
          <a:p>
            <a:pPr lvl="1"/>
            <a:r>
              <a:rPr lang="en-US" dirty="0" smtClean="0">
                <a:cs typeface="Calibri"/>
              </a:rPr>
              <a:t>Materials have high melting points (&gt;3000°C)</a:t>
            </a:r>
          </a:p>
          <a:p>
            <a:pPr lvl="1"/>
            <a:r>
              <a:rPr lang="en-US" dirty="0" smtClean="0">
                <a:cs typeface="Calibri"/>
              </a:rPr>
              <a:t>Excellent strength retention at services temperatures</a:t>
            </a:r>
          </a:p>
          <a:p>
            <a:pPr lvl="1"/>
            <a:r>
              <a:rPr lang="en-US" dirty="0" smtClean="0">
                <a:cs typeface="Calibri"/>
              </a:rPr>
              <a:t>Relative chemical stability at service temperatures</a:t>
            </a:r>
          </a:p>
          <a:p>
            <a:pPr lvl="1"/>
            <a:r>
              <a:rPr lang="en-US" dirty="0" smtClean="0">
                <a:cs typeface="Calibri"/>
              </a:rPr>
              <a:t>Light weight</a:t>
            </a:r>
            <a:endParaRPr lang="en-US" dirty="0"/>
          </a:p>
          <a:p>
            <a:pPr marL="0" indent="0">
              <a:buNone/>
            </a:pPr>
            <a:endParaRPr lang="en-US" dirty="0"/>
          </a:p>
          <a:p>
            <a:endParaRPr lang="en-US" dirty="0" smtClean="0"/>
          </a:p>
        </p:txBody>
      </p:sp>
    </p:spTree>
    <p:extLst>
      <p:ext uri="{BB962C8B-B14F-4D97-AF65-F5344CB8AC3E}">
        <p14:creationId xmlns:p14="http://schemas.microsoft.com/office/powerpoint/2010/main" val="27098582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r>
              <a:rPr lang="en-US" sz="3200" b="1" dirty="0">
                <a:solidFill>
                  <a:schemeClr val="bg1"/>
                </a:solidFill>
              </a:rPr>
              <a:t>Advanced Applications Ceramics &amp; Composites</a:t>
            </a:r>
          </a:p>
        </p:txBody>
      </p:sp>
      <p:sp>
        <p:nvSpPr>
          <p:cNvPr id="4" name="Text Box 12"/>
          <p:cNvSpPr txBox="1">
            <a:spLocks noChangeArrowheads="1"/>
          </p:cNvSpPr>
          <p:nvPr/>
        </p:nvSpPr>
        <p:spPr bwMode="auto">
          <a:xfrm>
            <a:off x="304800" y="914400"/>
            <a:ext cx="58674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50000"/>
              </a:spcBef>
              <a:spcAft>
                <a:spcPct val="0"/>
              </a:spcAft>
            </a:pPr>
            <a:r>
              <a:rPr lang="en-US" sz="2000" b="1" i="1" dirty="0">
                <a:solidFill>
                  <a:schemeClr val="bg2"/>
                </a:solidFill>
              </a:rPr>
              <a:t>Structural materials for use in hypersonic </a:t>
            </a:r>
            <a:r>
              <a:rPr lang="en-US" sz="2000" b="1" i="1" dirty="0" smtClean="0">
                <a:solidFill>
                  <a:schemeClr val="bg2"/>
                </a:solidFill>
              </a:rPr>
              <a:t>aircraft </a:t>
            </a:r>
            <a:r>
              <a:rPr lang="en-US" sz="2000" b="1" i="1" dirty="0" smtClean="0">
                <a:solidFill>
                  <a:schemeClr val="bg2"/>
                </a:solidFill>
              </a:rPr>
              <a:t>Next-generation </a:t>
            </a:r>
            <a:r>
              <a:rPr lang="en-US" sz="2000" b="1" i="1" dirty="0" smtClean="0">
                <a:solidFill>
                  <a:schemeClr val="bg2"/>
                </a:solidFill>
              </a:rPr>
              <a:t>re-entry </a:t>
            </a:r>
            <a:r>
              <a:rPr lang="en-US" sz="2000" b="1" i="1" dirty="0">
                <a:solidFill>
                  <a:schemeClr val="bg2"/>
                </a:solidFill>
              </a:rPr>
              <a:t>vehicles</a:t>
            </a:r>
          </a:p>
        </p:txBody>
      </p:sp>
      <p:sp>
        <p:nvSpPr>
          <p:cNvPr id="9" name="Text Box 9"/>
          <p:cNvSpPr txBox="1">
            <a:spLocks noChangeArrowheads="1"/>
          </p:cNvSpPr>
          <p:nvPr/>
        </p:nvSpPr>
        <p:spPr bwMode="auto">
          <a:xfrm>
            <a:off x="6096000" y="4267200"/>
            <a:ext cx="2819400"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50000"/>
              </a:spcBef>
              <a:spcAft>
                <a:spcPct val="0"/>
              </a:spcAft>
            </a:pPr>
            <a:r>
              <a:rPr lang="en-US" b="1" dirty="0"/>
              <a:t>UHTC materials can change the shape of </a:t>
            </a:r>
            <a:r>
              <a:rPr lang="en-US" b="1" dirty="0" smtClean="0"/>
              <a:t>next-generation </a:t>
            </a:r>
            <a:r>
              <a:rPr lang="en-US" b="1" dirty="0"/>
              <a:t>space planes because of </a:t>
            </a:r>
            <a:r>
              <a:rPr lang="en-US" b="1" dirty="0" smtClean="0"/>
              <a:t>their unique </a:t>
            </a:r>
            <a:r>
              <a:rPr lang="en-US" b="1" dirty="0"/>
              <a:t>combinations of properties</a:t>
            </a:r>
          </a:p>
        </p:txBody>
      </p:sp>
      <p:sp>
        <p:nvSpPr>
          <p:cNvPr id="10" name="Text Box 15"/>
          <p:cNvSpPr txBox="1">
            <a:spLocks noChangeArrowheads="1"/>
          </p:cNvSpPr>
          <p:nvPr/>
        </p:nvSpPr>
        <p:spPr bwMode="auto">
          <a:xfrm>
            <a:off x="3124200" y="1676400"/>
            <a:ext cx="2667000"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pPr algn="ctr" fontAlgn="base">
              <a:spcBef>
                <a:spcPct val="50000"/>
              </a:spcBef>
              <a:spcAft>
                <a:spcPct val="0"/>
              </a:spcAft>
            </a:pPr>
            <a:r>
              <a:rPr lang="en-US" sz="2400" b="1" dirty="0">
                <a:solidFill>
                  <a:srgbClr val="FFFF00"/>
                </a:solidFill>
              </a:rPr>
              <a:t>Why </a:t>
            </a:r>
            <a:r>
              <a:rPr lang="en-US" sz="2400" b="1" dirty="0" smtClean="0">
                <a:solidFill>
                  <a:srgbClr val="FFFF00"/>
                </a:solidFill>
              </a:rPr>
              <a:t>is the </a:t>
            </a:r>
            <a:r>
              <a:rPr lang="en-US" sz="2400" b="1" dirty="0">
                <a:solidFill>
                  <a:srgbClr val="FFFF00"/>
                </a:solidFill>
              </a:rPr>
              <a:t>space shuttle </a:t>
            </a:r>
            <a:r>
              <a:rPr lang="en-US" sz="2400" b="1" dirty="0" smtClean="0">
                <a:solidFill>
                  <a:srgbClr val="FFFF00"/>
                </a:solidFill>
              </a:rPr>
              <a:t>shaped </a:t>
            </a:r>
            <a:r>
              <a:rPr lang="en-US" sz="2400" b="1" dirty="0">
                <a:solidFill>
                  <a:srgbClr val="FFFF00"/>
                </a:solidFill>
              </a:rPr>
              <a:t>the way it is?</a:t>
            </a:r>
          </a:p>
        </p:txBody>
      </p:sp>
      <p:sp>
        <p:nvSpPr>
          <p:cNvPr id="11" name="Text Box 17"/>
          <p:cNvSpPr txBox="1">
            <a:spLocks noChangeArrowheads="1"/>
          </p:cNvSpPr>
          <p:nvPr/>
        </p:nvSpPr>
        <p:spPr bwMode="auto">
          <a:xfrm>
            <a:off x="3352800" y="2909888"/>
            <a:ext cx="24384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pPr algn="ctr" fontAlgn="base">
              <a:spcBef>
                <a:spcPct val="50000"/>
              </a:spcBef>
              <a:spcAft>
                <a:spcPct val="0"/>
              </a:spcAft>
            </a:pPr>
            <a:r>
              <a:rPr lang="en-US" b="1" i="1" dirty="0"/>
              <a:t>To reduce the amount of heat generated upon </a:t>
            </a:r>
            <a:r>
              <a:rPr lang="en-US" b="1" i="1" dirty="0" smtClean="0"/>
              <a:t>re-entry</a:t>
            </a:r>
            <a:r>
              <a:rPr lang="en-US" b="1" i="1" dirty="0"/>
              <a:t>.</a:t>
            </a:r>
          </a:p>
        </p:txBody>
      </p:sp>
      <p:pic>
        <p:nvPicPr>
          <p:cNvPr id="3" name="Picture 2" descr="C:\Users\denise.CARLSON-MOBILE\Documents\Documents\2f uoh Fun Look @ Matl Science #265 WAITING4TAGr&amp;Authr\images\PPT smaller images\Slide19Asmall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 y="1676400"/>
            <a:ext cx="2743200" cy="20574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3" descr="C:\Users\denise.CARLSON-MOBILE\Documents\Documents\2f uoh Fun Look @ Matl Science #265 WAITING4TAGr&amp;Authr\images\PPT smaller images\Slide19Bsmaller.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3962400"/>
            <a:ext cx="2667000" cy="2057400"/>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C:\Users\denise.CARLSON-MOBILE\Documents\Documents\2f uoh Fun Look @ Matl Science #265 WAITING4TAGr&amp;Authr\images\PPT smaller images\Slide19Csmaller.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76600" y="4114800"/>
            <a:ext cx="2667000" cy="2133600"/>
          </a:xfrm>
          <a:prstGeom prst="rect">
            <a:avLst/>
          </a:prstGeom>
          <a:noFill/>
          <a:extLst>
            <a:ext uri="{909E8E84-426E-40DD-AFC4-6F175D3DCCD1}">
              <a14:hiddenFill xmlns:a14="http://schemas.microsoft.com/office/drawing/2010/main">
                <a:solidFill>
                  <a:srgbClr val="FFFFFF"/>
                </a:solidFill>
              </a14:hiddenFill>
            </a:ext>
          </a:extLst>
        </p:spPr>
      </p:pic>
      <p:pic>
        <p:nvPicPr>
          <p:cNvPr id="6149" name="Picture 5" descr="C:\Users\denise.CARLSON-MOBILE\Documents\Documents\2f uoh Fun Look @ Matl Science #265 WAITING4TAGr&amp;Authr\images\PPT smaller images\Slide19Dsmaller.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56960" y="1819275"/>
            <a:ext cx="2819400"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9964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20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1000" fill="hold"/>
                                        <p:tgtEl>
                                          <p:spTgt spid="11"/>
                                        </p:tgtEl>
                                        <p:attrNameLst>
                                          <p:attrName>ppt_x</p:attrName>
                                        </p:attrNameLst>
                                      </p:cBhvr>
                                      <p:tavLst>
                                        <p:tav tm="0">
                                          <p:val>
                                            <p:strVal val="0-#ppt_w/2"/>
                                          </p:val>
                                        </p:tav>
                                        <p:tav tm="100000">
                                          <p:val>
                                            <p:strVal val="#ppt_x"/>
                                          </p:val>
                                        </p:tav>
                                      </p:tavLst>
                                    </p:anim>
                                    <p:anim calcmode="lin" valueType="num">
                                      <p:cBhvr additive="base">
                                        <p:cTn id="19" dur="10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1000" fill="hold"/>
                                        <p:tgtEl>
                                          <p:spTgt spid="9"/>
                                        </p:tgtEl>
                                        <p:attrNameLst>
                                          <p:attrName>ppt_x</p:attrName>
                                        </p:attrNameLst>
                                      </p:cBhvr>
                                      <p:tavLst>
                                        <p:tav tm="0">
                                          <p:val>
                                            <p:strVal val="#ppt_x"/>
                                          </p:val>
                                        </p:tav>
                                        <p:tav tm="100000">
                                          <p:val>
                                            <p:strVal val="#ppt_x"/>
                                          </p:val>
                                        </p:tav>
                                      </p:tavLst>
                                    </p:anim>
                                    <p:anim calcmode="lin" valueType="num">
                                      <p:cBhvr additive="base">
                                        <p:cTn id="25" dur="10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P spid="10" grpId="0"/>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Introduction</a:t>
            </a:r>
            <a:endParaRPr lang="en-US" b="1" dirty="0">
              <a:solidFill>
                <a:schemeClr val="bg1"/>
              </a:solidFill>
            </a:endParaRPr>
          </a:p>
        </p:txBody>
      </p:sp>
      <p:sp>
        <p:nvSpPr>
          <p:cNvPr id="3" name="Content Placeholder 2"/>
          <p:cNvSpPr>
            <a:spLocks noGrp="1"/>
          </p:cNvSpPr>
          <p:nvPr>
            <p:ph idx="1"/>
          </p:nvPr>
        </p:nvSpPr>
        <p:spPr>
          <a:xfrm>
            <a:off x="160020" y="2261175"/>
            <a:ext cx="8839200" cy="2006025"/>
          </a:xfrm>
        </p:spPr>
        <p:txBody>
          <a:bodyPr>
            <a:normAutofit fontScale="85000" lnSpcReduction="10000"/>
          </a:bodyPr>
          <a:lstStyle/>
          <a:p>
            <a:pPr algn="ctr">
              <a:buNone/>
            </a:pPr>
            <a:r>
              <a:rPr lang="en-US" b="1" dirty="0" smtClean="0">
                <a:solidFill>
                  <a:srgbClr val="FFFF00"/>
                </a:solidFill>
              </a:rPr>
              <a:t>Definition 1: </a:t>
            </a:r>
            <a:r>
              <a:rPr lang="en-US" dirty="0" smtClean="0"/>
              <a:t>A branch of science that focuses on materials; interdisciplinary field composed of physics and chemistry.</a:t>
            </a:r>
          </a:p>
          <a:p>
            <a:pPr algn="ctr">
              <a:buNone/>
            </a:pPr>
            <a:endParaRPr lang="en-US" sz="1900" dirty="0" smtClean="0"/>
          </a:p>
          <a:p>
            <a:pPr algn="ctr">
              <a:buNone/>
            </a:pPr>
            <a:r>
              <a:rPr lang="en-US" b="1" dirty="0" smtClean="0">
                <a:solidFill>
                  <a:srgbClr val="FFFF00"/>
                </a:solidFill>
              </a:rPr>
              <a:t>Definition 2: </a:t>
            </a:r>
            <a:r>
              <a:rPr lang="en-US" dirty="0" smtClean="0"/>
              <a:t>Relationship of material properties to its composition and structure.  </a:t>
            </a:r>
            <a:endParaRPr lang="en-US" dirty="0"/>
          </a:p>
        </p:txBody>
      </p:sp>
      <p:sp>
        <p:nvSpPr>
          <p:cNvPr id="4" name="TextBox 3"/>
          <p:cNvSpPr txBox="1"/>
          <p:nvPr/>
        </p:nvSpPr>
        <p:spPr>
          <a:xfrm>
            <a:off x="1066800" y="1645920"/>
            <a:ext cx="7086600" cy="584775"/>
          </a:xfrm>
          <a:prstGeom prst="rect">
            <a:avLst/>
          </a:prstGeom>
          <a:noFill/>
        </p:spPr>
        <p:txBody>
          <a:bodyPr wrap="square" rtlCol="0">
            <a:spAutoFit/>
          </a:bodyPr>
          <a:lstStyle/>
          <a:p>
            <a:pPr algn="ctr"/>
            <a:r>
              <a:rPr lang="en-US" sz="3200" b="1" dirty="0" smtClean="0"/>
              <a:t>What is material science?</a:t>
            </a:r>
            <a:endParaRPr lang="en-US" sz="3200" b="1" dirty="0"/>
          </a:p>
        </p:txBody>
      </p:sp>
      <p:sp>
        <p:nvSpPr>
          <p:cNvPr id="5" name="TextBox 4"/>
          <p:cNvSpPr txBox="1"/>
          <p:nvPr/>
        </p:nvSpPr>
        <p:spPr>
          <a:xfrm>
            <a:off x="990600" y="4292025"/>
            <a:ext cx="7086600" cy="584775"/>
          </a:xfrm>
          <a:prstGeom prst="rect">
            <a:avLst/>
          </a:prstGeom>
          <a:noFill/>
        </p:spPr>
        <p:txBody>
          <a:bodyPr wrap="square" rtlCol="0">
            <a:spAutoFit/>
          </a:bodyPr>
          <a:lstStyle/>
          <a:p>
            <a:pPr algn="ctr"/>
            <a:r>
              <a:rPr lang="en-US" sz="3200" b="1" dirty="0" smtClean="0"/>
              <a:t>What is a material scientist?</a:t>
            </a:r>
            <a:endParaRPr lang="en-US" sz="3200" b="1" dirty="0"/>
          </a:p>
        </p:txBody>
      </p:sp>
      <p:sp>
        <p:nvSpPr>
          <p:cNvPr id="6" name="Content Placeholder 2"/>
          <p:cNvSpPr txBox="1">
            <a:spLocks/>
          </p:cNvSpPr>
          <p:nvPr/>
        </p:nvSpPr>
        <p:spPr>
          <a:xfrm>
            <a:off x="152400" y="4851975"/>
            <a:ext cx="8839200" cy="170122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dirty="0" smtClean="0"/>
              <a:t>A person who uses his/her combined knowledge of physics, chemistry and metallurgy to exploit property-structure combinations for practical use.  </a:t>
            </a:r>
            <a:endParaRPr lang="en-US" dirty="0"/>
          </a:p>
        </p:txBody>
      </p:sp>
    </p:spTree>
    <p:extLst>
      <p:ext uri="{BB962C8B-B14F-4D97-AF65-F5344CB8AC3E}">
        <p14:creationId xmlns:p14="http://schemas.microsoft.com/office/powerpoint/2010/main" val="2562174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b="1" dirty="0" smtClean="0">
                <a:solidFill>
                  <a:schemeClr val="bg1"/>
                </a:solidFill>
              </a:rPr>
              <a:t>Advanced Applications Polymers</a:t>
            </a:r>
            <a:endParaRPr lang="en-US" b="1" dirty="0">
              <a:solidFill>
                <a:schemeClr val="bg1"/>
              </a:solidFill>
            </a:endParaRPr>
          </a:p>
        </p:txBody>
      </p:sp>
      <p:sp>
        <p:nvSpPr>
          <p:cNvPr id="3" name="Content Placeholder 2"/>
          <p:cNvSpPr>
            <a:spLocks noGrp="1"/>
          </p:cNvSpPr>
          <p:nvPr>
            <p:ph idx="1"/>
          </p:nvPr>
        </p:nvSpPr>
        <p:spPr>
          <a:xfrm>
            <a:off x="457200" y="1143000"/>
            <a:ext cx="8229600" cy="4525963"/>
          </a:xfrm>
        </p:spPr>
        <p:txBody>
          <a:bodyPr>
            <a:noAutofit/>
          </a:bodyPr>
          <a:lstStyle/>
          <a:p>
            <a:r>
              <a:rPr lang="en-US" sz="2800" dirty="0" smtClean="0"/>
              <a:t>Self-decontaminating polymers</a:t>
            </a:r>
          </a:p>
          <a:p>
            <a:pPr lvl="1"/>
            <a:r>
              <a:rPr lang="en-US" sz="2400" dirty="0" smtClean="0"/>
              <a:t>medical, military, security and environmental applications</a:t>
            </a:r>
          </a:p>
          <a:p>
            <a:pPr lvl="1"/>
            <a:r>
              <a:rPr lang="en-US" sz="2400" dirty="0" smtClean="0"/>
              <a:t>current applications: look for attachment to textiles for self toxin cleaning fabrics (that is, chemical scavenging and cleaning clothing)</a:t>
            </a:r>
          </a:p>
          <a:p>
            <a:r>
              <a:rPr lang="en-US" sz="2800" dirty="0" err="1" smtClean="0"/>
              <a:t>Sulphonated</a:t>
            </a:r>
            <a:r>
              <a:rPr lang="en-US" sz="2800" dirty="0" smtClean="0"/>
              <a:t> polyether </a:t>
            </a:r>
            <a:r>
              <a:rPr lang="en-US" sz="2800" dirty="0" err="1" smtClean="0"/>
              <a:t>polyetherketone</a:t>
            </a:r>
            <a:r>
              <a:rPr lang="en-US" sz="2800" dirty="0" smtClean="0"/>
              <a:t> (SPEEK) and </a:t>
            </a:r>
            <a:r>
              <a:rPr lang="en-US" sz="2800" dirty="0" err="1" smtClean="0"/>
              <a:t>polyvnvyl</a:t>
            </a:r>
            <a:r>
              <a:rPr lang="en-US" sz="2800" dirty="0" smtClean="0"/>
              <a:t> alcohol (PVA) aqueous solutions</a:t>
            </a:r>
          </a:p>
          <a:p>
            <a:r>
              <a:rPr lang="en-US" sz="2800" dirty="0" smtClean="0"/>
              <a:t>Excite solutions with light to form strong reducing </a:t>
            </a:r>
            <a:r>
              <a:rPr lang="en-US" sz="2800" dirty="0" err="1" smtClean="0"/>
              <a:t>benzophenyl</a:t>
            </a:r>
            <a:r>
              <a:rPr lang="en-US" sz="2800" dirty="0" smtClean="0"/>
              <a:t> </a:t>
            </a:r>
            <a:r>
              <a:rPr lang="en-US" sz="2800" dirty="0" err="1" smtClean="0"/>
              <a:t>ketyl</a:t>
            </a:r>
            <a:r>
              <a:rPr lang="en-US" sz="2800" dirty="0" smtClean="0"/>
              <a:t> (BPK) radicals; helps break down organic toxic chemicals</a:t>
            </a:r>
          </a:p>
          <a:p>
            <a:pPr>
              <a:buNone/>
            </a:pPr>
            <a:endParaRPr lang="en-US" sz="2800" dirty="0" smtClean="0"/>
          </a:p>
        </p:txBody>
      </p:sp>
      <p:sp>
        <p:nvSpPr>
          <p:cNvPr id="4" name="TextBox 3"/>
          <p:cNvSpPr txBox="1"/>
          <p:nvPr/>
        </p:nvSpPr>
        <p:spPr>
          <a:xfrm>
            <a:off x="0" y="5791200"/>
            <a:ext cx="8991600" cy="523220"/>
          </a:xfrm>
          <a:prstGeom prst="rect">
            <a:avLst/>
          </a:prstGeom>
          <a:noFill/>
        </p:spPr>
        <p:txBody>
          <a:bodyPr wrap="square" rtlCol="0">
            <a:spAutoFit/>
          </a:bodyPr>
          <a:lstStyle/>
          <a:p>
            <a:pPr algn="ctr"/>
            <a:r>
              <a:rPr lang="en-US" sz="1400" dirty="0" smtClean="0"/>
              <a:t>Little, Brian, </a:t>
            </a:r>
            <a:r>
              <a:rPr lang="en-US" sz="1400" i="1" dirty="0" smtClean="0"/>
              <a:t>“Materials for Advanced Applications: Self-Decontaminating Polymers, </a:t>
            </a:r>
            <a:r>
              <a:rPr lang="en-US" sz="1400" i="1" dirty="0" err="1" smtClean="0"/>
              <a:t>photofunctional</a:t>
            </a:r>
            <a:r>
              <a:rPr lang="en-US" sz="1400" i="1" dirty="0" smtClean="0"/>
              <a:t> composites, and </a:t>
            </a:r>
            <a:r>
              <a:rPr lang="en-US" sz="1400" i="1" dirty="0" err="1" smtClean="0"/>
              <a:t>electroconductive</a:t>
            </a:r>
            <a:r>
              <a:rPr lang="en-US" sz="1400" i="1" dirty="0" smtClean="0"/>
              <a:t> fibers,”</a:t>
            </a:r>
            <a:r>
              <a:rPr lang="en-US" sz="1400" dirty="0" smtClean="0"/>
              <a:t>  Chemistry and Biochemistry Dissertation, University of Auburn (2012)</a:t>
            </a:r>
            <a:endParaRPr lang="en-US" sz="1400" i="1" dirty="0"/>
          </a:p>
        </p:txBody>
      </p:sp>
    </p:spTree>
    <p:extLst>
      <p:ext uri="{BB962C8B-B14F-4D97-AF65-F5344CB8AC3E}">
        <p14:creationId xmlns:p14="http://schemas.microsoft.com/office/powerpoint/2010/main" val="4036703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b="1" dirty="0" smtClean="0">
                <a:solidFill>
                  <a:schemeClr val="bg1"/>
                </a:solidFill>
              </a:rPr>
              <a:t>Advanced Applications Metals</a:t>
            </a:r>
            <a:endParaRPr lang="en-US" b="1" dirty="0">
              <a:solidFill>
                <a:schemeClr val="bg1"/>
              </a:solidFill>
            </a:endParaRPr>
          </a:p>
        </p:txBody>
      </p:sp>
      <p:sp>
        <p:nvSpPr>
          <p:cNvPr id="3" name="Content Placeholder 2"/>
          <p:cNvSpPr>
            <a:spLocks noGrp="1"/>
          </p:cNvSpPr>
          <p:nvPr>
            <p:ph idx="1"/>
          </p:nvPr>
        </p:nvSpPr>
        <p:spPr>
          <a:xfrm>
            <a:off x="457200" y="1066800"/>
            <a:ext cx="8229600" cy="5562600"/>
          </a:xfrm>
        </p:spPr>
        <p:txBody>
          <a:bodyPr>
            <a:noAutofit/>
          </a:bodyPr>
          <a:lstStyle/>
          <a:p>
            <a:r>
              <a:rPr lang="en-US" sz="2400" dirty="0" smtClean="0"/>
              <a:t>Hydrogen-absorbing metal alloys for energy transportation or batteries</a:t>
            </a:r>
          </a:p>
          <a:p>
            <a:pPr lvl="1"/>
            <a:r>
              <a:rPr lang="en-US" sz="2000" dirty="0" err="1" smtClean="0"/>
              <a:t>Electorlyzed</a:t>
            </a:r>
            <a:r>
              <a:rPr lang="en-US" sz="2000" dirty="0" smtClean="0"/>
              <a:t> hydrogen from water (fuel cell technology) can be stored in tanks fabricated from Hydrogen-absorbing metal alloys (HAMA)</a:t>
            </a:r>
          </a:p>
          <a:p>
            <a:pPr lvl="1"/>
            <a:r>
              <a:rPr lang="en-US" sz="2000" dirty="0" smtClean="0"/>
              <a:t>Nickel Metal Hydride (Ni-MH) batteries use the same principle, but to improve battery self discharge</a:t>
            </a:r>
          </a:p>
          <a:p>
            <a:pPr lvl="1"/>
            <a:r>
              <a:rPr lang="en-US" sz="2000" dirty="0" smtClean="0"/>
              <a:t>Volume density is significantly higher for gaseous hydrogen; more hydrogen per tank</a:t>
            </a:r>
          </a:p>
          <a:p>
            <a:r>
              <a:rPr lang="en-US" sz="2400" dirty="0" smtClean="0"/>
              <a:t>Typical alloys consist of </a:t>
            </a:r>
            <a:r>
              <a:rPr lang="en-US" sz="2400" dirty="0" err="1" smtClean="0"/>
              <a:t>Mn</a:t>
            </a:r>
            <a:r>
              <a:rPr lang="en-US" sz="2400" dirty="0" smtClean="0"/>
              <a:t>-Ti-V, Mg-Ni, </a:t>
            </a:r>
            <a:r>
              <a:rPr lang="en-US" sz="2400" dirty="0" err="1" smtClean="0"/>
              <a:t>Zr-Mn</a:t>
            </a:r>
            <a:r>
              <a:rPr lang="en-US" sz="2400" dirty="0" smtClean="0"/>
              <a:t>/Ti/V, </a:t>
            </a:r>
            <a:r>
              <a:rPr lang="en-US" sz="2400" dirty="0" err="1" smtClean="0"/>
              <a:t>Mn</a:t>
            </a:r>
            <a:r>
              <a:rPr lang="en-US" sz="2400" dirty="0" smtClean="0"/>
              <a:t>-Ni, La-Ni. </a:t>
            </a:r>
          </a:p>
          <a:p>
            <a:r>
              <a:rPr lang="en-US" sz="2400" dirty="0" smtClean="0"/>
              <a:t>BCC metals show higher storage and desorption properties</a:t>
            </a:r>
          </a:p>
          <a:p>
            <a:r>
              <a:rPr lang="en-US" sz="2400" dirty="0" smtClean="0"/>
              <a:t>Some metals can absorb a gas densities equivalent to liquid hydrogen densities</a:t>
            </a:r>
          </a:p>
        </p:txBody>
      </p:sp>
      <p:sp>
        <p:nvSpPr>
          <p:cNvPr id="4" name="TextBox 3"/>
          <p:cNvSpPr txBox="1"/>
          <p:nvPr/>
        </p:nvSpPr>
        <p:spPr>
          <a:xfrm>
            <a:off x="228600" y="6019800"/>
            <a:ext cx="8686800" cy="246221"/>
          </a:xfrm>
          <a:prstGeom prst="rect">
            <a:avLst/>
          </a:prstGeom>
          <a:noFill/>
        </p:spPr>
        <p:txBody>
          <a:bodyPr wrap="square" rtlCol="0">
            <a:spAutoFit/>
          </a:bodyPr>
          <a:lstStyle/>
          <a:p>
            <a:pPr algn="ctr"/>
            <a:r>
              <a:rPr lang="en-US" sz="1000" dirty="0" smtClean="0"/>
              <a:t>T. </a:t>
            </a:r>
            <a:r>
              <a:rPr lang="en-US" sz="1000" dirty="0" err="1" smtClean="0"/>
              <a:t>Mouri</a:t>
            </a:r>
            <a:r>
              <a:rPr lang="en-US" sz="1000" dirty="0" smtClean="0"/>
              <a:t>, H. </a:t>
            </a:r>
            <a:r>
              <a:rPr lang="en-US" sz="1000" dirty="0" err="1" smtClean="0"/>
              <a:t>Iba</a:t>
            </a:r>
            <a:r>
              <a:rPr lang="en-US" sz="1000" dirty="0" smtClean="0"/>
              <a:t>, </a:t>
            </a:r>
            <a:r>
              <a:rPr lang="en-US" sz="1000" i="1" dirty="0" smtClean="0"/>
              <a:t>“Hydrogen-absorbing alloys with a large capacity for a new </a:t>
            </a:r>
            <a:r>
              <a:rPr lang="en-US" sz="1000" i="1" dirty="0" err="1" smtClean="0"/>
              <a:t>wnergy</a:t>
            </a:r>
            <a:r>
              <a:rPr lang="en-US" sz="1000" i="1" dirty="0" smtClean="0"/>
              <a:t> carrier,”</a:t>
            </a:r>
            <a:r>
              <a:rPr lang="en-US" sz="1000" dirty="0" smtClean="0"/>
              <a:t> Materials Science and Engineering A, </a:t>
            </a:r>
            <a:r>
              <a:rPr lang="en-US" sz="1000" dirty="0" err="1" smtClean="0"/>
              <a:t>Vol</a:t>
            </a:r>
            <a:r>
              <a:rPr lang="en-US" sz="1000" dirty="0" smtClean="0"/>
              <a:t> 329-331, 346-350 (2002).</a:t>
            </a:r>
            <a:endParaRPr lang="en-US" sz="1000" dirty="0"/>
          </a:p>
        </p:txBody>
      </p:sp>
      <p:sp>
        <p:nvSpPr>
          <p:cNvPr id="5" name="TextBox 4"/>
          <p:cNvSpPr txBox="1"/>
          <p:nvPr/>
        </p:nvSpPr>
        <p:spPr>
          <a:xfrm>
            <a:off x="0" y="6248400"/>
            <a:ext cx="9144000" cy="400110"/>
          </a:xfrm>
          <a:prstGeom prst="rect">
            <a:avLst/>
          </a:prstGeom>
          <a:noFill/>
        </p:spPr>
        <p:txBody>
          <a:bodyPr wrap="square" rtlCol="0">
            <a:spAutoFit/>
          </a:bodyPr>
          <a:lstStyle/>
          <a:p>
            <a:pPr algn="ctr"/>
            <a:r>
              <a:rPr lang="en-US" sz="1000" dirty="0" smtClean="0"/>
              <a:t>“Light Weight Hydrogen ‘’Tank’ Could Fuel  Hydrogen Economy”, Science Daily, </a:t>
            </a:r>
            <a:r>
              <a:rPr lang="en-US" sz="1000" dirty="0" smtClean="0">
                <a:hlinkClick r:id="rId2"/>
              </a:rPr>
              <a:t>http://www.sciencedaily.com/releases/2008/11/081104084215.htm</a:t>
            </a:r>
            <a:endParaRPr lang="en-US" sz="1000" dirty="0" smtClean="0"/>
          </a:p>
          <a:p>
            <a:endParaRPr lang="en-US" sz="1000" dirty="0" smtClean="0"/>
          </a:p>
        </p:txBody>
      </p:sp>
    </p:spTree>
    <p:extLst>
      <p:ext uri="{BB962C8B-B14F-4D97-AF65-F5344CB8AC3E}">
        <p14:creationId xmlns:p14="http://schemas.microsoft.com/office/powerpoint/2010/main" val="36193037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Other well known materials</a:t>
            </a:r>
            <a:endParaRPr lang="en-US" b="1" dirty="0">
              <a:solidFill>
                <a:schemeClr val="bg1"/>
              </a:solidFill>
            </a:endParaRPr>
          </a:p>
        </p:txBody>
      </p:sp>
      <p:sp>
        <p:nvSpPr>
          <p:cNvPr id="3" name="Content Placeholder 2"/>
          <p:cNvSpPr>
            <a:spLocks noGrp="1"/>
          </p:cNvSpPr>
          <p:nvPr>
            <p:ph idx="1"/>
          </p:nvPr>
        </p:nvSpPr>
        <p:spPr/>
        <p:txBody>
          <a:bodyPr>
            <a:normAutofit fontScale="92500" lnSpcReduction="10000"/>
          </a:bodyPr>
          <a:lstStyle/>
          <a:p>
            <a:r>
              <a:rPr lang="en-US" dirty="0" smtClean="0"/>
              <a:t>Semiconductors – ceramics</a:t>
            </a:r>
          </a:p>
          <a:p>
            <a:pPr lvl="1"/>
            <a:r>
              <a:rPr lang="en-US" dirty="0" smtClean="0"/>
              <a:t>computer chips</a:t>
            </a:r>
          </a:p>
          <a:p>
            <a:pPr lvl="1"/>
            <a:r>
              <a:rPr lang="en-US" dirty="0" smtClean="0"/>
              <a:t>memory storage devices</a:t>
            </a:r>
          </a:p>
          <a:p>
            <a:pPr lvl="1"/>
            <a:r>
              <a:rPr lang="en-US" dirty="0" smtClean="0"/>
              <a:t>solar cells</a:t>
            </a:r>
          </a:p>
          <a:p>
            <a:pPr lvl="1"/>
            <a:r>
              <a:rPr lang="en-US" dirty="0" smtClean="0"/>
              <a:t>image screens </a:t>
            </a:r>
          </a:p>
          <a:p>
            <a:r>
              <a:rPr lang="en-US" dirty="0" smtClean="0"/>
              <a:t>Nanomaterials – ceramics, metals, polymers</a:t>
            </a:r>
          </a:p>
          <a:p>
            <a:pPr lvl="1"/>
            <a:r>
              <a:rPr lang="en-US" dirty="0" smtClean="0"/>
              <a:t>gold nanoshells</a:t>
            </a:r>
          </a:p>
          <a:p>
            <a:pPr lvl="1"/>
            <a:r>
              <a:rPr lang="en-US" dirty="0" smtClean="0"/>
              <a:t>quantum dots </a:t>
            </a:r>
          </a:p>
          <a:p>
            <a:pPr lvl="1"/>
            <a:r>
              <a:rPr lang="en-US" dirty="0" err="1" smtClean="0"/>
              <a:t>ferrofluids</a:t>
            </a:r>
            <a:endParaRPr lang="en-US" dirty="0"/>
          </a:p>
          <a:p>
            <a:pPr lvl="1"/>
            <a:r>
              <a:rPr lang="en-US" dirty="0" smtClean="0"/>
              <a:t>medical devices</a:t>
            </a:r>
          </a:p>
        </p:txBody>
      </p:sp>
    </p:spTree>
    <p:extLst>
      <p:ext uri="{BB962C8B-B14F-4D97-AF65-F5344CB8AC3E}">
        <p14:creationId xmlns:p14="http://schemas.microsoft.com/office/powerpoint/2010/main" val="27382520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b="1" dirty="0" smtClean="0">
                <a:solidFill>
                  <a:schemeClr val="bg1"/>
                </a:solidFill>
              </a:rPr>
              <a:t>How do we test materials?</a:t>
            </a:r>
            <a:endParaRPr lang="en-US" b="1" dirty="0">
              <a:solidFill>
                <a:schemeClr val="bg1"/>
              </a:solidFill>
            </a:endParaRPr>
          </a:p>
        </p:txBody>
      </p:sp>
      <p:sp>
        <p:nvSpPr>
          <p:cNvPr id="3" name="Content Placeholder 2"/>
          <p:cNvSpPr>
            <a:spLocks noGrp="1"/>
          </p:cNvSpPr>
          <p:nvPr>
            <p:ph idx="1"/>
          </p:nvPr>
        </p:nvSpPr>
        <p:spPr>
          <a:xfrm>
            <a:off x="457200" y="1189037"/>
            <a:ext cx="8229600" cy="5135563"/>
          </a:xfrm>
        </p:spPr>
        <p:txBody>
          <a:bodyPr>
            <a:noAutofit/>
          </a:bodyPr>
          <a:lstStyle/>
          <a:p>
            <a:pPr algn="ctr">
              <a:buNone/>
            </a:pPr>
            <a:r>
              <a:rPr lang="en-US" sz="2400" b="1" dirty="0" smtClean="0">
                <a:solidFill>
                  <a:srgbClr val="FFFF00"/>
                </a:solidFill>
              </a:rPr>
              <a:t>We use mechanical, chemical and optical methods</a:t>
            </a:r>
            <a:endParaRPr lang="en-US" sz="2400" b="1" dirty="0">
              <a:solidFill>
                <a:srgbClr val="FFFF00"/>
              </a:solidFill>
            </a:endParaRPr>
          </a:p>
          <a:p>
            <a:r>
              <a:rPr lang="en-US" sz="2000" dirty="0" smtClean="0"/>
              <a:t>Mechanical testing gives strength, ductility and toughness material information</a:t>
            </a:r>
          </a:p>
          <a:p>
            <a:pPr lvl="1"/>
            <a:r>
              <a:rPr lang="en-US" sz="1600" dirty="0" smtClean="0"/>
              <a:t>tensile tests</a:t>
            </a:r>
          </a:p>
          <a:p>
            <a:pPr lvl="1"/>
            <a:r>
              <a:rPr lang="en-US" sz="1600" dirty="0" smtClean="0"/>
              <a:t>bend tests</a:t>
            </a:r>
          </a:p>
          <a:p>
            <a:pPr lvl="1"/>
            <a:r>
              <a:rPr lang="en-US" sz="1600" dirty="0" smtClean="0"/>
              <a:t>compressive tests</a:t>
            </a:r>
          </a:p>
          <a:p>
            <a:pPr lvl="1"/>
            <a:r>
              <a:rPr lang="en-US" sz="1600" dirty="0" smtClean="0"/>
              <a:t>fracture testing	</a:t>
            </a:r>
          </a:p>
          <a:p>
            <a:r>
              <a:rPr lang="en-US" sz="2000" dirty="0" smtClean="0"/>
              <a:t>Chemical testing tells us about composition and chemical stability</a:t>
            </a:r>
          </a:p>
          <a:p>
            <a:pPr lvl="1"/>
            <a:r>
              <a:rPr lang="en-US" sz="1600" dirty="0" smtClean="0"/>
              <a:t>x-ray diffraction and fluorescence – composition testing</a:t>
            </a:r>
          </a:p>
          <a:p>
            <a:pPr lvl="1"/>
            <a:r>
              <a:rPr lang="en-US" sz="1600" dirty="0" smtClean="0"/>
              <a:t>corrosion testing</a:t>
            </a:r>
          </a:p>
          <a:p>
            <a:r>
              <a:rPr lang="en-US" sz="2000" dirty="0" smtClean="0"/>
              <a:t>Optical testing is more of a way to view atomic, </a:t>
            </a:r>
            <a:r>
              <a:rPr lang="en-US" sz="2000" dirty="0" err="1" smtClean="0"/>
              <a:t>nano</a:t>
            </a:r>
            <a:r>
              <a:rPr lang="en-US" sz="2000" dirty="0" smtClean="0"/>
              <a:t> and microstructures, and gives us insight to structure property relationships</a:t>
            </a:r>
          </a:p>
          <a:p>
            <a:pPr lvl="1"/>
            <a:r>
              <a:rPr lang="en-US" sz="1600" dirty="0" smtClean="0"/>
              <a:t>light optical microscope – microstructure</a:t>
            </a:r>
          </a:p>
          <a:p>
            <a:pPr lvl="1"/>
            <a:r>
              <a:rPr lang="en-US" sz="1600" dirty="0" smtClean="0"/>
              <a:t>scanning electron microscope – microstructure and </a:t>
            </a:r>
            <a:r>
              <a:rPr lang="en-US" sz="1600" dirty="0" err="1" smtClean="0"/>
              <a:t>nano</a:t>
            </a:r>
            <a:r>
              <a:rPr lang="en-US" sz="1600" dirty="0" smtClean="0"/>
              <a:t> structure</a:t>
            </a:r>
          </a:p>
          <a:p>
            <a:pPr lvl="1"/>
            <a:r>
              <a:rPr lang="en-US" sz="1600" dirty="0" smtClean="0"/>
              <a:t>transmission electron microscope – </a:t>
            </a:r>
            <a:r>
              <a:rPr lang="en-US" sz="1600" dirty="0" err="1" smtClean="0"/>
              <a:t>nanostucture</a:t>
            </a:r>
            <a:r>
              <a:rPr lang="en-US" sz="1600" dirty="0" smtClean="0"/>
              <a:t> and atomic structure</a:t>
            </a:r>
          </a:p>
          <a:p>
            <a:pPr lvl="1"/>
            <a:r>
              <a:rPr lang="en-US" sz="1600" dirty="0" smtClean="0"/>
              <a:t>scanning tunneling electron microscope – atomic structures</a:t>
            </a:r>
          </a:p>
        </p:txBody>
      </p:sp>
    </p:spTree>
    <p:extLst>
      <p:ext uri="{BB962C8B-B14F-4D97-AF65-F5344CB8AC3E}">
        <p14:creationId xmlns:p14="http://schemas.microsoft.com/office/powerpoint/2010/main" val="11355643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solidFill>
                  <a:schemeClr val="bg1"/>
                </a:solidFill>
              </a:rPr>
              <a:t>Mechanical Testing</a:t>
            </a:r>
            <a:endParaRPr lang="en-US" b="1" dirty="0">
              <a:solidFill>
                <a:schemeClr val="bg1"/>
              </a:solidFill>
            </a:endParaRPr>
          </a:p>
        </p:txBody>
      </p:sp>
      <p:sp>
        <p:nvSpPr>
          <p:cNvPr id="3" name="Content Placeholder 2"/>
          <p:cNvSpPr>
            <a:spLocks noGrp="1"/>
          </p:cNvSpPr>
          <p:nvPr>
            <p:ph idx="1"/>
          </p:nvPr>
        </p:nvSpPr>
        <p:spPr>
          <a:xfrm>
            <a:off x="1219200" y="5486400"/>
            <a:ext cx="6903720" cy="1143000"/>
          </a:xfrm>
        </p:spPr>
        <p:txBody>
          <a:bodyPr>
            <a:normAutofit/>
          </a:bodyPr>
          <a:lstStyle/>
          <a:p>
            <a:pPr algn="ctr">
              <a:buNone/>
            </a:pPr>
            <a:r>
              <a:rPr lang="en-US" sz="2000" dirty="0" smtClean="0"/>
              <a:t>Schematic stress-strain curve created from experiments using universal test frame</a:t>
            </a:r>
          </a:p>
        </p:txBody>
      </p:sp>
      <p:pic>
        <p:nvPicPr>
          <p:cNvPr id="7170" name="Picture 2" descr="C:\Users\birdmarw\Documents\Marc Briefcase\GK12 Fellowship\Fellowship\TeachEngineering Submissions\ResearchTopicLesson\FLMS_TE_Revised_Editor\331px-Metal_yield.sv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2080" y="1066800"/>
            <a:ext cx="6096000" cy="45673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1609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b="1" dirty="0">
                <a:solidFill>
                  <a:schemeClr val="bg1"/>
                </a:solidFill>
              </a:rPr>
              <a:t>Mechanical Testing</a:t>
            </a:r>
          </a:p>
        </p:txBody>
      </p:sp>
      <p:sp>
        <p:nvSpPr>
          <p:cNvPr id="3" name="Content Placeholder 2"/>
          <p:cNvSpPr>
            <a:spLocks noGrp="1"/>
          </p:cNvSpPr>
          <p:nvPr>
            <p:ph idx="1"/>
          </p:nvPr>
        </p:nvSpPr>
        <p:spPr>
          <a:xfrm>
            <a:off x="687626" y="4953000"/>
            <a:ext cx="4257675" cy="619538"/>
          </a:xfrm>
        </p:spPr>
        <p:txBody>
          <a:bodyPr>
            <a:normAutofit/>
          </a:bodyPr>
          <a:lstStyle/>
          <a:p>
            <a:pPr marL="0" indent="0">
              <a:buNone/>
            </a:pPr>
            <a:r>
              <a:rPr lang="en-US" sz="2800" dirty="0" smtClean="0"/>
              <a:t>universal testing machines</a:t>
            </a:r>
            <a:endParaRPr lang="en-US" sz="2800" dirty="0"/>
          </a:p>
        </p:txBody>
      </p:sp>
      <p:pic>
        <p:nvPicPr>
          <p:cNvPr id="1026" name="Picture 2" descr="Photo shows a balsa wood structure crushed and splintered inside a glass box."/>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74932" y="1295400"/>
            <a:ext cx="1981200" cy="267462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A photo of two students standing in front of a compression testing device with an acrylic plastic tower ready to be compressed."/>
          <p:cNvPicPr>
            <a:picLocks noChangeAspect="1" noChangeArrowheads="1"/>
          </p:cNvPicPr>
          <p:nvPr/>
        </p:nvPicPr>
        <p:blipFill rotWithShape="1">
          <a:blip r:embed="rId4">
            <a:extLst>
              <a:ext uri="{28A0092B-C50C-407E-A947-70E740481C1C}">
                <a14:useLocalDpi xmlns:a14="http://schemas.microsoft.com/office/drawing/2010/main" val="0"/>
              </a:ext>
            </a:extLst>
          </a:blip>
          <a:srcRect b="16927"/>
          <a:stretch/>
        </p:blipFill>
        <p:spPr bwMode="auto">
          <a:xfrm>
            <a:off x="512445" y="1676400"/>
            <a:ext cx="4432856" cy="31242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Photo shows a long bone clamped into a metal base with an overhead device pushing down on it. The bone has a metal strip and screws attached lengthwise to and along the bon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90171" y="4114800"/>
            <a:ext cx="3227559" cy="2362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95232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b="1" dirty="0" smtClean="0">
                <a:solidFill>
                  <a:schemeClr val="bg1"/>
                </a:solidFill>
              </a:rPr>
              <a:t>Mechanical Testing</a:t>
            </a:r>
            <a:endParaRPr lang="en-US" b="1" dirty="0">
              <a:solidFill>
                <a:schemeClr val="bg1"/>
              </a:solidFill>
            </a:endParaRPr>
          </a:p>
        </p:txBody>
      </p:sp>
      <p:sp>
        <p:nvSpPr>
          <p:cNvPr id="3" name="Content Placeholder 2"/>
          <p:cNvSpPr>
            <a:spLocks noGrp="1"/>
          </p:cNvSpPr>
          <p:nvPr>
            <p:ph idx="1"/>
          </p:nvPr>
        </p:nvSpPr>
        <p:spPr>
          <a:xfrm>
            <a:off x="457200" y="990600"/>
            <a:ext cx="8229600" cy="2438399"/>
          </a:xfrm>
        </p:spPr>
        <p:txBody>
          <a:bodyPr>
            <a:noAutofit/>
          </a:bodyPr>
          <a:lstStyle/>
          <a:p>
            <a:r>
              <a:rPr lang="en-US" sz="2000" dirty="0" smtClean="0"/>
              <a:t>What is </a:t>
            </a:r>
            <a:r>
              <a:rPr lang="en-US" sz="2800" b="1" i="1" dirty="0" smtClean="0"/>
              <a:t>stress</a:t>
            </a:r>
            <a:r>
              <a:rPr lang="en-US" sz="2000" dirty="0" smtClean="0"/>
              <a:t> and </a:t>
            </a:r>
            <a:r>
              <a:rPr lang="en-US" sz="2800" b="1" i="1" dirty="0" smtClean="0"/>
              <a:t>strain</a:t>
            </a:r>
            <a:r>
              <a:rPr lang="en-US" sz="2000" dirty="0" smtClean="0"/>
              <a:t>?  </a:t>
            </a:r>
            <a:br>
              <a:rPr lang="en-US" sz="2000" dirty="0" smtClean="0"/>
            </a:br>
            <a:r>
              <a:rPr lang="en-US" sz="2000" dirty="0" smtClean="0"/>
              <a:t>Is it like force and length change (displacement)?</a:t>
            </a:r>
          </a:p>
          <a:p>
            <a:r>
              <a:rPr lang="en-US" sz="2000" dirty="0" smtClean="0"/>
              <a:t>Stress is defined as the force per unit cross-section area; S = Force/Area</a:t>
            </a:r>
          </a:p>
          <a:p>
            <a:r>
              <a:rPr lang="en-US" sz="2000" dirty="0" smtClean="0"/>
              <a:t>Strain is defined as the ratio of length change to original length; </a:t>
            </a:r>
            <a:br>
              <a:rPr lang="en-US" sz="2000" dirty="0" smtClean="0"/>
            </a:br>
            <a:r>
              <a:rPr lang="en-US" sz="2000" dirty="0" smtClean="0"/>
              <a:t>e = (L</a:t>
            </a:r>
            <a:r>
              <a:rPr lang="en-US" sz="2000" baseline="-25000" dirty="0" smtClean="0"/>
              <a:t>f </a:t>
            </a:r>
            <a:r>
              <a:rPr lang="en-US" sz="2000" dirty="0" smtClean="0"/>
              <a:t>– L</a:t>
            </a:r>
            <a:r>
              <a:rPr lang="en-US" sz="2000" baseline="-25000" dirty="0" smtClean="0"/>
              <a:t>i</a:t>
            </a:r>
            <a:r>
              <a:rPr lang="en-US" sz="2000" dirty="0" smtClean="0"/>
              <a:t>)/(L</a:t>
            </a:r>
            <a:r>
              <a:rPr lang="en-US" sz="2000" baseline="-25000" dirty="0" smtClean="0"/>
              <a:t>i</a:t>
            </a:r>
            <a:r>
              <a:rPr lang="en-US" sz="2000" dirty="0" smtClean="0"/>
              <a:t>) (normalizes the length change)</a:t>
            </a:r>
          </a:p>
          <a:p>
            <a:r>
              <a:rPr lang="en-US" sz="2000" dirty="0" smtClean="0"/>
              <a:t>Why these terms?</a:t>
            </a:r>
          </a:p>
        </p:txBody>
      </p:sp>
      <p:sp>
        <p:nvSpPr>
          <p:cNvPr id="4" name="TextBox 3"/>
          <p:cNvSpPr txBox="1"/>
          <p:nvPr/>
        </p:nvSpPr>
        <p:spPr>
          <a:xfrm>
            <a:off x="838200" y="3200400"/>
            <a:ext cx="8001000" cy="675620"/>
          </a:xfrm>
          <a:prstGeom prst="rect">
            <a:avLst/>
          </a:prstGeom>
          <a:noFill/>
        </p:spPr>
        <p:txBody>
          <a:bodyPr wrap="square" rtlCol="0">
            <a:noAutofit/>
          </a:bodyPr>
          <a:lstStyle/>
          <a:p>
            <a:r>
              <a:rPr lang="en-US" sz="1400" b="1" i="1" dirty="0" smtClean="0">
                <a:solidFill>
                  <a:srgbClr val="0070C0"/>
                </a:solidFill>
              </a:rPr>
              <a:t>Stress Scenario: If I apply a force on the eraser of a pencil and apply the same force on a table top, how does each material behave?  Can you distinguish which material is stronger?  </a:t>
            </a:r>
            <a:endParaRPr lang="en-US" sz="1400" b="1" i="1" dirty="0">
              <a:solidFill>
                <a:srgbClr val="0070C0"/>
              </a:solidFill>
            </a:endParaRPr>
          </a:p>
        </p:txBody>
      </p:sp>
      <p:sp>
        <p:nvSpPr>
          <p:cNvPr id="5" name="TextBox 4"/>
          <p:cNvSpPr txBox="1"/>
          <p:nvPr/>
        </p:nvSpPr>
        <p:spPr>
          <a:xfrm>
            <a:off x="838200" y="4678680"/>
            <a:ext cx="7848600" cy="738664"/>
          </a:xfrm>
          <a:prstGeom prst="rect">
            <a:avLst/>
          </a:prstGeom>
          <a:noFill/>
        </p:spPr>
        <p:txBody>
          <a:bodyPr wrap="square" rtlCol="0">
            <a:spAutoFit/>
          </a:bodyPr>
          <a:lstStyle/>
          <a:p>
            <a:r>
              <a:rPr lang="en-US" sz="1400" b="1" i="1" dirty="0" smtClean="0">
                <a:solidFill>
                  <a:srgbClr val="0070C0"/>
                </a:solidFill>
              </a:rPr>
              <a:t>Strain Scenario: If I pull on a 1 inch long piece of taffy and apply the same pulling force on a piece of 2 inch long putty and both lengthen (both have equal diameters), with the taffy and putty stretching the same distance, what does this say about the two materials? They both stretched the same distance.  </a:t>
            </a:r>
            <a:endParaRPr lang="en-US" sz="1400" b="1" i="1" dirty="0">
              <a:solidFill>
                <a:srgbClr val="0070C0"/>
              </a:solidFill>
            </a:endParaRPr>
          </a:p>
        </p:txBody>
      </p:sp>
      <p:sp>
        <p:nvSpPr>
          <p:cNvPr id="6" name="TextBox 5"/>
          <p:cNvSpPr txBox="1"/>
          <p:nvPr/>
        </p:nvSpPr>
        <p:spPr>
          <a:xfrm>
            <a:off x="762000" y="3810000"/>
            <a:ext cx="8001000" cy="838200"/>
          </a:xfrm>
          <a:prstGeom prst="rect">
            <a:avLst/>
          </a:prstGeom>
          <a:noFill/>
        </p:spPr>
        <p:txBody>
          <a:bodyPr wrap="square" rtlCol="0">
            <a:noAutofit/>
          </a:bodyPr>
          <a:lstStyle/>
          <a:p>
            <a:pPr algn="ctr"/>
            <a:r>
              <a:rPr lang="en-US" sz="1600" b="1" dirty="0" smtClean="0"/>
              <a:t>Force as a strength description is inadequate because different sized objects accommodate the force differently.  Just because both objects could handle the same force does not mean they are the same </a:t>
            </a:r>
            <a:r>
              <a:rPr lang="en-US" sz="1600" b="1" u="sng" dirty="0" smtClean="0"/>
              <a:t>STRENGTH!</a:t>
            </a:r>
            <a:endParaRPr lang="en-US" sz="1600" b="1" dirty="0"/>
          </a:p>
        </p:txBody>
      </p:sp>
      <p:sp>
        <p:nvSpPr>
          <p:cNvPr id="7" name="TextBox 6"/>
          <p:cNvSpPr txBox="1"/>
          <p:nvPr/>
        </p:nvSpPr>
        <p:spPr>
          <a:xfrm>
            <a:off x="838200" y="5440680"/>
            <a:ext cx="7924800" cy="838200"/>
          </a:xfrm>
          <a:prstGeom prst="rect">
            <a:avLst/>
          </a:prstGeom>
          <a:noFill/>
        </p:spPr>
        <p:txBody>
          <a:bodyPr wrap="square" rtlCol="0">
            <a:noAutofit/>
          </a:bodyPr>
          <a:lstStyle/>
          <a:p>
            <a:pPr algn="ctr"/>
            <a:r>
              <a:rPr lang="en-US" sz="1600" b="1" dirty="0" smtClean="0"/>
              <a:t>Displacement only  cannot distinguish materials that can accommodate large deformations or changes in shape.  Thus, the taffy can accommodate larger shape change because the ratio of length change to original length is larger than the putty.</a:t>
            </a:r>
            <a:endParaRPr lang="en-US" sz="1600" b="1"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04800"/>
            <a:ext cx="6477000" cy="1143000"/>
          </a:xfrm>
        </p:spPr>
        <p:txBody>
          <a:bodyPr/>
          <a:lstStyle/>
          <a:p>
            <a:r>
              <a:rPr lang="en-US" b="1" dirty="0" smtClean="0">
                <a:solidFill>
                  <a:schemeClr val="bg1"/>
                </a:solidFill>
              </a:rPr>
              <a:t>Chemical Methods</a:t>
            </a:r>
            <a:endParaRPr lang="en-US" b="1" dirty="0">
              <a:solidFill>
                <a:schemeClr val="bg1"/>
              </a:solidFill>
            </a:endParaRPr>
          </a:p>
        </p:txBody>
      </p:sp>
      <p:sp>
        <p:nvSpPr>
          <p:cNvPr id="3" name="TextBox 2"/>
          <p:cNvSpPr txBox="1"/>
          <p:nvPr/>
        </p:nvSpPr>
        <p:spPr>
          <a:xfrm>
            <a:off x="1066800" y="1905000"/>
            <a:ext cx="7162800" cy="2308324"/>
          </a:xfrm>
          <a:prstGeom prst="rect">
            <a:avLst/>
          </a:prstGeom>
          <a:noFill/>
        </p:spPr>
        <p:txBody>
          <a:bodyPr wrap="square" rtlCol="0">
            <a:spAutoFit/>
          </a:bodyPr>
          <a:lstStyle/>
          <a:p>
            <a:pPr algn="ctr"/>
            <a:r>
              <a:rPr lang="en-US" sz="3600" dirty="0" smtClean="0"/>
              <a:t>x-ray diffraction</a:t>
            </a:r>
          </a:p>
          <a:p>
            <a:pPr algn="ctr"/>
            <a:r>
              <a:rPr lang="en-US" sz="3600" dirty="0" smtClean="0"/>
              <a:t>mass spectroscopy</a:t>
            </a:r>
          </a:p>
          <a:p>
            <a:pPr algn="ctr"/>
            <a:r>
              <a:rPr lang="en-US" sz="3600" dirty="0" smtClean="0"/>
              <a:t>gas chromatography</a:t>
            </a:r>
          </a:p>
          <a:p>
            <a:pPr algn="ctr"/>
            <a:r>
              <a:rPr lang="en-US" sz="3600" dirty="0" smtClean="0"/>
              <a:t>x-ray fluorescence</a:t>
            </a:r>
            <a:endParaRPr lang="en-US" sz="3600" dirty="0"/>
          </a:p>
        </p:txBody>
      </p:sp>
    </p:spTree>
    <p:extLst>
      <p:ext uri="{BB962C8B-B14F-4D97-AF65-F5344CB8AC3E}">
        <p14:creationId xmlns:p14="http://schemas.microsoft.com/office/powerpoint/2010/main" val="42642567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914400" y="660556"/>
            <a:ext cx="2895600" cy="338554"/>
          </a:xfrm>
          <a:prstGeom prst="rect">
            <a:avLst/>
          </a:prstGeom>
          <a:noFill/>
        </p:spPr>
        <p:txBody>
          <a:bodyPr wrap="square" rtlCol="0">
            <a:spAutoFit/>
          </a:bodyPr>
          <a:lstStyle/>
          <a:p>
            <a:pPr algn="ctr"/>
            <a:r>
              <a:rPr lang="en-US" sz="1600" b="1" dirty="0" smtClean="0">
                <a:solidFill>
                  <a:schemeClr val="bg1"/>
                </a:solidFill>
              </a:rPr>
              <a:t>Scanning Electron Microscope</a:t>
            </a:r>
            <a:endParaRPr lang="en-US" sz="1600" b="1" dirty="0">
              <a:solidFill>
                <a:schemeClr val="bg1"/>
              </a:solidFill>
            </a:endParaRPr>
          </a:p>
        </p:txBody>
      </p:sp>
      <p:sp>
        <p:nvSpPr>
          <p:cNvPr id="26" name="TextBox 25"/>
          <p:cNvSpPr txBox="1"/>
          <p:nvPr/>
        </p:nvSpPr>
        <p:spPr>
          <a:xfrm>
            <a:off x="5105400" y="228600"/>
            <a:ext cx="3505200" cy="369332"/>
          </a:xfrm>
          <a:prstGeom prst="rect">
            <a:avLst/>
          </a:prstGeom>
          <a:noFill/>
        </p:spPr>
        <p:txBody>
          <a:bodyPr wrap="square" rtlCol="0">
            <a:spAutoFit/>
          </a:bodyPr>
          <a:lstStyle/>
          <a:p>
            <a:r>
              <a:rPr lang="en-US" b="1" dirty="0" smtClean="0">
                <a:solidFill>
                  <a:schemeClr val="bg1"/>
                </a:solidFill>
              </a:rPr>
              <a:t>Transmission Electron Microscope</a:t>
            </a:r>
            <a:endParaRPr lang="en-US" b="1" dirty="0">
              <a:solidFill>
                <a:schemeClr val="bg1"/>
              </a:solidFill>
            </a:endParaRPr>
          </a:p>
        </p:txBody>
      </p:sp>
      <p:sp>
        <p:nvSpPr>
          <p:cNvPr id="37" name="TextBox 36"/>
          <p:cNvSpPr txBox="1"/>
          <p:nvPr/>
        </p:nvSpPr>
        <p:spPr>
          <a:xfrm>
            <a:off x="1210604" y="3547646"/>
            <a:ext cx="2590800" cy="338554"/>
          </a:xfrm>
          <a:prstGeom prst="rect">
            <a:avLst/>
          </a:prstGeom>
          <a:noFill/>
        </p:spPr>
        <p:txBody>
          <a:bodyPr wrap="square" rtlCol="0">
            <a:spAutoFit/>
          </a:bodyPr>
          <a:lstStyle/>
          <a:p>
            <a:pPr algn="ctr"/>
            <a:r>
              <a:rPr lang="en-US" sz="1600" b="1" dirty="0" smtClean="0">
                <a:solidFill>
                  <a:srgbClr val="002060"/>
                </a:solidFill>
              </a:rPr>
              <a:t>Atomic Force Microscope</a:t>
            </a:r>
            <a:endParaRPr lang="en-US" sz="1600" b="1" dirty="0">
              <a:solidFill>
                <a:srgbClr val="002060"/>
              </a:solidFill>
            </a:endParaRPr>
          </a:p>
        </p:txBody>
      </p:sp>
      <p:sp>
        <p:nvSpPr>
          <p:cNvPr id="2" name="Title 1"/>
          <p:cNvSpPr>
            <a:spLocks noGrp="1"/>
          </p:cNvSpPr>
          <p:nvPr>
            <p:ph type="title"/>
          </p:nvPr>
        </p:nvSpPr>
        <p:spPr>
          <a:xfrm>
            <a:off x="457200" y="76200"/>
            <a:ext cx="4419600" cy="533400"/>
          </a:xfrm>
        </p:spPr>
        <p:txBody>
          <a:bodyPr>
            <a:normAutofit fontScale="90000"/>
          </a:bodyPr>
          <a:lstStyle/>
          <a:p>
            <a:pPr algn="l"/>
            <a:r>
              <a:rPr lang="en-US" b="1" dirty="0" smtClean="0">
                <a:solidFill>
                  <a:schemeClr val="bg1"/>
                </a:solidFill>
              </a:rPr>
              <a:t>Viewing Methods</a:t>
            </a:r>
            <a:endParaRPr lang="en-US" b="1" dirty="0">
              <a:solidFill>
                <a:schemeClr val="bg1"/>
              </a:solidFill>
            </a:endParaRPr>
          </a:p>
        </p:txBody>
      </p:sp>
      <p:sp>
        <p:nvSpPr>
          <p:cNvPr id="35" name="TextBox 34"/>
          <p:cNvSpPr txBox="1"/>
          <p:nvPr/>
        </p:nvSpPr>
        <p:spPr>
          <a:xfrm>
            <a:off x="5257800" y="3524080"/>
            <a:ext cx="2590800" cy="338554"/>
          </a:xfrm>
          <a:prstGeom prst="rect">
            <a:avLst/>
          </a:prstGeom>
          <a:noFill/>
        </p:spPr>
        <p:txBody>
          <a:bodyPr wrap="square" rtlCol="0">
            <a:spAutoFit/>
          </a:bodyPr>
          <a:lstStyle/>
          <a:p>
            <a:pPr algn="ctr"/>
            <a:r>
              <a:rPr lang="en-US" sz="1600" b="1" dirty="0" smtClean="0">
                <a:solidFill>
                  <a:srgbClr val="002060"/>
                </a:solidFill>
              </a:rPr>
              <a:t>Optical (Light) Microscope</a:t>
            </a:r>
            <a:endParaRPr lang="en-US" sz="1600" b="1" dirty="0">
              <a:solidFill>
                <a:srgbClr val="002060"/>
              </a:solidFill>
            </a:endParaRPr>
          </a:p>
        </p:txBody>
      </p:sp>
      <p:pic>
        <p:nvPicPr>
          <p:cNvPr id="7170" name="Picture 2" descr="C:\Users\denise.CARLSON-MOBILE\Documents\Documents\2f uoh Fun Look @ Matl Science #265 WAITING4TAGr&amp;Authr\images\PPT smaller images\Slide28Asmall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 y="990600"/>
            <a:ext cx="3200400" cy="2438400"/>
          </a:xfrm>
          <a:prstGeom prst="rect">
            <a:avLst/>
          </a:prstGeom>
          <a:noFill/>
          <a:extLst>
            <a:ext uri="{909E8E84-426E-40DD-AFC4-6F175D3DCCD1}">
              <a14:hiddenFill xmlns:a14="http://schemas.microsoft.com/office/drawing/2010/main">
                <a:solidFill>
                  <a:srgbClr val="FFFFFF"/>
                </a:solidFill>
              </a14:hiddenFill>
            </a:ext>
          </a:extLst>
        </p:spPr>
      </p:pic>
      <p:pic>
        <p:nvPicPr>
          <p:cNvPr id="7171" name="Picture 3" descr="C:\Users\denise.CARLSON-MOBILE\Documents\Documents\2f uoh Fun Look @ Matl Science #265 WAITING4TAGr&amp;Authr\images\PPT smaller images\Slide28Bsmaller.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0885" y="3886200"/>
            <a:ext cx="3571875" cy="2590800"/>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4" descr="C:\Users\denise.CARLSON-MOBILE\Documents\Documents\2f uoh Fun Look @ Matl Science #265 WAITING4TAGr&amp;Authr\images\PPT smaller images\Slide28Csmaller.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00600" y="3886200"/>
            <a:ext cx="3581400" cy="2381250"/>
          </a:xfrm>
          <a:prstGeom prst="rect">
            <a:avLst/>
          </a:prstGeom>
          <a:noFill/>
          <a:extLst>
            <a:ext uri="{909E8E84-426E-40DD-AFC4-6F175D3DCCD1}">
              <a14:hiddenFill xmlns:a14="http://schemas.microsoft.com/office/drawing/2010/main">
                <a:solidFill>
                  <a:srgbClr val="FFFFFF"/>
                </a:solidFill>
              </a14:hiddenFill>
            </a:ext>
          </a:extLst>
        </p:spPr>
      </p:pic>
      <p:pic>
        <p:nvPicPr>
          <p:cNvPr id="7173" name="Picture 5" descr="C:\Users\denise.CARLSON-MOBILE\Documents\Documents\2f uoh Fun Look @ Matl Science #265 WAITING4TAGr&amp;Authr\images\PPT smaller images\Slide28Dsmaller.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43475" y="609600"/>
            <a:ext cx="3743325" cy="2705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83944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What are materials?</a:t>
            </a:r>
            <a:endParaRPr lang="en-US" b="1" dirty="0">
              <a:solidFill>
                <a:schemeClr val="bg1"/>
              </a:solidFill>
            </a:endParaRPr>
          </a:p>
        </p:txBody>
      </p:sp>
      <p:sp>
        <p:nvSpPr>
          <p:cNvPr id="4" name="TextBox 3"/>
          <p:cNvSpPr txBox="1"/>
          <p:nvPr/>
        </p:nvSpPr>
        <p:spPr>
          <a:xfrm>
            <a:off x="533400" y="2438400"/>
            <a:ext cx="8001000" cy="523220"/>
          </a:xfrm>
          <a:prstGeom prst="rect">
            <a:avLst/>
          </a:prstGeom>
          <a:noFill/>
        </p:spPr>
        <p:txBody>
          <a:bodyPr wrap="square" rtlCol="0">
            <a:spAutoFit/>
          </a:bodyPr>
          <a:lstStyle/>
          <a:p>
            <a:pPr algn="ctr"/>
            <a:r>
              <a:rPr lang="en-US" sz="2800" b="1" dirty="0" smtClean="0">
                <a:solidFill>
                  <a:srgbClr val="FFFF00"/>
                </a:solidFill>
                <a:latin typeface="Arial" pitchFamily="34" charset="0"/>
                <a:cs typeface="Arial" pitchFamily="34" charset="0"/>
              </a:rPr>
              <a:t>What do we mean when we say “materials”? </a:t>
            </a:r>
            <a:endParaRPr lang="en-US" sz="2800" b="1" dirty="0">
              <a:solidFill>
                <a:srgbClr val="FFFF00"/>
              </a:solidFill>
              <a:latin typeface="Arial" pitchFamily="34" charset="0"/>
              <a:cs typeface="Arial" pitchFamily="34" charset="0"/>
            </a:endParaRPr>
          </a:p>
        </p:txBody>
      </p:sp>
      <p:sp>
        <p:nvSpPr>
          <p:cNvPr id="5" name="TextBox 4"/>
          <p:cNvSpPr txBox="1"/>
          <p:nvPr/>
        </p:nvSpPr>
        <p:spPr>
          <a:xfrm>
            <a:off x="152400" y="3177928"/>
            <a:ext cx="2514600" cy="1754326"/>
          </a:xfrm>
          <a:prstGeom prst="rect">
            <a:avLst/>
          </a:prstGeom>
          <a:noFill/>
        </p:spPr>
        <p:txBody>
          <a:bodyPr wrap="square" rtlCol="0">
            <a:spAutoFit/>
          </a:bodyPr>
          <a:lstStyle/>
          <a:p>
            <a:pPr marL="342900" indent="-342900">
              <a:buFont typeface="+mj-lt"/>
              <a:buAutoNum type="arabicPeriod"/>
            </a:pPr>
            <a:r>
              <a:rPr lang="en-US" b="1" dirty="0" smtClean="0"/>
              <a:t>Metals</a:t>
            </a:r>
          </a:p>
          <a:p>
            <a:r>
              <a:rPr lang="en-US" dirty="0" smtClean="0"/>
              <a:t>       -  aluminum</a:t>
            </a:r>
          </a:p>
          <a:p>
            <a:r>
              <a:rPr lang="en-US" dirty="0" smtClean="0"/>
              <a:t>       -  copper</a:t>
            </a:r>
          </a:p>
          <a:p>
            <a:r>
              <a:rPr lang="en-US" dirty="0" smtClean="0"/>
              <a:t>       -  steel (iron alloy)</a:t>
            </a:r>
          </a:p>
          <a:p>
            <a:r>
              <a:rPr lang="en-US" dirty="0" smtClean="0"/>
              <a:t>       -  nickel</a:t>
            </a:r>
          </a:p>
          <a:p>
            <a:r>
              <a:rPr lang="en-US" dirty="0" smtClean="0"/>
              <a:t>       -  titanium</a:t>
            </a:r>
          </a:p>
        </p:txBody>
      </p:sp>
      <p:sp>
        <p:nvSpPr>
          <p:cNvPr id="6" name="TextBox 5"/>
          <p:cNvSpPr txBox="1"/>
          <p:nvPr/>
        </p:nvSpPr>
        <p:spPr>
          <a:xfrm>
            <a:off x="1981200" y="3177928"/>
            <a:ext cx="2049780" cy="1754326"/>
          </a:xfrm>
          <a:prstGeom prst="rect">
            <a:avLst/>
          </a:prstGeom>
          <a:noFill/>
        </p:spPr>
        <p:txBody>
          <a:bodyPr wrap="square" rtlCol="0">
            <a:spAutoFit/>
          </a:bodyPr>
          <a:lstStyle/>
          <a:p>
            <a:pPr marL="342900" indent="-342900"/>
            <a:r>
              <a:rPr lang="en-US" dirty="0" smtClean="0"/>
              <a:t>2.    </a:t>
            </a:r>
            <a:r>
              <a:rPr lang="en-US" b="1" dirty="0" smtClean="0"/>
              <a:t>Ceramics</a:t>
            </a:r>
          </a:p>
          <a:p>
            <a:r>
              <a:rPr lang="en-US" dirty="0" smtClean="0"/>
              <a:t>       -  clay</a:t>
            </a:r>
          </a:p>
          <a:p>
            <a:r>
              <a:rPr lang="en-US" dirty="0" smtClean="0"/>
              <a:t>       -  silica glass</a:t>
            </a:r>
          </a:p>
          <a:p>
            <a:r>
              <a:rPr lang="en-US" dirty="0" smtClean="0"/>
              <a:t>       -  alumina</a:t>
            </a:r>
          </a:p>
          <a:p>
            <a:r>
              <a:rPr lang="en-US" dirty="0" smtClean="0"/>
              <a:t>       -  quartz</a:t>
            </a:r>
          </a:p>
          <a:p>
            <a:endParaRPr lang="en-US" dirty="0"/>
          </a:p>
        </p:txBody>
      </p:sp>
      <p:sp>
        <p:nvSpPr>
          <p:cNvPr id="7" name="TextBox 6"/>
          <p:cNvSpPr txBox="1"/>
          <p:nvPr/>
        </p:nvSpPr>
        <p:spPr>
          <a:xfrm>
            <a:off x="3581400" y="3177928"/>
            <a:ext cx="2895600" cy="1754326"/>
          </a:xfrm>
          <a:prstGeom prst="rect">
            <a:avLst/>
          </a:prstGeom>
          <a:noFill/>
        </p:spPr>
        <p:txBody>
          <a:bodyPr wrap="square" rtlCol="0">
            <a:noAutofit/>
          </a:bodyPr>
          <a:lstStyle/>
          <a:p>
            <a:pPr marL="342900" indent="-342900"/>
            <a:r>
              <a:rPr lang="en-US" b="1" dirty="0" smtClean="0"/>
              <a:t>3.   Polymers</a:t>
            </a:r>
          </a:p>
          <a:p>
            <a:r>
              <a:rPr lang="en-US" dirty="0" smtClean="0"/>
              <a:t>      -  polyvinyl chloride (PVC)</a:t>
            </a:r>
          </a:p>
          <a:p>
            <a:r>
              <a:rPr lang="en-US" dirty="0" smtClean="0"/>
              <a:t>      -  Teflon</a:t>
            </a:r>
          </a:p>
          <a:p>
            <a:r>
              <a:rPr lang="en-US" dirty="0" smtClean="0"/>
              <a:t>      -  various plastics</a:t>
            </a:r>
          </a:p>
          <a:p>
            <a:r>
              <a:rPr lang="en-US" dirty="0" smtClean="0"/>
              <a:t>      -  glue (adhesives)</a:t>
            </a:r>
          </a:p>
          <a:p>
            <a:r>
              <a:rPr lang="en-US" dirty="0" smtClean="0"/>
              <a:t>      -  Kevlar</a:t>
            </a:r>
            <a:endParaRPr lang="en-US" dirty="0"/>
          </a:p>
        </p:txBody>
      </p:sp>
      <p:sp>
        <p:nvSpPr>
          <p:cNvPr id="8" name="TextBox 7"/>
          <p:cNvSpPr txBox="1"/>
          <p:nvPr/>
        </p:nvSpPr>
        <p:spPr>
          <a:xfrm>
            <a:off x="548640" y="5341203"/>
            <a:ext cx="8122920" cy="830997"/>
          </a:xfrm>
          <a:prstGeom prst="rect">
            <a:avLst/>
          </a:prstGeom>
          <a:noFill/>
        </p:spPr>
        <p:txBody>
          <a:bodyPr wrap="square" rtlCol="0">
            <a:noAutofit/>
          </a:bodyPr>
          <a:lstStyle/>
          <a:p>
            <a:pPr algn="ctr"/>
            <a:r>
              <a:rPr lang="en-US" sz="2400" b="1" i="1" dirty="0" smtClean="0"/>
              <a:t>semiconductors (computer chips, etc.) = ceramics, composites</a:t>
            </a:r>
          </a:p>
          <a:p>
            <a:pPr algn="ctr"/>
            <a:r>
              <a:rPr lang="en-US" sz="2400" b="1" i="1" dirty="0" err="1" smtClean="0"/>
              <a:t>nanomaterials</a:t>
            </a:r>
            <a:r>
              <a:rPr lang="en-US" sz="2400" b="1" i="1" dirty="0" smtClean="0"/>
              <a:t> = ceramics, metals, polymers, composites</a:t>
            </a:r>
            <a:endParaRPr lang="en-US" sz="2400" b="1" i="1" dirty="0"/>
          </a:p>
        </p:txBody>
      </p:sp>
      <p:sp>
        <p:nvSpPr>
          <p:cNvPr id="9" name="TextBox 8"/>
          <p:cNvSpPr txBox="1"/>
          <p:nvPr/>
        </p:nvSpPr>
        <p:spPr>
          <a:xfrm>
            <a:off x="6324600" y="3177928"/>
            <a:ext cx="2506980" cy="1754326"/>
          </a:xfrm>
          <a:prstGeom prst="rect">
            <a:avLst/>
          </a:prstGeom>
          <a:noFill/>
        </p:spPr>
        <p:txBody>
          <a:bodyPr wrap="square" rtlCol="0">
            <a:noAutofit/>
          </a:bodyPr>
          <a:lstStyle/>
          <a:p>
            <a:r>
              <a:rPr lang="en-US" b="1" dirty="0" smtClean="0"/>
              <a:t>4.   Composites</a:t>
            </a:r>
          </a:p>
          <a:p>
            <a:r>
              <a:rPr lang="en-US" dirty="0" smtClean="0"/>
              <a:t>       -  wood</a:t>
            </a:r>
          </a:p>
          <a:p>
            <a:r>
              <a:rPr lang="en-US" dirty="0" smtClean="0"/>
              <a:t>       -  carbon fiber resins            </a:t>
            </a:r>
          </a:p>
          <a:p>
            <a:r>
              <a:rPr lang="en-US" dirty="0" smtClean="0"/>
              <a:t>       -  concrete</a:t>
            </a:r>
          </a:p>
          <a:p>
            <a:endParaRPr lang="en-US" dirty="0"/>
          </a:p>
        </p:txBody>
      </p:sp>
    </p:spTree>
    <p:extLst>
      <p:ext uri="{BB962C8B-B14F-4D97-AF65-F5344CB8AC3E}">
        <p14:creationId xmlns:p14="http://schemas.microsoft.com/office/powerpoint/2010/main" val="9922537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p:spPr>
        <p:txBody>
          <a:bodyPr/>
          <a:lstStyle/>
          <a:p>
            <a:r>
              <a:rPr lang="en-US" b="1" dirty="0" smtClean="0">
                <a:solidFill>
                  <a:schemeClr val="bg1"/>
                </a:solidFill>
              </a:rPr>
              <a:t>Length Scales of Material Science</a:t>
            </a:r>
            <a:endParaRPr lang="en-US" b="1" dirty="0">
              <a:solidFill>
                <a:schemeClr val="bg1"/>
              </a:solidFill>
            </a:endParaRPr>
          </a:p>
        </p:txBody>
      </p:sp>
      <p:pic>
        <p:nvPicPr>
          <p:cNvPr id="2050" name="Picture 2" descr="C:\Users\denise.CARLSON-MOBILE\Documents\Documents\2f uoh Fun Look @ Matl Science #265 WAITING4TAGr&amp;Authr\images\PPT smaller images\Slide4small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219200"/>
            <a:ext cx="7115175" cy="541020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6477000" y="4953000"/>
            <a:ext cx="2514600" cy="1524000"/>
          </a:xfrm>
          <a:solidFill>
            <a:schemeClr val="bg1"/>
          </a:solidFill>
        </p:spPr>
        <p:txBody>
          <a:bodyPr>
            <a:noAutofit/>
          </a:bodyPr>
          <a:lstStyle/>
          <a:p>
            <a:r>
              <a:rPr lang="en-US" sz="2000" dirty="0" smtClean="0"/>
              <a:t>Atomic – &lt; 10</a:t>
            </a:r>
            <a:r>
              <a:rPr lang="en-US" sz="2000" baseline="30000" dirty="0" smtClean="0"/>
              <a:t>-10 </a:t>
            </a:r>
            <a:r>
              <a:rPr lang="en-US" sz="2000" dirty="0" smtClean="0"/>
              <a:t>m</a:t>
            </a:r>
          </a:p>
          <a:p>
            <a:r>
              <a:rPr lang="en-US" sz="2000" dirty="0" err="1" smtClean="0"/>
              <a:t>Nano</a:t>
            </a:r>
            <a:r>
              <a:rPr lang="en-US" sz="2000" dirty="0" smtClean="0"/>
              <a:t> – 10</a:t>
            </a:r>
            <a:r>
              <a:rPr lang="en-US" sz="2000" baseline="30000" dirty="0" smtClean="0"/>
              <a:t>-9</a:t>
            </a:r>
            <a:r>
              <a:rPr lang="en-US" sz="2000" dirty="0" smtClean="0"/>
              <a:t> m</a:t>
            </a:r>
          </a:p>
          <a:p>
            <a:r>
              <a:rPr lang="en-US" sz="2000" dirty="0" smtClean="0"/>
              <a:t>Micro – 10</a:t>
            </a:r>
            <a:r>
              <a:rPr lang="en-US" sz="2000" baseline="30000" dirty="0" smtClean="0"/>
              <a:t>-6 </a:t>
            </a:r>
            <a:r>
              <a:rPr lang="en-US" sz="2000" dirty="0" smtClean="0"/>
              <a:t> m</a:t>
            </a:r>
          </a:p>
          <a:p>
            <a:r>
              <a:rPr lang="en-US" sz="2000" dirty="0" smtClean="0"/>
              <a:t>Macro – &gt; 10</a:t>
            </a:r>
            <a:r>
              <a:rPr lang="en-US" sz="2000" baseline="30000" dirty="0" smtClean="0"/>
              <a:t>-3 </a:t>
            </a:r>
            <a:r>
              <a:rPr lang="en-US" sz="2000" dirty="0" smtClean="0"/>
              <a:t>m</a:t>
            </a:r>
            <a:endParaRPr lang="en-US" dirty="0" smtClean="0"/>
          </a:p>
        </p:txBody>
      </p:sp>
    </p:spTree>
    <p:extLst>
      <p:ext uri="{BB962C8B-B14F-4D97-AF65-F5344CB8AC3E}">
        <p14:creationId xmlns:p14="http://schemas.microsoft.com/office/powerpoint/2010/main" val="12257651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Atomic Structure – 10</a:t>
            </a:r>
            <a:r>
              <a:rPr lang="en-US" b="1" baseline="30000" dirty="0" smtClean="0">
                <a:solidFill>
                  <a:schemeClr val="bg1"/>
                </a:solidFill>
              </a:rPr>
              <a:t>-10</a:t>
            </a:r>
            <a:r>
              <a:rPr lang="en-US" b="1" dirty="0" smtClean="0">
                <a:solidFill>
                  <a:schemeClr val="bg1"/>
                </a:solidFill>
              </a:rPr>
              <a:t> m</a:t>
            </a:r>
            <a:endParaRPr lang="en-US" b="1" dirty="0">
              <a:solidFill>
                <a:schemeClr val="bg1"/>
              </a:solidFill>
            </a:endParaRPr>
          </a:p>
        </p:txBody>
      </p:sp>
      <p:sp>
        <p:nvSpPr>
          <p:cNvPr id="3" name="Content Placeholder 2"/>
          <p:cNvSpPr>
            <a:spLocks noGrp="1"/>
          </p:cNvSpPr>
          <p:nvPr>
            <p:ph idx="1"/>
          </p:nvPr>
        </p:nvSpPr>
        <p:spPr>
          <a:xfrm>
            <a:off x="0" y="1200416"/>
            <a:ext cx="5715000" cy="5410200"/>
          </a:xfrm>
        </p:spPr>
        <p:txBody>
          <a:bodyPr>
            <a:noAutofit/>
          </a:bodyPr>
          <a:lstStyle/>
          <a:p>
            <a:pPr>
              <a:spcBef>
                <a:spcPts val="300"/>
              </a:spcBef>
            </a:pPr>
            <a:r>
              <a:rPr lang="en-US" sz="2400" dirty="0" smtClean="0"/>
              <a:t>Pertains to atom electron structure and atomic arrangement </a:t>
            </a:r>
          </a:p>
          <a:p>
            <a:pPr>
              <a:spcBef>
                <a:spcPts val="300"/>
              </a:spcBef>
            </a:pPr>
            <a:r>
              <a:rPr lang="en-US" sz="2400" dirty="0" smtClean="0"/>
              <a:t>Atom length scale</a:t>
            </a:r>
          </a:p>
          <a:p>
            <a:pPr lvl="1">
              <a:spcBef>
                <a:spcPts val="300"/>
              </a:spcBef>
            </a:pPr>
            <a:r>
              <a:rPr lang="en-US" sz="2000" dirty="0" smtClean="0"/>
              <a:t>Includes electron structure – atomic bonding</a:t>
            </a:r>
          </a:p>
          <a:p>
            <a:pPr lvl="2">
              <a:spcBef>
                <a:spcPts val="300"/>
              </a:spcBef>
            </a:pPr>
            <a:r>
              <a:rPr lang="en-US" sz="1800" dirty="0" smtClean="0"/>
              <a:t>ionic </a:t>
            </a:r>
          </a:p>
          <a:p>
            <a:pPr lvl="2">
              <a:spcBef>
                <a:spcPts val="300"/>
              </a:spcBef>
            </a:pPr>
            <a:r>
              <a:rPr lang="en-US" sz="1800" dirty="0" smtClean="0"/>
              <a:t>covalent</a:t>
            </a:r>
          </a:p>
          <a:p>
            <a:pPr lvl="2">
              <a:spcBef>
                <a:spcPts val="300"/>
              </a:spcBef>
            </a:pPr>
            <a:r>
              <a:rPr lang="en-US" sz="1800" dirty="0" smtClean="0"/>
              <a:t>metallic</a:t>
            </a:r>
          </a:p>
          <a:p>
            <a:pPr lvl="2">
              <a:spcBef>
                <a:spcPts val="300"/>
              </a:spcBef>
            </a:pPr>
            <a:r>
              <a:rPr lang="en-US" sz="1800" dirty="0" smtClean="0"/>
              <a:t>London dispersion forces (Van der Waals)</a:t>
            </a:r>
          </a:p>
          <a:p>
            <a:pPr lvl="1">
              <a:spcBef>
                <a:spcPts val="300"/>
              </a:spcBef>
            </a:pPr>
            <a:r>
              <a:rPr lang="en-US" sz="2000" dirty="0" smtClean="0"/>
              <a:t>Atomic ordering – long range (metals), short range (glass)</a:t>
            </a:r>
          </a:p>
          <a:p>
            <a:pPr lvl="2">
              <a:spcBef>
                <a:spcPts val="300"/>
              </a:spcBef>
            </a:pPr>
            <a:r>
              <a:rPr lang="en-US" sz="1800" dirty="0"/>
              <a:t>7</a:t>
            </a:r>
            <a:r>
              <a:rPr lang="en-US" sz="1800" dirty="0" smtClean="0"/>
              <a:t> lattices – cubic, hexagonal among most prevalent for engineering metals and ceramics</a:t>
            </a:r>
          </a:p>
          <a:p>
            <a:pPr lvl="2">
              <a:spcBef>
                <a:spcPts val="300"/>
              </a:spcBef>
            </a:pPr>
            <a:r>
              <a:rPr lang="en-US" sz="1800" dirty="0" smtClean="0"/>
              <a:t>Different packed structures include: Gives total of 14 different crystalline </a:t>
            </a:r>
            <a:r>
              <a:rPr lang="en-US" sz="1800" dirty="0"/>
              <a:t>arrangements (</a:t>
            </a:r>
            <a:r>
              <a:rPr lang="en-US" sz="1800" dirty="0" err="1"/>
              <a:t>Bravais</a:t>
            </a:r>
            <a:r>
              <a:rPr lang="en-US" sz="1800" dirty="0"/>
              <a:t> </a:t>
            </a:r>
            <a:r>
              <a:rPr lang="en-US" sz="1800" dirty="0" smtClean="0"/>
              <a:t>Lattices).</a:t>
            </a:r>
          </a:p>
          <a:p>
            <a:pPr lvl="3">
              <a:spcBef>
                <a:spcPts val="300"/>
              </a:spcBef>
            </a:pPr>
            <a:r>
              <a:rPr lang="en-US" sz="1800" dirty="0" smtClean="0"/>
              <a:t>Primitive, body-centered, face-centered</a:t>
            </a:r>
          </a:p>
        </p:txBody>
      </p:sp>
      <p:sp>
        <p:nvSpPr>
          <p:cNvPr id="7" name="AutoShape 6" descr="data:image/jpg;base64,/9j/4AAQSkZJRgABAQAAAQABAAD/2wCEAAkGBhQQEBUREhAWFBQUFhUZFRUVFRgVGhgcGBkWGRscGBUXHCYgFxkkGhQVHzshIyopLCwsGB4xNTEqNicrLCkBCQoKDgwOGg8PGjUkHCQsLyksLCksKSwsNSwsNSwpLDA1LywqLCwtKjQsNSk1NSksLCksLSwpLCkpKSksLSwsNP/AABEIAJAA0QMBIgACEQEDEQH/xAAbAAEAAgMBAQAAAAAAAAAAAAAABAYCAwUHAf/EAEAQAAIBAgMEBwQJAgQHAAAAAAECAAMRBBIhBQYxURMiQWFxgZEHMkKhFCNScoKSscHwFWIzorPhJDRDc7LR4v/EABkBAQADAQEAAAAAAAAAAAAAAAACAwQBBf/EACIRAQACAgICAwADAAAAAAAAAAABAgMREiETMQQiQWFxgf/aAAwDAQACEQMRAD8A9xiIgIiICJFq48A5UUuw4heA+8x0Xw490x6Cq/vVAg+zTFz5uw18gIEwmUbH+0RqYFcU6bUMxBGY9JlHFuXA3tLYdk0z7wZ/vuzfIm0p2J9kyPV/5pxQzX6HKL2vfKKmb3ez3b98hbl+NOCcXfkXrD1xURXXVWAYeBFx+s2SCuxaKgBaYWwAGQlOH3SJl9DdfcrN4OM4/ZvnJsyZEh/Tin+KmX+8HMnmbAr5i3fJatcXHCB9iIgIiRamPF8qKajDiF4D7zHQeHHugSokL6PVf36mQfZpj9XYXPkBPv8ASaZ94F/vszfIm0CrbT3+anmqU0ptTRypUsQ7ZeJHYOBHbLbs/HLXpU6ye7URXW/JgCP1lL2n7Kkq1SVxT06LMS1IKDa+pCvm0F9bEGWzD7Bo01VETKFAAysymwFhqpF5CvL9ac04tR4/boRIf0N19ysfCoM49dG+cDHldKqZP7gcyfmsCvmBJsyZE+Az7AREQEREBERAgYzb1Ci2SpWRG5E8+fLzmV2rcCVpcxoz+B+Ffme7t8u3iXFdJXoLhqlYVazlXWmWVtTbrAWFgctieInpW7GBqUMHQpVTeolNQ2t9eV+23DykK2mZacuKtKxMTvbo0qQUZVAAHYNJnESbMREQEREBKnvTtT6JUpU0qGktXOWIANguX3A2gN2lsnO23sCjjKYp10zAG6kEqynhdWGonLbmOlmK1a2ibR0re4W9NXE1a9Co3SCkFZalgDqSLG2h4A+Zl0ZgBcmwHEzh7M3ZpYBCcKhGt6gJLFx4n4h2eY7ZOpP9IOYG9IcP7zzP9o+Z8JysTEdu5bVteZrGoZWatzWn3aM/ifhX5nukunTCgKoAA4AaCZRJKiIiAiIgIIiIHA3hx30GmHpkDO4QIQSoJBNwB7uinTgZydhb5u2OGEqMtQOHKVFXKbqM2q8rBte6WjbOx6eLotRqglWtwNiCNQQewiV/Y24lLZ9Q4im1Sq9iD0hUkIbXyBQBm089R2yExbf8NNLYoxzEx9ltiY03DAEG4IBB7jMpNmIiICRcfVIARTZnOUHkOJbyF/O0lSHQ69Z27EARfE9Zj80H4YEmjSCKFUWAAA8pnEQEREBERAREQERECJj6hsKamzVDa/2R8R8baeJEwwtMUX6ICyMMyDkR7y/o3m0yw3Xqu/YtkXy1Y+pA/DG1FOTOPepkOPLiPNSw84EyJ8Vri47Z9gIiICIiAiIgIiIEPDfV1DT+Frundr1h6kH8XdJkh7UFkFQcabBvLg3+UtJgMBERASHsnWlm+2zt6sSPlaatsbZGHyDLneobItwt7WuSx4AXGveJzN0d5Urg4Yrkq0FUML5gwFlzKe3Wc3G9LPHbjy10skRE6rIiIFc3k3gamehomz26zccvcO+U3HYNn6zsWPNiSfnJNTF3xFUtx6R/kxt8hJe1dpioB1QLC2nbPaxU8WorH9yzWnl7cHBb0YjAuCHNSlfrUmJbTtyk6qf4RPVtnbQTEUkrUzdHAKnx5988X2vUBB5a/pL37I67NgCDwSs4Xwyo3/kzSv52KvGLx7SxWnel2nwmfZrxB6jeB/SeSvVrbu03w+zxVU2LsMzD4RUYsTfs42v3yubtbytU2ktCnUqVKNVXzrUcvlshN7ngcwtb+4S/4XDrUwyI6hlamoKsLgjKOIPGatlbuYbCFjQoJTLcSo1Pdc627pCazM7aaZaVxzWY7b9kteil+IGU/hJX9pLkPZfuN/3a3+q8mSbMStbybwMrdDRNm+Jxrl7h3yyzzGnjL1nZuOdr/mM1/FxxeZmfxXedI+OwZbrOxY82JJ+f84yPs/eyvgXBzNUo361NiW0uL5CdVI9J3Nr7TFQCwAsLaf7SnbYqAg+c9alfJTV4UT1PT2zA41a1NatM3R1DKe4zfKb7J67Ns4BuCVKir4dU/qxlyng5K8bTVqidxsiIkHWNWmGUqeBBB89JG2VUzUUJ45QD4jQ/MGY7X2quGp9I2tyFVRxYngNfAnyM4m729CtXODqJ0dW9Rl6wdWGYuQGsNQG+RnNxvSyMdpryiOloiInVavb47stjaaGlUFOrSJKEi4Ia1wbaj3V1HKc32f7othTUxFaqHq1LpZb5UVWNwL6nrL8pc5DwRyvUp8mzjwf/AOg8jxje1vmvw4b6TIiJJUREQPNN+Nlthq5rqCaVU3JHwsdCD4nXzlaq7V04z26rSDAqwBB0IIuD4gysYr2Z4Co2boCt+xHZR6A6T1MPzorWK3j0oti3PTyOo74hxRpKXdzYAD+evZae27p7C+hYSnQvdgCXI7WY3Nu7s8ps2Nuzh8HfoKKoTxbix8WOttOE6kzfJ+TObqPSdKcSYutwRzEyiZFiDs6uFw6MxChUFydAMuhv6T7gNtUa5K0qquV4gHUeR7Jwt58JVfC1qVFSz06i1Agtd0Y5rDzzfllR2FTxVXHDFNQektNXVi6GnnZ1NNEAYC/WZD+GQm0xOmmmKtsc3me4embJ1pA/aLt+Z2b95MmuhSyIqj4QB6C02SbMTzDfXZjYSu1YA9DVNww+FjxU+JNx4909PmFairqVZQykWIIuD4gy/BmnDbaNq8oeJVtq6cf5/BOUc+KqLRorndzawH8sO/unreJ9mWAds3Qle5HZR6AzsbH3cw+DBFCiqX4txY+LHUjunoX+fXj9Y7UxinfbHdnYgweFp0L3KjrHmxN2I7rn0tOpETyZnc7loIiJwcjejYX0zDmkHyMGDI9r2YX4jtFiR5ys7k7j1KVZcbiKyu2T6tUBsM41LFra2JFu/jLntOpak1uLdVfFjlH6yRTphVCjgAAPKR4xva2M160mkT0yiIklRIeN6jLV7B1X+63b5Gx8LyZPjKCCCLg6EQPsTn0sUKH1dVwoHuOxABXkSfiHDwsecnU6oYXUgg8CDceogZREQEREBERAREQOZtnGLhlOKfSnTRulPJQLg+RH+YyuezfeBtp4OlXckkVK7P3MatTo1/ChB/LO5vjtMYfAYioRcihWIXnZGPb2aayBuJh0wWz8PQfKmWjTbNoobMoJJJ+IE2PlAtMTCjXVxmVgwPapBHqJnAREQEREBERARMalQKLkgAcSTYepkV9oqyg0mWoWNlykML8yV7Be5/3gfG+srAfDS1Pe5Gg8lJP4hJs04XD5FtxPFjzJ1J9ZugIiICIiBQ/aJjnoVaVVqeehkYai6q5PFuWhFj3Ga/ZXWfJWLhkpVHU0FYEA2BDlb6a9TQcjPQJhWohxlYXB7DIcfttonPvF49M4kLo6lP3T0q8mNnHg3BvA28ZnT2khOUnI32XGU+V+PleTZ0qInGr73YZHyNUtdsubK2S/LPa05M6SrW1vUOzEAzRXxyU9GcAngvFj4KNTOot80YnFBLC2Zj7qjif/AEO86TT01Sp7i9Gv2nHW8k/c+hm/D4QJci5Y8WOpPif24QKf7T1YbLrAkGrXNGiB2fW1qalV/CW17beU+e0Cs2HGHqdHnoU8wcWzAGyhS3JbZtZJ3+XpKmzqA/6mPosRzWgr1m8uoJbROTG40sxX4Wi2tvOfZZiHarXexSjUy9GGBAZgWLFL6cCOHdy09HmutQVxlYXH84cjI2WpT4fWryJs4/Fwbzse8xWNRoy5PJebJsSLT2khOUtlb7LjKfIHj5SVOqyJx8bvZh6L5XqEWOUsFYqDyLAWBnXVgQCDcHUEds5tKa2juYfYkevj0Q2ZxfsUasfBRqZq6WpU91ejX7TC7eSdnifSdRVz2iY1qSUmAzorlqiAZtABZio+AG4J4azh+zKo9bGV66oVoGmRe1lZy4Iy6dgz+ono2HwoS9rknixNyfEzdIcfttojPrF49f6RESbOREQEREBERATGpTDCzAEciLj0MyiBCOyKfwgp9xmQegNp5dtHdTaL/wDBijenmNquZclidW43BI1tb1nr0SNqxZfiz2xb052F2Kq01Rmd8qqLmo2tgBwB7pMoYVKfuIq+AA9ec2xJKCIiBU9s/WbawFO/+FRxdYjvIp0R/qPLZK7R2XUO16mKZLUhhKdKm1wbsaru+nEaZJYoCIiBhUpBhZlBHIi49DI39Jpj3QyfcdlHoDb5SZEDybbe7O0Mz4anRNSm7sy1c6het2tc3BsSOHrPQ9lbvrSoUqTs7mnTRSS72OUAcLjTSdaJGtYhflz2yRET+NVDCogsiKv3QB+k2xEkoIiICIiAiIgIiICIiAiIgIiIGjHVGWk5TLnCtkzGy5rdW55XtK/S3tZSxdM1NFo53C9GytUq16RXoyzElWpICL9pIJ4Sy1aQZSrAMpBBBFwQeIIPETTTwFNRZaSAdXQKAOqxZezsYkjkTeBxzvUQ+RqBByJUJFRWARlqtfT4gKLCw0JIsSLkZ4XeY1Mqrh2DvYqGYKMpXNfMRxAFrAHXtI1nTw2y6NM3p0aaHmqKvZbsHIkTH+j0MmToKeS+bL0a2va17Wte2l+UDkUdvVqiYRlUXxCsz2TPawU6fWAAa8bnumvCb53TM9FiFBDso0DCmaugPEZQBxvc8LazuVtk0XCK1Cmwp+4GpqQv3QR1fKZLs2kGDiigYCwYIoIHC17XtqYHJ2jvBVoqrtQGW1RnAqBjZabOMpta9xbWw5Ez7id6OjVnaicoNVRZgSXpKzMMptZeowDHjYaAEE9Onsqiq5Vo0wuugRQNRlOluWnhMm2bSLFzSQswIZiikkGwIJtciyrp3DlAg4fbxasKLUijZmUnNdcwRKoAIGpKODY24Na9rzrzR9Bp5+k6NM4vZ8ozagA9a19QqjyE3wEREBERAREQEREBERA//9k="/>
          <p:cNvSpPr>
            <a:spLocks noChangeAspect="1" noChangeArrowheads="1"/>
          </p:cNvSpPr>
          <p:nvPr/>
        </p:nvSpPr>
        <p:spPr bwMode="auto">
          <a:xfrm>
            <a:off x="74613" y="-655638"/>
            <a:ext cx="1990725" cy="1371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 name="AutoShape 8" descr="data:image/jpg;base64,/9j/4AAQSkZJRgABAQAAAQABAAD/2wCEAAkGBhQQEBUREhAWFBQUFhUZFRUVFRgVGhgcGBkWGRscGBUXHCYgFxkkGhQVHzshIyopLCwsGB4xNTEqNicrLCkBCQoKDgwOGg8PGjUkHCQsLyksLCksKSwsNSwsNSwpLDA1LywqLCwtKjQsNSk1NSksLCksLSwpLCkpKSksLSwsNP/AABEIAJAA0QMBIgACEQEDEQH/xAAbAAEAAgMBAQAAAAAAAAAAAAAABAYCAwUHAf/EAEAQAAIBAgMEBwQJAgQHAAAAAAECAAMRBBIhBQYxURMiQWFxgZEHMkKhFCNScoKSscHwFWIzorPhJDRDc7LR4v/EABkBAQADAQEAAAAAAAAAAAAAAAACAwQBBf/EACIRAQACAgICAwADAAAAAAAAAAABAgMREiETMQQiQWFxgf/aAAwDAQACEQMRAD8A9xiIgIiICJFq48A5UUuw4heA+8x0Xw490x6Cq/vVAg+zTFz5uw18gIEwmUbH+0RqYFcU6bUMxBGY9JlHFuXA3tLYdk0z7wZ/vuzfIm0p2J9kyPV/5pxQzX6HKL2vfKKmb3ez3b98hbl+NOCcXfkXrD1xURXXVWAYeBFx+s2SCuxaKgBaYWwAGQlOH3SJl9DdfcrN4OM4/ZvnJsyZEh/Tin+KmX+8HMnmbAr5i3fJatcXHCB9iIgIiRamPF8qKajDiF4D7zHQeHHugSokL6PVf36mQfZpj9XYXPkBPv8ASaZ94F/vszfIm0CrbT3+anmqU0ptTRypUsQ7ZeJHYOBHbLbs/HLXpU6ye7URXW/JgCP1lL2n7Kkq1SVxT06LMS1IKDa+pCvm0F9bEGWzD7Bo01VETKFAAysymwFhqpF5CvL9ac04tR4/boRIf0N19ysfCoM49dG+cDHldKqZP7gcyfmsCvmBJsyZE+Az7AREQEREBERAgYzb1Ci2SpWRG5E8+fLzmV2rcCVpcxoz+B+Ffme7t8u3iXFdJXoLhqlYVazlXWmWVtTbrAWFgctieInpW7GBqUMHQpVTeolNQ2t9eV+23DykK2mZacuKtKxMTvbo0qQUZVAAHYNJnESbMREQEREBKnvTtT6JUpU0qGktXOWIANguX3A2gN2lsnO23sCjjKYp10zAG6kEqynhdWGonLbmOlmK1a2ibR0re4W9NXE1a9Co3SCkFZalgDqSLG2h4A+Zl0ZgBcmwHEzh7M3ZpYBCcKhGt6gJLFx4n4h2eY7ZOpP9IOYG9IcP7zzP9o+Z8JysTEdu5bVteZrGoZWatzWn3aM/ifhX5nukunTCgKoAA4AaCZRJKiIiAiIgIIiIHA3hx30GmHpkDO4QIQSoJBNwB7uinTgZydhb5u2OGEqMtQOHKVFXKbqM2q8rBte6WjbOx6eLotRqglWtwNiCNQQewiV/Y24lLZ9Q4im1Sq9iD0hUkIbXyBQBm089R2yExbf8NNLYoxzEx9ltiY03DAEG4IBB7jMpNmIiICRcfVIARTZnOUHkOJbyF/O0lSHQ69Z27EARfE9Zj80H4YEmjSCKFUWAAA8pnEQEREBERAREQERECJj6hsKamzVDa/2R8R8baeJEwwtMUX6ICyMMyDkR7y/o3m0yw3Xqu/YtkXy1Y+pA/DG1FOTOPepkOPLiPNSw84EyJ8Vri47Z9gIiICIiAiIgIiIEPDfV1DT+Frundr1h6kH8XdJkh7UFkFQcabBvLg3+UtJgMBERASHsnWlm+2zt6sSPlaatsbZGHyDLneobItwt7WuSx4AXGveJzN0d5Urg4Yrkq0FUML5gwFlzKe3Wc3G9LPHbjy10skRE6rIiIFc3k3gamehomz26zccvcO+U3HYNn6zsWPNiSfnJNTF3xFUtx6R/kxt8hJe1dpioB1QLC2nbPaxU8WorH9yzWnl7cHBb0YjAuCHNSlfrUmJbTtyk6qf4RPVtnbQTEUkrUzdHAKnx5988X2vUBB5a/pL37I67NgCDwSs4Xwyo3/kzSv52KvGLx7SxWnel2nwmfZrxB6jeB/SeSvVrbu03w+zxVU2LsMzD4RUYsTfs42v3yubtbytU2ktCnUqVKNVXzrUcvlshN7ngcwtb+4S/4XDrUwyI6hlamoKsLgjKOIPGatlbuYbCFjQoJTLcSo1Pdc627pCazM7aaZaVxzWY7b9kteil+IGU/hJX9pLkPZfuN/3a3+q8mSbMStbybwMrdDRNm+Jxrl7h3yyzzGnjL1nZuOdr/mM1/FxxeZmfxXedI+OwZbrOxY82JJ+f84yPs/eyvgXBzNUo361NiW0uL5CdVI9J3Nr7TFQCwAsLaf7SnbYqAg+c9alfJTV4UT1PT2zA41a1NatM3R1DKe4zfKb7J67Ns4BuCVKir4dU/qxlyng5K8bTVqidxsiIkHWNWmGUqeBBB89JG2VUzUUJ45QD4jQ/MGY7X2quGp9I2tyFVRxYngNfAnyM4m729CtXODqJ0dW9Rl6wdWGYuQGsNQG+RnNxvSyMdpryiOloiInVavb47stjaaGlUFOrSJKEi4Ia1wbaj3V1HKc32f7othTUxFaqHq1LpZb5UVWNwL6nrL8pc5DwRyvUp8mzjwf/AOg8jxje1vmvw4b6TIiJJUREQPNN+Nlthq5rqCaVU3JHwsdCD4nXzlaq7V04z26rSDAqwBB0IIuD4gysYr2Z4Co2boCt+xHZR6A6T1MPzorWK3j0oti3PTyOo74hxRpKXdzYAD+evZae27p7C+hYSnQvdgCXI7WY3Nu7s8ps2Nuzh8HfoKKoTxbix8WOttOE6kzfJ+TObqPSdKcSYutwRzEyiZFiDs6uFw6MxChUFydAMuhv6T7gNtUa5K0qquV4gHUeR7Jwt58JVfC1qVFSz06i1Agtd0Y5rDzzfllR2FTxVXHDFNQektNXVi6GnnZ1NNEAYC/WZD+GQm0xOmmmKtsc3me4embJ1pA/aLt+Z2b95MmuhSyIqj4QB6C02SbMTzDfXZjYSu1YA9DVNww+FjxU+JNx4909PmFairqVZQykWIIuD4gy/BmnDbaNq8oeJVtq6cf5/BOUc+KqLRorndzawH8sO/unreJ9mWAds3Qle5HZR6AzsbH3cw+DBFCiqX4txY+LHUjunoX+fXj9Y7UxinfbHdnYgweFp0L3KjrHmxN2I7rn0tOpETyZnc7loIiJwcjejYX0zDmkHyMGDI9r2YX4jtFiR5ys7k7j1KVZcbiKyu2T6tUBsM41LFra2JFu/jLntOpak1uLdVfFjlH6yRTphVCjgAAPKR4xva2M160mkT0yiIklRIeN6jLV7B1X+63b5Gx8LyZPjKCCCLg6EQPsTn0sUKH1dVwoHuOxABXkSfiHDwsecnU6oYXUgg8CDceogZREQEREBERAREQOZtnGLhlOKfSnTRulPJQLg+RH+YyuezfeBtp4OlXckkVK7P3MatTo1/ChB/LO5vjtMYfAYioRcihWIXnZGPb2aayBuJh0wWz8PQfKmWjTbNoobMoJJJ+IE2PlAtMTCjXVxmVgwPapBHqJnAREQEREBERARMalQKLkgAcSTYepkV9oqyg0mWoWNlykML8yV7Be5/3gfG+srAfDS1Pe5Gg8lJP4hJs04XD5FtxPFjzJ1J9ZugIiICIiBQ/aJjnoVaVVqeehkYai6q5PFuWhFj3Ga/ZXWfJWLhkpVHU0FYEA2BDlb6a9TQcjPQJhWohxlYXB7DIcfttonPvF49M4kLo6lP3T0q8mNnHg3BvA28ZnT2khOUnI32XGU+V+PleTZ0qInGr73YZHyNUtdsubK2S/LPa05M6SrW1vUOzEAzRXxyU9GcAngvFj4KNTOot80YnFBLC2Zj7qjif/AEO86TT01Sp7i9Gv2nHW8k/c+hm/D4QJci5Y8WOpPif24QKf7T1YbLrAkGrXNGiB2fW1qalV/CW17beU+e0Cs2HGHqdHnoU8wcWzAGyhS3JbZtZJ3+XpKmzqA/6mPosRzWgr1m8uoJbROTG40sxX4Wi2tvOfZZiHarXexSjUy9GGBAZgWLFL6cCOHdy09HmutQVxlYXH84cjI2WpT4fWryJs4/Fwbzse8xWNRoy5PJebJsSLT2khOUtlb7LjKfIHj5SVOqyJx8bvZh6L5XqEWOUsFYqDyLAWBnXVgQCDcHUEds5tKa2juYfYkevj0Q2ZxfsUasfBRqZq6WpU91ejX7TC7eSdnifSdRVz2iY1qSUmAzorlqiAZtABZio+AG4J4azh+zKo9bGV66oVoGmRe1lZy4Iy6dgz+ono2HwoS9rknixNyfEzdIcfttojPrF49f6RESbOREQEREBERATGpTDCzAEciLj0MyiBCOyKfwgp9xmQegNp5dtHdTaL/wDBijenmNquZclidW43BI1tb1nr0SNqxZfiz2xb052F2Kq01Rmd8qqLmo2tgBwB7pMoYVKfuIq+AA9ec2xJKCIiBU9s/WbawFO/+FRxdYjvIp0R/qPLZK7R2XUO16mKZLUhhKdKm1wbsaru+nEaZJYoCIiBhUpBhZlBHIi49DI39Jpj3QyfcdlHoDb5SZEDybbe7O0Mz4anRNSm7sy1c6het2tc3BsSOHrPQ9lbvrSoUqTs7mnTRSS72OUAcLjTSdaJGtYhflz2yRET+NVDCogsiKv3QB+k2xEkoIiICIiAiIgIiICIiAiIgIiIGjHVGWk5TLnCtkzGy5rdW55XtK/S3tZSxdM1NFo53C9GytUq16RXoyzElWpICL9pIJ4Sy1aQZSrAMpBBBFwQeIIPETTTwFNRZaSAdXQKAOqxZezsYkjkTeBxzvUQ+RqBByJUJFRWARlqtfT4gKLCw0JIsSLkZ4XeY1Mqrh2DvYqGYKMpXNfMRxAFrAHXtI1nTw2y6NM3p0aaHmqKvZbsHIkTH+j0MmToKeS+bL0a2va17Wte2l+UDkUdvVqiYRlUXxCsz2TPawU6fWAAa8bnumvCb53TM9FiFBDso0DCmaugPEZQBxvc8LazuVtk0XCK1Cmwp+4GpqQv3QR1fKZLs2kGDiigYCwYIoIHC17XtqYHJ2jvBVoqrtQGW1RnAqBjZabOMpta9xbWw5Ez7id6OjVnaicoNVRZgSXpKzMMptZeowDHjYaAEE9Onsqiq5Vo0wuugRQNRlOluWnhMm2bSLFzSQswIZiikkGwIJtciyrp3DlAg4fbxasKLUijZmUnNdcwRKoAIGpKODY24Na9rzrzR9Bp5+k6NM4vZ8ozagA9a19QqjyE3wEREBERAREQEREBERA//9k="/>
          <p:cNvSpPr>
            <a:spLocks noChangeAspect="1" noChangeArrowheads="1"/>
          </p:cNvSpPr>
          <p:nvPr/>
        </p:nvSpPr>
        <p:spPr bwMode="auto">
          <a:xfrm>
            <a:off x="227013" y="-503238"/>
            <a:ext cx="1990725" cy="1371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1026" name="Picture 2" descr="C:\Users\birdmarw\Documents\Marc Briefcase\GK12 Fellowship\Fellowship\TeachEngineering Submissions\ResearchTopicLesson\FLMS_TE_Revised_Editor\406px-Lattic_simple_cubic.sv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0" y="3337560"/>
            <a:ext cx="3276185" cy="2904992"/>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birdmarw\Documents\Marc Briefcase\GK12 Fellowship\Fellowship\TeachEngineering Submissions\ResearchTopicLesson\FLMS_TE_Revised_Editor\700px-Covalent_bond_hydrogen.svg.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57800" y="1371600"/>
            <a:ext cx="3916680" cy="16785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63767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birdmarw\Documents\Marc Briefcase\GK12 Fellowship\Fellowship\TeachEngineering Submissions\ResearchTopicLesson\FLMS_TE_Revised_Editor\576px-Buckminsterfullerene-perspective-3D-ball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9048" y="2286000"/>
            <a:ext cx="2999232" cy="3124200"/>
          </a:xfrm>
          <a:prstGeom prst="rect">
            <a:avLst/>
          </a:prstGeom>
          <a:noFill/>
        </p:spPr>
      </p:pic>
      <p:sp>
        <p:nvSpPr>
          <p:cNvPr id="2" name="Title 1"/>
          <p:cNvSpPr>
            <a:spLocks noGrp="1"/>
          </p:cNvSpPr>
          <p:nvPr>
            <p:ph type="title"/>
          </p:nvPr>
        </p:nvSpPr>
        <p:spPr/>
        <p:txBody>
          <a:bodyPr/>
          <a:lstStyle/>
          <a:p>
            <a:r>
              <a:rPr lang="en-US" b="1" dirty="0" smtClean="0">
                <a:solidFill>
                  <a:schemeClr val="bg1"/>
                </a:solidFill>
              </a:rPr>
              <a:t>Nano Structure – 10</a:t>
            </a:r>
            <a:r>
              <a:rPr lang="en-US" b="1" baseline="30000" dirty="0" smtClean="0">
                <a:solidFill>
                  <a:schemeClr val="bg1"/>
                </a:solidFill>
              </a:rPr>
              <a:t>-9</a:t>
            </a:r>
            <a:r>
              <a:rPr lang="en-US" b="1" dirty="0" smtClean="0">
                <a:solidFill>
                  <a:schemeClr val="bg1"/>
                </a:solidFill>
              </a:rPr>
              <a:t> m</a:t>
            </a:r>
            <a:endParaRPr lang="en-US" b="1" dirty="0">
              <a:solidFill>
                <a:schemeClr val="bg1"/>
              </a:solidFill>
            </a:endParaRPr>
          </a:p>
        </p:txBody>
      </p:sp>
      <p:sp>
        <p:nvSpPr>
          <p:cNvPr id="3" name="Content Placeholder 2"/>
          <p:cNvSpPr>
            <a:spLocks noGrp="1"/>
          </p:cNvSpPr>
          <p:nvPr>
            <p:ph idx="1"/>
          </p:nvPr>
        </p:nvSpPr>
        <p:spPr>
          <a:xfrm>
            <a:off x="457200" y="1219200"/>
            <a:ext cx="5715000" cy="5486400"/>
          </a:xfrm>
        </p:spPr>
        <p:txBody>
          <a:bodyPr>
            <a:normAutofit/>
          </a:bodyPr>
          <a:lstStyle/>
          <a:p>
            <a:r>
              <a:rPr lang="en-US" dirty="0" smtClean="0"/>
              <a:t>Length scale that pertains to clusters of atoms that make up small particles or material features</a:t>
            </a:r>
          </a:p>
          <a:p>
            <a:r>
              <a:rPr lang="en-US" dirty="0" smtClean="0"/>
              <a:t>Show interesting properties because increase surface area to volume ratio</a:t>
            </a:r>
          </a:p>
          <a:p>
            <a:pPr lvl="1"/>
            <a:r>
              <a:rPr lang="en-US" dirty="0" smtClean="0"/>
              <a:t>More atoms on surface compared to bulk atoms</a:t>
            </a:r>
          </a:p>
          <a:p>
            <a:pPr lvl="1"/>
            <a:r>
              <a:rPr lang="en-US" dirty="0" smtClean="0"/>
              <a:t>Optical, magnetic, mechanical and electrical properties change</a:t>
            </a:r>
          </a:p>
          <a:p>
            <a:endParaRPr lang="en-US" dirty="0"/>
          </a:p>
        </p:txBody>
      </p:sp>
    </p:spTree>
    <p:extLst>
      <p:ext uri="{BB962C8B-B14F-4D97-AF65-F5344CB8AC3E}">
        <p14:creationId xmlns:p14="http://schemas.microsoft.com/office/powerpoint/2010/main" val="17459166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birdmarw\Documents\Marc Briefcase\GK12 Fellowship\Fellowship\TeachEngineering Submissions\ResearchTopicLesson\FLMS_TE_Revised_Editor\Z06-Blk-7.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3058" y="4000500"/>
            <a:ext cx="3454400" cy="25908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457200" y="304800"/>
            <a:ext cx="8229600" cy="1143000"/>
          </a:xfrm>
        </p:spPr>
        <p:txBody>
          <a:bodyPr/>
          <a:lstStyle/>
          <a:p>
            <a:r>
              <a:rPr lang="en-US" b="1" dirty="0" smtClean="0">
                <a:solidFill>
                  <a:schemeClr val="bg1"/>
                </a:solidFill>
              </a:rPr>
              <a:t>Microstructure – 10</a:t>
            </a:r>
            <a:r>
              <a:rPr lang="en-US" b="1" baseline="30000" dirty="0" smtClean="0">
                <a:solidFill>
                  <a:schemeClr val="bg1"/>
                </a:solidFill>
              </a:rPr>
              <a:t>-6</a:t>
            </a:r>
            <a:endParaRPr lang="en-US" b="1" dirty="0">
              <a:solidFill>
                <a:schemeClr val="bg1"/>
              </a:solidFill>
            </a:endParaRPr>
          </a:p>
        </p:txBody>
      </p:sp>
      <p:sp>
        <p:nvSpPr>
          <p:cNvPr id="3" name="Content Placeholder 2"/>
          <p:cNvSpPr>
            <a:spLocks noGrp="1"/>
          </p:cNvSpPr>
          <p:nvPr>
            <p:ph idx="1"/>
          </p:nvPr>
        </p:nvSpPr>
        <p:spPr>
          <a:xfrm>
            <a:off x="304800" y="1600200"/>
            <a:ext cx="8458200" cy="2362200"/>
          </a:xfrm>
        </p:spPr>
        <p:txBody>
          <a:bodyPr>
            <a:noAutofit/>
          </a:bodyPr>
          <a:lstStyle/>
          <a:p>
            <a:r>
              <a:rPr lang="en-US" sz="2400" dirty="0" smtClean="0"/>
              <a:t>Larger features composed of either nanostructured materials or periodic arrangements of atoms known as crystals</a:t>
            </a:r>
          </a:p>
          <a:p>
            <a:r>
              <a:rPr lang="en-US" sz="2400" dirty="0" smtClean="0"/>
              <a:t>Features are visible with high magnification in light microscope.  </a:t>
            </a:r>
          </a:p>
          <a:p>
            <a:pPr lvl="1"/>
            <a:r>
              <a:rPr lang="en-US" sz="2000" dirty="0" smtClean="0"/>
              <a:t>Grains, inclusions other micro-features that make up material </a:t>
            </a:r>
          </a:p>
          <a:p>
            <a:pPr lvl="1"/>
            <a:r>
              <a:rPr lang="en-US" sz="2000" dirty="0" smtClean="0"/>
              <a:t>These features are traditionally altered to improve material performance</a:t>
            </a:r>
          </a:p>
          <a:p>
            <a:pPr marL="457200" lvl="1" indent="0">
              <a:buNone/>
            </a:pPr>
            <a:endParaRPr lang="en-US" dirty="0" smtClean="0"/>
          </a:p>
        </p:txBody>
      </p:sp>
      <p:sp>
        <p:nvSpPr>
          <p:cNvPr id="5" name="Rectangle 4"/>
          <p:cNvSpPr/>
          <p:nvPr/>
        </p:nvSpPr>
        <p:spPr>
          <a:xfrm>
            <a:off x="3162300" y="5181600"/>
            <a:ext cx="381000" cy="304800"/>
          </a:xfrm>
          <a:prstGeom prst="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194" name="Picture 2" descr="C:\Users\denise.CARLSON-MOBILE\Documents\Documents\2f uoh Fun Look @ Matl Science #265 WAITING4TAGr&amp;Authr\images\PPT smaller images\Slide7Bsmaller.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57800" y="3848100"/>
            <a:ext cx="3562350" cy="2705100"/>
          </a:xfrm>
          <a:prstGeom prst="rect">
            <a:avLst/>
          </a:prstGeom>
          <a:noFill/>
          <a:extLst>
            <a:ext uri="{909E8E84-426E-40DD-AFC4-6F175D3DCCD1}">
              <a14:hiddenFill xmlns:a14="http://schemas.microsoft.com/office/drawing/2010/main">
                <a:solidFill>
                  <a:srgbClr val="FFFFFF"/>
                </a:solidFill>
              </a14:hiddenFill>
            </a:ext>
          </a:extLst>
        </p:spPr>
      </p:pic>
      <p:cxnSp>
        <p:nvCxnSpPr>
          <p:cNvPr id="8" name="Straight Arrow Connector 7"/>
          <p:cNvCxnSpPr/>
          <p:nvPr/>
        </p:nvCxnSpPr>
        <p:spPr>
          <a:xfrm>
            <a:off x="3543300" y="5334000"/>
            <a:ext cx="2400300" cy="0"/>
          </a:xfrm>
          <a:prstGeom prst="straightConnector1">
            <a:avLst/>
          </a:prstGeom>
          <a:ln w="57150">
            <a:solidFill>
              <a:srgbClr val="FF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17102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Macrostructure – </a:t>
            </a:r>
            <a:r>
              <a:rPr lang="en-US" b="1" dirty="0" smtClean="0">
                <a:solidFill>
                  <a:schemeClr val="bg1"/>
                </a:solidFill>
              </a:rPr>
              <a:t>10</a:t>
            </a:r>
            <a:r>
              <a:rPr lang="en-US" b="1" baseline="30000" dirty="0" smtClean="0">
                <a:solidFill>
                  <a:schemeClr val="bg1"/>
                </a:solidFill>
              </a:rPr>
              <a:t>-3</a:t>
            </a:r>
            <a:r>
              <a:rPr lang="en-US" b="1" dirty="0">
                <a:solidFill>
                  <a:schemeClr val="bg1"/>
                </a:solidFill>
              </a:rPr>
              <a:t> </a:t>
            </a:r>
            <a:r>
              <a:rPr lang="en-US" b="1" dirty="0" smtClean="0">
                <a:solidFill>
                  <a:schemeClr val="bg1"/>
                </a:solidFill>
              </a:rPr>
              <a:t>m</a:t>
            </a:r>
            <a:endParaRPr lang="en-US" b="1" dirty="0">
              <a:solidFill>
                <a:schemeClr val="bg1"/>
              </a:solidFill>
            </a:endParaRPr>
          </a:p>
        </p:txBody>
      </p:sp>
      <p:sp>
        <p:nvSpPr>
          <p:cNvPr id="3" name="Content Placeholder 2"/>
          <p:cNvSpPr>
            <a:spLocks noGrp="1"/>
          </p:cNvSpPr>
          <p:nvPr>
            <p:ph idx="1"/>
          </p:nvPr>
        </p:nvSpPr>
        <p:spPr>
          <a:xfrm>
            <a:off x="457200" y="2819401"/>
            <a:ext cx="4953000" cy="3124200"/>
          </a:xfrm>
        </p:spPr>
        <p:txBody>
          <a:bodyPr/>
          <a:lstStyle/>
          <a:p>
            <a:r>
              <a:rPr lang="en-US" sz="2800" dirty="0" smtClean="0"/>
              <a:t>Macrostructure pertains to collective features on microstructure level</a:t>
            </a:r>
          </a:p>
          <a:p>
            <a:r>
              <a:rPr lang="en-US" sz="2800" dirty="0"/>
              <a:t>Grain flow, cracks, porosity </a:t>
            </a:r>
            <a:br>
              <a:rPr lang="en-US" sz="2800" dirty="0"/>
            </a:br>
            <a:r>
              <a:rPr lang="en-US" sz="2800" dirty="0"/>
              <a:t>are all examples of macrostructure features</a:t>
            </a:r>
          </a:p>
          <a:p>
            <a:pPr marL="0" indent="0">
              <a:buNone/>
            </a:pPr>
            <a:endParaRPr lang="en-US" dirty="0" smtClean="0"/>
          </a:p>
        </p:txBody>
      </p:sp>
      <p:pic>
        <p:nvPicPr>
          <p:cNvPr id="4098" name="Picture 2" descr="C:\Users\denise.CARLSON-MOBILE\Documents\Documents\2f uoh Fun Look @ Matl Science #265 WAITING4TAGr&amp;Authr\images\PPT smaller images\Slide8small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1447800"/>
            <a:ext cx="3381375" cy="51096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92156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solidFill>
                  <a:schemeClr val="bg1"/>
                </a:solidFill>
              </a:rPr>
              <a:t>Classes of Materials</a:t>
            </a:r>
            <a:endParaRPr lang="en-US" b="1" dirty="0">
              <a:solidFill>
                <a:schemeClr val="bg1"/>
              </a:solidFill>
            </a:endParaRPr>
          </a:p>
        </p:txBody>
      </p:sp>
      <p:sp>
        <p:nvSpPr>
          <p:cNvPr id="3" name="Content Placeholder 2"/>
          <p:cNvSpPr>
            <a:spLocks noGrp="1"/>
          </p:cNvSpPr>
          <p:nvPr>
            <p:ph idx="1"/>
          </p:nvPr>
        </p:nvSpPr>
        <p:spPr>
          <a:xfrm>
            <a:off x="914400" y="1341121"/>
            <a:ext cx="3276600" cy="3078163"/>
          </a:xfrm>
        </p:spPr>
        <p:txBody>
          <a:bodyPr>
            <a:noAutofit/>
          </a:bodyPr>
          <a:lstStyle/>
          <a:p>
            <a:r>
              <a:rPr lang="en-US" dirty="0" smtClean="0"/>
              <a:t>metals</a:t>
            </a:r>
          </a:p>
          <a:p>
            <a:r>
              <a:rPr lang="en-US" dirty="0" smtClean="0"/>
              <a:t>polymers</a:t>
            </a:r>
          </a:p>
          <a:p>
            <a:r>
              <a:rPr lang="en-US" dirty="0" smtClean="0"/>
              <a:t>ceramics</a:t>
            </a:r>
          </a:p>
          <a:p>
            <a:r>
              <a:rPr lang="en-US" dirty="0" smtClean="0"/>
              <a:t>composites</a:t>
            </a:r>
          </a:p>
          <a:p>
            <a:pPr marL="0" indent="0">
              <a:buNone/>
            </a:pPr>
            <a:endParaRPr lang="en-US" dirty="0" smtClean="0"/>
          </a:p>
        </p:txBody>
      </p:sp>
      <p:pic>
        <p:nvPicPr>
          <p:cNvPr id="4" name="Picture 2" descr="C:\Users\denise.CARLSON-MOBILE\Documents\Documents\2f uoh Fun Look @ Matl Science #265 WAITING4TAGr&amp;Authr\images\PPT smaller images\Slide9Asmall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4028140"/>
            <a:ext cx="1876425" cy="2216450"/>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descr="C:\Users\denise.CARLSON-MOBILE\Documents\Documents\2f uoh Fun Look @ Matl Science #265 WAITING4TAGr&amp;Authr\images\PPT smaller images\Slide9Bsmaller.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91000" y="1085850"/>
            <a:ext cx="4324350" cy="28765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Users\denise.CARLSON-MOBILE\Documents\Documents\2f uoh Fun Look @ Matl Science #265 WAITING4TAGr&amp;Authr\images\PPT smaller images\Slide9Csmaller.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52800" y="4572000"/>
            <a:ext cx="2710543" cy="19050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denise.CARLSON-MOBILE\Documents\Documents\2f uoh Fun Look @ Matl Science #265 WAITING4TAGr&amp;Authr\images\PPT smaller images\Slide9Dsmaller.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81750" y="4114800"/>
            <a:ext cx="2457450" cy="2114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09758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873</TotalTime>
  <Words>2620</Words>
  <Application>Microsoft Office PowerPoint</Application>
  <PresentationFormat>On-screen Show (4:3)</PresentationFormat>
  <Paragraphs>293</Paragraphs>
  <Slides>28</Slides>
  <Notes>16</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Introduction to Material Science and Engineering</vt:lpstr>
      <vt:lpstr>Introduction</vt:lpstr>
      <vt:lpstr>What are materials?</vt:lpstr>
      <vt:lpstr>Length Scales of Material Science</vt:lpstr>
      <vt:lpstr>Atomic Structure – 10-10 m</vt:lpstr>
      <vt:lpstr>Nano Structure – 10-9 m</vt:lpstr>
      <vt:lpstr>Microstructure – 10-6</vt:lpstr>
      <vt:lpstr>Macrostructure – 10-3 m</vt:lpstr>
      <vt:lpstr>Classes of Materials</vt:lpstr>
      <vt:lpstr>Metals</vt:lpstr>
      <vt:lpstr>Metal Applications</vt:lpstr>
      <vt:lpstr>Polymers</vt:lpstr>
      <vt:lpstr>Polymer Applications</vt:lpstr>
      <vt:lpstr>Ceramics</vt:lpstr>
      <vt:lpstr>Ceramic Applications</vt:lpstr>
      <vt:lpstr>Composites</vt:lpstr>
      <vt:lpstr>Composites: Applications</vt:lpstr>
      <vt:lpstr>Advanced Applications Ceramics &amp; Composites</vt:lpstr>
      <vt:lpstr>Advanced Applications Ceramics &amp; Composites</vt:lpstr>
      <vt:lpstr>Advanced Applications Polymers</vt:lpstr>
      <vt:lpstr>Advanced Applications Metals</vt:lpstr>
      <vt:lpstr>Other well known materials</vt:lpstr>
      <vt:lpstr>How do we test materials?</vt:lpstr>
      <vt:lpstr>Mechanical Testing</vt:lpstr>
      <vt:lpstr>Mechanical Testing</vt:lpstr>
      <vt:lpstr>Mechanical Testing</vt:lpstr>
      <vt:lpstr>Chemical Methods</vt:lpstr>
      <vt:lpstr>Viewing Methods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 with material science: Introduction</dc:title>
  <dc:creator>birdmarw</dc:creator>
  <cp:lastModifiedBy>denise</cp:lastModifiedBy>
  <cp:revision>90</cp:revision>
  <dcterms:created xsi:type="dcterms:W3CDTF">2011-05-07T18:32:16Z</dcterms:created>
  <dcterms:modified xsi:type="dcterms:W3CDTF">2012-06-21T23:16:08Z</dcterms:modified>
</cp:coreProperties>
</file>